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256" r:id="rId2"/>
    <p:sldId id="289" r:id="rId3"/>
    <p:sldId id="257" r:id="rId4"/>
    <p:sldId id="259"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42" r:id="rId52"/>
    <p:sldId id="343" r:id="rId53"/>
    <p:sldId id="344" r:id="rId54"/>
    <p:sldId id="345" r:id="rId55"/>
    <p:sldId id="346" r:id="rId56"/>
    <p:sldId id="347" r:id="rId57"/>
    <p:sldId id="348" r:id="rId58"/>
    <p:sldId id="349" r:id="rId59"/>
    <p:sldId id="350" r:id="rId60"/>
    <p:sldId id="351" r:id="rId61"/>
    <p:sldId id="290" r:id="rId62"/>
    <p:sldId id="352" r:id="rId63"/>
    <p:sldId id="295" r:id="rId64"/>
    <p:sldId id="291" r:id="rId65"/>
    <p:sldId id="292" r:id="rId66"/>
    <p:sldId id="293" r:id="rId67"/>
    <p:sldId id="280" r:id="rId68"/>
  </p:sldIdLst>
  <p:sldSz cx="9144000" cy="5715000" type="screen16x10"/>
  <p:notesSz cx="6858000" cy="9144000"/>
  <p:custDataLst>
    <p:tags r:id="rId7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89" d="100"/>
          <a:sy n="89" d="100"/>
        </p:scale>
        <p:origin x="978" y="90"/>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8" d="100"/>
          <a:sy n="88" d="100"/>
        </p:scale>
        <p:origin x="-385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25/11/2015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25/11/2015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61</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63</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64</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65</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66</a:t>
            </a:fld>
            <a:endParaRPr lang="el-GR"/>
          </a:p>
        </p:txBody>
      </p:sp>
    </p:spTree>
    <p:extLst>
      <p:ext uri="{BB962C8B-B14F-4D97-AF65-F5344CB8AC3E}">
        <p14:creationId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lvl1pPr>
              <a:defRPr baseline="0"/>
            </a:lvl1pPr>
          </a:lstStyle>
          <a:p>
            <a:endParaRPr lang="el-GR" dirty="0"/>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l-GR" dirty="0"/>
          </a:p>
        </p:txBody>
      </p:sp>
      <p:sp>
        <p:nvSpPr>
          <p:cNvPr id="4" name="Ορθογώνιο 3"/>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5" name="TextBox 4"/>
          <p:cNvSpPr txBox="1"/>
          <p:nvPr userDrawn="1"/>
        </p:nvSpPr>
        <p:spPr>
          <a:xfrm>
            <a:off x="3498" y="-57951"/>
            <a:ext cx="9140502" cy="237242"/>
          </a:xfrm>
          <a:prstGeom prst="rect">
            <a:avLst/>
          </a:prstGeom>
          <a:noFill/>
        </p:spPr>
        <p:txBody>
          <a:bodyPr wrap="square" lIns="91436" tIns="45719" rIns="91436" bIns="45719" rtlCol="0">
            <a:spAutoFit/>
          </a:bodyPr>
          <a:lstStyle/>
          <a:p>
            <a:pPr algn="ctr">
              <a:lnSpc>
                <a:spcPct val="150000"/>
              </a:lnSpc>
              <a:spcBef>
                <a:spcPts val="500"/>
              </a:spcBef>
              <a:defRPr/>
            </a:pPr>
            <a:r>
              <a:rPr lang="el-GR" sz="700" b="1" dirty="0" smtClean="0">
                <a:solidFill>
                  <a:schemeClr val="bg1"/>
                </a:solidFill>
              </a:rPr>
              <a:t>Λοιμώδη Νοσήματα</a:t>
            </a:r>
            <a:r>
              <a:rPr lang="el-GR" sz="700" b="1" baseline="0" dirty="0" smtClean="0">
                <a:solidFill>
                  <a:schemeClr val="bg1"/>
                </a:solidFill>
              </a:rPr>
              <a:t> – Υ</a:t>
            </a:r>
            <a:r>
              <a:rPr lang="el-GR" sz="700" b="1" dirty="0" smtClean="0">
                <a:solidFill>
                  <a:schemeClr val="bg1"/>
                </a:solidFill>
              </a:rPr>
              <a:t>γιεινή Αγροτικών Ζώων – </a:t>
            </a:r>
            <a:r>
              <a:rPr lang="el-GR" sz="700" baseline="0" dirty="0" smtClean="0">
                <a:solidFill>
                  <a:schemeClr val="bg1"/>
                </a:solidFill>
              </a:rPr>
              <a:t>Σχολή </a:t>
            </a:r>
            <a:r>
              <a:rPr lang="el-GR" sz="700" baseline="0" dirty="0" smtClean="0">
                <a:solidFill>
                  <a:schemeClr val="bg1"/>
                </a:solidFill>
              </a:rPr>
              <a:t>Τεχνολογίας Γεωπονίας, </a:t>
            </a:r>
            <a:r>
              <a:rPr lang="el-GR" sz="700" dirty="0" smtClean="0">
                <a:solidFill>
                  <a:schemeClr val="bg1"/>
                </a:solidFill>
              </a:rPr>
              <a:t>Τμήμα Ζωικής Παραγωγής, </a:t>
            </a:r>
            <a:r>
              <a:rPr lang="el-GR" sz="700" dirty="0">
                <a:solidFill>
                  <a:schemeClr val="bg1"/>
                </a:solidFill>
              </a:rPr>
              <a:t>ΤΕΙ ΗΠΕΙΡΟΥ </a:t>
            </a:r>
            <a:r>
              <a:rPr lang="el-GR" sz="700" b="1" dirty="0">
                <a:solidFill>
                  <a:schemeClr val="bg1"/>
                </a:solidFill>
              </a:rPr>
              <a:t>- Ανοιχτά Ακαδημαϊκά Μαθήματα στο ΤΕΙ Ηπείρου</a:t>
            </a:r>
          </a:p>
        </p:txBody>
      </p:sp>
      <p:pic>
        <p:nvPicPr>
          <p:cNvPr id="6" name="Εικόνα 5"/>
          <p:cNvPicPr>
            <a:picLocks noChangeAspect="1"/>
          </p:cNvPicPr>
          <p:nvPr userDrawn="1"/>
        </p:nvPicPr>
        <p:blipFill>
          <a:blip r:embed="rId2"/>
          <a:stretch>
            <a:fillRect/>
          </a:stretch>
        </p:blipFill>
        <p:spPr>
          <a:xfrm>
            <a:off x="38062" y="-14"/>
            <a:ext cx="213458" cy="324000"/>
          </a:xfrm>
          <a:prstGeom prst="rect">
            <a:avLst/>
          </a:prstGeom>
        </p:spPr>
      </p:pic>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pic>
        <p:nvPicPr>
          <p:cNvPr id="8" name="Εικόνα 7"/>
          <p:cNvPicPr>
            <a:picLocks noChangeAspect="1"/>
          </p:cNvPicPr>
          <p:nvPr userDrawn="1"/>
        </p:nvPicPr>
        <p:blipFill>
          <a:blip r:embed="rId2"/>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
        <p:nvSpPr>
          <p:cNvPr id="10" name="TextBox 9"/>
          <p:cNvSpPr txBox="1"/>
          <p:nvPr userDrawn="1"/>
        </p:nvSpPr>
        <p:spPr>
          <a:xfrm>
            <a:off x="3498" y="-57951"/>
            <a:ext cx="9140502" cy="237242"/>
          </a:xfrm>
          <a:prstGeom prst="rect">
            <a:avLst/>
          </a:prstGeom>
          <a:noFill/>
        </p:spPr>
        <p:txBody>
          <a:bodyPr wrap="square" lIns="91436" tIns="45719" rIns="91436" bIns="45719" rtlCol="0">
            <a:spAutoFit/>
          </a:bodyPr>
          <a:lstStyle/>
          <a:p>
            <a:pPr algn="ctr">
              <a:lnSpc>
                <a:spcPct val="150000"/>
              </a:lnSpc>
              <a:spcBef>
                <a:spcPts val="500"/>
              </a:spcBef>
              <a:defRPr/>
            </a:pPr>
            <a:r>
              <a:rPr lang="el-GR" sz="700" b="1" dirty="0" smtClean="0">
                <a:solidFill>
                  <a:schemeClr val="bg1"/>
                </a:solidFill>
              </a:rPr>
              <a:t>Βιοχημεία - Αρχές Βιοτεχνολογίας - </a:t>
            </a:r>
            <a:r>
              <a:rPr lang="el-GR" sz="700" dirty="0" smtClean="0">
                <a:solidFill>
                  <a:schemeClr val="bg1"/>
                </a:solidFill>
              </a:rPr>
              <a:t>Εισαγωγή, οργανικά μόρια, διπλοί δεσμοί, ιδιότητες του νερού, ρυθμιστικά διαλύματα, Τμήμα</a:t>
            </a:r>
            <a:r>
              <a:rPr lang="el-GR" sz="700" baseline="0" dirty="0" smtClean="0">
                <a:solidFill>
                  <a:schemeClr val="bg1"/>
                </a:solidFill>
              </a:rPr>
              <a:t> Τεχνολόγων γεωπόνων</a:t>
            </a:r>
            <a:r>
              <a:rPr lang="el-GR" sz="700" dirty="0" smtClean="0">
                <a:solidFill>
                  <a:schemeClr val="bg1"/>
                </a:solidFill>
              </a:rPr>
              <a:t>, </a:t>
            </a:r>
            <a:r>
              <a:rPr lang="el-GR" sz="700" dirty="0">
                <a:solidFill>
                  <a:schemeClr val="bg1"/>
                </a:solidFill>
              </a:rPr>
              <a:t>ΤΕΙ ΗΠΕΙΡΟΥ </a:t>
            </a:r>
            <a:r>
              <a:rPr lang="el-GR" sz="700" b="1" dirty="0">
                <a:solidFill>
                  <a:schemeClr val="bg1"/>
                </a:solidFill>
              </a:rPr>
              <a:t>- Ανοιχτά Ακαδημαϊκά Μαθήματα στο ΤΕΙ Ηπείρου</a:t>
            </a: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pic>
        <p:nvPicPr>
          <p:cNvPr id="8" name="Εικόνα 7"/>
          <p:cNvPicPr>
            <a:picLocks noChangeAspect="1"/>
          </p:cNvPicPr>
          <p:nvPr userDrawn="1"/>
        </p:nvPicPr>
        <p:blipFill>
          <a:blip r:embed="rId2"/>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
        <p:nvSpPr>
          <p:cNvPr id="10" name="TextBox 9"/>
          <p:cNvSpPr txBox="1"/>
          <p:nvPr userDrawn="1"/>
        </p:nvSpPr>
        <p:spPr>
          <a:xfrm>
            <a:off x="3498" y="-57951"/>
            <a:ext cx="9140502" cy="237242"/>
          </a:xfrm>
          <a:prstGeom prst="rect">
            <a:avLst/>
          </a:prstGeom>
          <a:noFill/>
        </p:spPr>
        <p:txBody>
          <a:bodyPr wrap="square" lIns="91436" tIns="45719" rIns="91436" bIns="45719" rtlCol="0">
            <a:spAutoFit/>
          </a:bodyPr>
          <a:lstStyle/>
          <a:p>
            <a:pPr algn="ctr">
              <a:lnSpc>
                <a:spcPct val="150000"/>
              </a:lnSpc>
              <a:spcBef>
                <a:spcPts val="500"/>
              </a:spcBef>
              <a:defRPr/>
            </a:pPr>
            <a:r>
              <a:rPr lang="el-GR" sz="700" b="1" dirty="0" smtClean="0">
                <a:solidFill>
                  <a:schemeClr val="bg1"/>
                </a:solidFill>
              </a:rPr>
              <a:t>Βιοχημεία - Αρχές Βιοτεχνολογίας - </a:t>
            </a:r>
            <a:r>
              <a:rPr lang="el-GR" sz="700" dirty="0" smtClean="0">
                <a:solidFill>
                  <a:schemeClr val="bg1"/>
                </a:solidFill>
              </a:rPr>
              <a:t>Εισαγωγή, οργανικά μόρια, διπλοί δεσμοί, ιδιότητες του νερού, ρυθμιστικά διαλύματα, Τμήμα</a:t>
            </a:r>
            <a:r>
              <a:rPr lang="el-GR" sz="700" baseline="0" dirty="0" smtClean="0">
                <a:solidFill>
                  <a:schemeClr val="bg1"/>
                </a:solidFill>
              </a:rPr>
              <a:t> Τεχνολόγων γεωπόνων</a:t>
            </a:r>
            <a:r>
              <a:rPr lang="el-GR" sz="700" dirty="0" smtClean="0">
                <a:solidFill>
                  <a:schemeClr val="bg1"/>
                </a:solidFill>
              </a:rPr>
              <a:t>, </a:t>
            </a:r>
            <a:r>
              <a:rPr lang="el-GR" sz="700" dirty="0">
                <a:solidFill>
                  <a:schemeClr val="bg1"/>
                </a:solidFill>
              </a:rPr>
              <a:t>ΤΕΙ ΗΠΕΙΡΟΥ </a:t>
            </a:r>
            <a:r>
              <a:rPr lang="el-GR" sz="700" b="1" dirty="0">
                <a:solidFill>
                  <a:schemeClr val="bg1"/>
                </a:solidFill>
              </a:rPr>
              <a:t>- Ανοιχτά Ακαδημαϊκά Μαθήματα στο ΤΕΙ Ηπείρου</a:t>
            </a: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pic>
        <p:nvPicPr>
          <p:cNvPr id="8" name="Εικόνα 7"/>
          <p:cNvPicPr>
            <a:picLocks noChangeAspect="1"/>
          </p:cNvPicPr>
          <p:nvPr userDrawn="1"/>
        </p:nvPicPr>
        <p:blipFill>
          <a:blip r:embed="rId2"/>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
        <p:nvSpPr>
          <p:cNvPr id="10" name="TextBox 9"/>
          <p:cNvSpPr txBox="1"/>
          <p:nvPr userDrawn="1"/>
        </p:nvSpPr>
        <p:spPr>
          <a:xfrm>
            <a:off x="3498" y="-57951"/>
            <a:ext cx="9140502" cy="237242"/>
          </a:xfrm>
          <a:prstGeom prst="rect">
            <a:avLst/>
          </a:prstGeom>
          <a:noFill/>
        </p:spPr>
        <p:txBody>
          <a:bodyPr wrap="square" lIns="91436" tIns="45719" rIns="91436" bIns="45719" rtlCol="0">
            <a:spAutoFit/>
          </a:bodyPr>
          <a:lstStyle/>
          <a:p>
            <a:pPr algn="ctr">
              <a:lnSpc>
                <a:spcPct val="150000"/>
              </a:lnSpc>
              <a:spcBef>
                <a:spcPts val="500"/>
              </a:spcBef>
              <a:defRPr/>
            </a:pPr>
            <a:r>
              <a:rPr lang="el-GR" sz="700" b="1" dirty="0" smtClean="0">
                <a:solidFill>
                  <a:schemeClr val="bg1"/>
                </a:solidFill>
              </a:rPr>
              <a:t>Λοιμώδη Νοσήματα</a:t>
            </a:r>
            <a:r>
              <a:rPr lang="el-GR" sz="700" b="1" baseline="0" dirty="0" smtClean="0">
                <a:solidFill>
                  <a:schemeClr val="bg1"/>
                </a:solidFill>
              </a:rPr>
              <a:t> – Υ</a:t>
            </a:r>
            <a:r>
              <a:rPr lang="el-GR" sz="700" b="1" dirty="0" smtClean="0">
                <a:solidFill>
                  <a:schemeClr val="bg1"/>
                </a:solidFill>
              </a:rPr>
              <a:t>γιεινή Αγροτικών Ζώων – </a:t>
            </a:r>
            <a:r>
              <a:rPr lang="el-GR" sz="700" baseline="0" dirty="0" smtClean="0">
                <a:solidFill>
                  <a:schemeClr val="bg1"/>
                </a:solidFill>
              </a:rPr>
              <a:t>Σχολή </a:t>
            </a:r>
            <a:r>
              <a:rPr lang="el-GR" sz="700" baseline="0" dirty="0" smtClean="0">
                <a:solidFill>
                  <a:schemeClr val="bg1"/>
                </a:solidFill>
              </a:rPr>
              <a:t>Τεχνολογίας Γεωπονίας, </a:t>
            </a:r>
            <a:r>
              <a:rPr lang="el-GR" sz="700" dirty="0" smtClean="0">
                <a:solidFill>
                  <a:schemeClr val="bg1"/>
                </a:solidFill>
              </a:rPr>
              <a:t>Τμήμα Ζωικής Παραγωγής, ΤΕΙ ΗΠΕΙΡΟΥ </a:t>
            </a:r>
            <a:r>
              <a:rPr lang="el-GR" sz="700" b="1" dirty="0" smtClean="0">
                <a:solidFill>
                  <a:schemeClr val="bg1"/>
                </a:solidFill>
              </a:rPr>
              <a:t>- Ανοιχτά Ακαδημαϊκά Μαθήματα στο ΤΕΙ Ηπείρου</a:t>
            </a:r>
            <a:endParaRPr lang="el-GR" sz="700" b="1" dirty="0">
              <a:solidFill>
                <a:schemeClr val="bg1"/>
              </a:solidFill>
            </a:endParaRPr>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pic>
        <p:nvPicPr>
          <p:cNvPr id="13" name="Εικόνα 12"/>
          <p:cNvPicPr>
            <a:picLocks noChangeAspect="1"/>
          </p:cNvPicPr>
          <p:nvPr userDrawn="1"/>
        </p:nvPicPr>
        <p:blipFill>
          <a:blip r:embed="rId2"/>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
        <p:nvSpPr>
          <p:cNvPr id="10" name="TextBox 9"/>
          <p:cNvSpPr txBox="1"/>
          <p:nvPr userDrawn="1"/>
        </p:nvSpPr>
        <p:spPr>
          <a:xfrm>
            <a:off x="3498" y="-57951"/>
            <a:ext cx="9140502" cy="237242"/>
          </a:xfrm>
          <a:prstGeom prst="rect">
            <a:avLst/>
          </a:prstGeom>
          <a:noFill/>
        </p:spPr>
        <p:txBody>
          <a:bodyPr wrap="square" lIns="91436" tIns="45719" rIns="91436" bIns="45719" rtlCol="0">
            <a:spAutoFit/>
          </a:bodyPr>
          <a:lstStyle/>
          <a:p>
            <a:pPr algn="ctr">
              <a:lnSpc>
                <a:spcPct val="150000"/>
              </a:lnSpc>
              <a:spcBef>
                <a:spcPts val="500"/>
              </a:spcBef>
              <a:defRPr/>
            </a:pPr>
            <a:r>
              <a:rPr lang="el-GR" sz="700" b="1" dirty="0" smtClean="0">
                <a:solidFill>
                  <a:schemeClr val="bg1"/>
                </a:solidFill>
              </a:rPr>
              <a:t>Βιοχημεία - Αρχές Βιοτεχνολογίας - </a:t>
            </a:r>
            <a:r>
              <a:rPr lang="el-GR" sz="700" dirty="0" smtClean="0">
                <a:solidFill>
                  <a:schemeClr val="bg1"/>
                </a:solidFill>
              </a:rPr>
              <a:t>Εισαγωγή, οργανικά μόρια, διπλοί δεσμοί, ιδιότητες του νερού, ρυθμιστικά διαλύματα, Τμήμα</a:t>
            </a:r>
            <a:r>
              <a:rPr lang="el-GR" sz="700" baseline="0" dirty="0" smtClean="0">
                <a:solidFill>
                  <a:schemeClr val="bg1"/>
                </a:solidFill>
              </a:rPr>
              <a:t> Τεχνολόγων γεωπόνων</a:t>
            </a:r>
            <a:r>
              <a:rPr lang="el-GR" sz="700" dirty="0" smtClean="0">
                <a:solidFill>
                  <a:schemeClr val="bg1"/>
                </a:solidFill>
              </a:rPr>
              <a:t>, </a:t>
            </a:r>
            <a:r>
              <a:rPr lang="el-GR" sz="700" dirty="0">
                <a:solidFill>
                  <a:schemeClr val="bg1"/>
                </a:solidFill>
              </a:rPr>
              <a:t>ΤΕΙ ΗΠΕΙΡΟΥ </a:t>
            </a:r>
            <a:r>
              <a:rPr lang="el-GR" sz="700" b="1" dirty="0">
                <a:solidFill>
                  <a:schemeClr val="bg1"/>
                </a:solidFill>
              </a:rPr>
              <a:t>- Ανοιχτά Ακαδημαϊκά Μαθήματα στο ΤΕΙ Ηπείρου</a:t>
            </a: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pic>
        <p:nvPicPr>
          <p:cNvPr id="15" name="Εικόνα 14"/>
          <p:cNvPicPr>
            <a:picLocks noChangeAspect="1"/>
          </p:cNvPicPr>
          <p:nvPr userDrawn="1"/>
        </p:nvPicPr>
        <p:blipFill>
          <a:blip r:embed="rId2"/>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
        <p:nvSpPr>
          <p:cNvPr id="12" name="TextBox 11"/>
          <p:cNvSpPr txBox="1"/>
          <p:nvPr userDrawn="1"/>
        </p:nvSpPr>
        <p:spPr>
          <a:xfrm>
            <a:off x="3498" y="-57951"/>
            <a:ext cx="9140502" cy="237242"/>
          </a:xfrm>
          <a:prstGeom prst="rect">
            <a:avLst/>
          </a:prstGeom>
          <a:noFill/>
        </p:spPr>
        <p:txBody>
          <a:bodyPr wrap="square" lIns="91436" tIns="45719" rIns="91436" bIns="45719" rtlCol="0">
            <a:spAutoFit/>
          </a:bodyPr>
          <a:lstStyle/>
          <a:p>
            <a:pPr algn="ctr">
              <a:lnSpc>
                <a:spcPct val="150000"/>
              </a:lnSpc>
              <a:spcBef>
                <a:spcPts val="500"/>
              </a:spcBef>
              <a:defRPr/>
            </a:pPr>
            <a:r>
              <a:rPr lang="el-GR" sz="700" b="1" dirty="0" smtClean="0">
                <a:solidFill>
                  <a:schemeClr val="bg1"/>
                </a:solidFill>
              </a:rPr>
              <a:t>Βιοχημεία - Αρχές Βιοτεχνολογίας - </a:t>
            </a:r>
            <a:r>
              <a:rPr lang="el-GR" sz="700" dirty="0" smtClean="0">
                <a:solidFill>
                  <a:schemeClr val="bg1"/>
                </a:solidFill>
              </a:rPr>
              <a:t>Εισαγωγή, οργανικά μόρια, διπλοί δεσμοί, ιδιότητες του νερού, ρυθμιστικά διαλύματα, Τμήμα</a:t>
            </a:r>
            <a:r>
              <a:rPr lang="el-GR" sz="700" baseline="0" dirty="0" smtClean="0">
                <a:solidFill>
                  <a:schemeClr val="bg1"/>
                </a:solidFill>
              </a:rPr>
              <a:t> Τεχνολόγων γεωπόνων</a:t>
            </a:r>
            <a:r>
              <a:rPr lang="el-GR" sz="700" dirty="0" smtClean="0">
                <a:solidFill>
                  <a:schemeClr val="bg1"/>
                </a:solidFill>
              </a:rPr>
              <a:t>, </a:t>
            </a:r>
            <a:r>
              <a:rPr lang="el-GR" sz="700" dirty="0">
                <a:solidFill>
                  <a:schemeClr val="bg1"/>
                </a:solidFill>
              </a:rPr>
              <a:t>ΤΕΙ ΗΠΕΙΡΟΥ </a:t>
            </a:r>
            <a:r>
              <a:rPr lang="el-GR" sz="700" b="1" dirty="0">
                <a:solidFill>
                  <a:schemeClr val="bg1"/>
                </a:solidFill>
              </a:rPr>
              <a:t>- Ανοιχτά Ακαδημαϊκά Μαθήματα στο ΤΕΙ Ηπείρου</a:t>
            </a: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pic>
        <p:nvPicPr>
          <p:cNvPr id="11" name="Εικόνα 10"/>
          <p:cNvPicPr>
            <a:picLocks noChangeAspect="1"/>
          </p:cNvPicPr>
          <p:nvPr userDrawn="1"/>
        </p:nvPicPr>
        <p:blipFill>
          <a:blip r:embed="rId2"/>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
        <p:nvSpPr>
          <p:cNvPr id="8" name="TextBox 7"/>
          <p:cNvSpPr txBox="1"/>
          <p:nvPr userDrawn="1"/>
        </p:nvSpPr>
        <p:spPr>
          <a:xfrm>
            <a:off x="3498" y="-57951"/>
            <a:ext cx="9140502" cy="237242"/>
          </a:xfrm>
          <a:prstGeom prst="rect">
            <a:avLst/>
          </a:prstGeom>
          <a:noFill/>
        </p:spPr>
        <p:txBody>
          <a:bodyPr wrap="square" lIns="91436" tIns="45719" rIns="91436" bIns="45719" rtlCol="0">
            <a:spAutoFit/>
          </a:bodyPr>
          <a:lstStyle/>
          <a:p>
            <a:pPr algn="ctr">
              <a:lnSpc>
                <a:spcPct val="150000"/>
              </a:lnSpc>
              <a:spcBef>
                <a:spcPts val="500"/>
              </a:spcBef>
              <a:defRPr/>
            </a:pPr>
            <a:r>
              <a:rPr lang="el-GR" sz="700" b="1" dirty="0" smtClean="0">
                <a:solidFill>
                  <a:schemeClr val="bg1"/>
                </a:solidFill>
              </a:rPr>
              <a:t>Βιοχημεία - Αρχές Βιοτεχνολογίας - </a:t>
            </a:r>
            <a:r>
              <a:rPr lang="el-GR" sz="700" dirty="0" smtClean="0">
                <a:solidFill>
                  <a:schemeClr val="bg1"/>
                </a:solidFill>
              </a:rPr>
              <a:t>Εισαγωγή, οργανικά μόρια, διπλοί δεσμοί, ιδιότητες του νερού, ρυθμιστικά διαλύματα, Τμήμα</a:t>
            </a:r>
            <a:r>
              <a:rPr lang="el-GR" sz="700" baseline="0" dirty="0" smtClean="0">
                <a:solidFill>
                  <a:schemeClr val="bg1"/>
                </a:solidFill>
              </a:rPr>
              <a:t> Τεχνολόγων γεωπόνων</a:t>
            </a:r>
            <a:r>
              <a:rPr lang="el-GR" sz="700" dirty="0" smtClean="0">
                <a:solidFill>
                  <a:schemeClr val="bg1"/>
                </a:solidFill>
              </a:rPr>
              <a:t>, </a:t>
            </a:r>
            <a:r>
              <a:rPr lang="el-GR" sz="700" dirty="0">
                <a:solidFill>
                  <a:schemeClr val="bg1"/>
                </a:solidFill>
              </a:rPr>
              <a:t>ΤΕΙ ΗΠΕΙΡΟΥ </a:t>
            </a:r>
            <a:r>
              <a:rPr lang="el-GR" sz="700" b="1" dirty="0">
                <a:solidFill>
                  <a:schemeClr val="bg1"/>
                </a:solidFill>
              </a:rPr>
              <a:t>- Ανοιχτά Ακαδημαϊκά Μαθήματα στο ΤΕΙ Ηπείρου</a:t>
            </a: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pic>
        <p:nvPicPr>
          <p:cNvPr id="10" name="Εικόνα 9"/>
          <p:cNvPicPr>
            <a:picLocks noChangeAspect="1"/>
          </p:cNvPicPr>
          <p:nvPr userDrawn="1"/>
        </p:nvPicPr>
        <p:blipFill>
          <a:blip r:embed="rId2"/>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
        <p:nvSpPr>
          <p:cNvPr id="9" name="TextBox 8"/>
          <p:cNvSpPr txBox="1"/>
          <p:nvPr userDrawn="1"/>
        </p:nvSpPr>
        <p:spPr>
          <a:xfrm>
            <a:off x="3498" y="-57951"/>
            <a:ext cx="9140502" cy="237242"/>
          </a:xfrm>
          <a:prstGeom prst="rect">
            <a:avLst/>
          </a:prstGeom>
          <a:noFill/>
        </p:spPr>
        <p:txBody>
          <a:bodyPr wrap="square" lIns="91436" tIns="45719" rIns="91436" bIns="45719" rtlCol="0">
            <a:spAutoFit/>
          </a:bodyPr>
          <a:lstStyle/>
          <a:p>
            <a:pPr algn="ctr">
              <a:lnSpc>
                <a:spcPct val="150000"/>
              </a:lnSpc>
              <a:spcBef>
                <a:spcPts val="500"/>
              </a:spcBef>
              <a:defRPr/>
            </a:pPr>
            <a:r>
              <a:rPr lang="el-GR" sz="700" b="1" dirty="0" smtClean="0">
                <a:solidFill>
                  <a:schemeClr val="bg1"/>
                </a:solidFill>
              </a:rPr>
              <a:t>Βιοχημεία - Αρχές Βιοτεχνολογίας - </a:t>
            </a:r>
            <a:r>
              <a:rPr lang="el-GR" sz="700" dirty="0" smtClean="0">
                <a:solidFill>
                  <a:schemeClr val="bg1"/>
                </a:solidFill>
              </a:rPr>
              <a:t>Εισαγωγή, οργανικά μόρια, διπλοί δεσμοί, ιδιότητες του νερού, ρυθμιστικά διαλύματα, Τμήμα</a:t>
            </a:r>
            <a:r>
              <a:rPr lang="el-GR" sz="700" baseline="0" dirty="0" smtClean="0">
                <a:solidFill>
                  <a:schemeClr val="bg1"/>
                </a:solidFill>
              </a:rPr>
              <a:t> Τεχνολόγων γεωπόνων</a:t>
            </a:r>
            <a:r>
              <a:rPr lang="el-GR" sz="700" dirty="0" smtClean="0">
                <a:solidFill>
                  <a:schemeClr val="bg1"/>
                </a:solidFill>
              </a:rPr>
              <a:t>, </a:t>
            </a:r>
            <a:r>
              <a:rPr lang="el-GR" sz="700" dirty="0">
                <a:solidFill>
                  <a:schemeClr val="bg1"/>
                </a:solidFill>
              </a:rPr>
              <a:t>ΤΕΙ ΗΠΕΙΡΟΥ </a:t>
            </a:r>
            <a:r>
              <a:rPr lang="el-GR" sz="700" b="1" dirty="0">
                <a:solidFill>
                  <a:schemeClr val="bg1"/>
                </a:solidFill>
              </a:rPr>
              <a:t>- Ανοιχτά Ακαδημαϊκά Μαθήματα στο ΤΕΙ Ηπείρου</a:t>
            </a: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
        <p:nvSpPr>
          <p:cNvPr id="10" name="TextBox 9"/>
          <p:cNvSpPr txBox="1"/>
          <p:nvPr userDrawn="1"/>
        </p:nvSpPr>
        <p:spPr>
          <a:xfrm>
            <a:off x="3498" y="-57951"/>
            <a:ext cx="9140502" cy="237242"/>
          </a:xfrm>
          <a:prstGeom prst="rect">
            <a:avLst/>
          </a:prstGeom>
          <a:noFill/>
        </p:spPr>
        <p:txBody>
          <a:bodyPr wrap="square" lIns="91436" tIns="45719" rIns="91436" bIns="45719" rtlCol="0">
            <a:spAutoFit/>
          </a:bodyPr>
          <a:lstStyle/>
          <a:p>
            <a:pPr algn="ctr">
              <a:lnSpc>
                <a:spcPct val="150000"/>
              </a:lnSpc>
              <a:spcBef>
                <a:spcPts val="500"/>
              </a:spcBef>
              <a:defRPr/>
            </a:pPr>
            <a:r>
              <a:rPr lang="el-GR" sz="700" b="1" dirty="0" smtClean="0">
                <a:solidFill>
                  <a:schemeClr val="bg1"/>
                </a:solidFill>
              </a:rPr>
              <a:t>Βιοχημεία - Αρχές Βιοτεχνολογίας - </a:t>
            </a:r>
            <a:r>
              <a:rPr lang="el-GR" sz="700" dirty="0" smtClean="0">
                <a:solidFill>
                  <a:schemeClr val="bg1"/>
                </a:solidFill>
              </a:rPr>
              <a:t>Εισαγωγή, οργανικά μόρια, διπλοί δεσμοί, ιδιότητες του νερού, ρυθμιστικά διαλύματα, Τμήμα</a:t>
            </a:r>
            <a:r>
              <a:rPr lang="el-GR" sz="700" baseline="0" dirty="0" smtClean="0">
                <a:solidFill>
                  <a:schemeClr val="bg1"/>
                </a:solidFill>
              </a:rPr>
              <a:t> Τεχνολόγων γεωπόνων</a:t>
            </a:r>
            <a:r>
              <a:rPr lang="el-GR" sz="700" dirty="0" smtClean="0">
                <a:solidFill>
                  <a:schemeClr val="bg1"/>
                </a:solidFill>
              </a:rPr>
              <a:t>, </a:t>
            </a:r>
            <a:r>
              <a:rPr lang="el-GR" sz="700" dirty="0">
                <a:solidFill>
                  <a:schemeClr val="bg1"/>
                </a:solidFill>
              </a:rPr>
              <a:t>ΤΕΙ ΗΠΕΙΡΟΥ </a:t>
            </a:r>
            <a:r>
              <a:rPr lang="el-GR" sz="700" b="1" dirty="0">
                <a:solidFill>
                  <a:schemeClr val="bg1"/>
                </a:solidFill>
              </a:rPr>
              <a:t>- Ανοιχτά Ακαδημαϊκά Μαθήματα στο ΤΕΙ Ηπείρου</a:t>
            </a: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
        <p:nvSpPr>
          <p:cNvPr id="10" name="TextBox 9"/>
          <p:cNvSpPr txBox="1"/>
          <p:nvPr userDrawn="1"/>
        </p:nvSpPr>
        <p:spPr>
          <a:xfrm>
            <a:off x="3498" y="-57951"/>
            <a:ext cx="9140502" cy="237242"/>
          </a:xfrm>
          <a:prstGeom prst="rect">
            <a:avLst/>
          </a:prstGeom>
          <a:noFill/>
        </p:spPr>
        <p:txBody>
          <a:bodyPr wrap="square" lIns="91436" tIns="45719" rIns="91436" bIns="45719" rtlCol="0">
            <a:spAutoFit/>
          </a:bodyPr>
          <a:lstStyle/>
          <a:p>
            <a:pPr algn="ctr">
              <a:lnSpc>
                <a:spcPct val="150000"/>
              </a:lnSpc>
              <a:spcBef>
                <a:spcPts val="500"/>
              </a:spcBef>
              <a:defRPr/>
            </a:pPr>
            <a:r>
              <a:rPr lang="el-GR" sz="700" b="1" dirty="0" smtClean="0">
                <a:solidFill>
                  <a:schemeClr val="bg1"/>
                </a:solidFill>
              </a:rPr>
              <a:t>Βιοχημεία - Αρχές Βιοτεχνολογίας - </a:t>
            </a:r>
            <a:r>
              <a:rPr lang="el-GR" sz="700" dirty="0" smtClean="0">
                <a:solidFill>
                  <a:schemeClr val="bg1"/>
                </a:solidFill>
              </a:rPr>
              <a:t>Εισαγωγή, οργανικά μόρια, διπλοί δεσμοί, ιδιότητες του νερού, ρυθμιστικά διαλύματα, Τμήμα</a:t>
            </a:r>
            <a:r>
              <a:rPr lang="el-GR" sz="700" baseline="0" dirty="0" smtClean="0">
                <a:solidFill>
                  <a:schemeClr val="bg1"/>
                </a:solidFill>
              </a:rPr>
              <a:t> Τεχνολόγων γεωπόνων</a:t>
            </a:r>
            <a:r>
              <a:rPr lang="el-GR" sz="700" dirty="0" smtClean="0">
                <a:solidFill>
                  <a:schemeClr val="bg1"/>
                </a:solidFill>
              </a:rPr>
              <a:t>, </a:t>
            </a:r>
            <a:r>
              <a:rPr lang="el-GR" sz="700" dirty="0">
                <a:solidFill>
                  <a:schemeClr val="bg1"/>
                </a:solidFill>
              </a:rPr>
              <a:t>ΤΕΙ ΗΠΕΙΡΟΥ </a:t>
            </a:r>
            <a:r>
              <a:rPr lang="el-GR" sz="700" b="1" dirty="0">
                <a:solidFill>
                  <a:schemeClr val="bg1"/>
                </a:solidFill>
              </a:rPr>
              <a:t>- Ανοιχτά Ακαδημαϊκά Μαθήματα στο ΤΕΙ Ηπείρου</a:t>
            </a: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5.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l-GR" dirty="0" smtClean="0"/>
              <a:t>Λοιμώδη Νοσήματα – Υγιεινή Αγροτικών Ζώων</a:t>
            </a:r>
            <a:endParaRPr lang="el-GR" dirty="0"/>
          </a:p>
        </p:txBody>
      </p:sp>
      <p:sp>
        <p:nvSpPr>
          <p:cNvPr id="3" name="Υπότιτλος 2"/>
          <p:cNvSpPr>
            <a:spLocks noGrp="1"/>
          </p:cNvSpPr>
          <p:nvPr>
            <p:ph type="subTitle" idx="1"/>
          </p:nvPr>
        </p:nvSpPr>
        <p:spPr>
          <a:xfrm>
            <a:off x="179512" y="3194798"/>
            <a:ext cx="8964488" cy="1464947"/>
          </a:xfrm>
        </p:spPr>
        <p:txBody>
          <a:bodyPr>
            <a:noAutofit/>
          </a:bodyPr>
          <a:lstStyle/>
          <a:p>
            <a:r>
              <a:rPr lang="el-GR" sz="2800" dirty="0" smtClean="0"/>
              <a:t>Ενότητα 11</a:t>
            </a:r>
            <a:r>
              <a:rPr lang="en-US" sz="2800" dirty="0" smtClean="0"/>
              <a:t> </a:t>
            </a:r>
            <a:r>
              <a:rPr lang="el-GR" sz="2800" dirty="0" smtClean="0"/>
              <a:t>: </a:t>
            </a:r>
            <a:r>
              <a:rPr lang="el-GR" sz="2800" b="1" dirty="0" smtClean="0"/>
              <a:t>ΝΟΣΗΜΑΤΑ ΤΩΝ ΜΗΡΥΚΑΣΤΙΚΩΝ ΠΟΥ ΟΦΕΙΛΟΝΤΑΙ ΣΕ ΒΑΚΤΗΡΙΑ</a:t>
            </a:r>
          </a:p>
          <a:p>
            <a:pPr algn="l"/>
            <a:r>
              <a:rPr lang="el-GR" sz="2800" dirty="0" smtClean="0"/>
              <a:t>Ιωάννης Σκούφος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pic>
        <p:nvPicPr>
          <p:cNvPr id="8" name="Εικόνα 7"/>
          <p:cNvPicPr>
            <a:picLocks noChangeAspect="1"/>
          </p:cNvPicPr>
          <p:nvPr/>
        </p:nvPicPr>
        <p:blipFill rotWithShape="1">
          <a:blip r:embed="rId5"/>
          <a:srcRect t="-11106" b="11106"/>
          <a:stretch/>
        </p:blipFill>
        <p:spPr>
          <a:xfrm>
            <a:off x="642158" y="193204"/>
            <a:ext cx="905506" cy="1145358"/>
          </a:xfrm>
          <a:prstGeom prst="rect">
            <a:avLst/>
          </a:prstGeom>
        </p:spPr>
      </p:pic>
      <p:sp>
        <p:nvSpPr>
          <p:cNvPr id="11" name="TextBox 10"/>
          <p:cNvSpPr txBox="1"/>
          <p:nvPr/>
        </p:nvSpPr>
        <p:spPr>
          <a:xfrm>
            <a:off x="1763688" y="335245"/>
            <a:ext cx="3240360" cy="1020113"/>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ΠΑΡΑΦΥΜΑΤΙΩΣΗ </a:t>
            </a:r>
            <a:r>
              <a:rPr lang="el-GR" sz="2800" dirty="0" smtClean="0">
                <a:solidFill>
                  <a:prstClr val="black"/>
                </a:solidFill>
              </a:rPr>
              <a:t/>
            </a:r>
            <a:br>
              <a:rPr lang="el-GR" sz="2800" dirty="0" smtClean="0">
                <a:solidFill>
                  <a:prstClr val="black"/>
                </a:solidFill>
              </a:rPr>
            </a:br>
            <a:r>
              <a:rPr lang="el-GR" sz="2800" dirty="0" smtClean="0">
                <a:solidFill>
                  <a:prstClr val="black"/>
                </a:solidFill>
              </a:rPr>
              <a:t>(</a:t>
            </a:r>
            <a:r>
              <a:rPr lang="el-GR" sz="2800" dirty="0">
                <a:solidFill>
                  <a:prstClr val="black"/>
                </a:solidFill>
              </a:rPr>
              <a:t>νόσος του </a:t>
            </a:r>
            <a:r>
              <a:rPr lang="en-US" sz="2800" dirty="0" err="1">
                <a:solidFill>
                  <a:prstClr val="black"/>
                </a:solidFill>
              </a:rPr>
              <a:t>johne</a:t>
            </a:r>
            <a:r>
              <a:rPr lang="en-US" sz="2800" dirty="0">
                <a:solidFill>
                  <a:prstClr val="black"/>
                </a:solidFill>
              </a:rPr>
              <a:t>)</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000" b="1" dirty="0"/>
              <a:t>Συμπτωματολογία</a:t>
            </a:r>
          </a:p>
          <a:p>
            <a:pPr marL="0" indent="0">
              <a:buNone/>
            </a:pPr>
            <a:r>
              <a:rPr lang="el-GR" sz="2000" dirty="0"/>
              <a:t>Λόγω του μακρού χρόνου επώασης τα συμπτώματα εμφανίζονται </a:t>
            </a:r>
            <a:r>
              <a:rPr lang="el-GR" sz="2000" dirty="0" smtClean="0"/>
              <a:t>στα ενήλικα ζώα</a:t>
            </a:r>
            <a:r>
              <a:rPr lang="el-GR" sz="2000" dirty="0"/>
              <a:t>. Συχνά η νόσος εμφανίζεται μετά από τοκετό. Το πρώτο σύμπτωμα της </a:t>
            </a:r>
            <a:r>
              <a:rPr lang="el-GR" sz="2000" dirty="0" smtClean="0"/>
              <a:t>νόσου είναι </a:t>
            </a:r>
            <a:r>
              <a:rPr lang="el-GR" sz="2000" dirty="0"/>
              <a:t>η έντονη, χρόνια και κάκοσμη διάρροια. Η όρεξη είναι καλή και το ζώο </a:t>
            </a:r>
            <a:r>
              <a:rPr lang="el-GR" sz="2000" dirty="0" smtClean="0"/>
              <a:t>διατηρεί τη </a:t>
            </a:r>
            <a:r>
              <a:rPr lang="el-GR" sz="2000" dirty="0"/>
              <a:t>ζωηρότητά του. Η γαλακτοπαραγωγή μειώνεται η διάρροια μπορεί να </a:t>
            </a:r>
            <a:r>
              <a:rPr lang="el-GR" sz="2000" dirty="0" smtClean="0"/>
              <a:t>είναι περιοδική </a:t>
            </a:r>
            <a:r>
              <a:rPr lang="el-GR" sz="2000" dirty="0"/>
              <a:t>και γίνεται εντονότερη κάθε φορά που χορηγείται χλωρή τροφή. Το </a:t>
            </a:r>
            <a:r>
              <a:rPr lang="el-GR" sz="2000" dirty="0" smtClean="0"/>
              <a:t>ζώο παρουσιάζει </a:t>
            </a:r>
            <a:r>
              <a:rPr lang="el-GR" sz="2000" dirty="0"/>
              <a:t>έντονη </a:t>
            </a:r>
            <a:r>
              <a:rPr lang="el-GR" sz="2000" dirty="0" err="1"/>
              <a:t>απίσχνανση</a:t>
            </a:r>
            <a:r>
              <a:rPr lang="el-GR" sz="2000" dirty="0"/>
              <a:t>, το τρίχωμα είναι ανορθωμένο. Συνήθως η </a:t>
            </a:r>
            <a:r>
              <a:rPr lang="el-GR" sz="2000" dirty="0" smtClean="0"/>
              <a:t>κατάληξη είναι </a:t>
            </a:r>
            <a:r>
              <a:rPr lang="el-GR" sz="2000" dirty="0"/>
              <a:t>ο </a:t>
            </a:r>
            <a:r>
              <a:rPr lang="el-GR" sz="2000" dirty="0" smtClean="0"/>
              <a:t>θάνατος. Παρατηρείται </a:t>
            </a:r>
            <a:r>
              <a:rPr lang="el-GR" sz="2000" dirty="0"/>
              <a:t>πάχυνση και πτύχωση του τοιχώματος της τελικής μοίρας </a:t>
            </a:r>
            <a:r>
              <a:rPr lang="el-GR" sz="2000" dirty="0" smtClean="0"/>
              <a:t>του λεπτού </a:t>
            </a:r>
            <a:r>
              <a:rPr lang="el-GR" sz="2000" dirty="0"/>
              <a:t>εντέρου, της </a:t>
            </a:r>
            <a:r>
              <a:rPr lang="el-GR" sz="2000" dirty="0" err="1"/>
              <a:t>ειλεοτυφλικής</a:t>
            </a:r>
            <a:r>
              <a:rPr lang="el-GR" sz="2000" dirty="0"/>
              <a:t> βαλβίδας και της γειτονικής περιοχής του </a:t>
            </a:r>
            <a:r>
              <a:rPr lang="el-GR" sz="2000" dirty="0" smtClean="0"/>
              <a:t>τυφλού. Τα </a:t>
            </a:r>
            <a:r>
              <a:rPr lang="el-GR" sz="2000" dirty="0" err="1"/>
              <a:t>μεσεντέρια</a:t>
            </a:r>
            <a:r>
              <a:rPr lang="el-GR" sz="2000" dirty="0"/>
              <a:t> </a:t>
            </a:r>
            <a:r>
              <a:rPr lang="el-GR" sz="2000" dirty="0" err="1"/>
              <a:t>λεμφογάγγλια</a:t>
            </a:r>
            <a:r>
              <a:rPr lang="el-GR" sz="2000" dirty="0"/>
              <a:t> είναι </a:t>
            </a:r>
            <a:r>
              <a:rPr lang="el-GR" sz="2000" dirty="0" err="1"/>
              <a:t>εξοιδημένα</a:t>
            </a:r>
            <a:r>
              <a:rPr lang="el-GR" sz="2000" dirty="0"/>
              <a:t>.</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10</a:t>
            </a:fld>
            <a:endParaRPr lang="el-GR" dirty="0"/>
          </a:p>
        </p:txBody>
      </p:sp>
    </p:spTree>
    <p:extLst>
      <p:ext uri="{BB962C8B-B14F-4D97-AF65-F5344CB8AC3E}">
        <p14:creationId xmlns:p14="http://schemas.microsoft.com/office/powerpoint/2010/main" val="1312043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smtClean="0">
                <a:solidFill>
                  <a:prstClr val="black"/>
                </a:solidFill>
              </a:rPr>
              <a:t>ΠΑΡΑΦΥΜΑΤΙΩΣΗ</a:t>
            </a:r>
            <a:br>
              <a:rPr lang="el-GR" sz="2800" dirty="0" smtClean="0">
                <a:solidFill>
                  <a:prstClr val="black"/>
                </a:solidFill>
              </a:rPr>
            </a:br>
            <a:r>
              <a:rPr lang="el-GR" sz="2800" dirty="0" smtClean="0">
                <a:solidFill>
                  <a:prstClr val="black"/>
                </a:solidFill>
              </a:rPr>
              <a:t> </a:t>
            </a:r>
            <a:r>
              <a:rPr lang="el-GR" sz="2800" dirty="0">
                <a:solidFill>
                  <a:prstClr val="black"/>
                </a:solidFill>
              </a:rPr>
              <a:t>(νόσος του </a:t>
            </a:r>
            <a:r>
              <a:rPr lang="en-US" sz="2800" dirty="0" err="1">
                <a:solidFill>
                  <a:prstClr val="black"/>
                </a:solidFill>
              </a:rPr>
              <a:t>johne</a:t>
            </a:r>
            <a:r>
              <a:rPr lang="en-US" sz="2800" dirty="0">
                <a:solidFill>
                  <a:prstClr val="black"/>
                </a:solidFill>
              </a:rPr>
              <a:t>)</a:t>
            </a:r>
            <a:endParaRPr lang="el-GR" dirty="0"/>
          </a:p>
        </p:txBody>
      </p:sp>
      <p:sp>
        <p:nvSpPr>
          <p:cNvPr id="3" name="Θέση περιεχομένου 2"/>
          <p:cNvSpPr>
            <a:spLocks noGrp="1"/>
          </p:cNvSpPr>
          <p:nvPr>
            <p:ph idx="1"/>
          </p:nvPr>
        </p:nvSpPr>
        <p:spPr>
          <a:xfrm>
            <a:off x="457200" y="1489348"/>
            <a:ext cx="8229600" cy="3615788"/>
          </a:xfrm>
        </p:spPr>
        <p:txBody>
          <a:bodyPr>
            <a:normAutofit/>
          </a:bodyPr>
          <a:lstStyle/>
          <a:p>
            <a:r>
              <a:rPr lang="el-GR" sz="2000" dirty="0"/>
              <a:t>Ο βάκιλος του </a:t>
            </a:r>
            <a:r>
              <a:rPr lang="el-GR" sz="2000" dirty="0" err="1"/>
              <a:t>johne</a:t>
            </a:r>
            <a:r>
              <a:rPr lang="el-GR" sz="2000" dirty="0"/>
              <a:t> βρίσκεται στα κόπρανα των μολυσμένων ζώων, με τα </a:t>
            </a:r>
            <a:r>
              <a:rPr lang="el-GR" sz="2000" dirty="0" smtClean="0"/>
              <a:t>οποία μολύνεται </a:t>
            </a:r>
            <a:r>
              <a:rPr lang="el-GR" sz="2000" dirty="0"/>
              <a:t>το </a:t>
            </a:r>
            <a:r>
              <a:rPr lang="el-GR" sz="2000" dirty="0" smtClean="0"/>
              <a:t>περιβάλλον.</a:t>
            </a:r>
          </a:p>
          <a:p>
            <a:r>
              <a:rPr lang="el-GR" sz="2000" dirty="0"/>
              <a:t>Η </a:t>
            </a:r>
            <a:r>
              <a:rPr lang="el-GR" sz="2000" dirty="0" err="1"/>
              <a:t>παραφυματίωση</a:t>
            </a:r>
            <a:r>
              <a:rPr lang="el-GR" sz="2000" dirty="0"/>
              <a:t> δεν μεταδίδεται στον </a:t>
            </a:r>
            <a:r>
              <a:rPr lang="el-GR" sz="2000" dirty="0" smtClean="0"/>
              <a:t>άνθρωπο.</a:t>
            </a:r>
          </a:p>
          <a:p>
            <a:r>
              <a:rPr lang="el-GR" sz="2000" dirty="0" smtClean="0"/>
              <a:t>Τα </a:t>
            </a:r>
            <a:r>
              <a:rPr lang="el-GR" sz="2000" dirty="0"/>
              <a:t>θετικά ζώα πρέπει </a:t>
            </a:r>
            <a:r>
              <a:rPr lang="el-GR" sz="2000" dirty="0" smtClean="0"/>
              <a:t>να απομακρύνονται </a:t>
            </a:r>
            <a:r>
              <a:rPr lang="el-GR" sz="2000" dirty="0"/>
              <a:t>και να χορηγείται εμβόλιο στα υπόλοιπα που δεν έχουν </a:t>
            </a:r>
            <a:r>
              <a:rPr lang="el-GR" sz="2000" dirty="0" smtClean="0"/>
              <a:t>εμφανίσει κλινικά </a:t>
            </a:r>
            <a:r>
              <a:rPr lang="el-GR" sz="2000" dirty="0"/>
              <a:t>συμπτώματα, όπως και στα ζώα αντικατάστασης.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11</a:t>
            </a:fld>
            <a:endParaRPr lang="el-GR" dirty="0"/>
          </a:p>
        </p:txBody>
      </p:sp>
    </p:spTree>
    <p:extLst>
      <p:ext uri="{BB962C8B-B14F-4D97-AF65-F5344CB8AC3E}">
        <p14:creationId xmlns:p14="http://schemas.microsoft.com/office/powerpoint/2010/main" val="2034700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a:t>ΚΟΛΙΒΑΚΙΛΛΩΣΗ</a:t>
            </a:r>
            <a:br>
              <a:rPr lang="el-GR" sz="2800" dirty="0"/>
            </a:br>
            <a:r>
              <a:rPr lang="el-GR" sz="2800" dirty="0"/>
              <a:t>(</a:t>
            </a:r>
            <a:r>
              <a:rPr lang="en-US" sz="2800" dirty="0" err="1"/>
              <a:t>Colibacillosis</a:t>
            </a:r>
            <a:r>
              <a:rPr lang="en-US" sz="2800" dirty="0"/>
              <a:t>)</a:t>
            </a:r>
            <a:endParaRPr lang="el-GR" sz="2800" dirty="0"/>
          </a:p>
        </p:txBody>
      </p:sp>
      <p:sp>
        <p:nvSpPr>
          <p:cNvPr id="3" name="Θέση περιεχομένου 2"/>
          <p:cNvSpPr>
            <a:spLocks noGrp="1"/>
          </p:cNvSpPr>
          <p:nvPr>
            <p:ph idx="1"/>
          </p:nvPr>
        </p:nvSpPr>
        <p:spPr>
          <a:xfrm>
            <a:off x="457200" y="1489348"/>
            <a:ext cx="8229600" cy="3615788"/>
          </a:xfrm>
        </p:spPr>
        <p:txBody>
          <a:bodyPr>
            <a:normAutofit/>
          </a:bodyPr>
          <a:lstStyle/>
          <a:p>
            <a:pPr marL="0" indent="0">
              <a:buNone/>
            </a:pPr>
            <a:r>
              <a:rPr lang="el-GR" sz="2000" dirty="0"/>
              <a:t>Είναι γενικευμένη εντερική λοίμωξη των νεογέννητων ζώων που οφείλεται </a:t>
            </a:r>
            <a:r>
              <a:rPr lang="el-GR" sz="2000" dirty="0" smtClean="0"/>
              <a:t>στην E</a:t>
            </a:r>
            <a:r>
              <a:rPr lang="el-GR" sz="2000" dirty="0"/>
              <a:t>. </a:t>
            </a:r>
            <a:r>
              <a:rPr lang="el-GR" sz="2000" dirty="0" err="1" smtClean="0"/>
              <a:t>coli</a:t>
            </a:r>
            <a:r>
              <a:rPr lang="el-GR" sz="2000" dirty="0" smtClean="0"/>
              <a:t>. Οφείλεται </a:t>
            </a:r>
            <a:r>
              <a:rPr lang="el-GR" sz="2000" dirty="0"/>
              <a:t>στο </a:t>
            </a:r>
            <a:r>
              <a:rPr lang="el-GR" sz="2000" dirty="0" err="1" smtClean="0"/>
              <a:t>εντεροβακτηριοειδές</a:t>
            </a:r>
            <a:r>
              <a:rPr lang="el-GR" sz="2000" dirty="0" smtClean="0"/>
              <a:t> </a:t>
            </a:r>
            <a:r>
              <a:rPr lang="el-GR" sz="2000" dirty="0" err="1" smtClean="0"/>
              <a:t>Escherichia</a:t>
            </a:r>
            <a:r>
              <a:rPr lang="el-GR" sz="2000" dirty="0" smtClean="0"/>
              <a:t> </a:t>
            </a:r>
            <a:r>
              <a:rPr lang="el-GR" sz="2000" dirty="0" err="1"/>
              <a:t>coli</a:t>
            </a:r>
            <a:r>
              <a:rPr lang="el-GR" sz="2000" dirty="0"/>
              <a:t>. Μερικά </a:t>
            </a:r>
            <a:r>
              <a:rPr lang="el-GR" sz="2000" dirty="0" smtClean="0"/>
              <a:t>στελέχη παράγουν </a:t>
            </a:r>
            <a:r>
              <a:rPr lang="el-GR" sz="2000" dirty="0"/>
              <a:t>εντεροτοξίνη</a:t>
            </a:r>
            <a:r>
              <a:rPr lang="el-GR" sz="2000" dirty="0" smtClean="0"/>
              <a:t>.</a:t>
            </a:r>
          </a:p>
          <a:p>
            <a:pPr marL="0" indent="0">
              <a:buNone/>
            </a:pPr>
            <a:r>
              <a:rPr lang="el-GR" sz="2000" b="1" dirty="0" err="1"/>
              <a:t>Κολιβακίλλωση</a:t>
            </a:r>
            <a:r>
              <a:rPr lang="el-GR" sz="2000" b="1" dirty="0"/>
              <a:t> των αμνών</a:t>
            </a:r>
          </a:p>
          <a:p>
            <a:pPr marL="0" indent="0">
              <a:buNone/>
            </a:pPr>
            <a:r>
              <a:rPr lang="el-GR" sz="2000" dirty="0"/>
              <a:t>Πρόκειται για μία από τις συχνότερες αιτίες νοσηρότητας και θνησιμότητας </a:t>
            </a:r>
            <a:r>
              <a:rPr lang="el-GR" sz="2000" dirty="0" smtClean="0"/>
              <a:t>των νεογέννητων </a:t>
            </a:r>
            <a:r>
              <a:rPr lang="el-GR" sz="2000" dirty="0"/>
              <a:t>αμνών. Στην Ελλάδα είναι πολύ συχνή και έχει μεγάλες </a:t>
            </a:r>
            <a:r>
              <a:rPr lang="el-GR" sz="2000" dirty="0" smtClean="0"/>
              <a:t>οικονομικές απώλειες</a:t>
            </a:r>
            <a:r>
              <a:rPr lang="el-GR" sz="2000" dirty="0"/>
              <a:t>.</a:t>
            </a:r>
          </a:p>
          <a:p>
            <a:pPr marL="0" indent="0">
              <a:buNone/>
            </a:pPr>
            <a:endParaRPr lang="el-GR"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12</a:t>
            </a:fld>
            <a:endParaRPr lang="el-GR" dirty="0"/>
          </a:p>
        </p:txBody>
      </p:sp>
    </p:spTree>
    <p:extLst>
      <p:ext uri="{BB962C8B-B14F-4D97-AF65-F5344CB8AC3E}">
        <p14:creationId xmlns:p14="http://schemas.microsoft.com/office/powerpoint/2010/main" val="143458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ΚΟΛΙΒΑΚΙΛΛΩΣΗ</a:t>
            </a:r>
            <a:br>
              <a:rPr lang="el-GR" sz="2800" dirty="0">
                <a:solidFill>
                  <a:prstClr val="black"/>
                </a:solidFill>
              </a:rPr>
            </a:br>
            <a:r>
              <a:rPr lang="el-GR" sz="2800" dirty="0">
                <a:solidFill>
                  <a:prstClr val="black"/>
                </a:solidFill>
              </a:rPr>
              <a:t>(</a:t>
            </a:r>
            <a:r>
              <a:rPr lang="en-US" sz="2800" dirty="0" err="1">
                <a:solidFill>
                  <a:prstClr val="black"/>
                </a:solidFill>
              </a:rPr>
              <a:t>Colibacillosis</a:t>
            </a:r>
            <a:r>
              <a:rPr lang="en-US" sz="2800" dirty="0">
                <a:solidFill>
                  <a:prstClr val="black"/>
                </a:solidFill>
              </a:rPr>
              <a:t>)</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000" b="1" dirty="0"/>
              <a:t>Παθογένεια</a:t>
            </a:r>
          </a:p>
          <a:p>
            <a:pPr marL="0" indent="0">
              <a:buNone/>
            </a:pPr>
            <a:r>
              <a:rPr lang="el-GR" sz="2000" dirty="0"/>
              <a:t>Στελέχη της E. </a:t>
            </a:r>
            <a:r>
              <a:rPr lang="el-GR" sz="2000" dirty="0" err="1"/>
              <a:t>coli</a:t>
            </a:r>
            <a:r>
              <a:rPr lang="el-GR" sz="2000" dirty="0"/>
              <a:t> υπάρχουν στο περιβάλλον όλων των εκτροφών, </a:t>
            </a:r>
            <a:r>
              <a:rPr lang="el-GR" sz="2000" dirty="0" smtClean="0"/>
              <a:t>γιατί αποτελούν </a:t>
            </a:r>
            <a:r>
              <a:rPr lang="el-GR" sz="2000" dirty="0"/>
              <a:t>μέρος της φυσικής μικροβιακής χλωρίδας του εντέρου όλων των ζώων</a:t>
            </a:r>
            <a:r>
              <a:rPr lang="el-GR" sz="2000" dirty="0" smtClean="0"/>
              <a:t>. </a:t>
            </a:r>
            <a:r>
              <a:rPr lang="el-GR" sz="2000" dirty="0"/>
              <a:t>Στην περίπτωση </a:t>
            </a:r>
            <a:r>
              <a:rPr lang="el-GR" sz="2000" dirty="0" err="1"/>
              <a:t>κολιβακίλλωσης</a:t>
            </a:r>
            <a:r>
              <a:rPr lang="el-GR" sz="2000" dirty="0"/>
              <a:t>, η E. </a:t>
            </a:r>
            <a:r>
              <a:rPr lang="el-GR" sz="2000" dirty="0" err="1"/>
              <a:t>coli</a:t>
            </a:r>
            <a:r>
              <a:rPr lang="el-GR" sz="2000" dirty="0"/>
              <a:t> αρχικά βρίσκεται </a:t>
            </a:r>
            <a:r>
              <a:rPr lang="el-GR" sz="2000" dirty="0" smtClean="0"/>
              <a:t>προσκολλημένη στο </a:t>
            </a:r>
            <a:r>
              <a:rPr lang="el-GR" sz="2000" dirty="0"/>
              <a:t>βλεννογόνο της τελικής μοίρας του λεπτού εντέρου. Εκεί πολλαπλασιάζεται </a:t>
            </a:r>
            <a:r>
              <a:rPr lang="el-GR" sz="2000" dirty="0" smtClean="0"/>
              <a:t>και στη </a:t>
            </a:r>
            <a:r>
              <a:rPr lang="el-GR" sz="2000" dirty="0"/>
              <a:t>συνέχεια επεκτείνεται και στα υπόλοιπα τμήματα του λεπτού εντέρου. Σημαντικό ρόλο στην εμφάνιση της νόσου παίζουν οι πεπτικές διαταραχές </a:t>
            </a:r>
            <a:r>
              <a:rPr lang="el-GR" sz="2000" dirty="0" smtClean="0"/>
              <a:t>που καταλήγουν </a:t>
            </a:r>
            <a:r>
              <a:rPr lang="el-GR" sz="2000" dirty="0"/>
              <a:t>σε δυσπεψία, οπότε διαταράσσεται η ισορροπία της χλωρίδας. </a:t>
            </a:r>
            <a:r>
              <a:rPr lang="el-GR" sz="2000" dirty="0" smtClean="0"/>
              <a:t>Επίσης σημαντικό </a:t>
            </a:r>
            <a:r>
              <a:rPr lang="el-GR" sz="2000" dirty="0"/>
              <a:t>ρόλο παίζει η ανεπαρκής ανοσία των κολοβακτηριδίων.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13</a:t>
            </a:fld>
            <a:endParaRPr lang="el-GR" dirty="0"/>
          </a:p>
        </p:txBody>
      </p:sp>
    </p:spTree>
    <p:extLst>
      <p:ext uri="{BB962C8B-B14F-4D97-AF65-F5344CB8AC3E}">
        <p14:creationId xmlns:p14="http://schemas.microsoft.com/office/powerpoint/2010/main" val="242074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ΚΟΛΙΒΑΚΙΛΛΩΣΗ</a:t>
            </a:r>
            <a:br>
              <a:rPr lang="el-GR" sz="2800" dirty="0">
                <a:solidFill>
                  <a:prstClr val="black"/>
                </a:solidFill>
              </a:rPr>
            </a:br>
            <a:r>
              <a:rPr lang="el-GR" sz="2800" dirty="0">
                <a:solidFill>
                  <a:prstClr val="black"/>
                </a:solidFill>
              </a:rPr>
              <a:t>(</a:t>
            </a:r>
            <a:r>
              <a:rPr lang="en-US" sz="2800" dirty="0" err="1">
                <a:solidFill>
                  <a:prstClr val="black"/>
                </a:solidFill>
              </a:rPr>
              <a:t>Colibacillosis</a:t>
            </a:r>
            <a:r>
              <a:rPr lang="en-US" sz="2800" dirty="0">
                <a:solidFill>
                  <a:prstClr val="black"/>
                </a:solidFill>
              </a:rPr>
              <a:t>)</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000" b="1" dirty="0"/>
              <a:t>Συμπτωματολογία</a:t>
            </a:r>
          </a:p>
          <a:p>
            <a:pPr marL="0" indent="0">
              <a:buNone/>
            </a:pPr>
            <a:r>
              <a:rPr lang="el-GR" sz="2000" dirty="0"/>
              <a:t>Διακρίνουμε δύο (2) μορφές:</a:t>
            </a:r>
          </a:p>
          <a:p>
            <a:pPr marL="0" indent="0">
              <a:buNone/>
            </a:pPr>
            <a:r>
              <a:rPr lang="el-GR" sz="2000" b="1" dirty="0"/>
              <a:t>1. </a:t>
            </a:r>
            <a:r>
              <a:rPr lang="el-GR" sz="2000" b="1" dirty="0" err="1"/>
              <a:t>Κολοβακτηριδιακή</a:t>
            </a:r>
            <a:r>
              <a:rPr lang="el-GR" sz="2000" b="1" dirty="0"/>
              <a:t> σηψαιμία</a:t>
            </a:r>
          </a:p>
          <a:p>
            <a:pPr marL="0" indent="0">
              <a:buNone/>
            </a:pPr>
            <a:r>
              <a:rPr lang="el-GR" sz="2000" dirty="0"/>
              <a:t>Παρατηρείται στην 1η εβδομάδα της ζωής. Τα συμπτώματα είναι αυτά </a:t>
            </a:r>
            <a:r>
              <a:rPr lang="el-GR" sz="2000" dirty="0" smtClean="0"/>
              <a:t>της σηψαιμίας </a:t>
            </a:r>
            <a:r>
              <a:rPr lang="el-GR" sz="2000" dirty="0"/>
              <a:t>(πυρετός, κατάπτωση). Καταλήγει σε θάνατο σε λίγες ώρες. </a:t>
            </a:r>
            <a:r>
              <a:rPr lang="el-GR" sz="2000" dirty="0" smtClean="0"/>
              <a:t>Μπορεί να </a:t>
            </a:r>
            <a:r>
              <a:rPr lang="el-GR" sz="2000" dirty="0"/>
              <a:t>παρατηρηθεί ελαφρά διάρροια. Αναφέρονται και </a:t>
            </a:r>
            <a:r>
              <a:rPr lang="el-GR" sz="2000" dirty="0" err="1"/>
              <a:t>υπεροξείες</a:t>
            </a:r>
            <a:r>
              <a:rPr lang="el-GR" sz="2000" dirty="0"/>
              <a:t> </a:t>
            </a:r>
            <a:r>
              <a:rPr lang="el-GR" sz="2000" dirty="0" smtClean="0"/>
              <a:t>περιπτώσεις. Οι </a:t>
            </a:r>
            <a:r>
              <a:rPr lang="el-GR" sz="2000" dirty="0"/>
              <a:t>αλλοιώσεις είναι χαρακτηριστικές της σηψαιμίας (</a:t>
            </a:r>
            <a:r>
              <a:rPr lang="el-GR" sz="2000" dirty="0" err="1"/>
              <a:t>πετέχειες</a:t>
            </a:r>
            <a:r>
              <a:rPr lang="el-GR" sz="2000" dirty="0"/>
              <a:t> στα </a:t>
            </a:r>
            <a:r>
              <a:rPr lang="el-GR" sz="2000" dirty="0" smtClean="0"/>
              <a:t>σπλάχνα, διόγκωση </a:t>
            </a:r>
            <a:r>
              <a:rPr lang="el-GR" sz="2000" dirty="0"/>
              <a:t>του σωλήνα). Η E. </a:t>
            </a:r>
            <a:r>
              <a:rPr lang="el-GR" sz="2000" dirty="0" err="1"/>
              <a:t>coli</a:t>
            </a:r>
            <a:r>
              <a:rPr lang="el-GR" sz="2000" dirty="0"/>
              <a:t> απομονώνεται σε καθαρή καλλιέργεια </a:t>
            </a:r>
            <a:r>
              <a:rPr lang="el-GR" sz="2000" dirty="0" smtClean="0"/>
              <a:t>από τον </a:t>
            </a:r>
            <a:r>
              <a:rPr lang="el-GR" sz="2000" dirty="0"/>
              <a:t>σπλήνα, τους </a:t>
            </a:r>
            <a:r>
              <a:rPr lang="el-GR" sz="2000" dirty="0" err="1"/>
              <a:t>νεφρούς</a:t>
            </a:r>
            <a:r>
              <a:rPr lang="el-GR" sz="2000" dirty="0"/>
              <a:t>, το αίμα της καρδιάς. Η θεραπεία </a:t>
            </a:r>
            <a:r>
              <a:rPr lang="el-GR" sz="2000" dirty="0" smtClean="0"/>
              <a:t>συχνά αποτυγχάνει</a:t>
            </a:r>
            <a:r>
              <a:rPr lang="el-GR" sz="2000" dirty="0"/>
              <a:t>.</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14</a:t>
            </a:fld>
            <a:endParaRPr lang="el-GR" dirty="0"/>
          </a:p>
        </p:txBody>
      </p:sp>
    </p:spTree>
    <p:extLst>
      <p:ext uri="{BB962C8B-B14F-4D97-AF65-F5344CB8AC3E}">
        <p14:creationId xmlns:p14="http://schemas.microsoft.com/office/powerpoint/2010/main" val="2393869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ΚΟΛΙΒΑΚΙΛΛΩΣΗ</a:t>
            </a:r>
            <a:br>
              <a:rPr lang="el-GR" sz="2800" dirty="0">
                <a:solidFill>
                  <a:prstClr val="black"/>
                </a:solidFill>
              </a:rPr>
            </a:br>
            <a:r>
              <a:rPr lang="el-GR" sz="2800" dirty="0">
                <a:solidFill>
                  <a:prstClr val="black"/>
                </a:solidFill>
              </a:rPr>
              <a:t>(</a:t>
            </a:r>
            <a:r>
              <a:rPr lang="en-US" sz="2800" dirty="0" err="1">
                <a:solidFill>
                  <a:prstClr val="black"/>
                </a:solidFill>
              </a:rPr>
              <a:t>Colibacillosis</a:t>
            </a:r>
            <a:r>
              <a:rPr lang="en-US" sz="2800" dirty="0">
                <a:solidFill>
                  <a:prstClr val="black"/>
                </a:solidFill>
              </a:rPr>
              <a:t>)</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000" b="1" dirty="0"/>
              <a:t>2. Εντερική </a:t>
            </a:r>
            <a:r>
              <a:rPr lang="el-GR" sz="2000" b="1" dirty="0" err="1"/>
              <a:t>κολοβακτηριδίαση</a:t>
            </a:r>
            <a:endParaRPr lang="el-GR" sz="2000" b="1" dirty="0"/>
          </a:p>
          <a:p>
            <a:pPr marL="0" indent="0">
              <a:buNone/>
            </a:pPr>
            <a:r>
              <a:rPr lang="el-GR" sz="2000" dirty="0"/>
              <a:t>Είναι πιο συχνή. Εκδηλώνεται στις δύο πρώτες εβδομάδες της </a:t>
            </a:r>
            <a:r>
              <a:rPr lang="el-GR" sz="2000" dirty="0" smtClean="0"/>
              <a:t>ζωής. Χαρακτηρίζεται </a:t>
            </a:r>
            <a:r>
              <a:rPr lang="el-GR" sz="2000" dirty="0"/>
              <a:t>από διάρροια. Όσο επιδεινώνεται η διάρροια, ο </a:t>
            </a:r>
            <a:r>
              <a:rPr lang="el-GR" sz="2000" dirty="0" smtClean="0"/>
              <a:t>αμνός παρουσιάζει </a:t>
            </a:r>
            <a:r>
              <a:rPr lang="el-GR" sz="2000" dirty="0" err="1"/>
              <a:t>απίσχνανση</a:t>
            </a:r>
            <a:r>
              <a:rPr lang="el-GR" sz="2000" dirty="0"/>
              <a:t> και αφυδάτωση. Ο θάνατος επέρχεται σε 4-5 </a:t>
            </a:r>
            <a:r>
              <a:rPr lang="el-GR" sz="2000" dirty="0" smtClean="0"/>
              <a:t>μέρες. Μερικά </a:t>
            </a:r>
            <a:r>
              <a:rPr lang="el-GR" sz="2000" dirty="0"/>
              <a:t>από τα ζώα που επιβιώνουν παρουσιάζουν χρόνια </a:t>
            </a:r>
            <a:r>
              <a:rPr lang="el-GR" sz="2000" dirty="0" smtClean="0"/>
              <a:t>διάρροια. Στη </a:t>
            </a:r>
            <a:r>
              <a:rPr lang="el-GR" sz="2000" dirty="0"/>
              <a:t>νεκροψία το πτώμα είναι αφυδατωμένο και σε </a:t>
            </a:r>
            <a:r>
              <a:rPr lang="el-GR" sz="2000" dirty="0" err="1"/>
              <a:t>απίσχνανση</a:t>
            </a:r>
            <a:r>
              <a:rPr lang="el-GR" sz="2000" dirty="0"/>
              <a:t>. Το έντερο </a:t>
            </a:r>
            <a:r>
              <a:rPr lang="el-GR" sz="2000" dirty="0" smtClean="0"/>
              <a:t>είναι γεμάτο </a:t>
            </a:r>
            <a:r>
              <a:rPr lang="el-GR" sz="2000" dirty="0"/>
              <a:t>υδαρές περιεχόμενο.</a:t>
            </a:r>
          </a:p>
          <a:p>
            <a:pPr marL="0" indent="0">
              <a:buNone/>
            </a:pPr>
            <a:r>
              <a:rPr lang="el-GR" sz="2000" dirty="0"/>
              <a:t>Η θεραπεία στα πρώτα κρούσματα είναι επιτυχής, γρήγορα όμως </a:t>
            </a:r>
            <a:r>
              <a:rPr lang="el-GR" sz="2000" dirty="0" smtClean="0"/>
              <a:t>αναπτύσσονται ανθεκτικά </a:t>
            </a:r>
            <a:r>
              <a:rPr lang="el-GR" sz="2000" dirty="0"/>
              <a:t>στελέχη της E. </a:t>
            </a:r>
            <a:r>
              <a:rPr lang="el-GR" sz="2000" dirty="0" err="1"/>
              <a:t>coli</a:t>
            </a:r>
            <a:r>
              <a:rPr lang="el-GR" sz="2000" dirty="0"/>
              <a:t> που παράγουν εντεροτοξίνη.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15</a:t>
            </a:fld>
            <a:endParaRPr lang="el-GR" dirty="0"/>
          </a:p>
        </p:txBody>
      </p:sp>
    </p:spTree>
    <p:extLst>
      <p:ext uri="{BB962C8B-B14F-4D97-AF65-F5344CB8AC3E}">
        <p14:creationId xmlns:p14="http://schemas.microsoft.com/office/powerpoint/2010/main" val="1670706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ΕΝΤΕΡΟΤΟΞΙΝΑΙΜΙΑ</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000" dirty="0"/>
              <a:t>Είναι </a:t>
            </a:r>
            <a:r>
              <a:rPr lang="el-GR" sz="2000" dirty="0" err="1"/>
              <a:t>βακτηριακή</a:t>
            </a:r>
            <a:r>
              <a:rPr lang="el-GR" sz="2000" dirty="0"/>
              <a:t> λοίμωξη που προσβάλλει τα μηρυκαστικά και </a:t>
            </a:r>
            <a:r>
              <a:rPr lang="el-GR" sz="2000" dirty="0" smtClean="0"/>
              <a:t>χαρακτηρίζεται από </a:t>
            </a:r>
            <a:r>
              <a:rPr lang="el-GR" sz="2000" dirty="0"/>
              <a:t>έντονο πολλαπλασιασμό εντός του εντέρου των διαφόρων τοξινικών τύπων </a:t>
            </a:r>
            <a:r>
              <a:rPr lang="el-GR" sz="2000" dirty="0" smtClean="0"/>
              <a:t>του </a:t>
            </a:r>
            <a:r>
              <a:rPr lang="el-GR" sz="2000" dirty="0" err="1" smtClean="0"/>
              <a:t>Clostridium</a:t>
            </a:r>
            <a:r>
              <a:rPr lang="el-GR" sz="2000" dirty="0" smtClean="0"/>
              <a:t> </a:t>
            </a:r>
            <a:r>
              <a:rPr lang="el-GR" sz="2000" dirty="0" err="1"/>
              <a:t>perfringens</a:t>
            </a:r>
            <a:r>
              <a:rPr lang="el-GR" sz="2000" dirty="0"/>
              <a:t> με απόληξη την τοξιναιμία και </a:t>
            </a:r>
            <a:r>
              <a:rPr lang="el-GR" sz="2000" dirty="0" smtClean="0"/>
              <a:t>βακτηριαιμία</a:t>
            </a:r>
          </a:p>
          <a:p>
            <a:pPr marL="0" indent="0">
              <a:buNone/>
            </a:pPr>
            <a:r>
              <a:rPr lang="el-GR" sz="2000" dirty="0"/>
              <a:t>Ανάλογα με την ηλικία και την κλινική μορφή </a:t>
            </a:r>
            <a:r>
              <a:rPr lang="el-GR" sz="2000" dirty="0" smtClean="0"/>
              <a:t>της νόσου</a:t>
            </a:r>
            <a:r>
              <a:rPr lang="el-GR" sz="2000" dirty="0"/>
              <a:t>, οι </a:t>
            </a:r>
            <a:r>
              <a:rPr lang="el-GR" sz="2000" dirty="0" err="1"/>
              <a:t>εντεροτοξιναιμίες</a:t>
            </a:r>
            <a:r>
              <a:rPr lang="el-GR" sz="2000" dirty="0"/>
              <a:t> των αιγών και των προβάτων διακρίνονται σε δύο ομάδες:</a:t>
            </a:r>
          </a:p>
          <a:p>
            <a:pPr marL="0" indent="0">
              <a:buNone/>
            </a:pPr>
            <a:r>
              <a:rPr lang="el-GR" sz="2000" b="1" dirty="0"/>
              <a:t>1.</a:t>
            </a:r>
            <a:r>
              <a:rPr lang="el-GR" sz="2000" dirty="0"/>
              <a:t> </a:t>
            </a:r>
            <a:r>
              <a:rPr lang="el-GR" sz="2000" dirty="0" err="1"/>
              <a:t>Εντεροτοξιναιμία</a:t>
            </a:r>
            <a:r>
              <a:rPr lang="el-GR" sz="2000" dirty="0"/>
              <a:t> αμνών και εριφίων.</a:t>
            </a:r>
          </a:p>
          <a:p>
            <a:pPr marL="0" indent="0">
              <a:buNone/>
            </a:pPr>
            <a:r>
              <a:rPr lang="el-GR" sz="2000" b="1" dirty="0"/>
              <a:t>2.</a:t>
            </a:r>
            <a:r>
              <a:rPr lang="el-GR" sz="2000" dirty="0"/>
              <a:t> </a:t>
            </a:r>
            <a:r>
              <a:rPr lang="el-GR" sz="2000" dirty="0" err="1"/>
              <a:t>Εντεροτοξιναιμία</a:t>
            </a:r>
            <a:r>
              <a:rPr lang="el-GR" sz="2000" dirty="0"/>
              <a:t> αιγών και προβάτων ηλικίας μεγαλύτερης από ένα μήνα.</a:t>
            </a:r>
          </a:p>
          <a:p>
            <a:pPr marL="0" indent="0">
              <a:buNone/>
            </a:pPr>
            <a:r>
              <a:rPr lang="el-GR" sz="2000" dirty="0"/>
              <a:t>Το </a:t>
            </a:r>
            <a:r>
              <a:rPr lang="el-GR" sz="2000" dirty="0" err="1"/>
              <a:t>Clostridium</a:t>
            </a:r>
            <a:r>
              <a:rPr lang="el-GR" sz="2000" dirty="0"/>
              <a:t> </a:t>
            </a:r>
            <a:r>
              <a:rPr lang="el-GR" sz="2000" dirty="0" err="1"/>
              <a:t>perfringens</a:t>
            </a:r>
            <a:r>
              <a:rPr lang="el-GR" sz="2000" dirty="0"/>
              <a:t> παράγει πολύ ισχυρές </a:t>
            </a:r>
            <a:r>
              <a:rPr lang="el-GR" sz="2000" dirty="0" err="1"/>
              <a:t>εξωτοξίνες</a:t>
            </a:r>
            <a:r>
              <a:rPr lang="el-GR" sz="2000" dirty="0"/>
              <a:t>.</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16</a:t>
            </a:fld>
            <a:endParaRPr lang="el-GR" dirty="0"/>
          </a:p>
        </p:txBody>
      </p:sp>
    </p:spTree>
    <p:extLst>
      <p:ext uri="{BB962C8B-B14F-4D97-AF65-F5344CB8AC3E}">
        <p14:creationId xmlns:p14="http://schemas.microsoft.com/office/powerpoint/2010/main" val="146751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ΕΝΤΕΡΟΤΟΞΙΝΑΙΜΙΑ</a:t>
            </a:r>
            <a:endParaRPr lang="el-GR" dirty="0"/>
          </a:p>
        </p:txBody>
      </p:sp>
      <p:sp>
        <p:nvSpPr>
          <p:cNvPr id="3" name="Θέση περιεχομένου 2"/>
          <p:cNvSpPr>
            <a:spLocks noGrp="1"/>
          </p:cNvSpPr>
          <p:nvPr>
            <p:ph idx="1"/>
          </p:nvPr>
        </p:nvSpPr>
        <p:spPr>
          <a:xfrm>
            <a:off x="457200" y="1181365"/>
            <a:ext cx="8229600" cy="3771636"/>
          </a:xfrm>
        </p:spPr>
        <p:txBody>
          <a:bodyPr>
            <a:noAutofit/>
          </a:bodyPr>
          <a:lstStyle/>
          <a:p>
            <a:pPr marL="0" indent="0">
              <a:buNone/>
            </a:pPr>
            <a:r>
              <a:rPr lang="el-GR" sz="2000" b="1" dirty="0"/>
              <a:t>Παθογένεια</a:t>
            </a:r>
          </a:p>
          <a:p>
            <a:pPr marL="0" indent="0">
              <a:buNone/>
            </a:pPr>
            <a:r>
              <a:rPr lang="el-GR" sz="2000" dirty="0"/>
              <a:t>Το </a:t>
            </a:r>
            <a:r>
              <a:rPr lang="el-GR" sz="2000" dirty="0" err="1"/>
              <a:t>Clostridium</a:t>
            </a:r>
            <a:r>
              <a:rPr lang="el-GR" sz="2000" dirty="0"/>
              <a:t> </a:t>
            </a:r>
            <a:r>
              <a:rPr lang="el-GR" sz="2000" dirty="0" err="1"/>
              <a:t>perfringens</a:t>
            </a:r>
            <a:r>
              <a:rPr lang="el-GR" sz="2000" dirty="0"/>
              <a:t> βρίσκεται στο εξωτερικό περιβάλλον και στο </a:t>
            </a:r>
            <a:r>
              <a:rPr lang="el-GR" sz="2000" dirty="0" smtClean="0"/>
              <a:t>πεπτικό σύστημα </a:t>
            </a:r>
            <a:r>
              <a:rPr lang="el-GR" sz="2000" dirty="0"/>
              <a:t>(παχύ έντερο) των ζώων σαν μέλος της φυσιολογικής χλωρίδας του εντέρου</a:t>
            </a:r>
            <a:r>
              <a:rPr lang="el-GR" sz="2000" dirty="0" smtClean="0"/>
              <a:t>. </a:t>
            </a:r>
            <a:r>
              <a:rPr lang="el-GR" sz="2000" dirty="0"/>
              <a:t>Όταν το βακτήριο πολλαπλασιάζεται γρήγορα </a:t>
            </a:r>
            <a:r>
              <a:rPr lang="el-GR" sz="2000" dirty="0" smtClean="0"/>
              <a:t>και έντονα παράγει </a:t>
            </a:r>
            <a:r>
              <a:rPr lang="el-GR" sz="2000" dirty="0"/>
              <a:t>σε μεγάλη ποσότητα τις ισχυρές του τοξίνες. Ύστερα από τοπική δράση </a:t>
            </a:r>
            <a:r>
              <a:rPr lang="el-GR" sz="2000" dirty="0" smtClean="0"/>
              <a:t>στο εντερικό </a:t>
            </a:r>
            <a:r>
              <a:rPr lang="el-GR" sz="2000" dirty="0"/>
              <a:t>επιθήλιο, περνούν στην κυκλοφορία του αίματος (τοξιναιμία), </a:t>
            </a:r>
            <a:r>
              <a:rPr lang="el-GR" sz="2000" dirty="0" smtClean="0"/>
              <a:t>όπου καταστρέφουν </a:t>
            </a:r>
            <a:r>
              <a:rPr lang="el-GR" sz="2000" dirty="0"/>
              <a:t>το ενδοθήλιο των αγγείων και έπειτα εισδύουν σε όλα τα όργανα, </a:t>
            </a:r>
            <a:r>
              <a:rPr lang="el-GR" sz="2000" dirty="0" smtClean="0"/>
              <a:t>στα κύτταρα </a:t>
            </a:r>
            <a:r>
              <a:rPr lang="el-GR" sz="2000" dirty="0"/>
              <a:t>των οποίων ασκούν τη βλαπτική τους δράση (γενική τοξίνωση). Η δράση </a:t>
            </a:r>
            <a:r>
              <a:rPr lang="el-GR" sz="2000" dirty="0" smtClean="0"/>
              <a:t>των τοξινών </a:t>
            </a:r>
            <a:r>
              <a:rPr lang="el-GR" sz="2000" dirty="0"/>
              <a:t>στο εντερικό επιθήλιο έχει σαν αποτέλεσμα τη νέκρωσή του και την </a:t>
            </a:r>
            <a:r>
              <a:rPr lang="el-GR" sz="2000" dirty="0" smtClean="0"/>
              <a:t>αύξηση της </a:t>
            </a:r>
            <a:r>
              <a:rPr lang="el-GR" sz="2000" dirty="0"/>
              <a:t>διαπερατότητάς του από τις τοξίνες και τα βακτήρια. </a:t>
            </a:r>
            <a:r>
              <a:rPr lang="el-GR" sz="2000" dirty="0" err="1"/>
              <a:t>Γι</a:t>
            </a:r>
            <a:r>
              <a:rPr lang="el-GR" sz="2000" dirty="0"/>
              <a:t>΄ αυτό τη φάση </a:t>
            </a:r>
            <a:r>
              <a:rPr lang="el-GR" sz="2000" dirty="0" smtClean="0"/>
              <a:t>της τοξιναιμίας </a:t>
            </a:r>
            <a:r>
              <a:rPr lang="el-GR" sz="2000" dirty="0"/>
              <a:t>ακολουθεί η φάση της βακτηριαιμίας. Οι τοξικοί παράγοντες </a:t>
            </a:r>
            <a:r>
              <a:rPr lang="el-GR" sz="2000" dirty="0" smtClean="0"/>
              <a:t>που πρωταγωνιστούν </a:t>
            </a:r>
            <a:r>
              <a:rPr lang="el-GR" sz="2000" dirty="0"/>
              <a:t>στα παθολογικά φαινόμενα των </a:t>
            </a:r>
            <a:r>
              <a:rPr lang="el-GR" sz="2000" dirty="0" err="1"/>
              <a:t>εντεροτοξιναιμιών</a:t>
            </a:r>
            <a:r>
              <a:rPr lang="el-GR" sz="2000" dirty="0"/>
              <a:t> είναι </a:t>
            </a:r>
            <a:r>
              <a:rPr lang="el-GR" sz="2000" dirty="0" smtClean="0"/>
              <a:t>οι α</a:t>
            </a:r>
            <a:r>
              <a:rPr lang="el-GR" sz="2000" dirty="0"/>
              <a:t>, β και ε.</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17</a:t>
            </a:fld>
            <a:endParaRPr lang="el-GR" dirty="0"/>
          </a:p>
        </p:txBody>
      </p:sp>
    </p:spTree>
    <p:extLst>
      <p:ext uri="{BB962C8B-B14F-4D97-AF65-F5344CB8AC3E}">
        <p14:creationId xmlns:p14="http://schemas.microsoft.com/office/powerpoint/2010/main" val="230373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ΕΝΤΕΡΟΤΟΞΙΝΑΙΜΙΑ</a:t>
            </a:r>
            <a:endParaRPr lang="el-GR" dirty="0"/>
          </a:p>
        </p:txBody>
      </p:sp>
      <p:sp>
        <p:nvSpPr>
          <p:cNvPr id="3" name="Θέση περιεχομένου 2"/>
          <p:cNvSpPr>
            <a:spLocks noGrp="1"/>
          </p:cNvSpPr>
          <p:nvPr>
            <p:ph idx="1"/>
          </p:nvPr>
        </p:nvSpPr>
        <p:spPr>
          <a:xfrm>
            <a:off x="457200" y="1561356"/>
            <a:ext cx="8229600" cy="3543780"/>
          </a:xfrm>
        </p:spPr>
        <p:txBody>
          <a:bodyPr>
            <a:noAutofit/>
          </a:bodyPr>
          <a:lstStyle/>
          <a:p>
            <a:pPr marL="0" indent="0">
              <a:buNone/>
            </a:pPr>
            <a:r>
              <a:rPr lang="el-GR" sz="2000" dirty="0"/>
              <a:t>Οι </a:t>
            </a:r>
            <a:r>
              <a:rPr lang="el-GR" sz="2000" dirty="0" err="1"/>
              <a:t>προδιαθέτοντες</a:t>
            </a:r>
            <a:r>
              <a:rPr lang="el-GR" sz="2000" dirty="0"/>
              <a:t> παράγοντες διακρίνονται σε ενδογενείς και εξωγενείς.</a:t>
            </a:r>
          </a:p>
          <a:p>
            <a:pPr marL="0" indent="0">
              <a:buNone/>
            </a:pPr>
            <a:endParaRPr lang="el-GR" sz="2000" b="1" dirty="0" smtClean="0"/>
          </a:p>
          <a:p>
            <a:pPr marL="0" indent="0">
              <a:buNone/>
            </a:pPr>
            <a:r>
              <a:rPr lang="el-GR" sz="2000" b="1" dirty="0" smtClean="0"/>
              <a:t>Ενδογενείς </a:t>
            </a:r>
            <a:r>
              <a:rPr lang="el-GR" sz="2000" b="1" dirty="0"/>
              <a:t>είναι</a:t>
            </a:r>
            <a:r>
              <a:rPr lang="el-GR" sz="2000" dirty="0"/>
              <a:t>:</a:t>
            </a:r>
          </a:p>
          <a:p>
            <a:pPr marL="0" indent="0">
              <a:buNone/>
            </a:pPr>
            <a:r>
              <a:rPr lang="el-GR" sz="2000" b="1" dirty="0"/>
              <a:t>1.</a:t>
            </a:r>
            <a:r>
              <a:rPr lang="el-GR" sz="2000" dirty="0"/>
              <a:t> Η ηλικία του ζώου.</a:t>
            </a:r>
          </a:p>
          <a:p>
            <a:pPr marL="0" indent="0">
              <a:buNone/>
            </a:pPr>
            <a:r>
              <a:rPr lang="el-GR" sz="2000" b="1" dirty="0"/>
              <a:t>2</a:t>
            </a:r>
            <a:r>
              <a:rPr lang="el-GR" sz="2000" dirty="0"/>
              <a:t>. Το είδος του ζώου.</a:t>
            </a:r>
          </a:p>
          <a:p>
            <a:pPr marL="0" indent="0">
              <a:buNone/>
            </a:pPr>
            <a:r>
              <a:rPr lang="el-GR" sz="2000" b="1" dirty="0"/>
              <a:t>3.</a:t>
            </a:r>
            <a:r>
              <a:rPr lang="el-GR" sz="2000" dirty="0"/>
              <a:t> Η φυλή: Η θρεπτική κατάσταση</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18</a:t>
            </a:fld>
            <a:endParaRPr lang="el-GR" dirty="0"/>
          </a:p>
        </p:txBody>
      </p:sp>
    </p:spTree>
    <p:extLst>
      <p:ext uri="{BB962C8B-B14F-4D97-AF65-F5344CB8AC3E}">
        <p14:creationId xmlns:p14="http://schemas.microsoft.com/office/powerpoint/2010/main" val="1906995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ΕΝΤΕΡΟΤΟΞΙΝΑΙΜΙΑ</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000" b="1" dirty="0"/>
              <a:t>Εξωγενείς παράγοντες είναι</a:t>
            </a:r>
            <a:r>
              <a:rPr lang="el-GR" sz="2000" dirty="0"/>
              <a:t>:</a:t>
            </a:r>
          </a:p>
          <a:p>
            <a:pPr marL="0" indent="0">
              <a:buNone/>
            </a:pPr>
            <a:r>
              <a:rPr lang="el-GR" sz="2000" b="1" dirty="0"/>
              <a:t>1.</a:t>
            </a:r>
            <a:r>
              <a:rPr lang="el-GR" sz="2000" dirty="0"/>
              <a:t> Οι κλιματολογικές συνθήκες.</a:t>
            </a:r>
          </a:p>
          <a:p>
            <a:pPr marL="0" indent="0">
              <a:buNone/>
            </a:pPr>
            <a:r>
              <a:rPr lang="el-GR" sz="2000" b="1" dirty="0"/>
              <a:t>2</a:t>
            </a:r>
            <a:r>
              <a:rPr lang="el-GR" sz="2000" dirty="0"/>
              <a:t>. Μεγάλη ποσότητα τροφής και κυρίως πλούσια σε υδατάνθρακες.</a:t>
            </a:r>
          </a:p>
          <a:p>
            <a:pPr marL="0" indent="0">
              <a:buNone/>
            </a:pPr>
            <a:r>
              <a:rPr lang="el-GR" sz="2000" b="1" dirty="0"/>
              <a:t>3.</a:t>
            </a:r>
            <a:r>
              <a:rPr lang="el-GR" sz="2000" dirty="0"/>
              <a:t> Ο απότομος υπερσιτισμός με πρωτεΐνες.</a:t>
            </a:r>
          </a:p>
          <a:p>
            <a:pPr marL="0" indent="0">
              <a:buNone/>
            </a:pPr>
            <a:r>
              <a:rPr lang="el-GR" sz="2000" b="1" dirty="0"/>
              <a:t>4.</a:t>
            </a:r>
            <a:r>
              <a:rPr lang="el-GR" sz="2000" dirty="0"/>
              <a:t> </a:t>
            </a:r>
            <a:r>
              <a:rPr lang="el-GR" sz="2000" dirty="0" err="1"/>
              <a:t>Στρεσικοί</a:t>
            </a:r>
            <a:r>
              <a:rPr lang="el-GR" sz="2000" dirty="0"/>
              <a:t> παράγοντες.</a:t>
            </a:r>
          </a:p>
          <a:p>
            <a:pPr marL="0" indent="0">
              <a:buNone/>
            </a:pPr>
            <a:r>
              <a:rPr lang="el-GR" sz="2000" b="1" dirty="0"/>
              <a:t>5.</a:t>
            </a:r>
            <a:r>
              <a:rPr lang="el-GR" sz="2000" dirty="0"/>
              <a:t> Αντιβιοτικά που χορηγούνται από το στόμα.</a:t>
            </a:r>
          </a:p>
          <a:p>
            <a:pPr marL="0" indent="0">
              <a:buNone/>
            </a:pPr>
            <a:r>
              <a:rPr lang="el-GR" sz="2000" b="1" dirty="0"/>
              <a:t>6.</a:t>
            </a:r>
            <a:r>
              <a:rPr lang="el-GR" sz="2000" dirty="0"/>
              <a:t> Διάφορες παρασιτώσεις.</a:t>
            </a:r>
          </a:p>
          <a:p>
            <a:pPr marL="0" indent="0">
              <a:buNone/>
            </a:pPr>
            <a:r>
              <a:rPr lang="el-GR" sz="2000" b="1" dirty="0"/>
              <a:t>7. </a:t>
            </a:r>
            <a:r>
              <a:rPr lang="el-GR" sz="2000" dirty="0" err="1"/>
              <a:t>Ενδοτοξίνη</a:t>
            </a:r>
            <a:r>
              <a:rPr lang="el-GR" sz="2000" dirty="0"/>
              <a:t> της </a:t>
            </a:r>
            <a:r>
              <a:rPr lang="el-GR" sz="2000" dirty="0" err="1"/>
              <a:t>Escherichia</a:t>
            </a:r>
            <a:r>
              <a:rPr lang="el-GR" sz="2000" dirty="0"/>
              <a:t> </a:t>
            </a:r>
            <a:r>
              <a:rPr lang="el-GR" sz="2000" dirty="0" err="1"/>
              <a:t>coli</a:t>
            </a:r>
            <a:r>
              <a:rPr lang="el-GR" sz="2000" dirty="0"/>
              <a:t>.</a:t>
            </a:r>
          </a:p>
          <a:p>
            <a:pPr marL="0" indent="0">
              <a:buNone/>
            </a:pPr>
            <a:r>
              <a:rPr lang="el-GR" sz="2000" b="1" dirty="0"/>
              <a:t>8.</a:t>
            </a:r>
            <a:r>
              <a:rPr lang="el-GR" sz="2000" dirty="0"/>
              <a:t> Τροφές έντονα μολυσμένες από το </a:t>
            </a:r>
            <a:r>
              <a:rPr lang="el-GR" sz="2000" dirty="0" err="1"/>
              <a:t>Cl</a:t>
            </a:r>
            <a:r>
              <a:rPr lang="el-GR" sz="2000" dirty="0"/>
              <a:t>. </a:t>
            </a:r>
            <a:r>
              <a:rPr lang="el-GR" sz="2000" dirty="0" err="1"/>
              <a:t>perfringens</a:t>
            </a:r>
            <a:r>
              <a:rPr lang="el-GR" sz="2000" dirty="0"/>
              <a:t>.</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19</a:t>
            </a:fld>
            <a:endParaRPr lang="el-GR" dirty="0"/>
          </a:p>
        </p:txBody>
      </p:sp>
    </p:spTree>
    <p:extLst>
      <p:ext uri="{BB962C8B-B14F-4D97-AF65-F5344CB8AC3E}">
        <p14:creationId xmlns:p14="http://schemas.microsoft.com/office/powerpoint/2010/main" val="162164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323528" y="1345332"/>
            <a:ext cx="8640960" cy="3240360"/>
          </a:xfrm>
        </p:spPr>
        <p:txBody>
          <a:bodyPr>
            <a:noAutofit/>
          </a:bodyPr>
          <a:lstStyle/>
          <a:p>
            <a:pPr algn="l"/>
            <a:r>
              <a:rPr lang="el-GR" sz="2800" dirty="0" smtClean="0"/>
              <a:t>Τμήμα Ζωικής Παραγωγής</a:t>
            </a:r>
          </a:p>
          <a:p>
            <a:pPr algn="l"/>
            <a:r>
              <a:rPr lang="el-GR" b="1" dirty="0" smtClean="0"/>
              <a:t>Λοιμώδη Νοσήματα – Υγιεινή Αγροτικών Ζώων</a:t>
            </a:r>
            <a:endParaRPr lang="en-US" b="1" dirty="0" smtClean="0"/>
          </a:p>
          <a:p>
            <a:r>
              <a:rPr lang="el-GR" sz="2800" b="1" dirty="0" smtClean="0"/>
              <a:t>Ενότητα 1</a:t>
            </a:r>
            <a:r>
              <a:rPr lang="en-US" sz="2800" b="1" dirty="0" smtClean="0"/>
              <a:t>1</a:t>
            </a:r>
            <a:r>
              <a:rPr lang="el-GR" sz="2800" b="1" dirty="0" smtClean="0"/>
              <a:t>:</a:t>
            </a:r>
            <a:r>
              <a:rPr lang="en-US" sz="2800" dirty="0" smtClean="0"/>
              <a:t> </a:t>
            </a:r>
            <a:r>
              <a:rPr lang="el-GR" sz="2400" b="1" dirty="0"/>
              <a:t>ΝΟΣΗΜΑΤΑ ΤΩΝ ΜΗΡΥΚΑΣΤΙΚΩΝ ΠΟΥ ΟΦΕΙΛΟΝΤΑΙ ΣΕ ΒΑΚΤΗΡΙΑ</a:t>
            </a:r>
            <a:endParaRPr lang="en-US" sz="2400" b="1" dirty="0" smtClean="0"/>
          </a:p>
          <a:p>
            <a:endParaRPr lang="en-US" sz="2000" dirty="0" smtClean="0"/>
          </a:p>
          <a:p>
            <a:pPr algn="l">
              <a:lnSpc>
                <a:spcPts val="2600"/>
              </a:lnSpc>
            </a:pPr>
            <a:r>
              <a:rPr lang="el-GR" sz="2800" dirty="0" smtClean="0">
                <a:solidFill>
                  <a:schemeClr val="tx2">
                    <a:lumMod val="50000"/>
                  </a:schemeClr>
                </a:solidFill>
              </a:rPr>
              <a:t>Ιωάννης Σκούφος</a:t>
            </a:r>
          </a:p>
          <a:p>
            <a:pPr algn="l">
              <a:lnSpc>
                <a:spcPts val="2600"/>
              </a:lnSpc>
            </a:pPr>
            <a:r>
              <a:rPr lang="el-GR" sz="2400" dirty="0" smtClean="0">
                <a:solidFill>
                  <a:schemeClr val="tx2">
                    <a:lumMod val="50000"/>
                  </a:schemeClr>
                </a:solidFill>
              </a:rPr>
              <a:t>Αναπληρωτής Καθηγητής</a:t>
            </a: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ΕΝΤΕΡΟΤΟΞΙΝΑΙΜΙΑ</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000" b="1" dirty="0" err="1"/>
              <a:t>Εντεροτοξιναιμία</a:t>
            </a:r>
            <a:r>
              <a:rPr lang="el-GR" sz="2000" b="1" dirty="0"/>
              <a:t> νεαρών αμνών και </a:t>
            </a:r>
            <a:r>
              <a:rPr lang="el-GR" sz="2000" b="1" dirty="0" smtClean="0"/>
              <a:t>εριφίων</a:t>
            </a:r>
          </a:p>
          <a:p>
            <a:pPr marL="0" indent="0">
              <a:buNone/>
            </a:pPr>
            <a:r>
              <a:rPr lang="el-GR" sz="2000" dirty="0"/>
              <a:t>Προσβάλλει αμνούς και ερίφια ηλικίας κάτω των 14 ημερών. Κύρια </a:t>
            </a:r>
            <a:r>
              <a:rPr lang="el-GR" sz="2000" dirty="0" smtClean="0"/>
              <a:t>αιτιολογία της </a:t>
            </a:r>
            <a:r>
              <a:rPr lang="el-GR" sz="2000" dirty="0"/>
              <a:t>νόσου αποτελεί το βακτήριο </a:t>
            </a:r>
            <a:r>
              <a:rPr lang="el-GR" sz="2000" dirty="0" err="1"/>
              <a:t>Cl</a:t>
            </a:r>
            <a:r>
              <a:rPr lang="el-GR" sz="2000" dirty="0"/>
              <a:t>. </a:t>
            </a:r>
            <a:r>
              <a:rPr lang="el-GR" sz="2000" dirty="0" err="1"/>
              <a:t>perfringens</a:t>
            </a:r>
            <a:r>
              <a:rPr lang="el-GR" sz="2000" dirty="0"/>
              <a:t> τύπος Β αλλά και οι τύποι A, D, </a:t>
            </a:r>
            <a:r>
              <a:rPr lang="el-GR" sz="2000" dirty="0" smtClean="0"/>
              <a:t>C. Την </a:t>
            </a:r>
            <a:r>
              <a:rPr lang="el-GR" sz="2000" dirty="0"/>
              <a:t>πιο μεγάλη ευαισθησία παρουσιάζουν οι αμνοί και τα ερίφια κατά τις </a:t>
            </a:r>
            <a:r>
              <a:rPr lang="el-GR" sz="2000" dirty="0" smtClean="0"/>
              <a:t>τρεις πρώτες </a:t>
            </a:r>
            <a:r>
              <a:rPr lang="el-GR" sz="2000" dirty="0"/>
              <a:t>μέρες της ζωής τους. Με το πέρασμα του χρόνου, ευαισθησία </a:t>
            </a:r>
            <a:r>
              <a:rPr lang="el-GR" sz="2000" dirty="0" smtClean="0"/>
              <a:t>τους ελαττώνεται.</a:t>
            </a:r>
            <a:r>
              <a:rPr lang="el-GR" sz="2000" dirty="0"/>
              <a:t> Η ευαισθησία τους φαίνεται στο ότι σχετίζεται με ένα παράγοντα που </a:t>
            </a:r>
            <a:r>
              <a:rPr lang="el-GR" sz="2000" dirty="0" smtClean="0"/>
              <a:t>βρίσκεται στο </a:t>
            </a:r>
            <a:r>
              <a:rPr lang="el-GR" sz="2000" dirty="0"/>
              <a:t>πρωτόγαλα και εξουδετερώνει τη θρυψίνη. Η θρυψίνη καταστρέφει τους </a:t>
            </a:r>
            <a:r>
              <a:rPr lang="el-GR" sz="2000" dirty="0" smtClean="0"/>
              <a:t>τοξικούς παράγοντες </a:t>
            </a:r>
            <a:r>
              <a:rPr lang="el-GR" sz="2000" dirty="0"/>
              <a:t>Α και Β.</a:t>
            </a:r>
          </a:p>
          <a:p>
            <a:pPr marL="0" indent="0">
              <a:buNone/>
            </a:pPr>
            <a:r>
              <a:rPr lang="el-GR" sz="2000" dirty="0" err="1"/>
              <a:t>Προδιαθέτοντες</a:t>
            </a:r>
            <a:r>
              <a:rPr lang="el-GR" sz="2000" dirty="0"/>
              <a:t> παράγοντες είναι η ηλικία, οι κακοί όροι υγιεινής και </a:t>
            </a:r>
            <a:r>
              <a:rPr lang="el-GR" sz="2000" dirty="0" smtClean="0"/>
              <a:t>περιποίησης των </a:t>
            </a:r>
            <a:r>
              <a:rPr lang="el-GR" sz="2000" dirty="0"/>
              <a:t>ζώων και οι κακές καιρικές συνθήκες</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20</a:t>
            </a:fld>
            <a:endParaRPr lang="el-GR" dirty="0"/>
          </a:p>
        </p:txBody>
      </p:sp>
    </p:spTree>
    <p:extLst>
      <p:ext uri="{BB962C8B-B14F-4D97-AF65-F5344CB8AC3E}">
        <p14:creationId xmlns:p14="http://schemas.microsoft.com/office/powerpoint/2010/main" val="2522768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ΕΝΤΕΡΟΤΟΞΙΝΑΙΜΙΑ</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000" b="1" dirty="0"/>
              <a:t>Συμπτωματολογία</a:t>
            </a:r>
          </a:p>
          <a:p>
            <a:pPr marL="0" indent="0">
              <a:buNone/>
            </a:pPr>
            <a:r>
              <a:rPr lang="el-GR" sz="2000" dirty="0"/>
              <a:t>Η νόσος εμφανίζεται απότομα, 4-5 ώρες μετά την μόλυνση. Τα ζώα χάνουν </a:t>
            </a:r>
            <a:r>
              <a:rPr lang="el-GR" sz="2000" dirty="0" smtClean="0"/>
              <a:t>τη ζωηρότητά </a:t>
            </a:r>
            <a:r>
              <a:rPr lang="el-GR" sz="2000" dirty="0"/>
              <a:t>τους, δεν θηλάζουν και έχουν άφθονη διάρροια με κόπρανα </a:t>
            </a:r>
            <a:r>
              <a:rPr lang="el-GR" sz="2000" dirty="0" smtClean="0"/>
              <a:t>χρώματος υποκίτρινου </a:t>
            </a:r>
            <a:r>
              <a:rPr lang="el-GR" sz="2000" dirty="0"/>
              <a:t>ή μελανά και αιμορραγικά. Η θερμοκρασία τους ξεπερνά τους 40οC και </a:t>
            </a:r>
            <a:r>
              <a:rPr lang="el-GR" sz="2000" dirty="0" smtClean="0"/>
              <a:t>ο θάνατος </a:t>
            </a:r>
            <a:r>
              <a:rPr lang="el-GR" sz="2000" dirty="0"/>
              <a:t>επέρχεται σύντομα</a:t>
            </a:r>
            <a:r>
              <a:rPr lang="el-GR" sz="2000" dirty="0" smtClean="0"/>
              <a:t>. </a:t>
            </a:r>
            <a:r>
              <a:rPr lang="el-GR" sz="2000" dirty="0"/>
              <a:t>Χαρακτηριστική αλλοίωση είναι η αιμορραγική εντερίτιδα του λεπτού </a:t>
            </a:r>
            <a:r>
              <a:rPr lang="el-GR" sz="2000" dirty="0" smtClean="0"/>
              <a:t>εντέρου που </a:t>
            </a:r>
            <a:r>
              <a:rPr lang="el-GR" sz="2000" dirty="0"/>
              <a:t>μερικές φορές συνοδεύεται από πολυάριθμα έλκη που περιβάλλονται </a:t>
            </a:r>
            <a:r>
              <a:rPr lang="el-GR" sz="2000" dirty="0" smtClean="0"/>
              <a:t>από αιμορραγική </a:t>
            </a:r>
            <a:r>
              <a:rPr lang="el-GR" sz="2000" dirty="0"/>
              <a:t>ζώνη</a:t>
            </a:r>
            <a:r>
              <a:rPr lang="el-GR" sz="2000" dirty="0" smtClean="0"/>
              <a:t>.</a:t>
            </a:r>
          </a:p>
          <a:p>
            <a:pPr marL="0" indent="0">
              <a:buNone/>
            </a:pPr>
            <a:r>
              <a:rPr lang="el-GR" sz="2000" dirty="0"/>
              <a:t>Η νόσος μπορεί να διατηρηθεί μέσα στο ποίμνιο για πολλά χρόνια, </a:t>
            </a:r>
            <a:r>
              <a:rPr lang="el-GR" sz="2000" dirty="0" smtClean="0"/>
              <a:t>δεν μεταδίδεται </a:t>
            </a:r>
            <a:r>
              <a:rPr lang="el-GR" sz="2000" dirty="0"/>
              <a:t>όμως εύκολα από το ένα κοπάδι στο άλλο. Προλαμβάνεται με </a:t>
            </a:r>
            <a:r>
              <a:rPr lang="el-GR" sz="2000" dirty="0" smtClean="0"/>
              <a:t>χορήγηση πολυδύναμων </a:t>
            </a:r>
            <a:r>
              <a:rPr lang="el-GR" sz="2000" dirty="0"/>
              <a:t>εμβολίων στα ενήλικα θηλυκά κατά το τελευταίο διάστημα </a:t>
            </a:r>
            <a:r>
              <a:rPr lang="el-GR" sz="2000" dirty="0" smtClean="0"/>
              <a:t>της εγκυμοσύνης</a:t>
            </a:r>
            <a:r>
              <a:rPr lang="el-GR" sz="2000" dirty="0"/>
              <a:t>.</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21</a:t>
            </a:fld>
            <a:endParaRPr lang="el-GR" dirty="0"/>
          </a:p>
        </p:txBody>
      </p:sp>
    </p:spTree>
    <p:extLst>
      <p:ext uri="{BB962C8B-B14F-4D97-AF65-F5344CB8AC3E}">
        <p14:creationId xmlns:p14="http://schemas.microsoft.com/office/powerpoint/2010/main" val="2461881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ΕΝΤΕΡΟΤΟΞΙΝΑΙΜΙΑ</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000" b="1" dirty="0" err="1"/>
              <a:t>Εντεροτοξιναιμία</a:t>
            </a:r>
            <a:r>
              <a:rPr lang="el-GR" sz="2000" b="1" dirty="0"/>
              <a:t> των προβάτων και των </a:t>
            </a:r>
            <a:r>
              <a:rPr lang="el-GR" sz="2000" b="1" dirty="0" smtClean="0"/>
              <a:t>αιγών </a:t>
            </a:r>
            <a:r>
              <a:rPr lang="el-GR" sz="2000" dirty="0" smtClean="0"/>
              <a:t>(</a:t>
            </a:r>
            <a:r>
              <a:rPr lang="el-GR" sz="2000" b="1" dirty="0" err="1" smtClean="0"/>
              <a:t>Στρουμπάρα</a:t>
            </a:r>
            <a:r>
              <a:rPr lang="el-GR" sz="2000" b="1" dirty="0" smtClean="0"/>
              <a:t>)</a:t>
            </a:r>
          </a:p>
          <a:p>
            <a:pPr marL="0" indent="0">
              <a:buNone/>
            </a:pPr>
            <a:r>
              <a:rPr lang="el-GR" sz="2000" dirty="0"/>
              <a:t>Προσβάλλονται πρόβατα και αίγες ηλικίας μεγαλύτερης από ένα μήνα. Αίτιό </a:t>
            </a:r>
            <a:r>
              <a:rPr lang="el-GR" sz="2000" dirty="0" smtClean="0"/>
              <a:t>της είναι </a:t>
            </a:r>
            <a:r>
              <a:rPr lang="el-GR" sz="2000" dirty="0"/>
              <a:t>το </a:t>
            </a:r>
            <a:r>
              <a:rPr lang="en-US" sz="2000" dirty="0"/>
              <a:t>Cl. perfringens </a:t>
            </a:r>
            <a:r>
              <a:rPr lang="el-GR" sz="2000" dirty="0"/>
              <a:t>τύποι </a:t>
            </a:r>
            <a:r>
              <a:rPr lang="en-US" sz="2000" dirty="0"/>
              <a:t>A, B, C, D.</a:t>
            </a:r>
          </a:p>
          <a:p>
            <a:pPr marL="0" indent="0">
              <a:buNone/>
            </a:pPr>
            <a:r>
              <a:rPr lang="el-GR" sz="2000" b="1" dirty="0"/>
              <a:t>Συμπτωματολογία</a:t>
            </a:r>
          </a:p>
          <a:p>
            <a:pPr marL="0" indent="0">
              <a:buNone/>
            </a:pPr>
            <a:r>
              <a:rPr lang="el-GR" sz="2000" dirty="0"/>
              <a:t>Ανάλογα με την ταχύτητα εξέλιξης της νόσου διακρίνουμε τις </a:t>
            </a:r>
            <a:r>
              <a:rPr lang="el-GR" sz="2000" dirty="0" smtClean="0"/>
              <a:t>παρακάτω μορφές</a:t>
            </a:r>
            <a:r>
              <a:rPr lang="el-GR" sz="2000" dirty="0"/>
              <a:t>:</a:t>
            </a:r>
          </a:p>
          <a:p>
            <a:pPr marL="0" indent="0">
              <a:buNone/>
            </a:pPr>
            <a:r>
              <a:rPr lang="el-GR" sz="2000" b="1" dirty="0"/>
              <a:t>1. </a:t>
            </a:r>
            <a:r>
              <a:rPr lang="el-GR" sz="2000" b="1" dirty="0" err="1"/>
              <a:t>Υπεροξεία</a:t>
            </a:r>
            <a:r>
              <a:rPr lang="el-GR" sz="2000" b="1" dirty="0"/>
              <a:t> μορφή: </a:t>
            </a:r>
            <a:r>
              <a:rPr lang="el-GR" sz="2000" dirty="0"/>
              <a:t>Εμφανίζεται απότομα και εξελίσσεται πολύ </a:t>
            </a:r>
            <a:r>
              <a:rPr lang="el-GR" sz="2000" dirty="0" smtClean="0"/>
              <a:t>γρήγορα προς </a:t>
            </a:r>
            <a:r>
              <a:rPr lang="el-GR" sz="2000" dirty="0"/>
              <a:t>τον θάνατο. Άλλες φορές η εξέλιξη είναι βραδύτερη, οπότε το </a:t>
            </a:r>
            <a:r>
              <a:rPr lang="el-GR" sz="2000" dirty="0" smtClean="0"/>
              <a:t>ζώο παρουσιάζει </a:t>
            </a:r>
            <a:r>
              <a:rPr lang="el-GR" sz="2000" dirty="0"/>
              <a:t>ανορεξία, πεπτικές διαταραχές (δυσκοιλιότητα στην </a:t>
            </a:r>
            <a:r>
              <a:rPr lang="el-GR" sz="2000" dirty="0" smtClean="0"/>
              <a:t>αρχή και </a:t>
            </a:r>
            <a:r>
              <a:rPr lang="el-GR" sz="2000" dirty="0"/>
              <a:t>μετά διάρροια), αναπνευστικές (δύσπνοια και ρινικό </a:t>
            </a:r>
            <a:r>
              <a:rPr lang="el-GR" sz="2000" dirty="0" smtClean="0"/>
              <a:t>έκκριμα αφρώδες </a:t>
            </a:r>
            <a:r>
              <a:rPr lang="el-GR" sz="2000" dirty="0"/>
              <a:t>και αιμορραγικό), νευρικές (αταξία, βάδισμα </a:t>
            </a:r>
            <a:r>
              <a:rPr lang="el-GR" sz="2000" dirty="0" smtClean="0"/>
              <a:t>μεθυσμένου, σπασμοί</a:t>
            </a:r>
            <a:r>
              <a:rPr lang="el-GR" sz="2000" dirty="0"/>
              <a:t>, τριγμός των δοντιών). Ο θάνατος επέρχεται σε 24 ώρες</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22</a:t>
            </a:fld>
            <a:endParaRPr lang="el-GR" dirty="0"/>
          </a:p>
        </p:txBody>
      </p:sp>
    </p:spTree>
    <p:extLst>
      <p:ext uri="{BB962C8B-B14F-4D97-AF65-F5344CB8AC3E}">
        <p14:creationId xmlns:p14="http://schemas.microsoft.com/office/powerpoint/2010/main" val="258985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ΕΝΤΕΡΟΤΟΞΙΝΑΙΜΙΑ</a:t>
            </a:r>
            <a:endParaRPr lang="el-GR" dirty="0"/>
          </a:p>
        </p:txBody>
      </p:sp>
      <p:sp>
        <p:nvSpPr>
          <p:cNvPr id="3" name="Θέση περιεχομένου 2"/>
          <p:cNvSpPr>
            <a:spLocks noGrp="1"/>
          </p:cNvSpPr>
          <p:nvPr>
            <p:ph idx="1"/>
          </p:nvPr>
        </p:nvSpPr>
        <p:spPr>
          <a:xfrm>
            <a:off x="457200" y="1489348"/>
            <a:ext cx="8229600" cy="3615788"/>
          </a:xfrm>
        </p:spPr>
        <p:txBody>
          <a:bodyPr>
            <a:normAutofit/>
          </a:bodyPr>
          <a:lstStyle/>
          <a:p>
            <a:pPr marL="0" lvl="0" indent="0">
              <a:buNone/>
            </a:pPr>
            <a:r>
              <a:rPr lang="el-GR" sz="2000" b="1" dirty="0">
                <a:solidFill>
                  <a:prstClr val="black"/>
                </a:solidFill>
              </a:rPr>
              <a:t>2. Οξεία μορφή: </a:t>
            </a:r>
            <a:r>
              <a:rPr lang="el-GR" sz="2000" dirty="0">
                <a:solidFill>
                  <a:prstClr val="black"/>
                </a:solidFill>
              </a:rPr>
              <a:t>Ένα ή περισσότερα ζώα παρουσιάζουν </a:t>
            </a:r>
            <a:r>
              <a:rPr lang="el-GR" sz="2000" dirty="0" smtClean="0">
                <a:solidFill>
                  <a:prstClr val="black"/>
                </a:solidFill>
              </a:rPr>
              <a:t>απότομα καταβολή </a:t>
            </a:r>
            <a:r>
              <a:rPr lang="el-GR" sz="2000" dirty="0">
                <a:solidFill>
                  <a:prstClr val="black"/>
                </a:solidFill>
              </a:rPr>
              <a:t>και συμπτώματα πεπτικά: διάρροια δύσοσμη, αφρώδη </a:t>
            </a:r>
            <a:r>
              <a:rPr lang="el-GR" sz="2000" dirty="0" smtClean="0">
                <a:solidFill>
                  <a:prstClr val="black"/>
                </a:solidFill>
              </a:rPr>
              <a:t>και μερικές </a:t>
            </a:r>
            <a:r>
              <a:rPr lang="el-GR" sz="2000" dirty="0">
                <a:solidFill>
                  <a:prstClr val="black"/>
                </a:solidFill>
              </a:rPr>
              <a:t>φορές αιμορραγική ή τα κόπρανα είναι μαλακά με βλέννες. </a:t>
            </a:r>
            <a:r>
              <a:rPr lang="el-GR" sz="2000" dirty="0" smtClean="0">
                <a:solidFill>
                  <a:prstClr val="black"/>
                </a:solidFill>
              </a:rPr>
              <a:t>Σε μερικές </a:t>
            </a:r>
            <a:r>
              <a:rPr lang="el-GR" sz="2000" dirty="0">
                <a:solidFill>
                  <a:prstClr val="black"/>
                </a:solidFill>
              </a:rPr>
              <a:t>ώρες τα ζώα εμφανίζουν αναιμία που συνοδεύεται από </a:t>
            </a:r>
            <a:r>
              <a:rPr lang="el-GR" sz="2000" dirty="0" smtClean="0">
                <a:solidFill>
                  <a:prstClr val="black"/>
                </a:solidFill>
              </a:rPr>
              <a:t>ελαφρό ίκτερο </a:t>
            </a:r>
            <a:r>
              <a:rPr lang="el-GR" sz="2000" dirty="0">
                <a:solidFill>
                  <a:prstClr val="black"/>
                </a:solidFill>
              </a:rPr>
              <a:t>και </a:t>
            </a:r>
            <a:r>
              <a:rPr lang="el-GR" sz="2000" dirty="0" err="1">
                <a:solidFill>
                  <a:prstClr val="black"/>
                </a:solidFill>
              </a:rPr>
              <a:t>αιμοσφαιρινουρία</a:t>
            </a:r>
            <a:r>
              <a:rPr lang="el-GR" sz="2000" dirty="0">
                <a:solidFill>
                  <a:prstClr val="black"/>
                </a:solidFill>
              </a:rPr>
              <a:t>. Ταυτόχρονα εμφανίζονται και </a:t>
            </a:r>
            <a:r>
              <a:rPr lang="el-GR" sz="2000" dirty="0" smtClean="0">
                <a:solidFill>
                  <a:prstClr val="black"/>
                </a:solidFill>
              </a:rPr>
              <a:t>νευρικά συμπτώματα. Το </a:t>
            </a:r>
            <a:r>
              <a:rPr lang="el-GR" sz="2000" dirty="0">
                <a:solidFill>
                  <a:prstClr val="black"/>
                </a:solidFill>
              </a:rPr>
              <a:t>πτώμα αποσυντίθεται γρήγορα γι’ αυτό η νεκροψία πρέπει να γίνει </a:t>
            </a:r>
            <a:r>
              <a:rPr lang="el-GR" sz="2000" dirty="0" smtClean="0">
                <a:solidFill>
                  <a:prstClr val="black"/>
                </a:solidFill>
              </a:rPr>
              <a:t>έγκαιρα. κρούσματα </a:t>
            </a:r>
            <a:r>
              <a:rPr lang="el-GR" sz="2000" dirty="0">
                <a:solidFill>
                  <a:prstClr val="black"/>
                </a:solidFill>
              </a:rPr>
              <a:t>εμφανίζονται με μεγαλύτερη συχνότητα κατά τους ψυχρούς μήνες.</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23</a:t>
            </a:fld>
            <a:endParaRPr lang="el-GR" dirty="0"/>
          </a:p>
        </p:txBody>
      </p:sp>
    </p:spTree>
    <p:extLst>
      <p:ext uri="{BB962C8B-B14F-4D97-AF65-F5344CB8AC3E}">
        <p14:creationId xmlns:p14="http://schemas.microsoft.com/office/powerpoint/2010/main" val="3319114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a:t>ΣΑΛΜΟΝΕΛΩΣΗ</a:t>
            </a:r>
            <a:br>
              <a:rPr lang="el-GR" sz="2800" dirty="0"/>
            </a:br>
            <a:r>
              <a:rPr lang="el-GR" sz="2800" dirty="0"/>
              <a:t>(</a:t>
            </a:r>
            <a:r>
              <a:rPr lang="en-US" sz="2800" dirty="0"/>
              <a:t>Salmonellosis)</a:t>
            </a:r>
            <a:endParaRPr lang="el-GR" sz="2800" dirty="0"/>
          </a:p>
        </p:txBody>
      </p:sp>
      <p:sp>
        <p:nvSpPr>
          <p:cNvPr id="3" name="Θέση περιεχομένου 2"/>
          <p:cNvSpPr>
            <a:spLocks noGrp="1"/>
          </p:cNvSpPr>
          <p:nvPr>
            <p:ph idx="1"/>
          </p:nvPr>
        </p:nvSpPr>
        <p:spPr/>
        <p:txBody>
          <a:bodyPr>
            <a:noAutofit/>
          </a:bodyPr>
          <a:lstStyle/>
          <a:p>
            <a:pPr marL="0" indent="0">
              <a:buNone/>
            </a:pPr>
            <a:r>
              <a:rPr lang="el-GR" sz="2000" dirty="0"/>
              <a:t>Είναι νόσος όλων των ειδών των ζώων που οφείλεται σε διάφορα </a:t>
            </a:r>
            <a:r>
              <a:rPr lang="el-GR" sz="2000" dirty="0" smtClean="0"/>
              <a:t>είδη </a:t>
            </a:r>
            <a:r>
              <a:rPr lang="el-GR" sz="2000" dirty="0" err="1" smtClean="0"/>
              <a:t>σαλμονέλων</a:t>
            </a:r>
            <a:r>
              <a:rPr lang="el-GR" sz="2000" dirty="0" smtClean="0"/>
              <a:t> </a:t>
            </a:r>
            <a:r>
              <a:rPr lang="el-GR" sz="2000" dirty="0"/>
              <a:t>και χαρακτηρίζεται κλινικά από τρεις μορφές:</a:t>
            </a:r>
          </a:p>
          <a:p>
            <a:pPr marL="0" indent="0">
              <a:buNone/>
            </a:pPr>
            <a:r>
              <a:rPr lang="el-GR" sz="2000" b="1" dirty="0"/>
              <a:t>α)</a:t>
            </a:r>
            <a:r>
              <a:rPr lang="el-GR" sz="2000" dirty="0"/>
              <a:t> Τη σηψαιμική.</a:t>
            </a:r>
          </a:p>
          <a:p>
            <a:pPr marL="0" indent="0">
              <a:buNone/>
            </a:pPr>
            <a:r>
              <a:rPr lang="el-GR" sz="2000" b="1" dirty="0"/>
              <a:t>β)</a:t>
            </a:r>
            <a:r>
              <a:rPr lang="el-GR" sz="2000" dirty="0"/>
              <a:t> Την οξεία.</a:t>
            </a:r>
          </a:p>
          <a:p>
            <a:pPr marL="0" indent="0">
              <a:buNone/>
            </a:pPr>
            <a:r>
              <a:rPr lang="el-GR" sz="2000" b="1" dirty="0"/>
              <a:t>γ)</a:t>
            </a:r>
            <a:r>
              <a:rPr lang="el-GR" sz="2000" dirty="0"/>
              <a:t> Τη χρόνια εντερίτιδα.</a:t>
            </a:r>
          </a:p>
          <a:p>
            <a:pPr marL="0" indent="0">
              <a:buNone/>
            </a:pPr>
            <a:r>
              <a:rPr lang="el-GR" sz="2000" dirty="0"/>
              <a:t>Η νόσος έχει παγκόσμια εξάπλωση και συνήθως εκδηλώνεται με </a:t>
            </a:r>
            <a:r>
              <a:rPr lang="el-GR" sz="2000" dirty="0" smtClean="0"/>
              <a:t>τη σηψαιμική μορφή</a:t>
            </a:r>
            <a:r>
              <a:rPr lang="el-GR" sz="2000" dirty="0"/>
              <a:t>. Τα ενήλικα πρόβατα εμφανίζουν συνήθως την οξεία εντερίτιδα</a:t>
            </a:r>
            <a:r>
              <a:rPr lang="el-GR" sz="2000" dirty="0" smtClean="0"/>
              <a:t>.</a:t>
            </a:r>
          </a:p>
          <a:p>
            <a:pPr marL="0" indent="0">
              <a:buNone/>
            </a:pPr>
            <a:r>
              <a:rPr lang="el-GR" sz="2000" b="1" dirty="0" smtClean="0"/>
              <a:t>Αιτιολογία</a:t>
            </a:r>
          </a:p>
          <a:p>
            <a:pPr marL="0" indent="0">
              <a:buNone/>
            </a:pPr>
            <a:r>
              <a:rPr lang="el-GR" sz="2000" dirty="0" smtClean="0"/>
              <a:t>Οι </a:t>
            </a:r>
            <a:r>
              <a:rPr lang="el-GR" sz="2000" dirty="0"/>
              <a:t>σαλμονέλες είναι βακτηρίδια μικρά </a:t>
            </a:r>
            <a:r>
              <a:rPr lang="el-GR" sz="2000" dirty="0" err="1"/>
              <a:t>Gram</a:t>
            </a:r>
            <a:r>
              <a:rPr lang="el-GR" sz="2000" dirty="0"/>
              <a:t> αρνητικά και κινητά εκτός από </a:t>
            </a:r>
            <a:r>
              <a:rPr lang="el-GR" sz="2000" dirty="0" smtClean="0"/>
              <a:t>την </a:t>
            </a:r>
            <a:r>
              <a:rPr lang="en-US" sz="2000" dirty="0" smtClean="0"/>
              <a:t>S</a:t>
            </a:r>
            <a:r>
              <a:rPr lang="en-US" sz="2000" dirty="0"/>
              <a:t>. </a:t>
            </a:r>
            <a:r>
              <a:rPr lang="en-US" sz="2000" dirty="0" err="1"/>
              <a:t>gallinarum</a:t>
            </a:r>
            <a:r>
              <a:rPr lang="en-US" sz="2000" dirty="0"/>
              <a:t> </a:t>
            </a:r>
            <a:r>
              <a:rPr lang="el-GR" sz="2000" dirty="0"/>
              <a:t>και την </a:t>
            </a:r>
            <a:r>
              <a:rPr lang="en-US" sz="2000" dirty="0"/>
              <a:t>S. </a:t>
            </a:r>
            <a:r>
              <a:rPr lang="en-US" sz="2000" dirty="0" err="1"/>
              <a:t>pullorum</a:t>
            </a:r>
            <a:r>
              <a:rPr lang="en-US" sz="2000" dirty="0"/>
              <a:t>.</a:t>
            </a:r>
            <a:endParaRPr lang="el-GR"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24</a:t>
            </a:fld>
            <a:endParaRPr lang="el-GR" dirty="0"/>
          </a:p>
        </p:txBody>
      </p:sp>
    </p:spTree>
    <p:extLst>
      <p:ext uri="{BB962C8B-B14F-4D97-AF65-F5344CB8AC3E}">
        <p14:creationId xmlns:p14="http://schemas.microsoft.com/office/powerpoint/2010/main" val="2884904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ΣΑΛΜΟΝΕΛΩΣΗ</a:t>
            </a:r>
            <a:br>
              <a:rPr lang="el-GR" sz="2800" dirty="0">
                <a:solidFill>
                  <a:prstClr val="black"/>
                </a:solidFill>
              </a:rPr>
            </a:br>
            <a:r>
              <a:rPr lang="el-GR" sz="2800" dirty="0">
                <a:solidFill>
                  <a:prstClr val="black"/>
                </a:solidFill>
              </a:rPr>
              <a:t>(</a:t>
            </a:r>
            <a:r>
              <a:rPr lang="en-US" sz="2800" dirty="0">
                <a:solidFill>
                  <a:prstClr val="black"/>
                </a:solidFill>
              </a:rPr>
              <a:t>Salmonellosis)</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000" b="1" dirty="0"/>
              <a:t>Συμπτωματολογία</a:t>
            </a:r>
          </a:p>
          <a:p>
            <a:pPr marL="0" indent="0">
              <a:buNone/>
            </a:pPr>
            <a:r>
              <a:rPr lang="el-GR" sz="2000" dirty="0"/>
              <a:t>Η συνήθης πύλη είναι το πεπτικό. Πηγή μόλυνσης είναι τα κόπρανα των ασθενών ζώων που μολύνουν το </a:t>
            </a:r>
            <a:r>
              <a:rPr lang="el-GR" sz="2000" dirty="0" smtClean="0"/>
              <a:t>έδαφος, οι </a:t>
            </a:r>
            <a:r>
              <a:rPr lang="el-GR" sz="2000" dirty="0"/>
              <a:t>τροφές και το νερό. Μπορεί ακόμη πηγή μόλυνσης να είναι τα έμβρυα καθώς και </a:t>
            </a:r>
            <a:r>
              <a:rPr lang="el-GR" sz="2000" dirty="0" smtClean="0"/>
              <a:t>οι εμβρυικοί </a:t>
            </a:r>
            <a:r>
              <a:rPr lang="el-GR" sz="2000" dirty="0"/>
              <a:t>υμένες</a:t>
            </a:r>
            <a:r>
              <a:rPr lang="el-GR" sz="2000" dirty="0" smtClean="0"/>
              <a:t>. Ο μικροοργανισμός </a:t>
            </a:r>
            <a:r>
              <a:rPr lang="el-GR" sz="2000" dirty="0"/>
              <a:t>πολλαπλασιάζεται στο έντερο προκαλώντας εντερίτιδα. Μπορεί </a:t>
            </a:r>
            <a:r>
              <a:rPr lang="el-GR" sz="2000" dirty="0" smtClean="0"/>
              <a:t>να ακολουθήσει </a:t>
            </a:r>
            <a:r>
              <a:rPr lang="el-GR" sz="2000" dirty="0"/>
              <a:t>εισβολή στο λεμφικό σύστημα και από κει στο αίμα, με αποτέλεσμα </a:t>
            </a:r>
            <a:r>
              <a:rPr lang="el-GR" sz="2000" dirty="0" smtClean="0"/>
              <a:t>την σηψαιμία </a:t>
            </a:r>
            <a:r>
              <a:rPr lang="el-GR" sz="2000" dirty="0"/>
              <a:t>και την εντόπιση σε διάφορα όργανα: εγκέφαλο, μήνιγγες, έγκυο </a:t>
            </a:r>
            <a:r>
              <a:rPr lang="el-GR" sz="2000" dirty="0" smtClean="0"/>
              <a:t>μήτρα, χοληδόχο </a:t>
            </a:r>
            <a:r>
              <a:rPr lang="el-GR" sz="2000" dirty="0"/>
              <a:t>κύστη, </a:t>
            </a:r>
            <a:r>
              <a:rPr lang="el-GR" sz="2000" dirty="0" err="1"/>
              <a:t>μεσεντέριους</a:t>
            </a:r>
            <a:r>
              <a:rPr lang="el-GR" sz="2000" dirty="0"/>
              <a:t> λεμφαδένες</a:t>
            </a:r>
            <a:r>
              <a:rPr lang="el-GR" sz="2000" dirty="0" smtClean="0"/>
              <a:t>. </a:t>
            </a:r>
            <a:r>
              <a:rPr lang="el-GR" sz="2000" dirty="0"/>
              <a:t>Στις </a:t>
            </a:r>
            <a:r>
              <a:rPr lang="el-GR" sz="2000" dirty="0" smtClean="0"/>
              <a:t>εντερικές μορφές </a:t>
            </a:r>
            <a:r>
              <a:rPr lang="el-GR" sz="2000" dirty="0"/>
              <a:t>εμφανίζεται εντερίτιδα διαφόρου βαθμού στο παχύ και λεπτό έντερο. </a:t>
            </a:r>
            <a:r>
              <a:rPr lang="el-GR" sz="2000" dirty="0" smtClean="0"/>
              <a:t>Τα </a:t>
            </a:r>
            <a:r>
              <a:rPr lang="el-GR" sz="2000" dirty="0" err="1" smtClean="0"/>
              <a:t>μεσεντέρια</a:t>
            </a:r>
            <a:r>
              <a:rPr lang="el-GR" sz="2000" dirty="0" smtClean="0"/>
              <a:t> </a:t>
            </a:r>
            <a:r>
              <a:rPr lang="el-GR" sz="2000" dirty="0" err="1"/>
              <a:t>λεμφογάγγλια</a:t>
            </a:r>
            <a:r>
              <a:rPr lang="el-GR" sz="2000" dirty="0"/>
              <a:t> είναι διογκωμένα και αιμορραγικά, η χοληδόχος κύστη </a:t>
            </a:r>
            <a:r>
              <a:rPr lang="el-GR" sz="2000" dirty="0" smtClean="0"/>
              <a:t>είναι </a:t>
            </a:r>
            <a:r>
              <a:rPr lang="el-GR" sz="2000" dirty="0" err="1" smtClean="0"/>
              <a:t>οιδηματική</a:t>
            </a:r>
            <a:r>
              <a:rPr lang="el-GR" sz="2000" dirty="0"/>
              <a:t>, το ήπαρ έχει εστίες νέκρωσης και ο σπλήνας είναι διογκωμένος.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25</a:t>
            </a:fld>
            <a:endParaRPr lang="el-GR" dirty="0"/>
          </a:p>
        </p:txBody>
      </p:sp>
    </p:spTree>
    <p:extLst>
      <p:ext uri="{BB962C8B-B14F-4D97-AF65-F5344CB8AC3E}">
        <p14:creationId xmlns:p14="http://schemas.microsoft.com/office/powerpoint/2010/main" val="23577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ΣΑΛΜΟΝΕΛΩΣΗ</a:t>
            </a:r>
            <a:br>
              <a:rPr lang="el-GR" sz="2800" dirty="0">
                <a:solidFill>
                  <a:prstClr val="black"/>
                </a:solidFill>
              </a:rPr>
            </a:br>
            <a:r>
              <a:rPr lang="el-GR" sz="2800" dirty="0">
                <a:solidFill>
                  <a:prstClr val="black"/>
                </a:solidFill>
              </a:rPr>
              <a:t>(</a:t>
            </a:r>
            <a:r>
              <a:rPr lang="en-US" sz="2800" dirty="0">
                <a:solidFill>
                  <a:prstClr val="black"/>
                </a:solidFill>
              </a:rPr>
              <a:t>Salmonellosis)</a:t>
            </a:r>
            <a:endParaRPr lang="el-GR" dirty="0"/>
          </a:p>
        </p:txBody>
      </p:sp>
      <p:sp>
        <p:nvSpPr>
          <p:cNvPr id="3" name="Θέση περιεχομένου 2"/>
          <p:cNvSpPr>
            <a:spLocks noGrp="1"/>
          </p:cNvSpPr>
          <p:nvPr>
            <p:ph idx="1"/>
          </p:nvPr>
        </p:nvSpPr>
        <p:spPr>
          <a:xfrm>
            <a:off x="457200" y="1561356"/>
            <a:ext cx="8229600" cy="3543780"/>
          </a:xfrm>
        </p:spPr>
        <p:txBody>
          <a:bodyPr>
            <a:normAutofit/>
          </a:bodyPr>
          <a:lstStyle/>
          <a:p>
            <a:pPr marL="0" indent="0">
              <a:buNone/>
            </a:pPr>
            <a:r>
              <a:rPr lang="el-GR" sz="2000" b="1" dirty="0"/>
              <a:t>Σχέση με τη δημόσια </a:t>
            </a:r>
            <a:r>
              <a:rPr lang="el-GR" sz="2000" b="1" dirty="0" smtClean="0"/>
              <a:t>υγεία</a:t>
            </a:r>
          </a:p>
          <a:p>
            <a:pPr marL="0" indent="0">
              <a:buNone/>
            </a:pPr>
            <a:r>
              <a:rPr lang="el-GR" sz="2000" dirty="0" smtClean="0"/>
              <a:t>Όλα </a:t>
            </a:r>
            <a:r>
              <a:rPr lang="el-GR" sz="2000" dirty="0"/>
              <a:t>τα είδη </a:t>
            </a:r>
            <a:r>
              <a:rPr lang="el-GR" sz="2000" dirty="0" err="1"/>
              <a:t>σαλμονέλων</a:t>
            </a:r>
            <a:r>
              <a:rPr lang="el-GR" sz="2000" dirty="0"/>
              <a:t> είναι παθογόνα για τον άνθρωπο. Μερικά είδη όπως </a:t>
            </a:r>
            <a:r>
              <a:rPr lang="el-GR" sz="2000" dirty="0" smtClean="0"/>
              <a:t>η S</a:t>
            </a:r>
            <a:r>
              <a:rPr lang="el-GR" sz="2000" dirty="0"/>
              <a:t>. </a:t>
            </a:r>
            <a:r>
              <a:rPr lang="el-GR" sz="2000" dirty="0" err="1"/>
              <a:t>typhimurium</a:t>
            </a:r>
            <a:r>
              <a:rPr lang="el-GR" sz="2000" dirty="0"/>
              <a:t> είναι ιδιαίτερα επικίνδυνα. Η πιο σημαντική πηγή μόλυνσης </a:t>
            </a:r>
            <a:r>
              <a:rPr lang="el-GR" sz="2000" dirty="0" smtClean="0"/>
              <a:t>του ανθρώπου </a:t>
            </a:r>
            <a:r>
              <a:rPr lang="el-GR" sz="2000" dirty="0"/>
              <a:t>είναι τα τρόφιμα που προέρχονται από ασθενή ζώα ή </a:t>
            </a:r>
            <a:r>
              <a:rPr lang="el-GR" sz="2000" dirty="0" err="1"/>
              <a:t>μικροβιοφορείς</a:t>
            </a:r>
            <a:r>
              <a:rPr lang="el-GR" sz="2000" dirty="0"/>
              <a:t>. </a:t>
            </a:r>
            <a:r>
              <a:rPr lang="el-GR" sz="2000" dirty="0" smtClean="0"/>
              <a:t>Ο άνθρωπος </a:t>
            </a:r>
            <a:r>
              <a:rPr lang="el-GR" sz="2000" dirty="0"/>
              <a:t>μπορεί ακόμη να μολυνθεί από την επαφή με μολυσμένα ζώα.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26</a:t>
            </a:fld>
            <a:endParaRPr lang="el-GR" dirty="0"/>
          </a:p>
        </p:txBody>
      </p:sp>
    </p:spTree>
    <p:extLst>
      <p:ext uri="{BB962C8B-B14F-4D97-AF65-F5344CB8AC3E}">
        <p14:creationId xmlns:p14="http://schemas.microsoft.com/office/powerpoint/2010/main" val="1283458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ΣΑΛΜΟΝΕΛΩΣΗ ΤΩΝ ΠΡΟΒAΤΩΝ ΚΑΙ ΤΩΝ ΑΙΓΩΝ</a:t>
            </a:r>
            <a:endParaRPr lang="el-GR" dirty="0"/>
          </a:p>
        </p:txBody>
      </p:sp>
      <p:sp>
        <p:nvSpPr>
          <p:cNvPr id="3" name="Θέση περιεχομένου 2"/>
          <p:cNvSpPr>
            <a:spLocks noGrp="1"/>
          </p:cNvSpPr>
          <p:nvPr>
            <p:ph idx="1"/>
          </p:nvPr>
        </p:nvSpPr>
        <p:spPr>
          <a:xfrm>
            <a:off x="457200" y="1561356"/>
            <a:ext cx="8229600" cy="3543780"/>
          </a:xfrm>
        </p:spPr>
        <p:txBody>
          <a:bodyPr>
            <a:normAutofit/>
          </a:bodyPr>
          <a:lstStyle/>
          <a:p>
            <a:pPr marL="0" indent="0">
              <a:buNone/>
            </a:pPr>
            <a:r>
              <a:rPr lang="el-GR" sz="2000" dirty="0"/>
              <a:t>Διακρίνουμε τρεις μορφές</a:t>
            </a:r>
            <a:r>
              <a:rPr lang="el-GR" sz="2000" dirty="0" smtClean="0"/>
              <a:t>:</a:t>
            </a:r>
          </a:p>
          <a:p>
            <a:pPr marL="0" indent="0">
              <a:buNone/>
            </a:pPr>
            <a:r>
              <a:rPr lang="el-GR" sz="2000" dirty="0" smtClean="0"/>
              <a:t> </a:t>
            </a:r>
            <a:r>
              <a:rPr lang="el-GR" sz="2000" dirty="0"/>
              <a:t>α) την σηψαιμική, </a:t>
            </a:r>
            <a:endParaRPr lang="el-GR" sz="2000" dirty="0" smtClean="0"/>
          </a:p>
          <a:p>
            <a:pPr marL="0" indent="0">
              <a:buNone/>
            </a:pPr>
            <a:r>
              <a:rPr lang="el-GR" sz="2000" dirty="0" smtClean="0"/>
              <a:t>β</a:t>
            </a:r>
            <a:r>
              <a:rPr lang="el-GR" sz="2000" dirty="0"/>
              <a:t>) την </a:t>
            </a:r>
            <a:r>
              <a:rPr lang="el-GR" sz="2000" dirty="0" smtClean="0"/>
              <a:t>εντερική</a:t>
            </a:r>
          </a:p>
          <a:p>
            <a:pPr marL="0" indent="0">
              <a:buNone/>
            </a:pPr>
            <a:r>
              <a:rPr lang="el-GR" sz="2000" dirty="0" smtClean="0"/>
              <a:t>γ</a:t>
            </a:r>
            <a:r>
              <a:rPr lang="el-GR" sz="2000" dirty="0"/>
              <a:t>) </a:t>
            </a:r>
            <a:r>
              <a:rPr lang="el-GR" sz="2000" dirty="0" smtClean="0"/>
              <a:t>τις αποβολές</a:t>
            </a:r>
            <a:r>
              <a:rPr lang="el-GR" sz="2000" dirty="0"/>
              <a:t>.</a:t>
            </a:r>
          </a:p>
          <a:p>
            <a:pPr marL="0" indent="0">
              <a:buNone/>
            </a:pPr>
            <a:r>
              <a:rPr lang="el-GR" sz="2000" b="1" dirty="0"/>
              <a:t>Σηψαιμική – εντερική μορφή</a:t>
            </a:r>
            <a:r>
              <a:rPr lang="el-GR" sz="2000" dirty="0"/>
              <a:t>: Υπεύθυνες σαλμονέλες είναι η S. </a:t>
            </a:r>
            <a:r>
              <a:rPr lang="el-GR" sz="2000" dirty="0" err="1"/>
              <a:t>typhimurium</a:t>
            </a:r>
            <a:endParaRPr lang="el-GR" sz="2000" dirty="0"/>
          </a:p>
          <a:p>
            <a:pPr marL="0" indent="0">
              <a:buNone/>
            </a:pPr>
            <a:r>
              <a:rPr lang="el-GR" sz="2000" dirty="0"/>
              <a:t>και η S. </a:t>
            </a:r>
            <a:r>
              <a:rPr lang="el-GR" sz="2000" dirty="0" err="1"/>
              <a:t>dublin</a:t>
            </a:r>
            <a:endParaRPr lang="el-GR"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27</a:t>
            </a:fld>
            <a:endParaRPr lang="el-GR" dirty="0"/>
          </a:p>
        </p:txBody>
      </p:sp>
    </p:spTree>
    <p:extLst>
      <p:ext uri="{BB962C8B-B14F-4D97-AF65-F5344CB8AC3E}">
        <p14:creationId xmlns:p14="http://schemas.microsoft.com/office/powerpoint/2010/main" val="2866827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ΣΑΛΜΟΝΕΛΩΣΗ</a:t>
            </a:r>
            <a:br>
              <a:rPr lang="el-GR" sz="2800" dirty="0">
                <a:solidFill>
                  <a:prstClr val="black"/>
                </a:solidFill>
              </a:rPr>
            </a:br>
            <a:r>
              <a:rPr lang="el-GR" sz="2800" dirty="0">
                <a:solidFill>
                  <a:prstClr val="black"/>
                </a:solidFill>
              </a:rPr>
              <a:t>(</a:t>
            </a:r>
            <a:r>
              <a:rPr lang="en-US" sz="2800" dirty="0">
                <a:solidFill>
                  <a:prstClr val="black"/>
                </a:solidFill>
              </a:rPr>
              <a:t>Salmonellosis)</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000" b="1" dirty="0" err="1"/>
              <a:t>Σαλμονελική</a:t>
            </a:r>
            <a:r>
              <a:rPr lang="el-GR" sz="2000" b="1" dirty="0"/>
              <a:t> αποβολή</a:t>
            </a:r>
            <a:r>
              <a:rPr lang="el-GR" sz="2000" dirty="0"/>
              <a:t>: </a:t>
            </a:r>
            <a:endParaRPr lang="el-GR" sz="2000" dirty="0" smtClean="0"/>
          </a:p>
          <a:p>
            <a:pPr marL="0" indent="0">
              <a:buNone/>
            </a:pPr>
            <a:r>
              <a:rPr lang="el-GR" sz="2000" dirty="0" smtClean="0"/>
              <a:t>Παρατηρείται </a:t>
            </a:r>
            <a:r>
              <a:rPr lang="el-GR" sz="2000" dirty="0"/>
              <a:t>κυρίως στα πρόβατα και λιγότερο </a:t>
            </a:r>
            <a:r>
              <a:rPr lang="el-GR" sz="2000" dirty="0" smtClean="0"/>
              <a:t>στις αίγες</a:t>
            </a:r>
            <a:r>
              <a:rPr lang="el-GR" sz="2000" dirty="0"/>
              <a:t>. Οφείλεται στην </a:t>
            </a:r>
            <a:r>
              <a:rPr lang="el-GR" sz="2000" dirty="0" err="1"/>
              <a:t>Salmonella</a:t>
            </a:r>
            <a:r>
              <a:rPr lang="el-GR" sz="2000" dirty="0"/>
              <a:t> </a:t>
            </a:r>
            <a:r>
              <a:rPr lang="el-GR" sz="2000" dirty="0" err="1"/>
              <a:t>abortus-ovis</a:t>
            </a:r>
            <a:r>
              <a:rPr lang="el-GR" sz="2000" dirty="0"/>
              <a:t>. Η μόλυνση γίνεται από το στόμα. </a:t>
            </a:r>
            <a:r>
              <a:rPr lang="el-GR" sz="2000" dirty="0" smtClean="0"/>
              <a:t>Οι σαλμονέλες </a:t>
            </a:r>
            <a:r>
              <a:rPr lang="el-GR" sz="2000" dirty="0"/>
              <a:t>εγκαθίστανται στον πλακούντα και το έμβρυο. Ζώα που απέβαλλαν </a:t>
            </a:r>
            <a:r>
              <a:rPr lang="el-GR" sz="2000" dirty="0" smtClean="0"/>
              <a:t>δεν αποβάλλουν </a:t>
            </a:r>
            <a:r>
              <a:rPr lang="el-GR" sz="2000" dirty="0"/>
              <a:t>για δεύτερη φορά, μπορεί όμως να είναι φορείς του </a:t>
            </a:r>
            <a:r>
              <a:rPr lang="el-GR" sz="2000" dirty="0" smtClean="0"/>
              <a:t>μικροβίου. Όσον </a:t>
            </a:r>
            <a:r>
              <a:rPr lang="el-GR" sz="2000" dirty="0"/>
              <a:t>αφορά τα συμπτώματα, η </a:t>
            </a:r>
            <a:r>
              <a:rPr lang="el-GR" sz="2000" dirty="0" err="1"/>
              <a:t>σαλμονελική</a:t>
            </a:r>
            <a:r>
              <a:rPr lang="el-GR" sz="2000" dirty="0"/>
              <a:t> αποβολή χαρακτηρίζεται </a:t>
            </a:r>
            <a:r>
              <a:rPr lang="el-GR" sz="2000" dirty="0" smtClean="0"/>
              <a:t>από αποβολές </a:t>
            </a:r>
            <a:r>
              <a:rPr lang="el-GR" sz="2000" dirty="0"/>
              <a:t>στους δύο τελευταίους μήνες της κυοφορίας και γέννηση </a:t>
            </a:r>
            <a:r>
              <a:rPr lang="el-GR" sz="2000" dirty="0" smtClean="0"/>
              <a:t>θνησιγενών αμνών</a:t>
            </a:r>
            <a:r>
              <a:rPr lang="el-GR" sz="2000" dirty="0"/>
              <a:t>.</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28</a:t>
            </a:fld>
            <a:endParaRPr lang="el-GR" dirty="0"/>
          </a:p>
        </p:txBody>
      </p:sp>
    </p:spTree>
    <p:extLst>
      <p:ext uri="{BB962C8B-B14F-4D97-AF65-F5344CB8AC3E}">
        <p14:creationId xmlns:p14="http://schemas.microsoft.com/office/powerpoint/2010/main" val="2584696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ΣΑΛΜΟΝΕΛΩΣΗ</a:t>
            </a:r>
            <a:br>
              <a:rPr lang="el-GR" sz="2800" dirty="0">
                <a:solidFill>
                  <a:prstClr val="black"/>
                </a:solidFill>
              </a:rPr>
            </a:br>
            <a:r>
              <a:rPr lang="el-GR" sz="2800" dirty="0">
                <a:solidFill>
                  <a:prstClr val="black"/>
                </a:solidFill>
              </a:rPr>
              <a:t>(</a:t>
            </a:r>
            <a:r>
              <a:rPr lang="en-US" sz="2800" dirty="0">
                <a:solidFill>
                  <a:prstClr val="black"/>
                </a:solidFill>
              </a:rPr>
              <a:t>Salmonellosis)</a:t>
            </a:r>
            <a:endParaRPr lang="el-GR" dirty="0"/>
          </a:p>
        </p:txBody>
      </p:sp>
      <p:sp>
        <p:nvSpPr>
          <p:cNvPr id="3" name="Θέση περιεχομένου 2"/>
          <p:cNvSpPr>
            <a:spLocks noGrp="1"/>
          </p:cNvSpPr>
          <p:nvPr>
            <p:ph idx="1"/>
          </p:nvPr>
        </p:nvSpPr>
        <p:spPr>
          <a:xfrm>
            <a:off x="457200" y="1489348"/>
            <a:ext cx="8229600" cy="3615788"/>
          </a:xfrm>
        </p:spPr>
        <p:txBody>
          <a:bodyPr>
            <a:normAutofit/>
          </a:bodyPr>
          <a:lstStyle/>
          <a:p>
            <a:pPr marL="0" indent="0">
              <a:buNone/>
            </a:pPr>
            <a:r>
              <a:rPr lang="el-GR" sz="2000" b="1" dirty="0" smtClean="0"/>
              <a:t>Διάγνωση</a:t>
            </a:r>
          </a:p>
          <a:p>
            <a:pPr marL="0" indent="0">
              <a:buNone/>
            </a:pPr>
            <a:r>
              <a:rPr lang="el-GR" sz="2000" dirty="0"/>
              <a:t>Η διάγνωση γίνεται </a:t>
            </a:r>
            <a:r>
              <a:rPr lang="el-GR" sz="2000" dirty="0" smtClean="0"/>
              <a:t>με καλλιέργεια </a:t>
            </a:r>
            <a:r>
              <a:rPr lang="el-GR" sz="2000" dirty="0"/>
              <a:t>από το περιεχόμενο του στομάχου και από το ήπαρ των εμβρύων </a:t>
            </a:r>
            <a:r>
              <a:rPr lang="el-GR" sz="2000" dirty="0" smtClean="0"/>
              <a:t>που αποβλήθηκαν</a:t>
            </a:r>
            <a:r>
              <a:rPr lang="el-GR" sz="2000" dirty="0"/>
              <a:t>. Για τη διάγνωση χρησιμοποιείται ακόμη και η </a:t>
            </a:r>
            <a:r>
              <a:rPr lang="el-GR" sz="2000" dirty="0" err="1" smtClean="0"/>
              <a:t>οροσυγκόλληση</a:t>
            </a:r>
            <a:r>
              <a:rPr lang="el-GR" sz="2000" dirty="0"/>
              <a:t> </a:t>
            </a:r>
            <a:r>
              <a:rPr lang="en-US" sz="2000" dirty="0" smtClean="0"/>
              <a:t>(WIDAL).</a:t>
            </a:r>
            <a:r>
              <a:rPr lang="el-GR" sz="2000" dirty="0"/>
              <a:t> Η αιτιολογική διάγνωση στηρίζεται στην καλλιέργεια από κόπρανα ή </a:t>
            </a:r>
            <a:r>
              <a:rPr lang="el-GR" sz="2000" dirty="0" smtClean="0"/>
              <a:t>ιστούς ασθενών </a:t>
            </a:r>
            <a:r>
              <a:rPr lang="el-GR" sz="2000" dirty="0"/>
              <a:t>ζώων (σπλήνας, ήπαρ). Για την ανεύρεση των φορέων γίνεται </a:t>
            </a:r>
            <a:r>
              <a:rPr lang="el-GR" sz="2000" dirty="0" smtClean="0"/>
              <a:t>καλλιέργεια από </a:t>
            </a:r>
            <a:r>
              <a:rPr lang="el-GR" sz="2000" dirty="0"/>
              <a:t>τα κόπρανα ή την χοληδόχο κύστη και τα </a:t>
            </a:r>
            <a:r>
              <a:rPr lang="el-GR" sz="2000" dirty="0" err="1"/>
              <a:t>μεσεντέρια</a:t>
            </a:r>
            <a:r>
              <a:rPr lang="el-GR" sz="2000" dirty="0"/>
              <a:t> </a:t>
            </a:r>
            <a:r>
              <a:rPr lang="el-GR" sz="2000" dirty="0" err="1"/>
              <a:t>λεμφογάγγλια</a:t>
            </a:r>
            <a:r>
              <a:rPr lang="el-GR" sz="2000" dirty="0"/>
              <a:t>. </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29</a:t>
            </a:fld>
            <a:endParaRPr lang="el-GR" dirty="0"/>
          </a:p>
        </p:txBody>
      </p:sp>
    </p:spTree>
    <p:extLst>
      <p:ext uri="{BB962C8B-B14F-4D97-AF65-F5344CB8AC3E}">
        <p14:creationId xmlns:p14="http://schemas.microsoft.com/office/powerpoint/2010/main" val="4012047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ΣΑΛΜΟΝΕΛΩΣΗ</a:t>
            </a:r>
            <a:br>
              <a:rPr lang="el-GR" sz="2800" dirty="0">
                <a:solidFill>
                  <a:prstClr val="black"/>
                </a:solidFill>
              </a:rPr>
            </a:br>
            <a:r>
              <a:rPr lang="el-GR" sz="2800" dirty="0">
                <a:solidFill>
                  <a:prstClr val="black"/>
                </a:solidFill>
              </a:rPr>
              <a:t>(</a:t>
            </a:r>
            <a:r>
              <a:rPr lang="en-US" sz="2800" dirty="0">
                <a:solidFill>
                  <a:prstClr val="black"/>
                </a:solidFill>
              </a:rPr>
              <a:t>Salmonellosis)</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000" b="1" dirty="0" smtClean="0"/>
              <a:t>Θεραπεία</a:t>
            </a:r>
          </a:p>
          <a:p>
            <a:pPr marL="0" indent="0">
              <a:buNone/>
            </a:pPr>
            <a:r>
              <a:rPr lang="el-GR" sz="2000" dirty="0"/>
              <a:t>Στην θεραπεία χρησιμοποιούνται </a:t>
            </a:r>
            <a:r>
              <a:rPr lang="el-GR" sz="2000" dirty="0" err="1"/>
              <a:t>χημειοθεραπευτικά</a:t>
            </a:r>
            <a:r>
              <a:rPr lang="el-GR" sz="2000" dirty="0"/>
              <a:t>, όπως οι </a:t>
            </a:r>
            <a:r>
              <a:rPr lang="el-GR" sz="2000" dirty="0" err="1"/>
              <a:t>αμυλογλυκοσίδες</a:t>
            </a:r>
            <a:r>
              <a:rPr lang="el-GR" sz="2000" dirty="0"/>
              <a:t> και οι </a:t>
            </a:r>
            <a:r>
              <a:rPr lang="el-GR" sz="2000" dirty="0" err="1"/>
              <a:t>κινολόνες</a:t>
            </a:r>
            <a:r>
              <a:rPr lang="el-GR" sz="2000" dirty="0" smtClean="0"/>
              <a:t>.</a:t>
            </a:r>
          </a:p>
          <a:p>
            <a:pPr marL="0" indent="0">
              <a:buNone/>
            </a:pPr>
            <a:r>
              <a:rPr lang="el-GR" sz="2000" b="1" dirty="0"/>
              <a:t>Πρόληψη</a:t>
            </a:r>
          </a:p>
          <a:p>
            <a:pPr marL="0" indent="0">
              <a:buNone/>
            </a:pPr>
            <a:r>
              <a:rPr lang="el-GR" sz="2000" dirty="0"/>
              <a:t>Η εκρίζωσή της από ένα στάβλο είναι δύσκολη, γιατί επιβιώνει για </a:t>
            </a:r>
            <a:r>
              <a:rPr lang="el-GR" sz="2000" dirty="0" smtClean="0"/>
              <a:t>μακρύ χρονικό </a:t>
            </a:r>
            <a:r>
              <a:rPr lang="el-GR" sz="2000" dirty="0"/>
              <a:t>διάστημα στο περιβάλλον και απεκκρίνεται από </a:t>
            </a:r>
            <a:r>
              <a:rPr lang="el-GR" sz="2000" dirty="0" err="1"/>
              <a:t>μικροβιοφορείς</a:t>
            </a:r>
            <a:r>
              <a:rPr lang="el-GR" sz="2000" dirty="0"/>
              <a:t>. </a:t>
            </a:r>
            <a:r>
              <a:rPr lang="el-GR" sz="2000" dirty="0" smtClean="0"/>
              <a:t>Η προφύλαξη </a:t>
            </a:r>
            <a:r>
              <a:rPr lang="el-GR" sz="2000" dirty="0"/>
              <a:t>επιχειρείται με μέτρα που αποβλέπουν στην μείωση του αριθμού </a:t>
            </a:r>
            <a:r>
              <a:rPr lang="el-GR" sz="2000" dirty="0" smtClean="0"/>
              <a:t>των </a:t>
            </a:r>
            <a:r>
              <a:rPr lang="el-GR" sz="2000" dirty="0" err="1" smtClean="0"/>
              <a:t>σαλμονελλών</a:t>
            </a:r>
            <a:r>
              <a:rPr lang="el-GR" sz="2000" dirty="0" smtClean="0"/>
              <a:t> </a:t>
            </a:r>
            <a:r>
              <a:rPr lang="el-GR" sz="2000" dirty="0"/>
              <a:t>στο περιβάλλον, στην ανίχνευση και απομόνωση των φορέων και </a:t>
            </a:r>
            <a:r>
              <a:rPr lang="el-GR" sz="2000" dirty="0" smtClean="0"/>
              <a:t>στην αποφυγή </a:t>
            </a:r>
            <a:r>
              <a:rPr lang="el-GR" sz="2000" dirty="0"/>
              <a:t>των παραγόντων που ευνοούν την κλινική εκτίμηση της νόσου.</a:t>
            </a:r>
          </a:p>
          <a:p>
            <a:pPr marL="0" indent="0">
              <a:buNone/>
            </a:pPr>
            <a:endParaRPr lang="el-GR"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30</a:t>
            </a:fld>
            <a:endParaRPr lang="el-GR" dirty="0"/>
          </a:p>
        </p:txBody>
      </p:sp>
    </p:spTree>
    <p:extLst>
      <p:ext uri="{BB962C8B-B14F-4D97-AF65-F5344CB8AC3E}">
        <p14:creationId xmlns:p14="http://schemas.microsoft.com/office/powerpoint/2010/main" val="1541974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t>ΦΥΜΑΤΙΩΣΗ</a:t>
            </a:r>
          </a:p>
        </p:txBody>
      </p:sp>
      <p:sp>
        <p:nvSpPr>
          <p:cNvPr id="3" name="Θέση περιεχομένου 2"/>
          <p:cNvSpPr>
            <a:spLocks noGrp="1"/>
          </p:cNvSpPr>
          <p:nvPr>
            <p:ph idx="1"/>
          </p:nvPr>
        </p:nvSpPr>
        <p:spPr/>
        <p:txBody>
          <a:bodyPr>
            <a:noAutofit/>
          </a:bodyPr>
          <a:lstStyle/>
          <a:p>
            <a:pPr marL="0" indent="0">
              <a:buNone/>
            </a:pPr>
            <a:r>
              <a:rPr lang="el-GR" sz="2000" dirty="0"/>
              <a:t>Είναι χρόνια λοιμώδης μεταδοτική νόσος των μηρυκαστικών, </a:t>
            </a:r>
            <a:r>
              <a:rPr lang="el-GR" sz="2000" dirty="0" smtClean="0"/>
              <a:t>που χαρακτηρίζεται </a:t>
            </a:r>
            <a:r>
              <a:rPr lang="el-GR" sz="2000" dirty="0"/>
              <a:t>από σχηματισμό φυματίων σε διάφορα </a:t>
            </a:r>
            <a:r>
              <a:rPr lang="el-GR" sz="2000" dirty="0" smtClean="0"/>
              <a:t>όργανα και </a:t>
            </a:r>
            <a:r>
              <a:rPr lang="el-GR" sz="2000" dirty="0"/>
              <a:t>ιστούς</a:t>
            </a:r>
            <a:r>
              <a:rPr lang="el-GR" sz="2000" dirty="0" smtClean="0"/>
              <a:t>.</a:t>
            </a:r>
          </a:p>
          <a:p>
            <a:pPr marL="0" indent="0">
              <a:buNone/>
            </a:pPr>
            <a:r>
              <a:rPr lang="el-GR" sz="2000" b="1" dirty="0"/>
              <a:t>Αιτιολογία</a:t>
            </a:r>
          </a:p>
          <a:p>
            <a:pPr marL="0" indent="0">
              <a:buNone/>
            </a:pPr>
            <a:r>
              <a:rPr lang="el-GR" sz="2000" dirty="0"/>
              <a:t>Η φυματίωση οφείλεται στο βακτήριο </a:t>
            </a:r>
            <a:r>
              <a:rPr lang="el-GR" sz="2000" dirty="0" err="1"/>
              <a:t>Mycobacterium</a:t>
            </a:r>
            <a:r>
              <a:rPr lang="el-GR" sz="2000" dirty="0"/>
              <a:t> </a:t>
            </a:r>
            <a:r>
              <a:rPr lang="el-GR" sz="2000" dirty="0" err="1" smtClean="0"/>
              <a:t>tuberculosis</a:t>
            </a:r>
            <a:r>
              <a:rPr lang="el-GR" sz="2000" dirty="0" smtClean="0"/>
              <a:t>. Πύλες </a:t>
            </a:r>
            <a:r>
              <a:rPr lang="el-GR" sz="2000" dirty="0"/>
              <a:t>εισόδου του μικροοργανισμού είναι η αναπνευστική και πεπτική </a:t>
            </a:r>
            <a:r>
              <a:rPr lang="el-GR" sz="2000" dirty="0" smtClean="0"/>
              <a:t>οδός. Σπανιότερα </a:t>
            </a:r>
            <a:r>
              <a:rPr lang="el-GR" sz="2000" dirty="0"/>
              <a:t>αναφέρεται η δερματική και η γεννητική. Είναι ακόμα δυνατή και </a:t>
            </a:r>
            <a:r>
              <a:rPr lang="el-GR" sz="2000" dirty="0" smtClean="0"/>
              <a:t>η μόλυνση </a:t>
            </a:r>
            <a:r>
              <a:rPr lang="el-GR" sz="2000" dirty="0"/>
              <a:t>της </a:t>
            </a:r>
            <a:r>
              <a:rPr lang="el-GR" sz="2000" dirty="0" smtClean="0"/>
              <a:t>μήτρας </a:t>
            </a:r>
            <a:r>
              <a:rPr lang="el-GR" sz="2000" dirty="0"/>
              <a:t>Το μικρόβιο παραλαμβάνεται από φαγοκύτταρα μέσα στα οποία </a:t>
            </a:r>
            <a:r>
              <a:rPr lang="el-GR" sz="2000" dirty="0" smtClean="0"/>
              <a:t>και πολλαπλασιάζεται </a:t>
            </a:r>
            <a:r>
              <a:rPr lang="el-GR" sz="2000" dirty="0"/>
              <a:t>(αρχική εστία). Κατόπιν με την λέμφο μεταφέρεται στα </a:t>
            </a:r>
            <a:r>
              <a:rPr lang="el-GR" sz="2000" dirty="0" smtClean="0"/>
              <a:t>επιχώρια </a:t>
            </a:r>
            <a:r>
              <a:rPr lang="el-GR" sz="2000" dirty="0" err="1" smtClean="0"/>
              <a:t>λεμφογάγγλια</a:t>
            </a:r>
            <a:r>
              <a:rPr lang="el-GR" sz="2000" dirty="0" smtClean="0"/>
              <a:t> </a:t>
            </a:r>
            <a:r>
              <a:rPr lang="el-GR" sz="2000" dirty="0"/>
              <a:t>τα οποία και προσβάλλονται. Οι αλλοιώσεις της αρχικής εστίας και </a:t>
            </a:r>
            <a:r>
              <a:rPr lang="el-GR" sz="2000" dirty="0" smtClean="0"/>
              <a:t>του αντίστοιχου </a:t>
            </a:r>
            <a:r>
              <a:rPr lang="el-GR" sz="2000" dirty="0" err="1"/>
              <a:t>λεμφογάγγλιου</a:t>
            </a:r>
            <a:r>
              <a:rPr lang="el-GR" sz="2000" dirty="0"/>
              <a:t> αποτελούν το πρωτοπαθές σύμπλεγμα.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31</a:t>
            </a:fld>
            <a:endParaRPr lang="el-GR" dirty="0"/>
          </a:p>
        </p:txBody>
      </p:sp>
    </p:spTree>
    <p:extLst>
      <p:ext uri="{BB962C8B-B14F-4D97-AF65-F5344CB8AC3E}">
        <p14:creationId xmlns:p14="http://schemas.microsoft.com/office/powerpoint/2010/main" val="1222468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ΦΥΜΑΤΙΩΣΗ</a:t>
            </a:r>
            <a:endParaRPr lang="el-GR" dirty="0"/>
          </a:p>
        </p:txBody>
      </p:sp>
      <p:sp>
        <p:nvSpPr>
          <p:cNvPr id="3" name="Θέση περιεχομένου 2"/>
          <p:cNvSpPr>
            <a:spLocks noGrp="1"/>
          </p:cNvSpPr>
          <p:nvPr>
            <p:ph idx="1"/>
          </p:nvPr>
        </p:nvSpPr>
        <p:spPr>
          <a:xfrm>
            <a:off x="457200" y="1705372"/>
            <a:ext cx="8229600" cy="3399764"/>
          </a:xfrm>
        </p:spPr>
        <p:txBody>
          <a:bodyPr>
            <a:normAutofit/>
          </a:bodyPr>
          <a:lstStyle/>
          <a:p>
            <a:pPr marL="0" indent="0">
              <a:buNone/>
            </a:pPr>
            <a:r>
              <a:rPr lang="el-GR" sz="2000" dirty="0"/>
              <a:t>Η διασπορά του βακίλου στο περιβάλλον γίνεται από:</a:t>
            </a:r>
          </a:p>
          <a:p>
            <a:pPr marL="0" indent="0">
              <a:buNone/>
            </a:pPr>
            <a:r>
              <a:rPr lang="el-GR" sz="2000" b="1" dirty="0"/>
              <a:t>1.</a:t>
            </a:r>
            <a:r>
              <a:rPr lang="el-GR" sz="2000" dirty="0"/>
              <a:t> Ανοικτά φυμάτια του πνεύμονα. Οι βάκιλοι απεκκρίνονται με το ρινικό</a:t>
            </a:r>
          </a:p>
          <a:p>
            <a:pPr marL="0" indent="0">
              <a:buNone/>
            </a:pPr>
            <a:r>
              <a:rPr lang="el-GR" sz="2000" dirty="0"/>
              <a:t>έκκριμα και το σάλιο ή καταπίνονται και αποβάλλονται με τα κόπρανα.</a:t>
            </a:r>
          </a:p>
          <a:p>
            <a:pPr marL="0" indent="0">
              <a:buNone/>
            </a:pPr>
            <a:r>
              <a:rPr lang="el-GR" sz="2000" b="1" dirty="0"/>
              <a:t>2.</a:t>
            </a:r>
            <a:r>
              <a:rPr lang="el-GR" sz="2000" dirty="0"/>
              <a:t> Το μαστό όταν η λοίμωξη έχει επεκταθεί στον οργανισμό (</a:t>
            </a:r>
            <a:r>
              <a:rPr lang="el-GR" sz="2000" dirty="0" err="1"/>
              <a:t>αιματογενώς</a:t>
            </a:r>
            <a:r>
              <a:rPr lang="el-GR" sz="2000" dirty="0"/>
              <a:t>).</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32</a:t>
            </a:fld>
            <a:endParaRPr lang="el-GR" dirty="0"/>
          </a:p>
        </p:txBody>
      </p:sp>
    </p:spTree>
    <p:extLst>
      <p:ext uri="{BB962C8B-B14F-4D97-AF65-F5344CB8AC3E}">
        <p14:creationId xmlns:p14="http://schemas.microsoft.com/office/powerpoint/2010/main" val="286488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ΦΥΜΑΤΙΩΣΗ</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000" b="1" dirty="0"/>
              <a:t>Συμπτωματολογία</a:t>
            </a:r>
          </a:p>
          <a:p>
            <a:pPr marL="0" indent="0">
              <a:buNone/>
            </a:pPr>
            <a:r>
              <a:rPr lang="el-GR" sz="2000" dirty="0"/>
              <a:t>Τα κλινικά συμπτώματα δεν είναι χαρακτηριστικά. Όταν η φυματίωση είναι </a:t>
            </a:r>
            <a:r>
              <a:rPr lang="el-GR" sz="2000" dirty="0" smtClean="0"/>
              <a:t>σε εξέλιξη</a:t>
            </a:r>
            <a:r>
              <a:rPr lang="el-GR" sz="2000" dirty="0"/>
              <a:t>, τότε παρατηρούνται γενικά συμπτώματα (κατάπτωση, ανορεξία, </a:t>
            </a:r>
            <a:r>
              <a:rPr lang="el-GR" sz="2000" dirty="0" smtClean="0"/>
              <a:t>αδυναμία, </a:t>
            </a:r>
            <a:r>
              <a:rPr lang="el-GR" sz="2000" dirty="0" err="1" smtClean="0"/>
              <a:t>απίσχνανση</a:t>
            </a:r>
            <a:r>
              <a:rPr lang="el-GR" sz="2000" dirty="0"/>
              <a:t>, χαμηλός κυματοειδής πυρετός).</a:t>
            </a:r>
          </a:p>
          <a:p>
            <a:r>
              <a:rPr lang="el-GR" sz="2000" b="1" dirty="0" smtClean="0"/>
              <a:t>Πνευμονική </a:t>
            </a:r>
            <a:r>
              <a:rPr lang="el-GR" sz="2000" b="1" dirty="0"/>
              <a:t>εντόπιση</a:t>
            </a:r>
            <a:r>
              <a:rPr lang="el-GR" sz="2000" dirty="0"/>
              <a:t>: Βήχας συνήθως ξερός.</a:t>
            </a:r>
          </a:p>
          <a:p>
            <a:r>
              <a:rPr lang="el-GR" sz="2000" b="1" dirty="0" smtClean="0"/>
              <a:t>Εντόπιση </a:t>
            </a:r>
            <a:r>
              <a:rPr lang="el-GR" sz="2000" b="1" dirty="0"/>
              <a:t>στον μαστό </a:t>
            </a:r>
            <a:r>
              <a:rPr lang="el-GR" sz="2000" dirty="0"/>
              <a:t>(φυματιώδης μαστίτιδα): Έχει σημασία γιατί </a:t>
            </a:r>
            <a:r>
              <a:rPr lang="el-GR" sz="2000" dirty="0" smtClean="0"/>
              <a:t>ο βάκιλος </a:t>
            </a:r>
            <a:r>
              <a:rPr lang="el-GR" sz="2000" dirty="0"/>
              <a:t>αποβάλλεται με το γάλα.</a:t>
            </a:r>
          </a:p>
          <a:p>
            <a:r>
              <a:rPr lang="el-GR" sz="2000" b="1" dirty="0" smtClean="0"/>
              <a:t>Εντόπιση </a:t>
            </a:r>
            <a:r>
              <a:rPr lang="el-GR" sz="2000" b="1" dirty="0"/>
              <a:t>στο γεννητικό σύστημα</a:t>
            </a:r>
            <a:r>
              <a:rPr lang="el-GR" sz="2000" dirty="0"/>
              <a:t>: Προκαλεί στειρότητα</a:t>
            </a:r>
            <a:r>
              <a:rPr lang="el-GR" sz="2000" dirty="0" smtClean="0"/>
              <a:t>.</a:t>
            </a:r>
          </a:p>
          <a:p>
            <a:pPr marL="0" indent="0">
              <a:buNone/>
            </a:pPr>
            <a:r>
              <a:rPr lang="el-GR" sz="2000" dirty="0"/>
              <a:t>Οι πρωτογενείς αλλοιώσεις βρίσκονται συνήθως στον πνεύμονα και </a:t>
            </a:r>
            <a:r>
              <a:rPr lang="el-GR" sz="2000" dirty="0" smtClean="0"/>
              <a:t>τα </a:t>
            </a:r>
            <a:r>
              <a:rPr lang="el-GR" sz="2000" dirty="0" err="1" smtClean="0"/>
              <a:t>λεμφογάγγλιά</a:t>
            </a:r>
            <a:r>
              <a:rPr lang="el-GR" sz="2000" dirty="0" smtClean="0"/>
              <a:t> </a:t>
            </a:r>
            <a:r>
              <a:rPr lang="el-GR" sz="2000" dirty="0"/>
              <a:t>του και οι δευτερογενείς σε άλλα όργανα και ιστούς.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33</a:t>
            </a:fld>
            <a:endParaRPr lang="el-GR" dirty="0"/>
          </a:p>
        </p:txBody>
      </p:sp>
    </p:spTree>
    <p:extLst>
      <p:ext uri="{BB962C8B-B14F-4D97-AF65-F5344CB8AC3E}">
        <p14:creationId xmlns:p14="http://schemas.microsoft.com/office/powerpoint/2010/main" val="2528745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ΦΥΜΑΤΙΩΣΗ</a:t>
            </a:r>
            <a:endParaRPr lang="el-GR" dirty="0"/>
          </a:p>
        </p:txBody>
      </p:sp>
      <p:sp>
        <p:nvSpPr>
          <p:cNvPr id="3" name="Θέση περιεχομένου 2"/>
          <p:cNvSpPr>
            <a:spLocks noGrp="1"/>
          </p:cNvSpPr>
          <p:nvPr>
            <p:ph idx="1"/>
          </p:nvPr>
        </p:nvSpPr>
        <p:spPr>
          <a:xfrm>
            <a:off x="457200" y="1633364"/>
            <a:ext cx="7787208" cy="3471772"/>
          </a:xfrm>
        </p:spPr>
        <p:txBody>
          <a:bodyPr>
            <a:normAutofit/>
          </a:bodyPr>
          <a:lstStyle/>
          <a:p>
            <a:r>
              <a:rPr lang="el-GR" sz="2000" dirty="0"/>
              <a:t>Η μόλυνση γίνεται </a:t>
            </a:r>
            <a:r>
              <a:rPr lang="el-GR" sz="2000" dirty="0" err="1"/>
              <a:t>αερογενώς</a:t>
            </a:r>
            <a:r>
              <a:rPr lang="el-GR" sz="2000" dirty="0"/>
              <a:t> ή έμμεσα με μολυσμένες τροφές και νερό. </a:t>
            </a:r>
            <a:r>
              <a:rPr lang="el-GR" sz="2000" dirty="0" smtClean="0"/>
              <a:t>Οι αμνοί </a:t>
            </a:r>
            <a:r>
              <a:rPr lang="el-GR" sz="2000" dirty="0"/>
              <a:t>μπορεί ακόμα να μολυνθούν in </a:t>
            </a:r>
            <a:r>
              <a:rPr lang="el-GR" sz="2000" dirty="0" err="1"/>
              <a:t>utero</a:t>
            </a:r>
            <a:r>
              <a:rPr lang="el-GR" sz="2000" dirty="0"/>
              <a:t> ή από το πεπτικό σύστημα με </a:t>
            </a:r>
            <a:r>
              <a:rPr lang="el-GR" sz="2000" dirty="0" smtClean="0"/>
              <a:t>μολυσμένο γάλα. Δεξαμενή του </a:t>
            </a:r>
            <a:r>
              <a:rPr lang="el-GR" sz="2000" dirty="0" err="1" smtClean="0"/>
              <a:t>μυκοβακτηριδίου</a:t>
            </a:r>
            <a:r>
              <a:rPr lang="el-GR" sz="2000" dirty="0" smtClean="0"/>
              <a:t> είναι </a:t>
            </a:r>
            <a:r>
              <a:rPr lang="el-GR" sz="2000" dirty="0"/>
              <a:t>τα μολυσμένα μικρά </a:t>
            </a:r>
            <a:r>
              <a:rPr lang="el-GR" sz="2000" dirty="0" smtClean="0"/>
              <a:t>μηρυκαστικά. Αποβάλλουν </a:t>
            </a:r>
            <a:r>
              <a:rPr lang="el-GR" sz="2000" dirty="0"/>
              <a:t>το μικρόβιο με το ρινικό έκκριμα, σάλιο, κόπρανα, γάλα. Στο </a:t>
            </a:r>
            <a:r>
              <a:rPr lang="el-GR" sz="2000" dirty="0" smtClean="0"/>
              <a:t>εξωτερικό περιβάλλον </a:t>
            </a:r>
            <a:r>
              <a:rPr lang="el-GR" sz="2000" dirty="0"/>
              <a:t>το </a:t>
            </a:r>
            <a:r>
              <a:rPr lang="el-GR" sz="2000" dirty="0" err="1"/>
              <a:t>μυκοβακτηρίδιο</a:t>
            </a:r>
            <a:r>
              <a:rPr lang="el-GR" sz="2000" dirty="0"/>
              <a:t> είναι ανθεκτικό, ιδίως στα ξηρά υλικά, μακριά από </a:t>
            </a:r>
            <a:r>
              <a:rPr lang="el-GR" sz="2000" dirty="0" smtClean="0"/>
              <a:t>το ηλιακό </a:t>
            </a:r>
            <a:r>
              <a:rPr lang="el-GR" sz="2000" dirty="0"/>
              <a:t>φως.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34</a:t>
            </a:fld>
            <a:endParaRPr lang="el-GR" dirty="0"/>
          </a:p>
        </p:txBody>
      </p:sp>
    </p:spTree>
    <p:extLst>
      <p:ext uri="{BB962C8B-B14F-4D97-AF65-F5344CB8AC3E}">
        <p14:creationId xmlns:p14="http://schemas.microsoft.com/office/powerpoint/2010/main" val="3123288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ΦΥΜΑΤΙΩΣΗ</a:t>
            </a:r>
            <a:endParaRPr lang="el-GR" dirty="0"/>
          </a:p>
        </p:txBody>
      </p:sp>
      <p:sp>
        <p:nvSpPr>
          <p:cNvPr id="3" name="Θέση περιεχομένου 2"/>
          <p:cNvSpPr>
            <a:spLocks noGrp="1"/>
          </p:cNvSpPr>
          <p:nvPr>
            <p:ph idx="1"/>
          </p:nvPr>
        </p:nvSpPr>
        <p:spPr>
          <a:xfrm>
            <a:off x="457200" y="1489348"/>
            <a:ext cx="8229600" cy="3615788"/>
          </a:xfrm>
        </p:spPr>
        <p:txBody>
          <a:bodyPr>
            <a:normAutofit/>
          </a:bodyPr>
          <a:lstStyle/>
          <a:p>
            <a:pPr marL="0" indent="0">
              <a:buNone/>
            </a:pPr>
            <a:r>
              <a:rPr lang="el-GR" sz="2000" b="1" dirty="0"/>
              <a:t>Σχέση με τη δημόσια υγεία</a:t>
            </a:r>
          </a:p>
          <a:p>
            <a:pPr marL="0" indent="0">
              <a:buNone/>
            </a:pPr>
            <a:r>
              <a:rPr lang="el-GR" sz="2000" dirty="0"/>
              <a:t>Η φυματίωση των μικρών μηρυκαστικών (</a:t>
            </a:r>
            <a:r>
              <a:rPr lang="el-GR" sz="2000" dirty="0" err="1"/>
              <a:t>Mycoplasma</a:t>
            </a:r>
            <a:r>
              <a:rPr lang="el-GR" sz="2000" dirty="0"/>
              <a:t> </a:t>
            </a:r>
            <a:r>
              <a:rPr lang="el-GR" sz="2000" dirty="0" err="1"/>
              <a:t>spp</a:t>
            </a:r>
            <a:r>
              <a:rPr lang="el-GR" sz="2000" dirty="0"/>
              <a:t>) μπορεί να</a:t>
            </a:r>
          </a:p>
          <a:p>
            <a:pPr marL="0" indent="0">
              <a:buNone/>
            </a:pPr>
            <a:r>
              <a:rPr lang="el-GR" sz="2000" dirty="0"/>
              <a:t>μεταδοθεί στον άνθρωπο με τους παρακάτω τρόπους:</a:t>
            </a:r>
          </a:p>
          <a:p>
            <a:pPr marL="0" indent="0">
              <a:buNone/>
            </a:pPr>
            <a:r>
              <a:rPr lang="el-GR" sz="2000" b="1" dirty="0"/>
              <a:t>α</a:t>
            </a:r>
            <a:r>
              <a:rPr lang="el-GR" sz="2000" dirty="0"/>
              <a:t>. Με την άμεση επαφή με τα μολυσμένα </a:t>
            </a:r>
            <a:r>
              <a:rPr lang="el-GR" sz="2000" dirty="0" smtClean="0"/>
              <a:t>ζώα.</a:t>
            </a:r>
          </a:p>
          <a:p>
            <a:pPr marL="0" indent="0">
              <a:buNone/>
            </a:pPr>
            <a:r>
              <a:rPr lang="el-GR" sz="2000" b="1" dirty="0"/>
              <a:t>β</a:t>
            </a:r>
            <a:r>
              <a:rPr lang="el-GR" sz="2000" dirty="0"/>
              <a:t>. Έμμεσα με την κατανάλωση μολυσμένου γάλατος ή γαλακτοκομικών</a:t>
            </a:r>
          </a:p>
          <a:p>
            <a:pPr marL="0" indent="0">
              <a:buNone/>
            </a:pPr>
            <a:r>
              <a:rPr lang="el-GR" sz="2000" dirty="0"/>
              <a:t>προϊόντων ή άλλων τροφίμων ζωικής προέλευσης.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35</a:t>
            </a:fld>
            <a:endParaRPr lang="el-GR" dirty="0"/>
          </a:p>
        </p:txBody>
      </p:sp>
    </p:spTree>
    <p:extLst>
      <p:ext uri="{BB962C8B-B14F-4D97-AF65-F5344CB8AC3E}">
        <p14:creationId xmlns:p14="http://schemas.microsoft.com/office/powerpoint/2010/main" val="3044813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smtClean="0"/>
              <a:t>ΑΝΘΡΑΚΑΣ</a:t>
            </a:r>
            <a:endParaRPr lang="el-GR" sz="2800" dirty="0"/>
          </a:p>
        </p:txBody>
      </p:sp>
      <p:sp>
        <p:nvSpPr>
          <p:cNvPr id="3" name="Θέση περιεχομένου 2"/>
          <p:cNvSpPr>
            <a:spLocks noGrp="1"/>
          </p:cNvSpPr>
          <p:nvPr>
            <p:ph idx="1"/>
          </p:nvPr>
        </p:nvSpPr>
        <p:spPr>
          <a:xfrm>
            <a:off x="457200" y="1705372"/>
            <a:ext cx="8229600" cy="3399764"/>
          </a:xfrm>
        </p:spPr>
        <p:txBody>
          <a:bodyPr>
            <a:noAutofit/>
          </a:bodyPr>
          <a:lstStyle/>
          <a:p>
            <a:pPr marL="0" indent="0">
              <a:buNone/>
            </a:pPr>
            <a:r>
              <a:rPr lang="el-GR" sz="2000" dirty="0"/>
              <a:t>Είναι οξεία εμπύρετη νόσος όλων των θηλαστικών που προκαλείται από </a:t>
            </a:r>
            <a:r>
              <a:rPr lang="el-GR" sz="2000" dirty="0" smtClean="0"/>
              <a:t>τον </a:t>
            </a:r>
            <a:r>
              <a:rPr lang="el-GR" sz="2000" dirty="0" err="1" smtClean="0"/>
              <a:t>Bacillus</a:t>
            </a:r>
            <a:r>
              <a:rPr lang="el-GR" sz="2000" dirty="0" smtClean="0"/>
              <a:t> </a:t>
            </a:r>
            <a:r>
              <a:rPr lang="el-GR" sz="2000" dirty="0" err="1"/>
              <a:t>anthracis</a:t>
            </a:r>
            <a:r>
              <a:rPr lang="el-GR" sz="2000" dirty="0"/>
              <a:t>. Η τυπική της μορφή χαρακτηρίζεται από σηψαιμία που </a:t>
            </a:r>
            <a:r>
              <a:rPr lang="el-GR" sz="2000" dirty="0" smtClean="0"/>
              <a:t>είναι θανατηφόρος. Η </a:t>
            </a:r>
            <a:r>
              <a:rPr lang="el-GR" sz="2000" dirty="0"/>
              <a:t>ευαισθησία των ζώων απέναντι στον άνθρακα ποικίλει ανάλογα με το </a:t>
            </a:r>
            <a:r>
              <a:rPr lang="el-GR" sz="2000" dirty="0" smtClean="0"/>
              <a:t>είδος του </a:t>
            </a:r>
            <a:r>
              <a:rPr lang="el-GR" sz="2000" dirty="0"/>
              <a:t>ζώου. Κατά σειρά ευπάθειας προσβάλλονται πρώτα τα μηρυκαστικά</a:t>
            </a:r>
            <a:r>
              <a:rPr lang="el-GR" sz="2000" dirty="0" smtClean="0"/>
              <a:t>.</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36</a:t>
            </a:fld>
            <a:endParaRPr lang="el-GR" dirty="0"/>
          </a:p>
        </p:txBody>
      </p:sp>
    </p:spTree>
    <p:extLst>
      <p:ext uri="{BB962C8B-B14F-4D97-AF65-F5344CB8AC3E}">
        <p14:creationId xmlns:p14="http://schemas.microsoft.com/office/powerpoint/2010/main" val="911983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ΑΝΘΡΑΚΑΣ</a:t>
            </a:r>
            <a:endParaRPr lang="el-GR" dirty="0"/>
          </a:p>
        </p:txBody>
      </p:sp>
      <p:sp>
        <p:nvSpPr>
          <p:cNvPr id="3" name="Θέση περιεχομένου 2"/>
          <p:cNvSpPr>
            <a:spLocks noGrp="1"/>
          </p:cNvSpPr>
          <p:nvPr>
            <p:ph idx="1"/>
          </p:nvPr>
        </p:nvSpPr>
        <p:spPr/>
        <p:txBody>
          <a:bodyPr>
            <a:normAutofit lnSpcReduction="10000"/>
          </a:bodyPr>
          <a:lstStyle/>
          <a:p>
            <a:pPr marL="0" lvl="0" indent="0">
              <a:buNone/>
            </a:pPr>
            <a:r>
              <a:rPr lang="el-GR" sz="2000" b="1" dirty="0">
                <a:solidFill>
                  <a:prstClr val="black"/>
                </a:solidFill>
              </a:rPr>
              <a:t>Παθογένεια</a:t>
            </a:r>
          </a:p>
          <a:p>
            <a:pPr marL="0" lvl="0" indent="0">
              <a:buNone/>
            </a:pPr>
            <a:r>
              <a:rPr lang="el-GR" sz="2000" dirty="0">
                <a:solidFill>
                  <a:prstClr val="black"/>
                </a:solidFill>
              </a:rPr>
              <a:t>O </a:t>
            </a:r>
            <a:r>
              <a:rPr lang="el-GR" sz="2000" dirty="0" err="1">
                <a:solidFill>
                  <a:prstClr val="black"/>
                </a:solidFill>
              </a:rPr>
              <a:t>Bacillus</a:t>
            </a:r>
            <a:r>
              <a:rPr lang="el-GR" sz="2000" dirty="0">
                <a:solidFill>
                  <a:prstClr val="black"/>
                </a:solidFill>
              </a:rPr>
              <a:t> </a:t>
            </a:r>
            <a:r>
              <a:rPr lang="el-GR" sz="2000" dirty="0" err="1">
                <a:solidFill>
                  <a:prstClr val="black"/>
                </a:solidFill>
              </a:rPr>
              <a:t>anthracis</a:t>
            </a:r>
            <a:r>
              <a:rPr lang="el-GR" sz="2000" dirty="0">
                <a:solidFill>
                  <a:prstClr val="black"/>
                </a:solidFill>
              </a:rPr>
              <a:t> είναι βακτήριο </a:t>
            </a:r>
            <a:r>
              <a:rPr lang="el-GR" sz="2000" dirty="0" err="1">
                <a:solidFill>
                  <a:prstClr val="black"/>
                </a:solidFill>
              </a:rPr>
              <a:t>Gram</a:t>
            </a:r>
            <a:r>
              <a:rPr lang="el-GR" sz="2000" dirty="0">
                <a:solidFill>
                  <a:prstClr val="black"/>
                </a:solidFill>
              </a:rPr>
              <a:t>+, </a:t>
            </a:r>
            <a:r>
              <a:rPr lang="el-GR" sz="2000" dirty="0" err="1">
                <a:solidFill>
                  <a:prstClr val="black"/>
                </a:solidFill>
              </a:rPr>
              <a:t>ελυτροφόρο</a:t>
            </a:r>
            <a:r>
              <a:rPr lang="el-GR" sz="2000" dirty="0">
                <a:solidFill>
                  <a:prstClr val="black"/>
                </a:solidFill>
              </a:rPr>
              <a:t> και αερόβιο. Οι βλαστικές μορφές του όταν βρεθούν έξω από το σώμα του άρρωστου ζώου ή όταν διανοιχτεί ένα από τα πτώματα των ζώων, σχηματίζουν σπόρους που είναι ανθεκτικοί στη θέρμανση, στη χαμηλή θερμοκρασία, στα χημικά αντισηπτικά και στην παρατεταμένη ξήρανση.</a:t>
            </a:r>
          </a:p>
          <a:p>
            <a:pPr marL="0" lvl="0" indent="0">
              <a:buNone/>
            </a:pPr>
            <a:r>
              <a:rPr lang="el-GR" sz="2000" dirty="0">
                <a:solidFill>
                  <a:prstClr val="black"/>
                </a:solidFill>
              </a:rPr>
              <a:t>Στη φυσική νόσο, η πύλη εισόδου του μικροοργανισμού είναι συνήθως η πεπτική οδός. Σπανιότερα η είσοδος μπορεί να γίνει από το αναπνευστικό, από λύσεις συνέχειας του δέρματος ή ακόμη μηχανικά με αρθρόποδα. Οι σπόροι βλασταίνουν στο σημείο εισόδου (έντερο, φάρυγγας) και προστατεύονται από τη φαγοκυττάρωση και τη λύση εξαιτίας του ελύτρου που τους περιβάλλει.</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37</a:t>
            </a:fld>
            <a:endParaRPr lang="el-GR" dirty="0"/>
          </a:p>
        </p:txBody>
      </p:sp>
    </p:spTree>
    <p:extLst>
      <p:ext uri="{BB962C8B-B14F-4D97-AF65-F5344CB8AC3E}">
        <p14:creationId xmlns:p14="http://schemas.microsoft.com/office/powerpoint/2010/main" val="2881275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ΑΝΘΡΑΚΑΣ</a:t>
            </a:r>
            <a:endParaRPr lang="el-GR" dirty="0"/>
          </a:p>
        </p:txBody>
      </p:sp>
      <p:sp>
        <p:nvSpPr>
          <p:cNvPr id="3" name="Θέση περιεχομένου 2"/>
          <p:cNvSpPr>
            <a:spLocks noGrp="1"/>
          </p:cNvSpPr>
          <p:nvPr>
            <p:ph idx="1"/>
          </p:nvPr>
        </p:nvSpPr>
        <p:spPr/>
        <p:txBody>
          <a:bodyPr>
            <a:normAutofit fontScale="62500" lnSpcReduction="20000"/>
          </a:bodyPr>
          <a:lstStyle/>
          <a:p>
            <a:pPr marL="0" indent="0">
              <a:buNone/>
            </a:pPr>
            <a:r>
              <a:rPr lang="el-GR" b="1" dirty="0"/>
              <a:t>Συμπτωματολογία</a:t>
            </a:r>
          </a:p>
          <a:p>
            <a:pPr marL="0" indent="0">
              <a:buNone/>
            </a:pPr>
            <a:r>
              <a:rPr lang="el-GR" dirty="0"/>
              <a:t>• </a:t>
            </a:r>
            <a:r>
              <a:rPr lang="el-GR" b="1" dirty="0" err="1"/>
              <a:t>Υπεροξεία</a:t>
            </a:r>
            <a:r>
              <a:rPr lang="el-GR" b="1" dirty="0"/>
              <a:t> μορφή</a:t>
            </a:r>
            <a:r>
              <a:rPr lang="el-GR" dirty="0"/>
              <a:t>: Χαρακτηρίζεται από απότομη έναρξη και σύντομη</a:t>
            </a:r>
          </a:p>
          <a:p>
            <a:pPr marL="0" indent="0">
              <a:buNone/>
            </a:pPr>
            <a:r>
              <a:rPr lang="el-GR" dirty="0"/>
              <a:t>θανατηφόρο εξέλιξη. Μέσα σε λίγα λεπτά μπορεί να εμφανισθούν</a:t>
            </a:r>
          </a:p>
          <a:p>
            <a:pPr marL="0" indent="0">
              <a:buNone/>
            </a:pPr>
            <a:r>
              <a:rPr lang="el-GR" dirty="0"/>
              <a:t>αστάθεια, δύσπνοια, τριγμοί των δοντιών, τρόμος, καταπληξία, σπασμοί</a:t>
            </a:r>
          </a:p>
          <a:p>
            <a:pPr marL="0" indent="0">
              <a:buNone/>
            </a:pPr>
            <a:r>
              <a:rPr lang="el-GR" dirty="0"/>
              <a:t>και θάνατος.</a:t>
            </a:r>
          </a:p>
          <a:p>
            <a:pPr marL="0" indent="0">
              <a:buNone/>
            </a:pPr>
            <a:r>
              <a:rPr lang="el-GR" b="1" dirty="0"/>
              <a:t>• Οξεία μορφή</a:t>
            </a:r>
            <a:r>
              <a:rPr lang="el-GR" dirty="0"/>
              <a:t>: Παρατηρείται υψηλός πυρετός, αρχικά μία περίοδος</a:t>
            </a:r>
          </a:p>
          <a:p>
            <a:pPr marL="0" indent="0">
              <a:buNone/>
            </a:pPr>
            <a:r>
              <a:rPr lang="el-GR" dirty="0"/>
              <a:t>διέγερσης που ακολουθείται από κατάπτωση, δύσπνοια, αστάθεια, αφρώδες</a:t>
            </a:r>
          </a:p>
          <a:p>
            <a:pPr marL="0" indent="0">
              <a:buNone/>
            </a:pPr>
            <a:r>
              <a:rPr lang="el-GR" dirty="0"/>
              <a:t>αιματηρό έκκριμα από τους μυκτήρες και το στόμα, σπασμούς και θάνατος</a:t>
            </a:r>
          </a:p>
          <a:p>
            <a:pPr marL="0" indent="0">
              <a:buNone/>
            </a:pPr>
            <a:r>
              <a:rPr lang="el-GR" dirty="0"/>
              <a:t>μέσα σε 1-3 ημέρες.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38</a:t>
            </a:fld>
            <a:endParaRPr lang="el-GR" dirty="0"/>
          </a:p>
        </p:txBody>
      </p:sp>
    </p:spTree>
    <p:extLst>
      <p:ext uri="{BB962C8B-B14F-4D97-AF65-F5344CB8AC3E}">
        <p14:creationId xmlns:p14="http://schemas.microsoft.com/office/powerpoint/2010/main" val="3561400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ΑΝΘΡΑΚΑΣ</a:t>
            </a:r>
            <a:endParaRPr lang="el-GR" dirty="0"/>
          </a:p>
        </p:txBody>
      </p:sp>
      <p:sp>
        <p:nvSpPr>
          <p:cNvPr id="3" name="Θέση περιεχομένου 2"/>
          <p:cNvSpPr>
            <a:spLocks noGrp="1"/>
          </p:cNvSpPr>
          <p:nvPr>
            <p:ph idx="1"/>
          </p:nvPr>
        </p:nvSpPr>
        <p:spPr/>
        <p:txBody>
          <a:bodyPr>
            <a:noAutofit/>
          </a:bodyPr>
          <a:lstStyle/>
          <a:p>
            <a:r>
              <a:rPr lang="el-GR" sz="2000" dirty="0"/>
              <a:t>Το πτώμα δεν παρουσιάζει νεκρική ακαμψία και συχνά από τους μυκτήρες, </a:t>
            </a:r>
            <a:r>
              <a:rPr lang="el-GR" sz="2000" dirty="0" smtClean="0"/>
              <a:t>το στόμα</a:t>
            </a:r>
            <a:r>
              <a:rPr lang="el-GR" sz="2000" dirty="0"/>
              <a:t>, τον πρωκτό ή τον κόλπο εκρέει σκοτεινόχρωμο υγρό. </a:t>
            </a:r>
            <a:endParaRPr lang="el-GR" sz="2000" dirty="0" smtClean="0"/>
          </a:p>
          <a:p>
            <a:r>
              <a:rPr lang="el-GR" sz="2000" dirty="0" smtClean="0"/>
              <a:t>Οι </a:t>
            </a:r>
            <a:r>
              <a:rPr lang="el-GR" sz="2000" dirty="0"/>
              <a:t>αλλοιώσεις </a:t>
            </a:r>
            <a:r>
              <a:rPr lang="el-GR" sz="2000" dirty="0" smtClean="0"/>
              <a:t>του πτώματος </a:t>
            </a:r>
            <a:r>
              <a:rPr lang="el-GR" sz="2000" dirty="0"/>
              <a:t>είναι αιμορραγικού χαρακτήρα. Το αίμα είναι </a:t>
            </a:r>
            <a:r>
              <a:rPr lang="el-GR" sz="2000" dirty="0" err="1"/>
              <a:t>άπηκτο</a:t>
            </a:r>
            <a:r>
              <a:rPr lang="el-GR" sz="2000" dirty="0"/>
              <a:t> και έχει </a:t>
            </a:r>
            <a:r>
              <a:rPr lang="el-GR" sz="2000" dirty="0" smtClean="0"/>
              <a:t>σκούρο χρώμα </a:t>
            </a:r>
            <a:r>
              <a:rPr lang="el-GR" sz="2000" dirty="0"/>
              <a:t>(μαύρο). </a:t>
            </a:r>
            <a:endParaRPr lang="el-GR" sz="2000" dirty="0" smtClean="0"/>
          </a:p>
          <a:p>
            <a:r>
              <a:rPr lang="el-GR" sz="2000" dirty="0" smtClean="0"/>
              <a:t>Στον </a:t>
            </a:r>
            <a:r>
              <a:rPr lang="el-GR" sz="2000" dirty="0"/>
              <a:t>υποδόριο ιστό, στους βλεννογόνους και στους </a:t>
            </a:r>
            <a:r>
              <a:rPr lang="el-GR" sz="2000" dirty="0" smtClean="0"/>
              <a:t>ορογόνους παρατηρούνται </a:t>
            </a:r>
            <a:r>
              <a:rPr lang="el-GR" sz="2000" dirty="0"/>
              <a:t>οιδήματα, αιμορραγικές διηθήσεις και </a:t>
            </a:r>
            <a:r>
              <a:rPr lang="el-GR" sz="2000" dirty="0" err="1"/>
              <a:t>πετέχειες</a:t>
            </a:r>
            <a:r>
              <a:rPr lang="el-GR" sz="2000" dirty="0"/>
              <a:t>. </a:t>
            </a:r>
            <a:endParaRPr lang="el-GR" sz="2000" dirty="0" smtClean="0"/>
          </a:p>
          <a:p>
            <a:r>
              <a:rPr lang="el-GR" sz="2000" dirty="0" smtClean="0"/>
              <a:t>Ο </a:t>
            </a:r>
            <a:r>
              <a:rPr lang="el-GR" sz="2000" dirty="0"/>
              <a:t>σπλήνας </a:t>
            </a:r>
            <a:r>
              <a:rPr lang="el-GR" sz="2000" dirty="0" smtClean="0"/>
              <a:t>είναι έντονα </a:t>
            </a:r>
            <a:r>
              <a:rPr lang="el-GR" sz="2000" dirty="0"/>
              <a:t>διογκωμένος και το μέγεθός του γίνεται 4-8 φορές μεγαλύτερο από </a:t>
            </a:r>
            <a:r>
              <a:rPr lang="el-GR" sz="2000" dirty="0" smtClean="0"/>
              <a:t>το φυσιολογικό</a:t>
            </a:r>
            <a:r>
              <a:rPr lang="el-GR" sz="2000" dirty="0"/>
              <a:t>. Κατά την τομή ο πολφός είναι λασπώδης, παχύρρευστος, </a:t>
            </a:r>
            <a:r>
              <a:rPr lang="el-GR" sz="2000" dirty="0" smtClean="0"/>
              <a:t>μαύρος(άνθρακας</a:t>
            </a:r>
            <a:r>
              <a:rPr lang="el-GR" sz="2000" dirty="0"/>
              <a:t>). </a:t>
            </a:r>
            <a:endParaRPr lang="el-GR" sz="2000" dirty="0" smtClean="0"/>
          </a:p>
          <a:p>
            <a:r>
              <a:rPr lang="el-GR" sz="2000" dirty="0" smtClean="0"/>
              <a:t>Το </a:t>
            </a:r>
            <a:r>
              <a:rPr lang="el-GR" sz="2000" dirty="0"/>
              <a:t>ήπαρ, οι </a:t>
            </a:r>
            <a:r>
              <a:rPr lang="el-GR" sz="2000" dirty="0" err="1"/>
              <a:t>νεφροί</a:t>
            </a:r>
            <a:r>
              <a:rPr lang="el-GR" sz="2000" dirty="0"/>
              <a:t> και οι λεμφαδένες είναι διογκωμένοι </a:t>
            </a:r>
            <a:r>
              <a:rPr lang="el-GR" sz="2000" dirty="0" smtClean="0"/>
              <a:t>και </a:t>
            </a:r>
            <a:r>
              <a:rPr lang="el-GR" sz="2000" dirty="0" err="1" smtClean="0"/>
              <a:t>συμφορημένοι</a:t>
            </a:r>
            <a:r>
              <a:rPr lang="el-GR" sz="2000" dirty="0"/>
              <a:t>.</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39</a:t>
            </a:fld>
            <a:endParaRPr lang="el-GR" dirty="0"/>
          </a:p>
        </p:txBody>
      </p:sp>
    </p:spTree>
    <p:extLst>
      <p:ext uri="{BB962C8B-B14F-4D97-AF65-F5344CB8AC3E}">
        <p14:creationId xmlns:p14="http://schemas.microsoft.com/office/powerpoint/2010/main" val="1009138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ΑΝΘΡΑΚΑΣ</a:t>
            </a:r>
            <a:endParaRPr lang="el-GR" dirty="0"/>
          </a:p>
        </p:txBody>
      </p:sp>
      <p:sp>
        <p:nvSpPr>
          <p:cNvPr id="3" name="Θέση περιεχομένου 2"/>
          <p:cNvSpPr>
            <a:spLocks noGrp="1"/>
          </p:cNvSpPr>
          <p:nvPr>
            <p:ph idx="1"/>
          </p:nvPr>
        </p:nvSpPr>
        <p:spPr>
          <a:xfrm>
            <a:off x="215516" y="1181365"/>
            <a:ext cx="8712968" cy="3771636"/>
          </a:xfrm>
        </p:spPr>
        <p:txBody>
          <a:bodyPr>
            <a:noAutofit/>
          </a:bodyPr>
          <a:lstStyle/>
          <a:p>
            <a:r>
              <a:rPr lang="el-GR" sz="2000" dirty="0" smtClean="0"/>
              <a:t>Σημαντική πηγή </a:t>
            </a:r>
            <a:r>
              <a:rPr lang="el-GR" sz="2000" dirty="0"/>
              <a:t>μόλυνσης αποτελούν τα πτώματα, ιδιαίτερα όταν διανοίγουν, οπότε ένας </a:t>
            </a:r>
            <a:r>
              <a:rPr lang="el-GR" sz="2000" dirty="0" smtClean="0"/>
              <a:t>πολύ μεγάλος  αριθμός </a:t>
            </a:r>
            <a:r>
              <a:rPr lang="el-GR" sz="2000" dirty="0"/>
              <a:t>βακίλων μετατρέπονται σε σπόρους </a:t>
            </a:r>
            <a:r>
              <a:rPr lang="el-GR" sz="2000" dirty="0" smtClean="0"/>
              <a:t>ανθεκτικούς. Οι </a:t>
            </a:r>
            <a:r>
              <a:rPr lang="el-GR" sz="2000" dirty="0"/>
              <a:t>σπόροι αντέχουν για πολύ καιρό στα διάφορα ζωικά προϊόντα (μαλλί, </a:t>
            </a:r>
            <a:r>
              <a:rPr lang="el-GR" sz="2000" dirty="0" smtClean="0"/>
              <a:t>δέρματα, </a:t>
            </a:r>
            <a:r>
              <a:rPr lang="el-GR" sz="2000" dirty="0" err="1" smtClean="0"/>
              <a:t>κρεατάλευρα</a:t>
            </a:r>
            <a:r>
              <a:rPr lang="el-GR" sz="2000" dirty="0"/>
              <a:t>, οστεάλευρα), αντικείμενα, ξηρό χόρτο, έδαφος</a:t>
            </a:r>
            <a:r>
              <a:rPr lang="el-GR" sz="2000" dirty="0" smtClean="0"/>
              <a:t>.</a:t>
            </a:r>
          </a:p>
          <a:p>
            <a:r>
              <a:rPr lang="el-GR" sz="2000" dirty="0"/>
              <a:t>Η γεωγραφική κατανομή της νόσου εξαρτάται από παράγοντες που </a:t>
            </a:r>
            <a:r>
              <a:rPr lang="el-GR" sz="2000" dirty="0" smtClean="0"/>
              <a:t>επιτρέπουν τη </a:t>
            </a:r>
            <a:r>
              <a:rPr lang="el-GR" sz="2000" dirty="0"/>
              <a:t>σπορογονία, τη βλάστηση και τον πολλαπλασιασμό του βακίλου στο </a:t>
            </a:r>
            <a:r>
              <a:rPr lang="el-GR" sz="2000" dirty="0" smtClean="0"/>
              <a:t>έδαφος. </a:t>
            </a:r>
          </a:p>
          <a:p>
            <a:r>
              <a:rPr lang="el-GR" sz="2000" dirty="0"/>
              <a:t>Στις ενζωοτικές περιοχές η μετάδοση μπορεί </a:t>
            </a:r>
            <a:r>
              <a:rPr lang="el-GR" sz="2000" dirty="0" smtClean="0"/>
              <a:t>να γίνει </a:t>
            </a:r>
            <a:r>
              <a:rPr lang="el-GR" sz="2000" dirty="0"/>
              <a:t>και με έντομα μηχανικά. </a:t>
            </a:r>
            <a:endParaRPr lang="el-GR" sz="2000" dirty="0" smtClean="0"/>
          </a:p>
          <a:p>
            <a:r>
              <a:rPr lang="el-GR" sz="2000" dirty="0" smtClean="0"/>
              <a:t>Στις </a:t>
            </a:r>
            <a:r>
              <a:rPr lang="el-GR" sz="2000" dirty="0"/>
              <a:t>μη ενζωοτικές περιοχές πηγή μόλυνσης </a:t>
            </a:r>
            <a:r>
              <a:rPr lang="el-GR" sz="2000" dirty="0" smtClean="0"/>
              <a:t>αποτελούν ζωοτροφές </a:t>
            </a:r>
            <a:r>
              <a:rPr lang="el-GR" sz="2000" dirty="0"/>
              <a:t>από μολυσμένα εδάφη, </a:t>
            </a:r>
            <a:r>
              <a:rPr lang="el-GR" sz="2000" dirty="0" err="1"/>
              <a:t>κρεατάλευρα</a:t>
            </a:r>
            <a:r>
              <a:rPr lang="el-GR" sz="2000" dirty="0"/>
              <a:t> και οστεάλευρα από μολυσμένα ζώα</a:t>
            </a:r>
            <a:r>
              <a:rPr lang="el-GR" sz="2000" dirty="0" smtClean="0"/>
              <a:t>,  απόβλητα </a:t>
            </a:r>
            <a:r>
              <a:rPr lang="el-GR" sz="2000" dirty="0"/>
              <a:t>βυρσοδεψείων και </a:t>
            </a:r>
            <a:r>
              <a:rPr lang="el-GR" sz="2000" dirty="0" err="1"/>
              <a:t>έκπλυσης</a:t>
            </a:r>
            <a:r>
              <a:rPr lang="el-GR" sz="2000" dirty="0"/>
              <a:t> μαλλιού. Ακόμα έχει </a:t>
            </a:r>
            <a:r>
              <a:rPr lang="el-GR" sz="2000" dirty="0" smtClean="0"/>
              <a:t>παρατηρηθεί η μετάδοση</a:t>
            </a:r>
            <a:r>
              <a:rPr lang="el-GR" sz="2000" dirty="0"/>
              <a:t> </a:t>
            </a:r>
            <a:r>
              <a:rPr lang="el-GR" sz="2000" dirty="0" smtClean="0"/>
              <a:t>με </a:t>
            </a:r>
            <a:r>
              <a:rPr lang="el-GR" sz="2000" dirty="0"/>
              <a:t>αρπακτικά πτηνά.</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40</a:t>
            </a:fld>
            <a:endParaRPr lang="el-GR" dirty="0"/>
          </a:p>
        </p:txBody>
      </p:sp>
    </p:spTree>
    <p:extLst>
      <p:ext uri="{BB962C8B-B14F-4D97-AF65-F5344CB8AC3E}">
        <p14:creationId xmlns:p14="http://schemas.microsoft.com/office/powerpoint/2010/main" val="651948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ΑΝΘΡΑΚΑΣ</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000" b="1" dirty="0"/>
              <a:t>Σχέση με τη δημόσια υγεία</a:t>
            </a:r>
          </a:p>
          <a:p>
            <a:pPr marL="0" indent="0">
              <a:buNone/>
            </a:pPr>
            <a:r>
              <a:rPr lang="el-GR" sz="2000" dirty="0"/>
              <a:t>Ο άνθρωπος μολύνεται από μολυσμένα ζώα ή από τα προϊόντα τους.</a:t>
            </a:r>
          </a:p>
          <a:p>
            <a:pPr marL="0" indent="0">
              <a:buNone/>
            </a:pPr>
            <a:r>
              <a:rPr lang="el-GR" sz="2000" dirty="0"/>
              <a:t>Διακρίνουμε τις παρακάτω μορφές:</a:t>
            </a:r>
          </a:p>
          <a:p>
            <a:pPr marL="0" indent="0">
              <a:buNone/>
            </a:pPr>
            <a:r>
              <a:rPr lang="el-GR" sz="2000" b="1" dirty="0"/>
              <a:t>α</a:t>
            </a:r>
            <a:r>
              <a:rPr lang="el-GR" sz="2000" dirty="0"/>
              <a:t>. Μόλυνση από το δέρμα (κακοήθης φλύκταινα). Γίνεται από λύσεις </a:t>
            </a:r>
            <a:r>
              <a:rPr lang="el-GR" sz="2000" dirty="0" smtClean="0"/>
              <a:t>συνεχείας του </a:t>
            </a:r>
            <a:r>
              <a:rPr lang="el-GR" sz="2000" dirty="0"/>
              <a:t>δέρματος. Είναι νόσος επαγγελματική σε κτηνοτρόφους </a:t>
            </a:r>
            <a:r>
              <a:rPr lang="el-GR" sz="2000" dirty="0" smtClean="0"/>
              <a:t>κτηνιάτρους, σφαγείς</a:t>
            </a:r>
            <a:r>
              <a:rPr lang="el-GR" sz="2000" dirty="0"/>
              <a:t>, εργάτες επεξεργασίας ζωικών προϊόντων (άρρωστα ζώα, </a:t>
            </a:r>
            <a:r>
              <a:rPr lang="el-GR" sz="2000" dirty="0" smtClean="0"/>
              <a:t>πτώματα, απεκκρίσεις</a:t>
            </a:r>
            <a:r>
              <a:rPr lang="el-GR" sz="2000" dirty="0"/>
              <a:t>, δέρματα, μαλλί).</a:t>
            </a:r>
          </a:p>
          <a:p>
            <a:pPr marL="0" indent="0">
              <a:buNone/>
            </a:pPr>
            <a:r>
              <a:rPr lang="el-GR" sz="2000" b="1" dirty="0"/>
              <a:t>β</a:t>
            </a:r>
            <a:r>
              <a:rPr lang="el-GR" sz="2000" dirty="0"/>
              <a:t>. Μόλυνση από εισπνοή σε εργάτες επεξεργασίας μαλλιού.</a:t>
            </a:r>
          </a:p>
          <a:p>
            <a:pPr marL="0" indent="0">
              <a:buNone/>
            </a:pPr>
            <a:r>
              <a:rPr lang="el-GR" sz="2000" b="1" dirty="0"/>
              <a:t>γ</a:t>
            </a:r>
            <a:r>
              <a:rPr lang="el-GR" sz="2000" dirty="0"/>
              <a:t>. Μόλυνση από το στόμα όταν καταναλωθεί κρέας.</a:t>
            </a:r>
          </a:p>
          <a:p>
            <a:pPr marL="0" indent="0">
              <a:buNone/>
            </a:pPr>
            <a:r>
              <a:rPr lang="el-GR" sz="2000" b="1" dirty="0" smtClean="0"/>
              <a:t>δ.</a:t>
            </a:r>
            <a:r>
              <a:rPr lang="el-GR" sz="2000" dirty="0" smtClean="0"/>
              <a:t> </a:t>
            </a:r>
            <a:r>
              <a:rPr lang="el-GR" sz="2000" dirty="0"/>
              <a:t>Μηνιγγίτιδα.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41</a:t>
            </a:fld>
            <a:endParaRPr lang="el-GR" dirty="0"/>
          </a:p>
        </p:txBody>
      </p:sp>
    </p:spTree>
    <p:extLst>
      <p:ext uri="{BB962C8B-B14F-4D97-AF65-F5344CB8AC3E}">
        <p14:creationId xmlns:p14="http://schemas.microsoft.com/office/powerpoint/2010/main" val="430142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a:t>ΛΟΙΜΩΔΗΣ ΠΟΔΟΔΕΡΜΑΤΙΤΙΔΑ</a:t>
            </a:r>
          </a:p>
        </p:txBody>
      </p:sp>
      <p:sp>
        <p:nvSpPr>
          <p:cNvPr id="3" name="Θέση περιεχομένου 2"/>
          <p:cNvSpPr>
            <a:spLocks noGrp="1"/>
          </p:cNvSpPr>
          <p:nvPr>
            <p:ph idx="1"/>
          </p:nvPr>
        </p:nvSpPr>
        <p:spPr>
          <a:xfrm>
            <a:off x="457200" y="1561356"/>
            <a:ext cx="8229600" cy="3543780"/>
          </a:xfrm>
        </p:spPr>
        <p:txBody>
          <a:bodyPr>
            <a:normAutofit/>
          </a:bodyPr>
          <a:lstStyle/>
          <a:p>
            <a:pPr marL="0" indent="0">
              <a:buNone/>
            </a:pPr>
            <a:endParaRPr lang="en-US" sz="2000" b="1" dirty="0" smtClean="0"/>
          </a:p>
          <a:p>
            <a:r>
              <a:rPr lang="el-GR" sz="2000" dirty="0" smtClean="0"/>
              <a:t>Είναι </a:t>
            </a:r>
            <a:r>
              <a:rPr lang="el-GR" sz="2000" dirty="0"/>
              <a:t>μεταδοτική λοίμωξη του άκρου ποδιού των προβάτων και των αιγών </a:t>
            </a:r>
            <a:r>
              <a:rPr lang="el-GR" sz="2000" dirty="0" smtClean="0"/>
              <a:t>που</a:t>
            </a:r>
            <a:r>
              <a:rPr lang="en-US" sz="2000" dirty="0" smtClean="0"/>
              <a:t> </a:t>
            </a:r>
            <a:r>
              <a:rPr lang="el-GR" sz="2000" dirty="0" smtClean="0"/>
              <a:t>προκαλείται </a:t>
            </a:r>
            <a:r>
              <a:rPr lang="el-GR" sz="2000" dirty="0"/>
              <a:t>από την </a:t>
            </a:r>
            <a:r>
              <a:rPr lang="el-GR" sz="2000" dirty="0" err="1"/>
              <a:t>συνέργια</a:t>
            </a:r>
            <a:r>
              <a:rPr lang="el-GR" sz="2000" dirty="0"/>
              <a:t> </a:t>
            </a:r>
            <a:r>
              <a:rPr lang="el-GR" sz="2000" dirty="0" err="1"/>
              <a:t>προδιαθετόντων</a:t>
            </a:r>
            <a:r>
              <a:rPr lang="el-GR" sz="2000" dirty="0"/>
              <a:t> παραγόντων και βακτηρίων.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42</a:t>
            </a:fld>
            <a:endParaRPr lang="el-GR" dirty="0"/>
          </a:p>
        </p:txBody>
      </p:sp>
    </p:spTree>
    <p:extLst>
      <p:ext uri="{BB962C8B-B14F-4D97-AF65-F5344CB8AC3E}">
        <p14:creationId xmlns:p14="http://schemas.microsoft.com/office/powerpoint/2010/main" val="3682885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ΛΟΙΜΩΔΗΣ ΠΟΔΟΔΕΡΜΑΤΙΤΙΔΑ</a:t>
            </a:r>
            <a:endParaRPr lang="el-GR" dirty="0"/>
          </a:p>
        </p:txBody>
      </p:sp>
      <p:sp>
        <p:nvSpPr>
          <p:cNvPr id="3" name="Θέση περιεχομένου 2"/>
          <p:cNvSpPr>
            <a:spLocks noGrp="1"/>
          </p:cNvSpPr>
          <p:nvPr>
            <p:ph idx="1"/>
          </p:nvPr>
        </p:nvSpPr>
        <p:spPr>
          <a:xfrm>
            <a:off x="457200" y="1561356"/>
            <a:ext cx="8229600" cy="3543780"/>
          </a:xfrm>
        </p:spPr>
        <p:txBody>
          <a:bodyPr>
            <a:noAutofit/>
          </a:bodyPr>
          <a:lstStyle/>
          <a:p>
            <a:pPr marL="0" indent="0">
              <a:buNone/>
            </a:pPr>
            <a:r>
              <a:rPr lang="el-GR" sz="2000" b="1" dirty="0" smtClean="0"/>
              <a:t>Αιτιολογία</a:t>
            </a:r>
          </a:p>
          <a:p>
            <a:pPr marL="0" indent="0">
              <a:buNone/>
            </a:pPr>
            <a:r>
              <a:rPr lang="el-GR" sz="2000" dirty="0"/>
              <a:t>Λοιμογόνοι παράγοντες είναι οι </a:t>
            </a:r>
            <a:r>
              <a:rPr lang="en-US" sz="2000" b="1" dirty="0" err="1"/>
              <a:t>Fusobacterium</a:t>
            </a:r>
            <a:r>
              <a:rPr lang="en-US" sz="2000" b="1" dirty="0"/>
              <a:t> (</a:t>
            </a:r>
            <a:r>
              <a:rPr lang="en-US" sz="2000" b="1" dirty="0" err="1"/>
              <a:t>Sphaerophorus</a:t>
            </a:r>
            <a:r>
              <a:rPr lang="en-US" sz="2000" b="1" dirty="0"/>
              <a:t>) </a:t>
            </a:r>
            <a:r>
              <a:rPr lang="en-US" sz="2000" b="1" dirty="0" err="1" smtClean="0"/>
              <a:t>necrophorus</a:t>
            </a:r>
            <a:r>
              <a:rPr lang="en-US" sz="2000" b="1" dirty="0" smtClean="0"/>
              <a:t>,</a:t>
            </a:r>
            <a:r>
              <a:rPr lang="el-GR" sz="2000" b="1" dirty="0" smtClean="0"/>
              <a:t> </a:t>
            </a:r>
            <a:r>
              <a:rPr lang="el-GR" sz="2000" dirty="0" smtClean="0"/>
              <a:t>αναερόβιο </a:t>
            </a:r>
            <a:r>
              <a:rPr lang="el-GR" sz="2000" dirty="0" err="1"/>
              <a:t>Gram</a:t>
            </a:r>
            <a:r>
              <a:rPr lang="el-GR" sz="2000" dirty="0"/>
              <a:t>+, </a:t>
            </a:r>
            <a:r>
              <a:rPr lang="el-GR" sz="2000" dirty="0" err="1"/>
              <a:t>νηματοφόρο</a:t>
            </a:r>
            <a:r>
              <a:rPr lang="el-GR" sz="2000" dirty="0"/>
              <a:t> βακτήριο που υπάρχει στο περιβάλλον όλων </a:t>
            </a:r>
            <a:r>
              <a:rPr lang="el-GR" sz="2000" dirty="0" smtClean="0"/>
              <a:t>των ποιμνιοστασίων </a:t>
            </a:r>
            <a:r>
              <a:rPr lang="el-GR" sz="2000" dirty="0"/>
              <a:t>και το </a:t>
            </a:r>
            <a:r>
              <a:rPr lang="en-US" sz="2000" b="1" dirty="0" err="1"/>
              <a:t>Bacteroides</a:t>
            </a:r>
            <a:r>
              <a:rPr lang="en-US" sz="2000" b="1" dirty="0"/>
              <a:t> </a:t>
            </a:r>
            <a:r>
              <a:rPr lang="en-US" sz="2000" b="1" dirty="0" err="1"/>
              <a:t>nodosus</a:t>
            </a:r>
            <a:r>
              <a:rPr lang="en-US" sz="2000" dirty="0"/>
              <a:t>, </a:t>
            </a:r>
            <a:r>
              <a:rPr lang="el-GR" sz="2000" dirty="0"/>
              <a:t>αναερόβιο </a:t>
            </a:r>
            <a:r>
              <a:rPr lang="en-US" sz="2000" dirty="0"/>
              <a:t>Gram+, </a:t>
            </a:r>
            <a:r>
              <a:rPr lang="el-GR" sz="2000" dirty="0" smtClean="0"/>
              <a:t>ατρακτοειδές βακτήριο</a:t>
            </a:r>
            <a:r>
              <a:rPr lang="el-GR" sz="2000" dirty="0"/>
              <a:t>, που πολλαπλασιάζεται μόνο στις αλλοιώσεις και επιζεί για λίγες μέρες </a:t>
            </a:r>
            <a:r>
              <a:rPr lang="el-GR" sz="2000" dirty="0" smtClean="0"/>
              <a:t>στο έδαφος.</a:t>
            </a:r>
            <a:r>
              <a:rPr lang="el-GR" sz="2000" dirty="0"/>
              <a:t>  </a:t>
            </a:r>
            <a:endParaRPr lang="el-GR" sz="2000" b="1"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43</a:t>
            </a:fld>
            <a:endParaRPr lang="el-GR" dirty="0"/>
          </a:p>
        </p:txBody>
      </p:sp>
    </p:spTree>
    <p:extLst>
      <p:ext uri="{BB962C8B-B14F-4D97-AF65-F5344CB8AC3E}">
        <p14:creationId xmlns:p14="http://schemas.microsoft.com/office/powerpoint/2010/main" val="2148510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ΛΟΙΜΩΔΗΣ ΠΟΔΟΔΕΡΜΑΤΙΤΙΔΑ</a:t>
            </a:r>
            <a:endParaRPr lang="el-GR" dirty="0"/>
          </a:p>
        </p:txBody>
      </p:sp>
      <p:sp>
        <p:nvSpPr>
          <p:cNvPr id="3" name="Θέση περιεχομένου 2"/>
          <p:cNvSpPr>
            <a:spLocks noGrp="1"/>
          </p:cNvSpPr>
          <p:nvPr>
            <p:ph idx="1"/>
          </p:nvPr>
        </p:nvSpPr>
        <p:spPr>
          <a:xfrm>
            <a:off x="611560" y="1417340"/>
            <a:ext cx="8075240" cy="3687796"/>
          </a:xfrm>
        </p:spPr>
        <p:txBody>
          <a:bodyPr>
            <a:noAutofit/>
          </a:bodyPr>
          <a:lstStyle/>
          <a:p>
            <a:pPr marL="0" indent="0">
              <a:buNone/>
            </a:pPr>
            <a:r>
              <a:rPr lang="el-GR" sz="2000" b="1" dirty="0" smtClean="0"/>
              <a:t>Παθογένεια</a:t>
            </a:r>
          </a:p>
          <a:p>
            <a:pPr marL="0" indent="0">
              <a:buNone/>
            </a:pPr>
            <a:r>
              <a:rPr lang="el-GR" sz="2000" dirty="0" smtClean="0"/>
              <a:t>Σημείο </a:t>
            </a:r>
            <a:r>
              <a:rPr lang="el-GR" sz="2000" dirty="0"/>
              <a:t>εισβολής είναι το δέρμα μεταξύ των δακτύλων, όταν η κεράτινη στοιβάδα δεν είναι ξηρή και άθικτη. Απαραίτητη προϋπόθεση είναι η διαβροχή από νερό ή ο μηχανικός ερεθισμός.  Ο F. </a:t>
            </a:r>
            <a:r>
              <a:rPr lang="el-GR" sz="2000" dirty="0" err="1"/>
              <a:t>necrophorus</a:t>
            </a:r>
            <a:r>
              <a:rPr lang="el-GR" sz="2000" dirty="0"/>
              <a:t> εισβάλει επιφανειακά στην </a:t>
            </a:r>
            <a:r>
              <a:rPr lang="el-GR" sz="2000" dirty="0" err="1"/>
              <a:t>διαβρεγμένη</a:t>
            </a:r>
            <a:r>
              <a:rPr lang="el-GR" sz="2000" dirty="0"/>
              <a:t> επιδερμίδα και προκαλεί μεσοδακτύλια δερματίτιδα. Τότε επεμβαίνει ο Β. </a:t>
            </a:r>
            <a:r>
              <a:rPr lang="el-GR" sz="2000" dirty="0" err="1"/>
              <a:t>nodosus</a:t>
            </a:r>
            <a:r>
              <a:rPr lang="el-GR" sz="2000" dirty="0"/>
              <a:t> που παρουσιάζει </a:t>
            </a:r>
            <a:r>
              <a:rPr lang="el-GR" sz="2000" dirty="0" err="1"/>
              <a:t>κερατινολυτική</a:t>
            </a:r>
            <a:r>
              <a:rPr lang="el-GR" sz="2000" dirty="0"/>
              <a:t> δράση και εμφανίζεται η </a:t>
            </a:r>
            <a:r>
              <a:rPr lang="el-GR" sz="2000" dirty="0" err="1"/>
              <a:t>ποδοδερματίτιδα</a:t>
            </a:r>
            <a:r>
              <a:rPr lang="el-GR" sz="2000" dirty="0"/>
              <a:t>. </a:t>
            </a:r>
            <a:endParaRPr lang="el-GR" sz="2000" b="1" dirty="0" smtClean="0"/>
          </a:p>
          <a:p>
            <a:pPr marL="0" indent="0">
              <a:buNone/>
            </a:pPr>
            <a:r>
              <a:rPr lang="el-GR" sz="2000" b="1" dirty="0" smtClean="0"/>
              <a:t>Συμπτωματολογία</a:t>
            </a:r>
            <a:endParaRPr lang="el-GR" sz="2000" b="1" dirty="0"/>
          </a:p>
          <a:p>
            <a:pPr marL="0" indent="0">
              <a:buNone/>
            </a:pPr>
            <a:r>
              <a:rPr lang="el-GR" sz="2000" dirty="0"/>
              <a:t>Χωλότητα συνήθως σε περισσότερα από ένα άκρα. Η χηλή </a:t>
            </a:r>
            <a:r>
              <a:rPr lang="el-GR" sz="2000" dirty="0" err="1"/>
              <a:t>αποκολλείται</a:t>
            </a:r>
            <a:r>
              <a:rPr lang="el-GR" sz="2000" dirty="0"/>
              <a:t>. </a:t>
            </a:r>
            <a:r>
              <a:rPr lang="el-GR" sz="2000" dirty="0" smtClean="0"/>
              <a:t>Η δυσοσμία </a:t>
            </a:r>
            <a:r>
              <a:rPr lang="el-GR" sz="2000" dirty="0"/>
              <a:t>είναι έντονη και η εξέλιξη χρόνια ενώ με την βελτίωση του καιρού </a:t>
            </a:r>
            <a:r>
              <a:rPr lang="el-GR" sz="2000" dirty="0" smtClean="0"/>
              <a:t>τα συμπτώματα </a:t>
            </a:r>
            <a:r>
              <a:rPr lang="el-GR" sz="2000" dirty="0"/>
              <a:t>συνήθως υποχωρούν.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44</a:t>
            </a:fld>
            <a:endParaRPr lang="el-GR" dirty="0"/>
          </a:p>
        </p:txBody>
      </p:sp>
    </p:spTree>
    <p:extLst>
      <p:ext uri="{BB962C8B-B14F-4D97-AF65-F5344CB8AC3E}">
        <p14:creationId xmlns:p14="http://schemas.microsoft.com/office/powerpoint/2010/main" val="1129278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ΛΙΣΤΕΡΙΩΣΗ</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000" dirty="0"/>
              <a:t>Είναι λοιμώδες νόσημα που προσβάλλει διάφορα είδη ζώων και εκδηλώνεται </a:t>
            </a:r>
            <a:r>
              <a:rPr lang="el-GR" sz="2000" dirty="0" smtClean="0"/>
              <a:t>με εγκεφαλίτιδα</a:t>
            </a:r>
            <a:r>
              <a:rPr lang="el-GR" sz="2000" dirty="0"/>
              <a:t>, σηψαιμία και </a:t>
            </a:r>
            <a:r>
              <a:rPr lang="el-GR" sz="2000" dirty="0" smtClean="0"/>
              <a:t>αποβολές. Στα </a:t>
            </a:r>
            <a:r>
              <a:rPr lang="el-GR" sz="2000" dirty="0"/>
              <a:t>ενήλικα μηρυκαστικά προκαλεί εγκεφαλίτιδα ή </a:t>
            </a:r>
            <a:r>
              <a:rPr lang="el-GR" sz="2000" dirty="0" err="1"/>
              <a:t>μηνιγγοεγκεφαλίτιδα</a:t>
            </a:r>
            <a:r>
              <a:rPr lang="el-GR" sz="2000" dirty="0"/>
              <a:t>. </a:t>
            </a:r>
            <a:r>
              <a:rPr lang="el-GR" sz="2000" dirty="0" smtClean="0"/>
              <a:t>Στα νεότερα </a:t>
            </a:r>
            <a:r>
              <a:rPr lang="el-GR" sz="2000" dirty="0"/>
              <a:t>μηρυκαστικά ζώα προκαλεί σηψαιμία με εστιακή ηπατική νέκρωση. Σε </a:t>
            </a:r>
            <a:r>
              <a:rPr lang="el-GR" sz="2000" dirty="0" smtClean="0"/>
              <a:t>όλα τα </a:t>
            </a:r>
            <a:r>
              <a:rPr lang="el-GR" sz="2000" dirty="0"/>
              <a:t>ευαίσθητα ζώα προκαλούνται αποβολές και </a:t>
            </a:r>
            <a:r>
              <a:rPr lang="el-GR" sz="2000" dirty="0" err="1"/>
              <a:t>περιγεννητικές</a:t>
            </a:r>
            <a:r>
              <a:rPr lang="el-GR" sz="2000" dirty="0"/>
              <a:t> λοιμώξεις</a:t>
            </a:r>
            <a:r>
              <a:rPr lang="el-GR" sz="2000" dirty="0" smtClean="0"/>
              <a:t>.</a:t>
            </a:r>
          </a:p>
          <a:p>
            <a:pPr marL="0" indent="0">
              <a:buNone/>
            </a:pPr>
            <a:r>
              <a:rPr lang="el-GR" sz="2000" b="1" dirty="0"/>
              <a:t>Αιτιολογία</a:t>
            </a:r>
          </a:p>
          <a:p>
            <a:pPr marL="0" indent="0">
              <a:buNone/>
            </a:pPr>
            <a:r>
              <a:rPr lang="el-GR" sz="2000" b="1" dirty="0" err="1"/>
              <a:t>Listeria</a:t>
            </a:r>
            <a:r>
              <a:rPr lang="el-GR" sz="2000" b="1" dirty="0"/>
              <a:t> </a:t>
            </a:r>
            <a:r>
              <a:rPr lang="el-GR" sz="2000" b="1" dirty="0" err="1"/>
              <a:t>monocytogenes</a:t>
            </a:r>
            <a:r>
              <a:rPr lang="el-GR" sz="2000" b="1" dirty="0"/>
              <a:t>.</a:t>
            </a:r>
          </a:p>
          <a:p>
            <a:pPr marL="0" indent="0">
              <a:buNone/>
            </a:pPr>
            <a:r>
              <a:rPr lang="el-GR" sz="2000" dirty="0"/>
              <a:t>Θύρα εισόδου του μικροβίου αποτελεί το πεπτικό σύστημα (φάρυγγας). </a:t>
            </a:r>
            <a:r>
              <a:rPr lang="el-GR" sz="2000" dirty="0" smtClean="0"/>
              <a:t>Η εμφάνιση </a:t>
            </a:r>
            <a:r>
              <a:rPr lang="el-GR" sz="2000" dirty="0"/>
              <a:t>της νόσου σχετίζεται με την ύπαρξη </a:t>
            </a:r>
            <a:r>
              <a:rPr lang="el-GR" sz="2000" dirty="0" err="1"/>
              <a:t>προδιαθετόντων</a:t>
            </a:r>
            <a:r>
              <a:rPr lang="el-GR" sz="2000" dirty="0"/>
              <a:t> </a:t>
            </a:r>
            <a:r>
              <a:rPr lang="el-GR" sz="2000" dirty="0" smtClean="0"/>
              <a:t>παραγόντων. Οι μικροοργανισμοί </a:t>
            </a:r>
            <a:r>
              <a:rPr lang="el-GR" sz="2000" dirty="0"/>
              <a:t>παρουσιάζουν τροπισμό και ορισμένους σίτους και ειδικότερα </a:t>
            </a:r>
            <a:r>
              <a:rPr lang="el-GR" sz="2000" dirty="0" smtClean="0"/>
              <a:t>στον εγκέφαλο</a:t>
            </a:r>
            <a:r>
              <a:rPr lang="el-GR" sz="2000" dirty="0"/>
              <a:t>, έγκυο μήτρα, ήπαρ, σπλήνα.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45</a:t>
            </a:fld>
            <a:endParaRPr lang="el-GR" dirty="0"/>
          </a:p>
        </p:txBody>
      </p:sp>
    </p:spTree>
    <p:extLst>
      <p:ext uri="{BB962C8B-B14F-4D97-AF65-F5344CB8AC3E}">
        <p14:creationId xmlns:p14="http://schemas.microsoft.com/office/powerpoint/2010/main" val="30265942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ΛΙΣΤΕΡΙΩΣΗ</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000" b="1" dirty="0"/>
              <a:t>Συμπτωματολογία</a:t>
            </a:r>
          </a:p>
          <a:p>
            <a:r>
              <a:rPr lang="el-GR" sz="2000" b="1" dirty="0"/>
              <a:t>Εγκεφαλίτιδα</a:t>
            </a:r>
            <a:r>
              <a:rPr lang="el-GR" sz="2000" dirty="0"/>
              <a:t>: τα πρώτα συμπτώματα είναι διαταραχή της γενικής </a:t>
            </a:r>
            <a:r>
              <a:rPr lang="el-GR" sz="2000" dirty="0" smtClean="0"/>
              <a:t>κατάστασης του </a:t>
            </a:r>
            <a:r>
              <a:rPr lang="el-GR" sz="2000" dirty="0"/>
              <a:t>ζώου, αστάθειας στο βάδισμα, νευρικά συμπτώματα, αλλεπάλληλες </a:t>
            </a:r>
            <a:r>
              <a:rPr lang="el-GR" sz="2000" dirty="0" smtClean="0"/>
              <a:t>κρίσεις υπερδιέγερσης </a:t>
            </a:r>
            <a:r>
              <a:rPr lang="el-GR" sz="2000" dirty="0"/>
              <a:t>και κατάπτωσης, κυκλικές κινήσεις, πτώση και κινήσεις </a:t>
            </a:r>
            <a:r>
              <a:rPr lang="el-GR" sz="2000" dirty="0" smtClean="0"/>
              <a:t>ποδηλατιστή. Η </a:t>
            </a:r>
            <a:r>
              <a:rPr lang="el-GR" sz="2000" dirty="0"/>
              <a:t>νόσος καταλήγει σε παράλυση και θάνατο του ζώου</a:t>
            </a:r>
            <a:r>
              <a:rPr lang="el-GR" sz="2000" dirty="0" smtClean="0"/>
              <a:t>.</a:t>
            </a:r>
          </a:p>
          <a:p>
            <a:r>
              <a:rPr lang="el-GR" sz="2000" b="1" dirty="0" smtClean="0"/>
              <a:t>Αποβολές</a:t>
            </a:r>
            <a:r>
              <a:rPr lang="el-GR" sz="2000" dirty="0" smtClean="0"/>
              <a:t>: παρατηρούνται στο τέλος της κυοφορίας.</a:t>
            </a:r>
          </a:p>
          <a:p>
            <a:r>
              <a:rPr lang="el-GR" sz="2000" b="1" dirty="0" smtClean="0"/>
              <a:t>Σηψαιμία</a:t>
            </a:r>
            <a:r>
              <a:rPr lang="el-GR" sz="2000" dirty="0"/>
              <a:t>: παρατηρείται πυρετός, γενική κατάπτωση και θάνατος του ζώου</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46</a:t>
            </a:fld>
            <a:endParaRPr lang="el-GR" dirty="0"/>
          </a:p>
        </p:txBody>
      </p:sp>
    </p:spTree>
    <p:extLst>
      <p:ext uri="{BB962C8B-B14F-4D97-AF65-F5344CB8AC3E}">
        <p14:creationId xmlns:p14="http://schemas.microsoft.com/office/powerpoint/2010/main" val="29328619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ΛΙΣΤΕΡΙΩΣΗ</a:t>
            </a:r>
            <a:endParaRPr lang="el-GR" dirty="0"/>
          </a:p>
        </p:txBody>
      </p:sp>
      <p:sp>
        <p:nvSpPr>
          <p:cNvPr id="3" name="Θέση περιεχομένου 2"/>
          <p:cNvSpPr>
            <a:spLocks noGrp="1"/>
          </p:cNvSpPr>
          <p:nvPr>
            <p:ph idx="1"/>
          </p:nvPr>
        </p:nvSpPr>
        <p:spPr>
          <a:xfrm>
            <a:off x="457200" y="1561356"/>
            <a:ext cx="8229600" cy="3543780"/>
          </a:xfrm>
        </p:spPr>
        <p:txBody>
          <a:bodyPr>
            <a:normAutofit/>
          </a:bodyPr>
          <a:lstStyle/>
          <a:p>
            <a:r>
              <a:rPr lang="el-GR" sz="2000" dirty="0"/>
              <a:t>Η </a:t>
            </a:r>
            <a:r>
              <a:rPr lang="el-GR" sz="2000" dirty="0" err="1"/>
              <a:t>λιστέρια</a:t>
            </a:r>
            <a:r>
              <a:rPr lang="el-GR" sz="2000" dirty="0"/>
              <a:t> έχει παγκόσμια εξάπλωση και απομονώνεται από τα κόπρανα, έκκριμα της μήτρας, το γάλα, το ρινικό έκκριμα και τα διάφορα είδη ζώων που είναι ασθενή ή είναι </a:t>
            </a:r>
            <a:r>
              <a:rPr lang="el-GR" sz="2000" dirty="0" err="1"/>
              <a:t>ασυμπτωματικοί</a:t>
            </a:r>
            <a:r>
              <a:rPr lang="el-GR" sz="2000" dirty="0"/>
              <a:t> φορείς. Όταν οι συνθήκες είναι κατάλληλες μπορεί να διατηρηθεί στο έδαφος για χρόνια, ακόμη και να πολλαπλασιαστεί. Σημασία για την </a:t>
            </a:r>
            <a:r>
              <a:rPr lang="el-GR" sz="2000" dirty="0" err="1"/>
              <a:t>επιζωοτιολογία</a:t>
            </a:r>
            <a:r>
              <a:rPr lang="el-GR" sz="2000" dirty="0"/>
              <a:t> της νόσου έχει η μόλυνση του </a:t>
            </a:r>
            <a:r>
              <a:rPr lang="el-GR" sz="2000" dirty="0" err="1"/>
              <a:t>ενσιρωμένου</a:t>
            </a:r>
            <a:r>
              <a:rPr lang="el-GR" sz="2000" dirty="0"/>
              <a:t> χόρτου.</a:t>
            </a:r>
          </a:p>
          <a:p>
            <a:endParaRPr lang="el-GR"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47</a:t>
            </a:fld>
            <a:endParaRPr lang="el-GR" dirty="0"/>
          </a:p>
        </p:txBody>
      </p:sp>
    </p:spTree>
    <p:extLst>
      <p:ext uri="{BB962C8B-B14F-4D97-AF65-F5344CB8AC3E}">
        <p14:creationId xmlns:p14="http://schemas.microsoft.com/office/powerpoint/2010/main" val="1254106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a:t>ΛΕΠΤΟΣΠΕΙΡΩΣΗ</a:t>
            </a:r>
            <a:br>
              <a:rPr lang="el-GR" sz="2800" dirty="0"/>
            </a:br>
            <a:r>
              <a:rPr lang="en-US" sz="2800" dirty="0"/>
              <a:t>(Leptospirosis)</a:t>
            </a:r>
            <a:endParaRPr lang="el-GR" sz="2800" dirty="0"/>
          </a:p>
        </p:txBody>
      </p:sp>
      <p:sp>
        <p:nvSpPr>
          <p:cNvPr id="3" name="Θέση περιεχομένου 2"/>
          <p:cNvSpPr>
            <a:spLocks noGrp="1"/>
          </p:cNvSpPr>
          <p:nvPr>
            <p:ph idx="1"/>
          </p:nvPr>
        </p:nvSpPr>
        <p:spPr/>
        <p:txBody>
          <a:bodyPr>
            <a:noAutofit/>
          </a:bodyPr>
          <a:lstStyle/>
          <a:p>
            <a:pPr marL="0" indent="0">
              <a:buNone/>
            </a:pPr>
            <a:r>
              <a:rPr lang="el-GR" sz="2000" dirty="0"/>
              <a:t>Είναι λοιμώδης νόσος όλων των ζώων και του ανθρώπου που οφείλεται </a:t>
            </a:r>
            <a:r>
              <a:rPr lang="el-GR" sz="2000" dirty="0" smtClean="0"/>
              <a:t>στους </a:t>
            </a:r>
            <a:r>
              <a:rPr lang="el-GR" sz="2000" dirty="0" err="1" smtClean="0"/>
              <a:t>ορότυπους</a:t>
            </a:r>
            <a:r>
              <a:rPr lang="el-GR" sz="2000" dirty="0" smtClean="0"/>
              <a:t> </a:t>
            </a:r>
            <a:r>
              <a:rPr lang="el-GR" sz="2000" dirty="0"/>
              <a:t>του γένους </a:t>
            </a:r>
            <a:r>
              <a:rPr lang="el-GR" sz="2000" dirty="0" err="1"/>
              <a:t>Leptospira</a:t>
            </a:r>
            <a:r>
              <a:rPr lang="el-GR" sz="2000" dirty="0"/>
              <a:t> </a:t>
            </a:r>
            <a:r>
              <a:rPr lang="el-GR" sz="2000" dirty="0" err="1"/>
              <a:t>spp</a:t>
            </a:r>
            <a:r>
              <a:rPr lang="el-GR" sz="2000" dirty="0"/>
              <a:t>. Στον άνθρωπο προκαλεί τη νόσο του </a:t>
            </a:r>
            <a:r>
              <a:rPr lang="el-GR" sz="2000" dirty="0" err="1"/>
              <a:t>Weil</a:t>
            </a:r>
            <a:r>
              <a:rPr lang="el-GR" sz="2000" dirty="0"/>
              <a:t>. </a:t>
            </a:r>
            <a:endParaRPr lang="el-GR" sz="2000" dirty="0" smtClean="0"/>
          </a:p>
          <a:p>
            <a:pPr marL="0" indent="0">
              <a:buNone/>
            </a:pPr>
            <a:r>
              <a:rPr lang="el-GR" sz="2000" b="1" dirty="0" err="1" smtClean="0"/>
              <a:t>Αιτολογία</a:t>
            </a:r>
            <a:r>
              <a:rPr lang="el-GR" sz="2000" b="1" dirty="0" smtClean="0"/>
              <a:t> - Παθογένεια</a:t>
            </a:r>
          </a:p>
          <a:p>
            <a:pPr marL="0" indent="0">
              <a:buNone/>
            </a:pPr>
            <a:r>
              <a:rPr lang="el-GR" sz="2000" dirty="0" smtClean="0"/>
              <a:t>Ο </a:t>
            </a:r>
            <a:r>
              <a:rPr lang="el-GR" sz="2000" dirty="0"/>
              <a:t>πιο συνηθισμένος τρόπος εισόδου του μικροοργανισμού είναι η </a:t>
            </a:r>
            <a:r>
              <a:rPr lang="el-GR" sz="2000" dirty="0" smtClean="0"/>
              <a:t>κατάποση τροφής </a:t>
            </a:r>
            <a:r>
              <a:rPr lang="el-GR" sz="2000" dirty="0"/>
              <a:t>ή νερού μολυσμένου, με ούρα άρρωστου ζώου, ή με επαφή με </a:t>
            </a:r>
            <a:r>
              <a:rPr lang="el-GR" sz="2000" dirty="0" smtClean="0"/>
              <a:t>μολυσμένα ούρα ή </a:t>
            </a:r>
            <a:r>
              <a:rPr lang="el-GR" sz="2000" dirty="0"/>
              <a:t>μπορεί ακόμα να γίνει από τον βλεννογόνο του κόλπου και </a:t>
            </a:r>
            <a:r>
              <a:rPr lang="el-GR" sz="2000" dirty="0" smtClean="0"/>
              <a:t>από λύσεις </a:t>
            </a:r>
            <a:r>
              <a:rPr lang="el-GR" sz="2000" dirty="0"/>
              <a:t>συνεχείας του δέρματος. Μετά την οξεία λοίμωξη οι </a:t>
            </a:r>
            <a:r>
              <a:rPr lang="el-GR" sz="2000" dirty="0" err="1"/>
              <a:t>λεπτόσπειρες</a:t>
            </a:r>
            <a:r>
              <a:rPr lang="el-GR" sz="2000" dirty="0"/>
              <a:t> </a:t>
            </a:r>
            <a:r>
              <a:rPr lang="el-GR" sz="2000" dirty="0" smtClean="0"/>
              <a:t>συχνά εντοπίζονται </a:t>
            </a:r>
            <a:r>
              <a:rPr lang="el-GR" sz="2000" dirty="0"/>
              <a:t>στους </a:t>
            </a:r>
            <a:r>
              <a:rPr lang="el-GR" sz="2000" dirty="0" err="1"/>
              <a:t>νεφρούς</a:t>
            </a:r>
            <a:r>
              <a:rPr lang="el-GR" sz="2000" dirty="0"/>
              <a:t> και αποβάλλονται σε μεγάλους αριθμούς με τα ούρα, </a:t>
            </a:r>
            <a:r>
              <a:rPr lang="el-GR" sz="2000" dirty="0" smtClean="0"/>
              <a:t>για μήνες </a:t>
            </a:r>
            <a:r>
              <a:rPr lang="el-GR" sz="2000" dirty="0"/>
              <a:t>ή και για χρόνια. Οι </a:t>
            </a:r>
            <a:r>
              <a:rPr lang="el-GR" sz="2000" dirty="0" err="1"/>
              <a:t>λεπτόσπειρες</a:t>
            </a:r>
            <a:r>
              <a:rPr lang="el-GR" sz="2000" dirty="0"/>
              <a:t> επιβιώνουν στα επιφανειακά νερά και </a:t>
            </a:r>
            <a:r>
              <a:rPr lang="el-GR" sz="2000" dirty="0" smtClean="0"/>
              <a:t>η </a:t>
            </a:r>
            <a:r>
              <a:rPr lang="el-GR" sz="2000" dirty="0" err="1" smtClean="0"/>
              <a:t>λεπτοσπείρωση</a:t>
            </a:r>
            <a:r>
              <a:rPr lang="el-GR" sz="2000" dirty="0" smtClean="0"/>
              <a:t> </a:t>
            </a:r>
            <a:r>
              <a:rPr lang="el-GR" sz="2000" dirty="0"/>
              <a:t>γενικά είναι νόσος </a:t>
            </a:r>
            <a:r>
              <a:rPr lang="el-GR" sz="2000" dirty="0" err="1"/>
              <a:t>υδατογενής</a:t>
            </a:r>
            <a:r>
              <a:rPr lang="el-GR" sz="2000" dirty="0"/>
              <a:t>.</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48</a:t>
            </a:fld>
            <a:endParaRPr lang="el-GR" dirty="0"/>
          </a:p>
        </p:txBody>
      </p:sp>
    </p:spTree>
    <p:extLst>
      <p:ext uri="{BB962C8B-B14F-4D97-AF65-F5344CB8AC3E}">
        <p14:creationId xmlns:p14="http://schemas.microsoft.com/office/powerpoint/2010/main" val="32540468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ΛΕΠΤΟΣΠΕΙΡΩΣΗ</a:t>
            </a:r>
            <a:br>
              <a:rPr lang="el-GR" sz="2800" dirty="0">
                <a:solidFill>
                  <a:prstClr val="black"/>
                </a:solidFill>
              </a:rPr>
            </a:br>
            <a:r>
              <a:rPr lang="en-US" sz="2800" dirty="0">
                <a:solidFill>
                  <a:prstClr val="black"/>
                </a:solidFill>
              </a:rPr>
              <a:t>(Leptospirosis)</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000" b="1" dirty="0" smtClean="0">
                <a:solidFill>
                  <a:prstClr val="black"/>
                </a:solidFill>
              </a:rPr>
              <a:t>Συμπτωματολογία</a:t>
            </a:r>
          </a:p>
          <a:p>
            <a:pPr marL="0" indent="0">
              <a:buNone/>
            </a:pPr>
            <a:r>
              <a:rPr lang="el-GR" sz="2000" dirty="0"/>
              <a:t>Συνήθως είναι νόσος </a:t>
            </a:r>
            <a:r>
              <a:rPr lang="el-GR" sz="2000" dirty="0" err="1"/>
              <a:t>ασυμπτωματική</a:t>
            </a:r>
            <a:r>
              <a:rPr lang="el-GR" sz="2000" dirty="0"/>
              <a:t>, μπορεί όμως να εμφανιστεί με </a:t>
            </a:r>
            <a:r>
              <a:rPr lang="el-GR" sz="2000" dirty="0" smtClean="0"/>
              <a:t>ποικιλία συμπτωμάτων </a:t>
            </a:r>
            <a:r>
              <a:rPr lang="el-GR" sz="2000" dirty="0"/>
              <a:t>όπως πυρετό, ίκτερο, </a:t>
            </a:r>
            <a:r>
              <a:rPr lang="el-GR" sz="2000" dirty="0" err="1"/>
              <a:t>αιμοσφαιρινουρία</a:t>
            </a:r>
            <a:r>
              <a:rPr lang="el-GR" sz="2000" dirty="0"/>
              <a:t>, αποβολή και </a:t>
            </a:r>
            <a:r>
              <a:rPr lang="el-GR" sz="2000" dirty="0" smtClean="0"/>
              <a:t>θάνατο. Σε </a:t>
            </a:r>
            <a:r>
              <a:rPr lang="el-GR" sz="2000" dirty="0" err="1"/>
              <a:t>έγκυα</a:t>
            </a:r>
            <a:r>
              <a:rPr lang="el-GR" sz="2000" dirty="0"/>
              <a:t> ζώα προκαλεί </a:t>
            </a:r>
            <a:r>
              <a:rPr lang="el-GR" sz="2000" dirty="0" err="1"/>
              <a:t>μητρίτιδες</a:t>
            </a:r>
            <a:r>
              <a:rPr lang="el-GR" sz="2000" dirty="0"/>
              <a:t>, αποβολές, πρόωρο τοκετό ή και </a:t>
            </a:r>
            <a:r>
              <a:rPr lang="el-GR" sz="2000" dirty="0" smtClean="0"/>
              <a:t>απότομη πτώση </a:t>
            </a:r>
            <a:r>
              <a:rPr lang="el-GR" sz="2000" dirty="0"/>
              <a:t>της γαλακτοπαραγωγής, όπως και ίκτερο, </a:t>
            </a:r>
            <a:r>
              <a:rPr lang="el-GR" sz="2000" dirty="0" err="1"/>
              <a:t>αιμοσφαιρινουρία</a:t>
            </a:r>
            <a:r>
              <a:rPr lang="el-GR" sz="2000" dirty="0"/>
              <a:t>, νεφρίτιδα. Τα κλινικά συμπτώματα της </a:t>
            </a:r>
            <a:r>
              <a:rPr lang="el-GR" sz="2000" dirty="0" err="1"/>
              <a:t>λεπτοσπείρωσης</a:t>
            </a:r>
            <a:r>
              <a:rPr lang="el-GR" sz="2000" dirty="0"/>
              <a:t> μπορεί να είναι έντονα ή ήπια. </a:t>
            </a:r>
            <a:r>
              <a:rPr lang="el-GR" sz="2000" dirty="0" smtClean="0"/>
              <a:t>Η </a:t>
            </a:r>
            <a:r>
              <a:rPr lang="el-GR" sz="2000" dirty="0" err="1" smtClean="0"/>
              <a:t>λεπτοσπείρωση</a:t>
            </a:r>
            <a:r>
              <a:rPr lang="el-GR" sz="2000" dirty="0" smtClean="0"/>
              <a:t> </a:t>
            </a:r>
            <a:r>
              <a:rPr lang="el-GR" sz="2000" dirty="0"/>
              <a:t>μπορεί να είναι και </a:t>
            </a:r>
            <a:r>
              <a:rPr lang="el-GR" sz="2000" dirty="0" smtClean="0"/>
              <a:t>αφανής. Αν </a:t>
            </a:r>
            <a:r>
              <a:rPr lang="el-GR" sz="2000" dirty="0"/>
              <a:t>σε μία εκτροφή εισαχθούν ζώα που αποβάλλουν τον μικροοργανισμό, </a:t>
            </a:r>
            <a:r>
              <a:rPr lang="el-GR" sz="2000" dirty="0" smtClean="0"/>
              <a:t>η </a:t>
            </a:r>
            <a:r>
              <a:rPr lang="el-GR" sz="2000" dirty="0" err="1" smtClean="0"/>
              <a:t>λεπτοσπείρωση</a:t>
            </a:r>
            <a:r>
              <a:rPr lang="el-GR" sz="2000" dirty="0" smtClean="0"/>
              <a:t> </a:t>
            </a:r>
            <a:r>
              <a:rPr lang="el-GR" sz="2000" dirty="0"/>
              <a:t>διασπείρεται γρήγορα και μπορεί να εμφανιστούν αποβολές στο </a:t>
            </a:r>
            <a:r>
              <a:rPr lang="el-GR" sz="2000" dirty="0" smtClean="0"/>
              <a:t>μέσον ή </a:t>
            </a:r>
            <a:r>
              <a:rPr lang="el-GR" sz="2000" dirty="0"/>
              <a:t>στο τελευταίο τρίτο της κυοφορίας. Οι αποβολές δεν χαρακτηρίζονται </a:t>
            </a:r>
            <a:r>
              <a:rPr lang="el-GR" sz="2000" dirty="0" smtClean="0"/>
              <a:t>από κατακράτηση </a:t>
            </a:r>
            <a:r>
              <a:rPr lang="el-GR" sz="2000" dirty="0"/>
              <a:t>πλακούντα ή διαταραχή της γονιμότητας και οι επόμενες </a:t>
            </a:r>
            <a:r>
              <a:rPr lang="el-GR" sz="2000" dirty="0" smtClean="0"/>
              <a:t>κυοφορίες είναι </a:t>
            </a:r>
            <a:r>
              <a:rPr lang="el-GR" sz="2000" dirty="0"/>
              <a:t>συνήθως φυσιολογικές.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49</a:t>
            </a:fld>
            <a:endParaRPr lang="el-GR" dirty="0"/>
          </a:p>
        </p:txBody>
      </p:sp>
    </p:spTree>
    <p:extLst>
      <p:ext uri="{BB962C8B-B14F-4D97-AF65-F5344CB8AC3E}">
        <p14:creationId xmlns:p14="http://schemas.microsoft.com/office/powerpoint/2010/main" val="4162901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smtClean="0"/>
              <a:t>ΠΑΣΤΕΡΙΔΙΩΣΗ </a:t>
            </a:r>
            <a:br>
              <a:rPr lang="el-GR" sz="2800" dirty="0" smtClean="0"/>
            </a:br>
            <a:r>
              <a:rPr lang="en-US" sz="2800" dirty="0" smtClean="0"/>
              <a:t>(</a:t>
            </a:r>
            <a:r>
              <a:rPr lang="en-US" sz="2800" dirty="0" err="1"/>
              <a:t>Pasteuridiasis</a:t>
            </a:r>
            <a:r>
              <a:rPr lang="en-US" sz="2800" dirty="0"/>
              <a:t>)</a:t>
            </a:r>
            <a:endParaRPr lang="el-GR" sz="2800" dirty="0"/>
          </a:p>
        </p:txBody>
      </p:sp>
      <p:sp>
        <p:nvSpPr>
          <p:cNvPr id="3" name="Θέση περιεχομένου 2"/>
          <p:cNvSpPr>
            <a:spLocks noGrp="1"/>
          </p:cNvSpPr>
          <p:nvPr>
            <p:ph idx="1"/>
          </p:nvPr>
        </p:nvSpPr>
        <p:spPr/>
        <p:txBody>
          <a:bodyPr>
            <a:normAutofit/>
          </a:bodyPr>
          <a:lstStyle/>
          <a:p>
            <a:pPr marL="0" indent="0">
              <a:buNone/>
            </a:pPr>
            <a:r>
              <a:rPr lang="el-GR" sz="2000" b="1" dirty="0"/>
              <a:t>Αιτιολογία</a:t>
            </a:r>
          </a:p>
          <a:p>
            <a:pPr marL="0" indent="0">
              <a:buNone/>
            </a:pPr>
            <a:r>
              <a:rPr lang="el-GR" sz="2000" dirty="0"/>
              <a:t>Νόσημα που προκαλείται από είδη του γένους </a:t>
            </a:r>
            <a:r>
              <a:rPr lang="el-GR" sz="2000" dirty="0" err="1"/>
              <a:t>Pasteurella</a:t>
            </a:r>
            <a:r>
              <a:rPr lang="el-GR" sz="2000" dirty="0"/>
              <a:t> (P. </a:t>
            </a:r>
            <a:r>
              <a:rPr lang="el-GR" sz="2000" dirty="0" err="1"/>
              <a:t>multocida</a:t>
            </a:r>
            <a:r>
              <a:rPr lang="el-GR" sz="2000" dirty="0"/>
              <a:t>, </a:t>
            </a:r>
            <a:r>
              <a:rPr lang="el-GR" sz="2000" dirty="0" smtClean="0"/>
              <a:t>P. </a:t>
            </a:r>
            <a:r>
              <a:rPr lang="el-GR" sz="2000" dirty="0" err="1" smtClean="0"/>
              <a:t>haemolytica</a:t>
            </a:r>
            <a:r>
              <a:rPr lang="el-GR" sz="2000" dirty="0"/>
              <a:t>). τα πιο πάνω είδη προσβάλλουν όλα σχεδόν τα είδη ζώων και </a:t>
            </a:r>
            <a:r>
              <a:rPr lang="el-GR" sz="2000" dirty="0" smtClean="0"/>
              <a:t>πτηνών, αλλά </a:t>
            </a:r>
            <a:r>
              <a:rPr lang="el-GR" sz="2000" dirty="0"/>
              <a:t>η νόσος είναι ιδιαίτερα σοβαρή στα αιγοπρόβατα. Στο τελευταίο αυτό </a:t>
            </a:r>
            <a:r>
              <a:rPr lang="el-GR" sz="2000" dirty="0" smtClean="0"/>
              <a:t>ζωικό είδος</a:t>
            </a:r>
            <a:r>
              <a:rPr lang="el-GR" sz="2000" dirty="0"/>
              <a:t>, η παστεριδίωση εκδηλώνεται με δύο μορφές.</a:t>
            </a:r>
          </a:p>
          <a:p>
            <a:pPr marL="0" indent="0">
              <a:buNone/>
            </a:pPr>
            <a:r>
              <a:rPr lang="el-GR" sz="2000" b="1" dirty="0"/>
              <a:t>α)</a:t>
            </a:r>
            <a:r>
              <a:rPr lang="el-GR" sz="2000" dirty="0"/>
              <a:t> την αιμορραγική σηψαιμία</a:t>
            </a:r>
          </a:p>
          <a:p>
            <a:pPr marL="0" indent="0">
              <a:buNone/>
            </a:pPr>
            <a:r>
              <a:rPr lang="el-GR" sz="2000" b="1" dirty="0"/>
              <a:t>β)</a:t>
            </a:r>
            <a:r>
              <a:rPr lang="el-GR" sz="2000" dirty="0"/>
              <a:t> την πνευμονική παστεριδίωση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a:t>
            </a:fld>
            <a:endParaRPr lang="el-GR" dirty="0"/>
          </a:p>
        </p:txBody>
      </p:sp>
    </p:spTree>
    <p:extLst>
      <p:ext uri="{BB962C8B-B14F-4D97-AF65-F5344CB8AC3E}">
        <p14:creationId xmlns:p14="http://schemas.microsoft.com/office/powerpoint/2010/main" val="3775274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ΛΕΠΤΟΣΠΕΙΡΩΣΗ</a:t>
            </a:r>
            <a:br>
              <a:rPr lang="el-GR" sz="2800" dirty="0">
                <a:solidFill>
                  <a:prstClr val="black"/>
                </a:solidFill>
              </a:rPr>
            </a:br>
            <a:r>
              <a:rPr lang="en-US" sz="2800" dirty="0">
                <a:solidFill>
                  <a:prstClr val="black"/>
                </a:solidFill>
              </a:rPr>
              <a:t>(Leptospirosis)</a:t>
            </a:r>
            <a:endParaRPr lang="el-GR" dirty="0"/>
          </a:p>
        </p:txBody>
      </p:sp>
      <p:sp>
        <p:nvSpPr>
          <p:cNvPr id="3" name="Θέση περιεχομένου 2"/>
          <p:cNvSpPr>
            <a:spLocks noGrp="1"/>
          </p:cNvSpPr>
          <p:nvPr>
            <p:ph idx="1"/>
          </p:nvPr>
        </p:nvSpPr>
        <p:spPr>
          <a:xfrm>
            <a:off x="457200" y="1181365"/>
            <a:ext cx="8229600" cy="3771636"/>
          </a:xfrm>
        </p:spPr>
        <p:txBody>
          <a:bodyPr>
            <a:noAutofit/>
          </a:bodyPr>
          <a:lstStyle/>
          <a:p>
            <a:pPr marL="0" indent="0">
              <a:buNone/>
            </a:pPr>
            <a:r>
              <a:rPr lang="el-GR" sz="2000" b="1" dirty="0" smtClean="0"/>
              <a:t>Πρόληψη</a:t>
            </a:r>
          </a:p>
          <a:p>
            <a:pPr marL="0" indent="0">
              <a:buNone/>
            </a:pPr>
            <a:r>
              <a:rPr lang="el-GR" sz="2000" dirty="0"/>
              <a:t>Η νόσος είναι </a:t>
            </a:r>
            <a:r>
              <a:rPr lang="el-GR" sz="2000" dirty="0" err="1"/>
              <a:t>αυτοπεριοριζόμενη</a:t>
            </a:r>
            <a:r>
              <a:rPr lang="el-GR" sz="2000" dirty="0"/>
              <a:t>, αλλά ο έλεγχός της συχνά απαιτεί </a:t>
            </a:r>
            <a:r>
              <a:rPr lang="el-GR" sz="2000" dirty="0" smtClean="0"/>
              <a:t>την απαλλαγή </a:t>
            </a:r>
            <a:r>
              <a:rPr lang="el-GR" sz="2000" dirty="0"/>
              <a:t>από τα τρωκτικά της περιοχής, ή την απομάκρυνση του κοπαδιού </a:t>
            </a:r>
            <a:r>
              <a:rPr lang="el-GR" sz="2000" dirty="0" smtClean="0"/>
              <a:t>από επιφανειακά </a:t>
            </a:r>
            <a:r>
              <a:rPr lang="el-GR" sz="2000" dirty="0"/>
              <a:t>νερά, ταυτόχρονα με την ανοσοποίηση και την χημειοθεραπεία</a:t>
            </a:r>
            <a:r>
              <a:rPr lang="el-GR" sz="2000" dirty="0" smtClean="0"/>
              <a:t>.</a:t>
            </a:r>
          </a:p>
          <a:p>
            <a:pPr marL="0" indent="0">
              <a:buNone/>
            </a:pPr>
            <a:r>
              <a:rPr lang="el-GR" sz="2000" b="1" dirty="0"/>
              <a:t>Σχέση με την δημόσια υγεία</a:t>
            </a:r>
          </a:p>
          <a:p>
            <a:pPr marL="0" indent="0">
              <a:buNone/>
            </a:pPr>
            <a:r>
              <a:rPr lang="el-GR" sz="2000" dirty="0"/>
              <a:t>Η </a:t>
            </a:r>
            <a:r>
              <a:rPr lang="el-GR" sz="2000" dirty="0" err="1"/>
              <a:t>λεπτοσπείρωση</a:t>
            </a:r>
            <a:r>
              <a:rPr lang="el-GR" sz="2000" dirty="0"/>
              <a:t> του ανθρώπου είναι σηψαιμική νόσος με ευρύ φάσμα </a:t>
            </a:r>
            <a:r>
              <a:rPr lang="el-GR" sz="2000" dirty="0" smtClean="0"/>
              <a:t>κλινικών εκδηλώσεων </a:t>
            </a:r>
            <a:r>
              <a:rPr lang="el-GR" sz="2000" dirty="0"/>
              <a:t>και συμπτωμάτων. Δεν μεταδίδεται από άνθρωπο σε άνθρωπο. </a:t>
            </a:r>
            <a:r>
              <a:rPr lang="el-GR" sz="2000" dirty="0" smtClean="0"/>
              <a:t>Η επώαση </a:t>
            </a:r>
            <a:r>
              <a:rPr lang="el-GR" sz="2000" dirty="0"/>
              <a:t>διαρκεί 15 - 20 ημέρες. Τα συμπτώματα είναι πυρετός, κατάπτωση, </a:t>
            </a:r>
            <a:r>
              <a:rPr lang="el-GR" sz="2000" dirty="0" smtClean="0"/>
              <a:t>ρίγη, πόνοι </a:t>
            </a:r>
            <a:r>
              <a:rPr lang="el-GR" sz="2000" dirty="0"/>
              <a:t>στις αρθρώσεις, προσβολή του πεπτικού, πονοκέφαλοι, οίδημα, </a:t>
            </a:r>
            <a:r>
              <a:rPr lang="el-GR" sz="2000" dirty="0" smtClean="0"/>
              <a:t>συμφόρεση στους </a:t>
            </a:r>
            <a:r>
              <a:rPr lang="el-GR" sz="2000" dirty="0"/>
              <a:t>πνεύμονες. Στη συνέχεια εμφανίζεται ίκτερος, αιμορραγίες, </a:t>
            </a:r>
            <a:r>
              <a:rPr lang="el-GR" sz="2000" dirty="0" err="1" smtClean="0"/>
              <a:t>αιμοσφαιρινουρία</a:t>
            </a:r>
            <a:r>
              <a:rPr lang="el-GR" sz="2000" dirty="0" smtClean="0"/>
              <a:t> και μηνιγγίτιδα. Η </a:t>
            </a:r>
            <a:r>
              <a:rPr lang="el-GR" sz="2000" dirty="0"/>
              <a:t>πιθανότητα μόλυνσης στους ανθρώπους έχει άμεση σχέση με το επάγγελμα.</a:t>
            </a:r>
          </a:p>
        </p:txBody>
      </p:sp>
      <p:sp>
        <p:nvSpPr>
          <p:cNvPr id="4" name="Θέση αριθμού διαφάνειας 3"/>
          <p:cNvSpPr>
            <a:spLocks noGrp="1"/>
          </p:cNvSpPr>
          <p:nvPr>
            <p:ph type="sldNum" sz="quarter" idx="12"/>
          </p:nvPr>
        </p:nvSpPr>
        <p:spPr>
          <a:xfrm>
            <a:off x="6732240" y="5305772"/>
            <a:ext cx="2133600" cy="304271"/>
          </a:xfrm>
        </p:spPr>
        <p:txBody>
          <a:bodyPr/>
          <a:lstStyle/>
          <a:p>
            <a:fld id="{53C4726A-630D-4CB4-B088-BAB00F4188E9}" type="slidenum">
              <a:rPr lang="el-GR" smtClean="0"/>
              <a:t>50</a:t>
            </a:fld>
            <a:endParaRPr lang="el-GR" dirty="0"/>
          </a:p>
        </p:txBody>
      </p:sp>
    </p:spTree>
    <p:extLst>
      <p:ext uri="{BB962C8B-B14F-4D97-AF65-F5344CB8AC3E}">
        <p14:creationId xmlns:p14="http://schemas.microsoft.com/office/powerpoint/2010/main" val="31463159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363272" cy="952500"/>
          </a:xfrm>
        </p:spPr>
        <p:txBody>
          <a:bodyPr>
            <a:normAutofit/>
          </a:bodyPr>
          <a:lstStyle/>
          <a:p>
            <a:r>
              <a:rPr lang="el-GR" sz="2800" dirty="0"/>
              <a:t>ΛΟΙΜΩΔΗΣ ΑΓΑΛΑΞΙΑ ΤΩΝ ΑΙΓΩΝ ΚΑΙ ΤΩΝ ΠΡΟΒΑΤΩΝ</a:t>
            </a:r>
          </a:p>
        </p:txBody>
      </p:sp>
      <p:sp>
        <p:nvSpPr>
          <p:cNvPr id="3" name="Θέση περιεχομένου 2"/>
          <p:cNvSpPr>
            <a:spLocks noGrp="1"/>
          </p:cNvSpPr>
          <p:nvPr>
            <p:ph idx="1"/>
          </p:nvPr>
        </p:nvSpPr>
        <p:spPr/>
        <p:txBody>
          <a:bodyPr>
            <a:noAutofit/>
          </a:bodyPr>
          <a:lstStyle/>
          <a:p>
            <a:pPr marL="0" indent="0">
              <a:buNone/>
            </a:pPr>
            <a:r>
              <a:rPr lang="el-GR" sz="2000" dirty="0"/>
              <a:t>Είναι λοιμώδης νόσος των αιγών και προβάτων, που χαρακτηρίζεται </a:t>
            </a:r>
            <a:r>
              <a:rPr lang="el-GR" sz="2000" dirty="0" smtClean="0"/>
              <a:t>από φλεγμονώδεις </a:t>
            </a:r>
            <a:r>
              <a:rPr lang="el-GR" sz="2000" dirty="0"/>
              <a:t>εντοπίσεις στον μαστό, τις αρθρώσεις και τον οφθαλμό και </a:t>
            </a:r>
            <a:r>
              <a:rPr lang="el-GR" sz="2000" dirty="0" smtClean="0"/>
              <a:t>οφείλεται στο </a:t>
            </a:r>
            <a:r>
              <a:rPr lang="el-GR" sz="2000" dirty="0" err="1"/>
              <a:t>Mycoplasma</a:t>
            </a:r>
            <a:r>
              <a:rPr lang="el-GR" sz="2000" dirty="0"/>
              <a:t> </a:t>
            </a:r>
            <a:r>
              <a:rPr lang="el-GR" sz="2000" dirty="0" err="1"/>
              <a:t>agalactiae</a:t>
            </a:r>
            <a:r>
              <a:rPr lang="el-GR" sz="2000" dirty="0"/>
              <a:t>. Η νόσος συναντάται κυρίως στην αίγα και σπανιότερα στο πρόβατο</a:t>
            </a:r>
            <a:r>
              <a:rPr lang="el-GR" sz="2000" dirty="0" smtClean="0"/>
              <a:t>.</a:t>
            </a:r>
          </a:p>
          <a:p>
            <a:pPr marL="0" indent="0">
              <a:buNone/>
            </a:pPr>
            <a:r>
              <a:rPr lang="el-GR" sz="2000" b="1" dirty="0" smtClean="0"/>
              <a:t>Αιτιολογία – Παθογένεια</a:t>
            </a:r>
          </a:p>
          <a:p>
            <a:pPr marL="0" indent="0">
              <a:buNone/>
            </a:pPr>
            <a:r>
              <a:rPr lang="el-GR" sz="2000" dirty="0" smtClean="0"/>
              <a:t>Οφείλεται στο </a:t>
            </a:r>
            <a:r>
              <a:rPr lang="el-GR" sz="2000" dirty="0"/>
              <a:t>βακτήριο </a:t>
            </a:r>
            <a:r>
              <a:rPr lang="el-GR" sz="2000" dirty="0" err="1"/>
              <a:t>Mycoplasma</a:t>
            </a:r>
            <a:r>
              <a:rPr lang="el-GR" sz="2000" dirty="0"/>
              <a:t> </a:t>
            </a:r>
            <a:r>
              <a:rPr lang="el-GR" sz="2000" dirty="0" err="1" smtClean="0"/>
              <a:t>agalactiae</a:t>
            </a:r>
            <a:r>
              <a:rPr lang="el-GR" sz="2000" dirty="0" smtClean="0"/>
              <a:t>. Η </a:t>
            </a:r>
            <a:r>
              <a:rPr lang="el-GR" sz="2000" dirty="0"/>
              <a:t>νόσος παίρνει μορφή ενζωοτική και καμιά φορά επιζωοτική. Διατηρείται </a:t>
            </a:r>
            <a:r>
              <a:rPr lang="el-GR" sz="2000" dirty="0" smtClean="0"/>
              <a:t>στα ποίμνια </a:t>
            </a:r>
            <a:r>
              <a:rPr lang="el-GR" sz="2000" dirty="0"/>
              <a:t>με τους φορείς και μεταφέρεται με τα </a:t>
            </a:r>
            <a:r>
              <a:rPr lang="el-GR" sz="2000" dirty="0" err="1"/>
              <a:t>ζωοκομικά</a:t>
            </a:r>
            <a:r>
              <a:rPr lang="el-GR" sz="2000" dirty="0"/>
              <a:t> προϊόντα, τις ζωοτροφές, </a:t>
            </a:r>
            <a:r>
              <a:rPr lang="el-GR" sz="2000" dirty="0" smtClean="0"/>
              <a:t>το γάλα</a:t>
            </a:r>
            <a:r>
              <a:rPr lang="el-GR" sz="2000" dirty="0"/>
              <a:t>, το μαλλί, την κοπριά και από τον άνθρωπο με τα παπούτσια και το γάλα, </a:t>
            </a:r>
            <a:r>
              <a:rPr lang="el-GR" sz="2000" dirty="0" smtClean="0"/>
              <a:t>που χύνεται </a:t>
            </a:r>
            <a:r>
              <a:rPr lang="el-GR" sz="2000" dirty="0"/>
              <a:t>στα ρούχα των </a:t>
            </a:r>
            <a:r>
              <a:rPr lang="el-GR" sz="2000" dirty="0" err="1" smtClean="0"/>
              <a:t>αμελκτών</a:t>
            </a:r>
            <a:r>
              <a:rPr lang="el-GR" sz="2000" dirty="0" smtClean="0"/>
              <a:t>. Ο </a:t>
            </a:r>
            <a:r>
              <a:rPr lang="el-GR" sz="2000" dirty="0"/>
              <a:t>μικροοργανισμός εισέρχεται από το πεπτικό σύστημα με την τροφή και </a:t>
            </a:r>
            <a:r>
              <a:rPr lang="el-GR" sz="2000" dirty="0" smtClean="0"/>
              <a:t>το νερό</a:t>
            </a:r>
            <a:r>
              <a:rPr lang="el-GR" sz="2000" dirty="0"/>
              <a:t>. Ακόμη η λοίμωξη είναι δυνατή δια της γαλακτοφόρου οδού και με </a:t>
            </a:r>
            <a:r>
              <a:rPr lang="el-GR" sz="2000" dirty="0" smtClean="0"/>
              <a:t>τα επιφανειακά </a:t>
            </a:r>
            <a:r>
              <a:rPr lang="el-GR" sz="2000" dirty="0"/>
              <a:t>τραύματα.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51</a:t>
            </a:fld>
            <a:endParaRPr lang="el-GR" dirty="0"/>
          </a:p>
        </p:txBody>
      </p:sp>
    </p:spTree>
    <p:extLst>
      <p:ext uri="{BB962C8B-B14F-4D97-AF65-F5344CB8AC3E}">
        <p14:creationId xmlns:p14="http://schemas.microsoft.com/office/powerpoint/2010/main" val="37776665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28865"/>
            <a:ext cx="8363272" cy="952500"/>
          </a:xfrm>
        </p:spPr>
        <p:txBody>
          <a:bodyPr/>
          <a:lstStyle/>
          <a:p>
            <a:r>
              <a:rPr lang="el-GR" sz="2800" dirty="0">
                <a:solidFill>
                  <a:prstClr val="black"/>
                </a:solidFill>
              </a:rPr>
              <a:t>ΛΟΙΜΩΔΗΣ ΑΓΑΛΑΞΙΑ ΤΩΝ ΑΙΓΩΝ ΚΑΙ ΤΩΝ ΠΡΟΒΑΤΩΝ</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000" b="1" dirty="0"/>
              <a:t>Συμπτωματολογία</a:t>
            </a:r>
          </a:p>
          <a:p>
            <a:pPr marL="0" indent="0">
              <a:buNone/>
            </a:pPr>
            <a:r>
              <a:rPr lang="el-GR" sz="2000" dirty="0"/>
              <a:t>Η περίοδος επώασης είναι 15 - 20 ημέρες. Οι εντοπίσεις στον μαστό μπορεί </a:t>
            </a:r>
            <a:r>
              <a:rPr lang="el-GR" sz="2000" dirty="0" smtClean="0"/>
              <a:t>να συνυπάρχουν </a:t>
            </a:r>
            <a:r>
              <a:rPr lang="el-GR" sz="2000" dirty="0"/>
              <a:t>στο ίδιο ζώο, μπορεί όμως και όχι.</a:t>
            </a:r>
          </a:p>
          <a:p>
            <a:r>
              <a:rPr lang="el-GR" sz="2000" b="1" dirty="0" smtClean="0"/>
              <a:t>Μαστική </a:t>
            </a:r>
            <a:r>
              <a:rPr lang="el-GR" sz="2000" b="1" dirty="0"/>
              <a:t>εντόπιση: </a:t>
            </a:r>
            <a:r>
              <a:rPr lang="el-GR" sz="2000" dirty="0"/>
              <a:t>Το γάλα είναι χρώματος υποκίτρινου, θρομβώδες, </a:t>
            </a:r>
            <a:r>
              <a:rPr lang="el-GR" sz="2000" dirty="0" smtClean="0"/>
              <a:t>με γεύση </a:t>
            </a:r>
            <a:r>
              <a:rPr lang="el-GR" sz="2000" dirty="0"/>
              <a:t>αλμυρή ή πικρή. Ο μαστός στην αρχή μπορεί να είναι διογκωμένος, μετά </a:t>
            </a:r>
            <a:r>
              <a:rPr lang="el-GR" sz="2000" dirty="0" smtClean="0"/>
              <a:t>όμως ατροφεί.</a:t>
            </a:r>
          </a:p>
          <a:p>
            <a:r>
              <a:rPr lang="el-GR" sz="2000" b="1" dirty="0" smtClean="0"/>
              <a:t>Οφθαλμική </a:t>
            </a:r>
            <a:r>
              <a:rPr lang="el-GR" sz="2000" b="1" dirty="0"/>
              <a:t>εντόπιση: </a:t>
            </a:r>
            <a:r>
              <a:rPr lang="el-GR" sz="2000" dirty="0"/>
              <a:t>Εκδηλώνεται με </a:t>
            </a:r>
            <a:r>
              <a:rPr lang="el-GR" sz="2000" dirty="0" err="1"/>
              <a:t>κερατοεπιπεφυκίτιδα</a:t>
            </a:r>
            <a:r>
              <a:rPr lang="el-GR" sz="2000" dirty="0"/>
              <a:t> και μπορεί </a:t>
            </a:r>
            <a:r>
              <a:rPr lang="el-GR" sz="2000" dirty="0" smtClean="0"/>
              <a:t>να καταλήξει </a:t>
            </a:r>
            <a:r>
              <a:rPr lang="el-GR" sz="2000" dirty="0"/>
              <a:t>σε απώλεια του οφθαλμού.</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52</a:t>
            </a:fld>
            <a:endParaRPr lang="el-GR" dirty="0"/>
          </a:p>
        </p:txBody>
      </p:sp>
    </p:spTree>
    <p:extLst>
      <p:ext uri="{BB962C8B-B14F-4D97-AF65-F5344CB8AC3E}">
        <p14:creationId xmlns:p14="http://schemas.microsoft.com/office/powerpoint/2010/main" val="38177937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363272" cy="952500"/>
          </a:xfrm>
        </p:spPr>
        <p:txBody>
          <a:bodyPr/>
          <a:lstStyle/>
          <a:p>
            <a:r>
              <a:rPr lang="el-GR" sz="2800" dirty="0">
                <a:solidFill>
                  <a:prstClr val="black"/>
                </a:solidFill>
              </a:rPr>
              <a:t>ΛΟΙΜΩΔΗΣ ΑΓΑΛΑΞΙΑ ΤΩΝ ΑΙΓΩΝ ΚΑΙ ΤΩΝ ΠΡΟΒΑΤΩΝ</a:t>
            </a:r>
            <a:endParaRPr lang="el-GR" dirty="0"/>
          </a:p>
        </p:txBody>
      </p:sp>
      <p:sp>
        <p:nvSpPr>
          <p:cNvPr id="3" name="Θέση περιεχομένου 2"/>
          <p:cNvSpPr>
            <a:spLocks noGrp="1"/>
          </p:cNvSpPr>
          <p:nvPr>
            <p:ph idx="1"/>
          </p:nvPr>
        </p:nvSpPr>
        <p:spPr/>
        <p:txBody>
          <a:bodyPr>
            <a:noAutofit/>
          </a:bodyPr>
          <a:lstStyle/>
          <a:p>
            <a:r>
              <a:rPr lang="el-GR" sz="2000" b="1" dirty="0" smtClean="0"/>
              <a:t>Αρθρική </a:t>
            </a:r>
            <a:r>
              <a:rPr lang="el-GR" sz="2000" b="1" dirty="0"/>
              <a:t>εντόπιση: </a:t>
            </a:r>
            <a:r>
              <a:rPr lang="el-GR" sz="2000" dirty="0"/>
              <a:t>Εκδηλώνεται με δυσκαμψία και χωλότητα. </a:t>
            </a:r>
            <a:r>
              <a:rPr lang="el-GR" sz="2000" dirty="0" smtClean="0"/>
              <a:t>Οι προσβεβλημένες </a:t>
            </a:r>
            <a:r>
              <a:rPr lang="el-GR" sz="2000" dirty="0"/>
              <a:t>αρθρώσεις είναι θερμές, επώδυνες και διογκωμένες. </a:t>
            </a:r>
            <a:r>
              <a:rPr lang="el-GR" sz="2000" dirty="0" smtClean="0"/>
              <a:t>Η νόσος μπορεί να </a:t>
            </a:r>
            <a:r>
              <a:rPr lang="el-GR" sz="2000" dirty="0"/>
              <a:t>εμφανισθεί με οξεία ή με χρόνια μορφή.</a:t>
            </a:r>
          </a:p>
          <a:p>
            <a:r>
              <a:rPr lang="el-GR" sz="2000" b="1" dirty="0"/>
              <a:t>Οξεία μορφή: </a:t>
            </a:r>
            <a:r>
              <a:rPr lang="el-GR" sz="2000" dirty="0"/>
              <a:t>Πυρετός, καταβολή, οι παραπάνω εντοπίσει ς και θάνατος, </a:t>
            </a:r>
            <a:r>
              <a:rPr lang="el-GR" sz="2000" dirty="0" smtClean="0"/>
              <a:t>ή εμφάνιση </a:t>
            </a:r>
            <a:r>
              <a:rPr lang="el-GR" sz="2000" dirty="0"/>
              <a:t>της χρόνιας μορφής.</a:t>
            </a:r>
          </a:p>
          <a:p>
            <a:r>
              <a:rPr lang="el-GR" sz="2000" b="1" dirty="0"/>
              <a:t>Χρόνια μορφή: </a:t>
            </a:r>
            <a:r>
              <a:rPr lang="el-GR" sz="2000" dirty="0"/>
              <a:t>Απώλεια βάρους, διακοπή γαλακτοπαραγωγής, </a:t>
            </a:r>
            <a:r>
              <a:rPr lang="el-GR" sz="2000" dirty="0" smtClean="0"/>
              <a:t>χωλότητα, τύφλωση</a:t>
            </a:r>
            <a:r>
              <a:rPr lang="el-GR" sz="2000" dirty="0"/>
              <a:t>, αποβολές με κατάληξη τον </a:t>
            </a:r>
            <a:r>
              <a:rPr lang="el-GR" sz="2000" dirty="0" smtClean="0"/>
              <a:t>θάνατο. </a:t>
            </a:r>
          </a:p>
          <a:p>
            <a:pPr marL="0" indent="0">
              <a:buNone/>
            </a:pPr>
            <a:r>
              <a:rPr lang="el-GR" sz="2000" dirty="0" smtClean="0"/>
              <a:t>Ο </a:t>
            </a:r>
            <a:r>
              <a:rPr lang="el-GR" sz="2000" dirty="0"/>
              <a:t>μικροοργανισμός απεκκρίνεται από τα ασθενή ζώα με το γάλα και κατά </a:t>
            </a:r>
            <a:r>
              <a:rPr lang="el-GR" sz="2000" dirty="0" smtClean="0"/>
              <a:t>το οξύ </a:t>
            </a:r>
            <a:r>
              <a:rPr lang="el-GR" sz="2000" dirty="0"/>
              <a:t>στάδιο με τις εκκρίσεις και τις απεκκρίσεις. Η μετάδοση γίνεται άμεσα ή </a:t>
            </a:r>
            <a:r>
              <a:rPr lang="el-GR" sz="2000" dirty="0" smtClean="0"/>
              <a:t>έμμεσα. Η </a:t>
            </a:r>
            <a:r>
              <a:rPr lang="el-GR" sz="2000" dirty="0"/>
              <a:t>αγαλαξία εμφανίζεται συνήθως την άνοιξη, την εποχή δηλαδή της </a:t>
            </a:r>
            <a:r>
              <a:rPr lang="el-GR" sz="2000" dirty="0" smtClean="0"/>
              <a:t>μέγιστης γαλακτοπαραγωγής</a:t>
            </a:r>
            <a:r>
              <a:rPr lang="el-GR" sz="2000" dirty="0"/>
              <a:t>.</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53</a:t>
            </a:fld>
            <a:endParaRPr lang="el-GR" dirty="0"/>
          </a:p>
        </p:txBody>
      </p:sp>
    </p:spTree>
    <p:extLst>
      <p:ext uri="{BB962C8B-B14F-4D97-AF65-F5344CB8AC3E}">
        <p14:creationId xmlns:p14="http://schemas.microsoft.com/office/powerpoint/2010/main" val="29382396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a:t>ΤΕΤΑΝΟΣ</a:t>
            </a:r>
          </a:p>
        </p:txBody>
      </p:sp>
      <p:sp>
        <p:nvSpPr>
          <p:cNvPr id="3" name="Θέση περιεχομένου 2"/>
          <p:cNvSpPr>
            <a:spLocks noGrp="1"/>
          </p:cNvSpPr>
          <p:nvPr>
            <p:ph idx="1"/>
          </p:nvPr>
        </p:nvSpPr>
        <p:spPr>
          <a:xfrm>
            <a:off x="457200" y="1181365"/>
            <a:ext cx="8229600" cy="3923771"/>
          </a:xfrm>
        </p:spPr>
        <p:txBody>
          <a:bodyPr>
            <a:noAutofit/>
          </a:bodyPr>
          <a:lstStyle/>
          <a:p>
            <a:pPr marL="0" indent="0">
              <a:buNone/>
            </a:pPr>
            <a:r>
              <a:rPr lang="el-GR" sz="2000" b="1" dirty="0"/>
              <a:t>Αιτιολογία</a:t>
            </a:r>
          </a:p>
          <a:p>
            <a:pPr marL="0" indent="0">
              <a:buNone/>
            </a:pPr>
            <a:r>
              <a:rPr lang="el-GR" sz="2000" dirty="0"/>
              <a:t>Προκαλείται από την τοξίνη (</a:t>
            </a:r>
            <a:r>
              <a:rPr lang="el-GR" sz="2000" dirty="0" err="1"/>
              <a:t>τετανοσπασμίνη</a:t>
            </a:r>
            <a:r>
              <a:rPr lang="el-GR" sz="2000" dirty="0"/>
              <a:t>) ενός αναερόβιου </a:t>
            </a:r>
            <a:r>
              <a:rPr lang="el-GR" sz="2000" dirty="0" smtClean="0"/>
              <a:t>βακτηριδίου του </a:t>
            </a:r>
            <a:r>
              <a:rPr lang="el-GR" sz="2000" dirty="0" err="1"/>
              <a:t>Clostridium</a:t>
            </a:r>
            <a:r>
              <a:rPr lang="el-GR" sz="2000" dirty="0"/>
              <a:t> </a:t>
            </a:r>
            <a:r>
              <a:rPr lang="el-GR" sz="2000" dirty="0" err="1"/>
              <a:t>tetani</a:t>
            </a:r>
            <a:r>
              <a:rPr lang="el-GR" sz="2000" dirty="0"/>
              <a:t>. Πιο ευπαθή είναι τα μηρυκαστικά μετά από </a:t>
            </a:r>
            <a:r>
              <a:rPr lang="el-GR" sz="2000" dirty="0" smtClean="0"/>
              <a:t>κουρά, τραυματισμό </a:t>
            </a:r>
            <a:r>
              <a:rPr lang="el-GR" sz="2000" dirty="0"/>
              <a:t>που φτάνει τους εν τω </a:t>
            </a:r>
            <a:r>
              <a:rPr lang="el-GR" sz="2000" dirty="0" err="1"/>
              <a:t>βάθει</a:t>
            </a:r>
            <a:r>
              <a:rPr lang="el-GR" sz="2000" dirty="0"/>
              <a:t> ιστούς ή ευνουχισμό. Ο </a:t>
            </a:r>
            <a:r>
              <a:rPr lang="el-GR" sz="2000" dirty="0" smtClean="0"/>
              <a:t>άνθρωπος προσβάλλεται </a:t>
            </a:r>
            <a:r>
              <a:rPr lang="el-GR" sz="2000" dirty="0"/>
              <a:t>επίσης</a:t>
            </a:r>
            <a:r>
              <a:rPr lang="el-GR" sz="2000" dirty="0" smtClean="0"/>
              <a:t>.</a:t>
            </a:r>
          </a:p>
          <a:p>
            <a:pPr marL="0" indent="0">
              <a:buNone/>
            </a:pPr>
            <a:r>
              <a:rPr lang="el-GR" sz="2000" b="1" dirty="0"/>
              <a:t>Συμπτωματολογία</a:t>
            </a:r>
          </a:p>
          <a:p>
            <a:pPr marL="0" indent="0">
              <a:buNone/>
            </a:pPr>
            <a:r>
              <a:rPr lang="el-GR" sz="2000" dirty="0" smtClean="0"/>
              <a:t>Κλινικά ο τέτανος εκδηλώνεται με τονική σύσπαση (σπασμοί) των μυών του σκελετού με αποτέλεσμα να έχουμε τέντωμα του τραχήλου, ακαμψία της ράχης, ανύψωση της ουράς, κλείσιμο του στόματος και δυσκολία στην αναπνοή, ενώ οι μυκτήρες παραμένουν ανοιχτοί και </a:t>
            </a:r>
            <a:r>
              <a:rPr lang="el-GR" sz="2000" dirty="0"/>
              <a:t>δυσκίνητοι. Ο άνθρωπος και τα ζώα προσβάλλονται κυρίως με </a:t>
            </a:r>
            <a:r>
              <a:rPr lang="el-GR" sz="2000" dirty="0" err="1"/>
              <a:t>βαθειά</a:t>
            </a:r>
            <a:r>
              <a:rPr lang="el-GR" sz="2000" dirty="0"/>
              <a:t> τραύματα των </a:t>
            </a:r>
            <a:r>
              <a:rPr lang="el-GR" sz="2000" dirty="0" smtClean="0"/>
              <a:t>άκρων ή </a:t>
            </a:r>
            <a:r>
              <a:rPr lang="el-GR" sz="2000" dirty="0"/>
              <a:t>με τραυματισμό με αιχμηρά αντικείμενα (καρφί). Χρησιμοποιούμε αντιτετανικό </a:t>
            </a:r>
            <a:r>
              <a:rPr lang="el-GR" sz="2000" dirty="0" smtClean="0"/>
              <a:t>ορό που </a:t>
            </a:r>
            <a:r>
              <a:rPr lang="el-GR" sz="2000" dirty="0"/>
              <a:t>χορηγείται άμεσα και πριν την εκδήλωση των πρώτων συμπτωμάτων</a:t>
            </a:r>
          </a:p>
        </p:txBody>
      </p:sp>
      <p:sp>
        <p:nvSpPr>
          <p:cNvPr id="4" name="Θέση αριθμού διαφάνειας 3"/>
          <p:cNvSpPr>
            <a:spLocks noGrp="1"/>
          </p:cNvSpPr>
          <p:nvPr>
            <p:ph type="sldNum" sz="quarter" idx="12"/>
          </p:nvPr>
        </p:nvSpPr>
        <p:spPr>
          <a:xfrm>
            <a:off x="6876256" y="5305772"/>
            <a:ext cx="2133600" cy="304271"/>
          </a:xfrm>
        </p:spPr>
        <p:txBody>
          <a:bodyPr/>
          <a:lstStyle/>
          <a:p>
            <a:fld id="{53C4726A-630D-4CB4-B088-BAB00F4188E9}" type="slidenum">
              <a:rPr lang="el-GR" smtClean="0"/>
              <a:t>54</a:t>
            </a:fld>
            <a:endParaRPr lang="el-GR" dirty="0"/>
          </a:p>
        </p:txBody>
      </p:sp>
    </p:spTree>
    <p:extLst>
      <p:ext uri="{BB962C8B-B14F-4D97-AF65-F5344CB8AC3E}">
        <p14:creationId xmlns:p14="http://schemas.microsoft.com/office/powerpoint/2010/main" val="35891156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ΒΡΟΥΚΕΛΛΩΣΗ</a:t>
            </a:r>
            <a:br>
              <a:rPr lang="el-GR" sz="2800" dirty="0">
                <a:solidFill>
                  <a:prstClr val="black"/>
                </a:solidFill>
              </a:rPr>
            </a:br>
            <a:r>
              <a:rPr lang="el-GR" sz="2800" dirty="0">
                <a:solidFill>
                  <a:prstClr val="black"/>
                </a:solidFill>
              </a:rPr>
              <a:t>(</a:t>
            </a:r>
            <a:r>
              <a:rPr lang="en-US" sz="2800" dirty="0">
                <a:solidFill>
                  <a:prstClr val="black"/>
                </a:solidFill>
              </a:rPr>
              <a:t>Brucellosis)</a:t>
            </a:r>
            <a:endParaRPr lang="el-GR" dirty="0"/>
          </a:p>
        </p:txBody>
      </p:sp>
      <p:sp>
        <p:nvSpPr>
          <p:cNvPr id="3" name="Θέση περιεχομένου 2"/>
          <p:cNvSpPr>
            <a:spLocks noGrp="1"/>
          </p:cNvSpPr>
          <p:nvPr>
            <p:ph idx="1"/>
          </p:nvPr>
        </p:nvSpPr>
        <p:spPr>
          <a:xfrm>
            <a:off x="457200" y="1489348"/>
            <a:ext cx="8229600" cy="3615788"/>
          </a:xfrm>
        </p:spPr>
        <p:txBody>
          <a:bodyPr>
            <a:noAutofit/>
          </a:bodyPr>
          <a:lstStyle/>
          <a:p>
            <a:pPr marL="0" indent="0">
              <a:buNone/>
            </a:pPr>
            <a:r>
              <a:rPr lang="el-GR" sz="2000" dirty="0"/>
              <a:t>Είναι λοιμώδης μεταδοτική νόσος που προσβάλλει κυρίως τα πρόβατα και </a:t>
            </a:r>
            <a:r>
              <a:rPr lang="el-GR" sz="2000" dirty="0" smtClean="0"/>
              <a:t>της αίγες</a:t>
            </a:r>
            <a:r>
              <a:rPr lang="el-GR" sz="2000" dirty="0"/>
              <a:t>. Οφείλεται σε βακτήρια του γένους </a:t>
            </a:r>
            <a:r>
              <a:rPr lang="el-GR" sz="2000" dirty="0" err="1"/>
              <a:t>Brucella</a:t>
            </a:r>
            <a:r>
              <a:rPr lang="el-GR" sz="2000" dirty="0"/>
              <a:t> και χαρακτηρίζεται από </a:t>
            </a:r>
            <a:r>
              <a:rPr lang="el-GR" sz="2000" dirty="0" smtClean="0"/>
              <a:t>αποβολή στα </a:t>
            </a:r>
            <a:r>
              <a:rPr lang="el-GR" sz="2000" dirty="0"/>
              <a:t>θηλυκά και κατά δεύτερο λόγω από προσβολή των γεννητικών αδένων </a:t>
            </a:r>
            <a:r>
              <a:rPr lang="el-GR" sz="2000" dirty="0" smtClean="0"/>
              <a:t>στα άρρενα </a:t>
            </a:r>
            <a:r>
              <a:rPr lang="el-GR" sz="2000" dirty="0"/>
              <a:t>και στειρότητα στα δύο </a:t>
            </a:r>
            <a:r>
              <a:rPr lang="el-GR" sz="2000" dirty="0" smtClean="0"/>
              <a:t>φύλλα. Η </a:t>
            </a:r>
            <a:r>
              <a:rPr lang="el-GR" sz="2000" dirty="0" err="1"/>
              <a:t>βρουκέλλωση</a:t>
            </a:r>
            <a:r>
              <a:rPr lang="el-GR" sz="2000" dirty="0"/>
              <a:t> προσβάλλει και άλλα είδη καθώς και τον άνθρωπο, </a:t>
            </a:r>
            <a:r>
              <a:rPr lang="el-GR" sz="2000" dirty="0" smtClean="0"/>
              <a:t>προκαλώντας σοβαρό </a:t>
            </a:r>
            <a:r>
              <a:rPr lang="el-GR" sz="2000" dirty="0"/>
              <a:t>πρόβλημα δημόσιας υγείας</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55</a:t>
            </a:fld>
            <a:endParaRPr lang="el-GR" dirty="0"/>
          </a:p>
        </p:txBody>
      </p:sp>
    </p:spTree>
    <p:extLst>
      <p:ext uri="{BB962C8B-B14F-4D97-AF65-F5344CB8AC3E}">
        <p14:creationId xmlns:p14="http://schemas.microsoft.com/office/powerpoint/2010/main" val="1516315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ΒΡΟΥΚΕΛΛΩΣΗ</a:t>
            </a:r>
            <a:br>
              <a:rPr lang="el-GR" sz="2800" dirty="0">
                <a:solidFill>
                  <a:prstClr val="black"/>
                </a:solidFill>
              </a:rPr>
            </a:br>
            <a:r>
              <a:rPr lang="el-GR" sz="2800" dirty="0">
                <a:solidFill>
                  <a:prstClr val="black"/>
                </a:solidFill>
              </a:rPr>
              <a:t>(</a:t>
            </a:r>
            <a:r>
              <a:rPr lang="en-US" sz="2800" dirty="0">
                <a:solidFill>
                  <a:prstClr val="black"/>
                </a:solidFill>
              </a:rPr>
              <a:t>Brucellosis)</a:t>
            </a:r>
            <a:endParaRPr lang="el-GR" dirty="0"/>
          </a:p>
        </p:txBody>
      </p:sp>
      <p:sp>
        <p:nvSpPr>
          <p:cNvPr id="3" name="Θέση περιεχομένου 2"/>
          <p:cNvSpPr>
            <a:spLocks noGrp="1"/>
          </p:cNvSpPr>
          <p:nvPr>
            <p:ph idx="1"/>
          </p:nvPr>
        </p:nvSpPr>
        <p:spPr>
          <a:xfrm>
            <a:off x="457200" y="985292"/>
            <a:ext cx="8568952" cy="3771636"/>
          </a:xfrm>
        </p:spPr>
        <p:txBody>
          <a:bodyPr>
            <a:noAutofit/>
          </a:bodyPr>
          <a:lstStyle/>
          <a:p>
            <a:pPr marL="0" indent="0">
              <a:buNone/>
            </a:pPr>
            <a:r>
              <a:rPr lang="el-GR" sz="2000" b="1" dirty="0"/>
              <a:t>ΑΙΤΙΟΛΟΓΙΑ</a:t>
            </a:r>
          </a:p>
          <a:p>
            <a:pPr marL="0" indent="0">
              <a:buNone/>
            </a:pPr>
            <a:r>
              <a:rPr lang="el-GR" sz="2000" dirty="0" smtClean="0"/>
              <a:t>Κάθε είδος </a:t>
            </a:r>
            <a:r>
              <a:rPr lang="el-GR" sz="2000" dirty="0" err="1" smtClean="0"/>
              <a:t>βρουκέλλας</a:t>
            </a:r>
            <a:r>
              <a:rPr lang="el-GR" sz="2000" dirty="0" smtClean="0"/>
              <a:t> </a:t>
            </a:r>
            <a:r>
              <a:rPr lang="el-GR" sz="2000" dirty="0"/>
              <a:t>προσβάλλει κυρίως το φυσικό της ξενιστή και </a:t>
            </a:r>
            <a:r>
              <a:rPr lang="el-GR" sz="2000" dirty="0" smtClean="0"/>
              <a:t>κατά δεύτερο </a:t>
            </a:r>
            <a:r>
              <a:rPr lang="el-GR" sz="2000" dirty="0"/>
              <a:t>λόγο τα άλλα είδη και τον άνθρωπο. Έτσι κατά σειρά ευπάθειας έχουμε:</a:t>
            </a:r>
          </a:p>
          <a:p>
            <a:r>
              <a:rPr lang="el-GR" sz="2000" dirty="0"/>
              <a:t>Βοοειδή: </a:t>
            </a:r>
            <a:r>
              <a:rPr lang="en-US" sz="2000" dirty="0"/>
              <a:t>Br. </a:t>
            </a:r>
            <a:r>
              <a:rPr lang="en-US" sz="2000" dirty="0" err="1"/>
              <a:t>abortus</a:t>
            </a:r>
            <a:r>
              <a:rPr lang="en-US" sz="2000" dirty="0"/>
              <a:t>, Br. </a:t>
            </a:r>
            <a:r>
              <a:rPr lang="en-US" sz="2000" dirty="0" err="1"/>
              <a:t>melitensis</a:t>
            </a:r>
            <a:r>
              <a:rPr lang="en-US" sz="2000" dirty="0"/>
              <a:t>, Br. </a:t>
            </a:r>
            <a:r>
              <a:rPr lang="en-US" sz="2000" dirty="0" err="1"/>
              <a:t>suis</a:t>
            </a:r>
            <a:r>
              <a:rPr lang="en-US" sz="2000" dirty="0"/>
              <a:t>.</a:t>
            </a:r>
          </a:p>
          <a:p>
            <a:r>
              <a:rPr lang="el-GR" sz="2000" dirty="0"/>
              <a:t>Πρόβατα: </a:t>
            </a:r>
            <a:r>
              <a:rPr lang="en-US" sz="2000" dirty="0"/>
              <a:t>Br. </a:t>
            </a:r>
            <a:r>
              <a:rPr lang="en-US" sz="2000" dirty="0" err="1"/>
              <a:t>mel</a:t>
            </a:r>
            <a:r>
              <a:rPr lang="el-GR" sz="2000" dirty="0"/>
              <a:t>ί</a:t>
            </a:r>
            <a:r>
              <a:rPr lang="en-US" sz="2000" dirty="0" err="1"/>
              <a:t>tensis</a:t>
            </a:r>
            <a:r>
              <a:rPr lang="en-US" sz="2000" dirty="0"/>
              <a:t>, Br. </a:t>
            </a:r>
            <a:r>
              <a:rPr lang="en-US" sz="2000" dirty="0" err="1"/>
              <a:t>ovis</a:t>
            </a:r>
            <a:r>
              <a:rPr lang="en-US" sz="2000" dirty="0"/>
              <a:t>, Br. </a:t>
            </a:r>
            <a:r>
              <a:rPr lang="en-US" sz="2000" dirty="0" err="1"/>
              <a:t>abortus</a:t>
            </a:r>
            <a:r>
              <a:rPr lang="en-US" sz="2000" dirty="0"/>
              <a:t>.</a:t>
            </a:r>
          </a:p>
          <a:p>
            <a:r>
              <a:rPr lang="el-GR" sz="2000" dirty="0"/>
              <a:t>Αίγες: </a:t>
            </a:r>
            <a:r>
              <a:rPr lang="en-US" sz="2000" dirty="0"/>
              <a:t>Br. </a:t>
            </a:r>
            <a:r>
              <a:rPr lang="en-US" sz="2000" dirty="0" err="1"/>
              <a:t>melitensis</a:t>
            </a:r>
            <a:r>
              <a:rPr lang="en-US" sz="2000" dirty="0"/>
              <a:t>, Br. </a:t>
            </a:r>
            <a:r>
              <a:rPr lang="en-US" sz="2000" dirty="0" err="1"/>
              <a:t>abortus</a:t>
            </a:r>
            <a:r>
              <a:rPr lang="en-US" sz="2000" dirty="0"/>
              <a:t>.</a:t>
            </a:r>
          </a:p>
          <a:p>
            <a:r>
              <a:rPr lang="el-GR" sz="2000" dirty="0"/>
              <a:t>Χοίροι: </a:t>
            </a:r>
            <a:r>
              <a:rPr lang="en-US" sz="2000" dirty="0"/>
              <a:t>Br. </a:t>
            </a:r>
            <a:r>
              <a:rPr lang="en-US" sz="2000" dirty="0" err="1"/>
              <a:t>suis</a:t>
            </a:r>
            <a:r>
              <a:rPr lang="en-US" sz="2000" dirty="0"/>
              <a:t>, Br. </a:t>
            </a:r>
            <a:r>
              <a:rPr lang="en-US" sz="2000" dirty="0" err="1"/>
              <a:t>abortus</a:t>
            </a:r>
            <a:r>
              <a:rPr lang="en-US" sz="2000" dirty="0"/>
              <a:t>, Br. </a:t>
            </a:r>
            <a:r>
              <a:rPr lang="en-US" sz="2000" dirty="0" err="1"/>
              <a:t>melitensis</a:t>
            </a:r>
            <a:r>
              <a:rPr lang="en-US" sz="2000" dirty="0"/>
              <a:t>.</a:t>
            </a:r>
          </a:p>
          <a:p>
            <a:r>
              <a:rPr lang="el-GR" sz="2000" dirty="0" err="1"/>
              <a:t>Ιπποειδή</a:t>
            </a:r>
            <a:r>
              <a:rPr lang="el-GR" sz="2000" dirty="0"/>
              <a:t>: </a:t>
            </a:r>
            <a:r>
              <a:rPr lang="en-US" sz="2000" dirty="0"/>
              <a:t>Br. </a:t>
            </a:r>
            <a:r>
              <a:rPr lang="en-US" sz="2000" dirty="0" err="1"/>
              <a:t>abortus</a:t>
            </a:r>
            <a:r>
              <a:rPr lang="en-US" sz="2000" dirty="0"/>
              <a:t>.</a:t>
            </a:r>
          </a:p>
          <a:p>
            <a:r>
              <a:rPr lang="el-GR" sz="2000" dirty="0"/>
              <a:t>Σκύλοι: </a:t>
            </a:r>
            <a:r>
              <a:rPr lang="en-US" sz="2000" dirty="0"/>
              <a:t>Br. </a:t>
            </a:r>
            <a:r>
              <a:rPr lang="en-US" sz="2000" dirty="0" err="1"/>
              <a:t>canis</a:t>
            </a:r>
            <a:r>
              <a:rPr lang="en-US" sz="2000" dirty="0"/>
              <a:t>, Br. </a:t>
            </a:r>
            <a:r>
              <a:rPr lang="en-US" sz="2000" dirty="0" err="1"/>
              <a:t>abortus</a:t>
            </a:r>
            <a:r>
              <a:rPr lang="en-US" sz="2000" dirty="0"/>
              <a:t>, Br. </a:t>
            </a:r>
            <a:r>
              <a:rPr lang="en-US" sz="2000" dirty="0" err="1"/>
              <a:t>melitensis</a:t>
            </a:r>
            <a:r>
              <a:rPr lang="en-US" sz="2000" dirty="0"/>
              <a:t>.</a:t>
            </a:r>
          </a:p>
          <a:p>
            <a:r>
              <a:rPr lang="el-GR" sz="2000" dirty="0"/>
              <a:t>Άνθρωπος: </a:t>
            </a:r>
            <a:r>
              <a:rPr lang="en-US" sz="2000" dirty="0"/>
              <a:t>Br. </a:t>
            </a:r>
            <a:r>
              <a:rPr lang="en-US" sz="2000" dirty="0" err="1"/>
              <a:t>melitensis</a:t>
            </a:r>
            <a:r>
              <a:rPr lang="en-US" sz="2000" dirty="0"/>
              <a:t>, Br. </a:t>
            </a:r>
            <a:r>
              <a:rPr lang="en-US" sz="2000" dirty="0" err="1"/>
              <a:t>abortus</a:t>
            </a:r>
            <a:r>
              <a:rPr lang="en-US" sz="2000" dirty="0"/>
              <a:t>, Br. </a:t>
            </a:r>
            <a:r>
              <a:rPr lang="en-US" sz="2000" dirty="0" err="1"/>
              <a:t>suis</a:t>
            </a:r>
            <a:r>
              <a:rPr lang="en-US" sz="2000" dirty="0"/>
              <a:t>.</a:t>
            </a:r>
            <a:endParaRPr lang="el-GR"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56</a:t>
            </a:fld>
            <a:endParaRPr lang="el-GR" dirty="0"/>
          </a:p>
        </p:txBody>
      </p:sp>
    </p:spTree>
    <p:extLst>
      <p:ext uri="{BB962C8B-B14F-4D97-AF65-F5344CB8AC3E}">
        <p14:creationId xmlns:p14="http://schemas.microsoft.com/office/powerpoint/2010/main" val="22398004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ΒΡΟΥΚΕΛΛΩΣΗ</a:t>
            </a:r>
            <a:br>
              <a:rPr lang="el-GR" sz="2800" dirty="0">
                <a:solidFill>
                  <a:prstClr val="black"/>
                </a:solidFill>
              </a:rPr>
            </a:br>
            <a:r>
              <a:rPr lang="el-GR" sz="2800" dirty="0">
                <a:solidFill>
                  <a:prstClr val="black"/>
                </a:solidFill>
              </a:rPr>
              <a:t>(</a:t>
            </a:r>
            <a:r>
              <a:rPr lang="en-US" sz="2800" dirty="0">
                <a:solidFill>
                  <a:prstClr val="black"/>
                </a:solidFill>
              </a:rPr>
              <a:t>Brucellosis)</a:t>
            </a:r>
            <a:endParaRPr lang="el-GR" dirty="0"/>
          </a:p>
        </p:txBody>
      </p:sp>
      <p:sp>
        <p:nvSpPr>
          <p:cNvPr id="3" name="Θέση περιεχομένου 2"/>
          <p:cNvSpPr>
            <a:spLocks noGrp="1"/>
          </p:cNvSpPr>
          <p:nvPr>
            <p:ph idx="1"/>
          </p:nvPr>
        </p:nvSpPr>
        <p:spPr>
          <a:xfrm>
            <a:off x="457200" y="1150324"/>
            <a:ext cx="8435280" cy="3771636"/>
          </a:xfrm>
        </p:spPr>
        <p:txBody>
          <a:bodyPr>
            <a:noAutofit/>
          </a:bodyPr>
          <a:lstStyle/>
          <a:p>
            <a:pPr marL="0" indent="0">
              <a:buNone/>
            </a:pPr>
            <a:r>
              <a:rPr lang="el-GR" sz="2000" b="1" dirty="0" smtClean="0"/>
              <a:t>Παθογένεια</a:t>
            </a:r>
          </a:p>
          <a:p>
            <a:pPr marL="0" indent="0">
              <a:buNone/>
            </a:pPr>
            <a:r>
              <a:rPr lang="el-GR" sz="2000" dirty="0"/>
              <a:t>Οι </a:t>
            </a:r>
            <a:r>
              <a:rPr lang="el-GR" sz="2000" dirty="0" err="1"/>
              <a:t>βρουκέλλες</a:t>
            </a:r>
            <a:r>
              <a:rPr lang="el-GR" sz="2000" dirty="0"/>
              <a:t> εισέρχονται στον οργανισμό κυρίως από το πεπτικό, ίσως </a:t>
            </a:r>
            <a:r>
              <a:rPr lang="el-GR" sz="2000" dirty="0" smtClean="0"/>
              <a:t>και από </a:t>
            </a:r>
            <a:r>
              <a:rPr lang="el-GR" sz="2000" dirty="0"/>
              <a:t>το αναπνευστικό, αλλά και από λύσεις της συνέχειας του δέρματος και </a:t>
            </a:r>
            <a:r>
              <a:rPr lang="el-GR" sz="2000" dirty="0" smtClean="0"/>
              <a:t>από άλλους </a:t>
            </a:r>
            <a:r>
              <a:rPr lang="el-GR" sz="2000" dirty="0"/>
              <a:t>βλεννογόνους, όπως ο </a:t>
            </a:r>
            <a:r>
              <a:rPr lang="el-GR" sz="2000" dirty="0" err="1"/>
              <a:t>επιπεφυκότας</a:t>
            </a:r>
            <a:r>
              <a:rPr lang="el-GR" sz="2000" dirty="0"/>
              <a:t> και ο βλεννογόνος του </a:t>
            </a:r>
            <a:r>
              <a:rPr lang="el-GR" sz="2000" dirty="0" smtClean="0"/>
              <a:t>γεννητικού συστήματος. Μετά </a:t>
            </a:r>
            <a:r>
              <a:rPr lang="el-GR" sz="2000" dirty="0"/>
              <a:t>την είσοδό τους παραλαμβάνονται από μονοπύρηνα φαγοκύτταρα </a:t>
            </a:r>
            <a:r>
              <a:rPr lang="el-GR" sz="2000" dirty="0" smtClean="0"/>
              <a:t>και πολυμορφοπύρηνα</a:t>
            </a:r>
            <a:r>
              <a:rPr lang="el-GR" sz="2000" dirty="0"/>
              <a:t>, μέσα στα οποία επιβιώνουν και πολλαπλασιάζονται. Με </a:t>
            </a:r>
            <a:r>
              <a:rPr lang="el-GR" sz="2000" dirty="0" smtClean="0"/>
              <a:t>τα λεμφαγγεία </a:t>
            </a:r>
            <a:r>
              <a:rPr lang="el-GR" sz="2000" dirty="0"/>
              <a:t>μεταφέρονται στα επιχώρια </a:t>
            </a:r>
            <a:r>
              <a:rPr lang="el-GR" sz="2000" dirty="0" err="1"/>
              <a:t>λεμφογάγγλια</a:t>
            </a:r>
            <a:r>
              <a:rPr lang="el-GR" sz="2000" dirty="0"/>
              <a:t> και από εκεί φτάνουν στο </a:t>
            </a:r>
            <a:r>
              <a:rPr lang="el-GR" sz="2000" dirty="0" smtClean="0"/>
              <a:t>αίμα. Η </a:t>
            </a:r>
            <a:r>
              <a:rPr lang="el-GR" sz="2000" dirty="0"/>
              <a:t>βακτηριαιμία είναι παροδική με ποικίλη διάρκεια και χωρίς συμπτώματα. Μετά το αρχικό στάδιο της βακτηριαιμίας, οι </a:t>
            </a:r>
            <a:r>
              <a:rPr lang="el-GR" sz="2000" dirty="0" err="1"/>
              <a:t>βρουκέλλες</a:t>
            </a:r>
            <a:r>
              <a:rPr lang="el-GR" sz="2000" dirty="0"/>
              <a:t> μπορούν </a:t>
            </a:r>
            <a:r>
              <a:rPr lang="el-GR" sz="2000" dirty="0" smtClean="0"/>
              <a:t>να εγκατασταθούν </a:t>
            </a:r>
            <a:r>
              <a:rPr lang="el-GR" sz="2000" dirty="0"/>
              <a:t>σε διάφορα όργανα όπως σπλήνα, ήπαρ, </a:t>
            </a:r>
            <a:r>
              <a:rPr lang="el-GR" sz="2000" dirty="0" err="1"/>
              <a:t>νεφρούς</a:t>
            </a:r>
            <a:r>
              <a:rPr lang="el-GR" sz="2000" dirty="0"/>
              <a:t>, </a:t>
            </a:r>
            <a:r>
              <a:rPr lang="el-GR" sz="2000" dirty="0" smtClean="0"/>
              <a:t>πνεύμονες, γεννητικά </a:t>
            </a:r>
            <a:r>
              <a:rPr lang="el-GR" sz="2000" dirty="0"/>
              <a:t>όργανα, μαστό ή και σε άλλα σημεία του σώματος. </a:t>
            </a:r>
            <a:r>
              <a:rPr lang="el-GR" sz="2000" dirty="0">
                <a:solidFill>
                  <a:prstClr val="black"/>
                </a:solidFill>
              </a:rPr>
              <a:t>Η μήτρα που κυοφορεί είναι το όργανο εκλεκτικής εντόπισης των </a:t>
            </a:r>
            <a:r>
              <a:rPr lang="el-GR" sz="2000" dirty="0" err="1">
                <a:solidFill>
                  <a:prstClr val="black"/>
                </a:solidFill>
              </a:rPr>
              <a:t>βρουκελλών</a:t>
            </a:r>
            <a:r>
              <a:rPr lang="el-GR" sz="2000" dirty="0">
                <a:solidFill>
                  <a:prstClr val="black"/>
                </a:solidFill>
              </a:rPr>
              <a:t>, με αποτέλεσμα την πρόκληση </a:t>
            </a:r>
            <a:r>
              <a:rPr lang="el-GR" sz="2000" dirty="0" err="1">
                <a:solidFill>
                  <a:prstClr val="black"/>
                </a:solidFill>
              </a:rPr>
              <a:t>πλακουντίτιδας</a:t>
            </a:r>
            <a:r>
              <a:rPr lang="el-GR" sz="2000" dirty="0">
                <a:solidFill>
                  <a:prstClr val="black"/>
                </a:solidFill>
              </a:rPr>
              <a:t> και λοίμωξης του εμβρύου που οδηγεί σε αποβολή. </a:t>
            </a:r>
            <a:endParaRPr lang="el-GR"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57</a:t>
            </a:fld>
            <a:endParaRPr lang="el-GR" dirty="0"/>
          </a:p>
        </p:txBody>
      </p:sp>
    </p:spTree>
    <p:extLst>
      <p:ext uri="{BB962C8B-B14F-4D97-AF65-F5344CB8AC3E}">
        <p14:creationId xmlns:p14="http://schemas.microsoft.com/office/powerpoint/2010/main" val="33200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ΒΡΟΥΚΕΛΛΩΣΗ</a:t>
            </a:r>
            <a:br>
              <a:rPr lang="el-GR" sz="2800" dirty="0">
                <a:solidFill>
                  <a:prstClr val="black"/>
                </a:solidFill>
              </a:rPr>
            </a:br>
            <a:r>
              <a:rPr lang="el-GR" sz="2800" dirty="0">
                <a:solidFill>
                  <a:prstClr val="black"/>
                </a:solidFill>
              </a:rPr>
              <a:t>(</a:t>
            </a:r>
            <a:r>
              <a:rPr lang="en-US" sz="2800" dirty="0">
                <a:solidFill>
                  <a:prstClr val="black"/>
                </a:solidFill>
              </a:rPr>
              <a:t>Brucellosis)</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000" b="1" dirty="0"/>
              <a:t>Πηγές μόλυνσης:</a:t>
            </a:r>
          </a:p>
          <a:p>
            <a:pPr marL="0" indent="0">
              <a:buNone/>
            </a:pPr>
            <a:r>
              <a:rPr lang="el-GR" sz="2000" dirty="0"/>
              <a:t>Οι </a:t>
            </a:r>
            <a:r>
              <a:rPr lang="el-GR" sz="2000" dirty="0" err="1"/>
              <a:t>βρουκέλλες</a:t>
            </a:r>
            <a:r>
              <a:rPr lang="el-GR" sz="2000" dirty="0"/>
              <a:t> απεκκρίνονται με τα εκκρίματα του γεννητικού </a:t>
            </a:r>
            <a:r>
              <a:rPr lang="el-GR" sz="2000" dirty="0" smtClean="0"/>
              <a:t>συστήματος (</a:t>
            </a:r>
            <a:r>
              <a:rPr lang="el-GR" sz="2000" dirty="0" err="1" smtClean="0"/>
              <a:t>λόχεια</a:t>
            </a:r>
            <a:r>
              <a:rPr lang="el-GR" sz="2000" dirty="0"/>
              <a:t>, </a:t>
            </a:r>
            <a:r>
              <a:rPr lang="el-GR" sz="2000" dirty="0" err="1"/>
              <a:t>βλέννη</a:t>
            </a:r>
            <a:r>
              <a:rPr lang="el-GR" sz="2000" dirty="0"/>
              <a:t>, σπέρμα) και με το γάλα. Η διασπορά μπορεί ακόμα να γίνει με </a:t>
            </a:r>
            <a:r>
              <a:rPr lang="el-GR" sz="2000" dirty="0" smtClean="0"/>
              <a:t>τα ούρα </a:t>
            </a:r>
            <a:r>
              <a:rPr lang="el-GR" sz="2000" dirty="0"/>
              <a:t>και τα κόπρανα. Στο περιβάλλον οι </a:t>
            </a:r>
            <a:r>
              <a:rPr lang="el-GR" sz="2000" dirty="0" err="1"/>
              <a:t>βρουκέλλες</a:t>
            </a:r>
            <a:r>
              <a:rPr lang="el-GR" sz="2000" dirty="0"/>
              <a:t> παρουσιάζουν </a:t>
            </a:r>
            <a:r>
              <a:rPr lang="el-GR" sz="2000" dirty="0" smtClean="0"/>
              <a:t>μεγάλη ανθεκτικότητα </a:t>
            </a:r>
            <a:r>
              <a:rPr lang="el-GR" sz="2000" dirty="0"/>
              <a:t>διευκολύνοντας τόσο την άμεση όσο και την έμμεση μετάδοση της νόσου. Η </a:t>
            </a:r>
            <a:r>
              <a:rPr lang="el-GR" sz="2000" dirty="0" err="1"/>
              <a:t>βρουκέλλωση</a:t>
            </a:r>
            <a:r>
              <a:rPr lang="el-GR" sz="2000" dirty="0"/>
              <a:t> εμφανίζεται σε μία εκτροφή ύστερα από εισαγωγή </a:t>
            </a:r>
            <a:r>
              <a:rPr lang="el-GR" sz="2000" dirty="0" smtClean="0"/>
              <a:t>μολυσμένου ζώου</a:t>
            </a:r>
            <a:r>
              <a:rPr lang="el-GR" sz="2000" dirty="0"/>
              <a:t>. Τα υγιή μολύνονται κατά την αποβολή ή κατά τον τοκετό και στην περίοδο </a:t>
            </a:r>
            <a:r>
              <a:rPr lang="el-GR" sz="2000" dirty="0" smtClean="0"/>
              <a:t>της γαλακτοπαραγωγής</a:t>
            </a:r>
            <a:r>
              <a:rPr lang="el-GR" sz="2000" dirty="0"/>
              <a:t>. </a:t>
            </a:r>
            <a:endParaRPr lang="el-GR" sz="2000" dirty="0" smtClean="0"/>
          </a:p>
          <a:p>
            <a:pPr marL="0" indent="0">
              <a:buNone/>
            </a:pPr>
            <a:r>
              <a:rPr lang="el-GR" sz="2000" dirty="0" smtClean="0"/>
              <a:t>Αντιμετωπίζεται </a:t>
            </a:r>
            <a:r>
              <a:rPr lang="el-GR" sz="2000" dirty="0"/>
              <a:t>με </a:t>
            </a:r>
            <a:r>
              <a:rPr lang="el-GR" sz="2000" dirty="0" err="1"/>
              <a:t>εμβολιακό</a:t>
            </a:r>
            <a:r>
              <a:rPr lang="el-GR" sz="2000" dirty="0"/>
              <a:t> πρόγραμμα (ενστάλαξη στον οφθαλμό </a:t>
            </a:r>
            <a:r>
              <a:rPr lang="el-GR" sz="2000" dirty="0" smtClean="0"/>
              <a:t>ζώων αντικατάστασης </a:t>
            </a:r>
            <a:r>
              <a:rPr lang="el-GR" sz="2000" dirty="0"/>
              <a:t>έως 6 μηνών). Δεν εμβολιάζουμε γαλακτοπαραγωγά ζώα </a:t>
            </a:r>
            <a:r>
              <a:rPr lang="el-GR" sz="2000" dirty="0" smtClean="0"/>
              <a:t>και αρσενικά</a:t>
            </a:r>
            <a:r>
              <a:rPr lang="el-GR" sz="2000" dirty="0"/>
              <a:t>).</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58</a:t>
            </a:fld>
            <a:endParaRPr lang="el-GR" dirty="0"/>
          </a:p>
        </p:txBody>
      </p:sp>
    </p:spTree>
    <p:extLst>
      <p:ext uri="{BB962C8B-B14F-4D97-AF65-F5344CB8AC3E}">
        <p14:creationId xmlns:p14="http://schemas.microsoft.com/office/powerpoint/2010/main" val="38509449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ΒΡΟΥΚΕΛΛΩΣΗ</a:t>
            </a:r>
            <a:br>
              <a:rPr lang="el-GR" sz="2800" dirty="0">
                <a:solidFill>
                  <a:prstClr val="black"/>
                </a:solidFill>
              </a:rPr>
            </a:br>
            <a:r>
              <a:rPr lang="el-GR" sz="2800" dirty="0">
                <a:solidFill>
                  <a:prstClr val="black"/>
                </a:solidFill>
              </a:rPr>
              <a:t>(</a:t>
            </a:r>
            <a:r>
              <a:rPr lang="en-US" sz="2800" dirty="0">
                <a:solidFill>
                  <a:prstClr val="black"/>
                </a:solidFill>
              </a:rPr>
              <a:t>Brucellosis)</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000" b="1" dirty="0"/>
              <a:t>Σχέση με την δημόσια υγεία</a:t>
            </a:r>
          </a:p>
          <a:p>
            <a:pPr marL="0" indent="0">
              <a:buNone/>
            </a:pPr>
            <a:r>
              <a:rPr lang="el-GR" sz="2000" dirty="0" smtClean="0"/>
              <a:t>Η </a:t>
            </a:r>
            <a:r>
              <a:rPr lang="el-GR" sz="2000" dirty="0"/>
              <a:t>πιο </a:t>
            </a:r>
            <a:r>
              <a:rPr lang="el-GR" sz="2000" dirty="0" smtClean="0"/>
              <a:t>παθογόνος </a:t>
            </a:r>
            <a:r>
              <a:rPr lang="el-GR" sz="2000" dirty="0" err="1" smtClean="0"/>
              <a:t>βρουκέλλα</a:t>
            </a:r>
            <a:r>
              <a:rPr lang="el-GR" sz="2000" dirty="0" smtClean="0"/>
              <a:t> </a:t>
            </a:r>
            <a:r>
              <a:rPr lang="el-GR" sz="2000" dirty="0"/>
              <a:t>για τον άνθρωπο είναι η </a:t>
            </a:r>
            <a:r>
              <a:rPr lang="el-GR" sz="2000" dirty="0" err="1"/>
              <a:t>Br</a:t>
            </a:r>
            <a:r>
              <a:rPr lang="el-GR" sz="2000" dirty="0"/>
              <a:t>. </a:t>
            </a:r>
            <a:r>
              <a:rPr lang="el-GR" sz="2000" dirty="0" err="1"/>
              <a:t>melitensis</a:t>
            </a:r>
            <a:r>
              <a:rPr lang="el-GR" sz="2000" dirty="0"/>
              <a:t>. Πηγή μόλυνσης για τον </a:t>
            </a:r>
            <a:r>
              <a:rPr lang="el-GR" sz="2000" dirty="0" smtClean="0"/>
              <a:t>άνθρωπο είναι </a:t>
            </a:r>
            <a:r>
              <a:rPr lang="el-GR" sz="2000" dirty="0"/>
              <a:t>τα μολυσμένα ζώα. Η μετάδοση μπορεί να γίνει άμεσα ή </a:t>
            </a:r>
            <a:r>
              <a:rPr lang="el-GR" sz="2000" dirty="0" smtClean="0"/>
              <a:t>έμμεσα.</a:t>
            </a:r>
          </a:p>
          <a:p>
            <a:r>
              <a:rPr lang="el-GR" sz="2000" dirty="0"/>
              <a:t>Άμεσα επιτυγχάνεται με επαφή κατά την </a:t>
            </a:r>
            <a:r>
              <a:rPr lang="el-GR" sz="2000" dirty="0" err="1"/>
              <a:t>άμελξη</a:t>
            </a:r>
            <a:r>
              <a:rPr lang="el-GR" sz="2000" dirty="0"/>
              <a:t>, </a:t>
            </a:r>
            <a:r>
              <a:rPr lang="el-GR" sz="2000" dirty="0" smtClean="0"/>
              <a:t>τους εμβολιασμούς, τον </a:t>
            </a:r>
            <a:r>
              <a:rPr lang="el-GR" sz="2000" dirty="0"/>
              <a:t>τοκετό ή την σφαγή </a:t>
            </a:r>
            <a:r>
              <a:rPr lang="el-GR" sz="2000" dirty="0" smtClean="0"/>
              <a:t>και επεξεργασία </a:t>
            </a:r>
            <a:r>
              <a:rPr lang="el-GR" sz="2000" dirty="0"/>
              <a:t>προϊόντων μολυσμένων ζώων</a:t>
            </a:r>
            <a:r>
              <a:rPr lang="el-GR" sz="2000" dirty="0" smtClean="0"/>
              <a:t>.</a:t>
            </a:r>
            <a:endParaRPr lang="el-GR" sz="2000" dirty="0"/>
          </a:p>
          <a:p>
            <a:r>
              <a:rPr lang="el-GR" sz="2000" dirty="0"/>
              <a:t>Έμμεσα η μόλυνση γίνεται κυρίως με την κατανάλωση μολυσμένων τροφίμων, </a:t>
            </a:r>
            <a:r>
              <a:rPr lang="el-GR" sz="2000" dirty="0" smtClean="0"/>
              <a:t>ιδίως γάλακτος </a:t>
            </a:r>
            <a:r>
              <a:rPr lang="el-GR" sz="2000" dirty="0"/>
              <a:t>και γαλακτοκομικών προϊόντων που δεν υπέστησαν την </a:t>
            </a:r>
            <a:r>
              <a:rPr lang="el-GR" sz="2000" dirty="0" smtClean="0"/>
              <a:t>κατάλληλη επεξεργασία </a:t>
            </a:r>
            <a:r>
              <a:rPr lang="el-GR" sz="2000" dirty="0"/>
              <a:t>(παστερίωση - ωρίμανση).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59</a:t>
            </a:fld>
            <a:endParaRPr lang="el-GR" dirty="0"/>
          </a:p>
        </p:txBody>
      </p:sp>
    </p:spTree>
    <p:extLst>
      <p:ext uri="{BB962C8B-B14F-4D97-AF65-F5344CB8AC3E}">
        <p14:creationId xmlns:p14="http://schemas.microsoft.com/office/powerpoint/2010/main" val="607510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smtClean="0">
                <a:solidFill>
                  <a:prstClr val="black"/>
                </a:solidFill>
              </a:rPr>
              <a:t>ΠΑΣΤΕΡΙΔΙΩΣΗ</a:t>
            </a:r>
            <a:br>
              <a:rPr lang="el-GR" sz="2800" dirty="0" smtClean="0">
                <a:solidFill>
                  <a:prstClr val="black"/>
                </a:solidFill>
              </a:rPr>
            </a:br>
            <a:r>
              <a:rPr lang="en-US" sz="2800" dirty="0">
                <a:solidFill>
                  <a:prstClr val="black"/>
                </a:solidFill>
              </a:rPr>
              <a:t>(</a:t>
            </a:r>
            <a:r>
              <a:rPr lang="en-US" sz="2800" dirty="0" err="1">
                <a:solidFill>
                  <a:prstClr val="black"/>
                </a:solidFill>
              </a:rPr>
              <a:t>Pasteuridiasis</a:t>
            </a:r>
            <a:r>
              <a:rPr lang="en-US" sz="2800" dirty="0">
                <a:solidFill>
                  <a:prstClr val="black"/>
                </a:solidFill>
              </a:rPr>
              <a:t>)</a:t>
            </a:r>
            <a:endParaRPr lang="el-GR" dirty="0"/>
          </a:p>
        </p:txBody>
      </p:sp>
      <p:sp>
        <p:nvSpPr>
          <p:cNvPr id="3" name="Θέση περιεχομένου 2"/>
          <p:cNvSpPr>
            <a:spLocks noGrp="1"/>
          </p:cNvSpPr>
          <p:nvPr>
            <p:ph idx="1"/>
          </p:nvPr>
        </p:nvSpPr>
        <p:spPr>
          <a:xfrm>
            <a:off x="457200" y="1098706"/>
            <a:ext cx="8229600" cy="3771636"/>
          </a:xfrm>
        </p:spPr>
        <p:txBody>
          <a:bodyPr>
            <a:noAutofit/>
          </a:bodyPr>
          <a:lstStyle/>
          <a:p>
            <a:pPr marL="0" indent="0">
              <a:buNone/>
            </a:pPr>
            <a:r>
              <a:rPr lang="el-GR" sz="2000" b="1" dirty="0" smtClean="0"/>
              <a:t>Συμπτωματολογία</a:t>
            </a:r>
          </a:p>
          <a:p>
            <a:pPr marL="0" indent="0">
              <a:buNone/>
            </a:pPr>
            <a:r>
              <a:rPr lang="el-GR" sz="2000" dirty="0" smtClean="0"/>
              <a:t>Στην </a:t>
            </a:r>
            <a:r>
              <a:rPr lang="el-GR" sz="2000" dirty="0"/>
              <a:t>αιματολογική σηψαιμία </a:t>
            </a:r>
            <a:r>
              <a:rPr lang="el-GR" sz="2000" dirty="0" smtClean="0"/>
              <a:t>παρατηρείται:</a:t>
            </a:r>
          </a:p>
          <a:p>
            <a:r>
              <a:rPr lang="el-GR" sz="2000" dirty="0" smtClean="0"/>
              <a:t>πυρετός </a:t>
            </a:r>
            <a:r>
              <a:rPr lang="el-GR" sz="2000" dirty="0"/>
              <a:t>με </a:t>
            </a:r>
            <a:r>
              <a:rPr lang="el-GR" sz="2000" dirty="0" smtClean="0"/>
              <a:t>ρίγος</a:t>
            </a:r>
          </a:p>
          <a:p>
            <a:r>
              <a:rPr lang="el-GR" sz="2000" dirty="0"/>
              <a:t>έ</a:t>
            </a:r>
            <a:r>
              <a:rPr lang="el-GR" sz="2000" dirty="0" smtClean="0"/>
              <a:t>ντονη κυάνωση </a:t>
            </a:r>
            <a:r>
              <a:rPr lang="el-GR" sz="2000" dirty="0"/>
              <a:t>των </a:t>
            </a:r>
            <a:r>
              <a:rPr lang="el-GR" sz="2000" dirty="0" smtClean="0"/>
              <a:t>βλεννογόνων</a:t>
            </a:r>
          </a:p>
          <a:p>
            <a:r>
              <a:rPr lang="el-GR" sz="2000" dirty="0" err="1" smtClean="0"/>
              <a:t>πνευμονοεντερίτιδα</a:t>
            </a:r>
            <a:r>
              <a:rPr lang="el-GR" sz="2000" dirty="0" smtClean="0"/>
              <a:t> </a:t>
            </a:r>
            <a:r>
              <a:rPr lang="el-GR" sz="2000" dirty="0"/>
              <a:t>(αιματηρή </a:t>
            </a:r>
            <a:r>
              <a:rPr lang="el-GR" sz="2000" dirty="0" smtClean="0"/>
              <a:t>διάρροια)</a:t>
            </a:r>
          </a:p>
          <a:p>
            <a:r>
              <a:rPr lang="el-GR" sz="2000" dirty="0" smtClean="0"/>
              <a:t>πυώδες </a:t>
            </a:r>
            <a:r>
              <a:rPr lang="el-GR" sz="2000" dirty="0"/>
              <a:t>ή αιματηρό και αφρώδες ρινικό </a:t>
            </a:r>
            <a:r>
              <a:rPr lang="el-GR" sz="2000" dirty="0" smtClean="0"/>
              <a:t>έκκριμα</a:t>
            </a:r>
          </a:p>
          <a:p>
            <a:r>
              <a:rPr lang="el-GR" sz="2000" dirty="0"/>
              <a:t>κ</a:t>
            </a:r>
            <a:r>
              <a:rPr lang="el-GR" sz="2000" dirty="0" smtClean="0"/>
              <a:t>ωλικοί</a:t>
            </a:r>
          </a:p>
          <a:p>
            <a:r>
              <a:rPr lang="el-GR" sz="2000" dirty="0" smtClean="0"/>
              <a:t>σχηματισμός </a:t>
            </a:r>
            <a:r>
              <a:rPr lang="el-GR" sz="2000" dirty="0"/>
              <a:t>έντονου και επώδυνου υποδόριου οιδήματος κυρίως στη χώρα </a:t>
            </a:r>
            <a:r>
              <a:rPr lang="el-GR" sz="2000" dirty="0" smtClean="0"/>
              <a:t>του τραχήλου</a:t>
            </a:r>
          </a:p>
          <a:p>
            <a:pPr marL="0" indent="0">
              <a:buNone/>
            </a:pPr>
            <a:r>
              <a:rPr lang="el-GR" sz="2000" dirty="0"/>
              <a:t>Η διάρκεια </a:t>
            </a:r>
            <a:r>
              <a:rPr lang="el-GR" sz="2000" dirty="0" smtClean="0"/>
              <a:t>της αιματολογικής σηψαιμίας </a:t>
            </a:r>
            <a:r>
              <a:rPr lang="el-GR" sz="2000" dirty="0"/>
              <a:t>λιγότερο από </a:t>
            </a:r>
            <a:r>
              <a:rPr lang="el-GR" sz="2000" dirty="0" smtClean="0"/>
              <a:t>48 ώρες </a:t>
            </a:r>
            <a:r>
              <a:rPr lang="el-GR" sz="2000" dirty="0"/>
              <a:t>(επέρχεται ο θάνατος).</a:t>
            </a:r>
          </a:p>
          <a:p>
            <a:endParaRPr lang="el-GR"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a:t>
            </a:fld>
            <a:endParaRPr lang="el-GR" dirty="0"/>
          </a:p>
        </p:txBody>
      </p:sp>
    </p:spTree>
    <p:extLst>
      <p:ext uri="{BB962C8B-B14F-4D97-AF65-F5344CB8AC3E}">
        <p14:creationId xmlns:p14="http://schemas.microsoft.com/office/powerpoint/2010/main" val="28337362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prstClr val="black"/>
                </a:solidFill>
              </a:rPr>
              <a:t>ΒΡΟΥΚΕΛΛΩΣΗ</a:t>
            </a:r>
            <a:br>
              <a:rPr lang="el-GR" sz="2800" dirty="0">
                <a:solidFill>
                  <a:prstClr val="black"/>
                </a:solidFill>
              </a:rPr>
            </a:br>
            <a:r>
              <a:rPr lang="el-GR" sz="2800" dirty="0">
                <a:solidFill>
                  <a:prstClr val="black"/>
                </a:solidFill>
              </a:rPr>
              <a:t>(</a:t>
            </a:r>
            <a:r>
              <a:rPr lang="en-US" sz="2800" dirty="0">
                <a:solidFill>
                  <a:prstClr val="black"/>
                </a:solidFill>
              </a:rPr>
              <a:t>Brucellosis)</a:t>
            </a:r>
            <a:endParaRPr lang="el-GR" dirty="0"/>
          </a:p>
        </p:txBody>
      </p:sp>
      <p:sp>
        <p:nvSpPr>
          <p:cNvPr id="3" name="Θέση περιεχομένου 2"/>
          <p:cNvSpPr>
            <a:spLocks noGrp="1"/>
          </p:cNvSpPr>
          <p:nvPr>
            <p:ph idx="1"/>
          </p:nvPr>
        </p:nvSpPr>
        <p:spPr/>
        <p:txBody>
          <a:bodyPr>
            <a:noAutofit/>
          </a:bodyPr>
          <a:lstStyle/>
          <a:p>
            <a:r>
              <a:rPr lang="el-GR" sz="2000" dirty="0"/>
              <a:t>Τα συμπτώματα της νόσου είναι ποικίλα, ελάχιστα τυπικά και μπορεί </a:t>
            </a:r>
            <a:r>
              <a:rPr lang="el-GR" sz="2000" dirty="0" smtClean="0"/>
              <a:t>ν’ αρχίσουν </a:t>
            </a:r>
            <a:r>
              <a:rPr lang="el-GR" sz="2000" dirty="0"/>
              <a:t>απότομα ή να είναι αφανή. Στις οξείες μορφές παρατηρείται κατάπτωση </a:t>
            </a:r>
            <a:r>
              <a:rPr lang="el-GR" sz="2000" dirty="0" smtClean="0"/>
              <a:t>και εξασθένηση</a:t>
            </a:r>
            <a:r>
              <a:rPr lang="el-GR" sz="2000" dirty="0"/>
              <a:t>, υψηλός πυρετός, ρίγη και άφθονες νυχτερινές εφιδρώσεις. Ακόμη </a:t>
            </a:r>
            <a:r>
              <a:rPr lang="el-GR" sz="2000" dirty="0" smtClean="0"/>
              <a:t>μπορεί να </a:t>
            </a:r>
            <a:r>
              <a:rPr lang="el-GR" sz="2000" dirty="0"/>
              <a:t>παρατηρηθούν κεφαλαλγία, αρθριτικοί πόνοι, εντερικές διαταραχές, </a:t>
            </a:r>
            <a:r>
              <a:rPr lang="el-GR" sz="2000" dirty="0" err="1" smtClean="0"/>
              <a:t>απίσχνανση</a:t>
            </a:r>
            <a:r>
              <a:rPr lang="el-GR" sz="2000" dirty="0" smtClean="0"/>
              <a:t>, ορχίτιδα</a:t>
            </a:r>
            <a:r>
              <a:rPr lang="el-GR" sz="2000" dirty="0"/>
              <a:t>.</a:t>
            </a:r>
          </a:p>
          <a:p>
            <a:r>
              <a:rPr lang="el-GR" sz="2000" dirty="0"/>
              <a:t>Η διάγνωση στηρίζεται στην ορολογική εξέταση (βραδεία </a:t>
            </a:r>
            <a:r>
              <a:rPr lang="el-GR" sz="2000" dirty="0" err="1" smtClean="0"/>
              <a:t>οροσυγκόλληση</a:t>
            </a:r>
            <a:r>
              <a:rPr lang="el-GR" sz="2000" dirty="0" smtClean="0"/>
              <a:t>, σύνδεση </a:t>
            </a:r>
            <a:r>
              <a:rPr lang="el-GR" sz="2000" dirty="0"/>
              <a:t>συμπληρώματος).</a:t>
            </a:r>
          </a:p>
          <a:p>
            <a:r>
              <a:rPr lang="el-GR" sz="2000" dirty="0"/>
              <a:t>Η θεραπεία γίνεται με αντιβιοτικά και είναι μακροχρόνια. Η πρόληψη </a:t>
            </a:r>
            <a:r>
              <a:rPr lang="el-GR" sz="2000" dirty="0" smtClean="0"/>
              <a:t>της </a:t>
            </a:r>
            <a:r>
              <a:rPr lang="el-GR" sz="2000" dirty="0" err="1" smtClean="0"/>
              <a:t>βρουκέλλωσης</a:t>
            </a:r>
            <a:r>
              <a:rPr lang="el-GR" sz="2000" dirty="0" smtClean="0"/>
              <a:t> </a:t>
            </a:r>
            <a:r>
              <a:rPr lang="el-GR" sz="2000" dirty="0"/>
              <a:t>στον άνθρωπο βασίζεται κυρίως στα υγειονομικά μέτρα </a:t>
            </a:r>
            <a:r>
              <a:rPr lang="el-GR" sz="2000" dirty="0" smtClean="0"/>
              <a:t>που αποβλέπουν </a:t>
            </a:r>
            <a:r>
              <a:rPr lang="el-GR" sz="2000" dirty="0"/>
              <a:t>στην αποφυγή της έμμεσης μετάδοσης του μικροοργανισμού </a:t>
            </a:r>
            <a:r>
              <a:rPr lang="el-GR" sz="2000" dirty="0" smtClean="0"/>
              <a:t>στον άνθρωπο</a:t>
            </a:r>
            <a:r>
              <a:rPr lang="el-GR" sz="2000" dirty="0"/>
              <a:t>.</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60</a:t>
            </a:fld>
            <a:endParaRPr lang="el-GR" dirty="0"/>
          </a:p>
        </p:txBody>
      </p:sp>
    </p:spTree>
    <p:extLst>
      <p:ext uri="{BB962C8B-B14F-4D97-AF65-F5344CB8AC3E}">
        <p14:creationId xmlns:p14="http://schemas.microsoft.com/office/powerpoint/2010/main" val="36376188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251520" y="1489348"/>
            <a:ext cx="8784976" cy="3420756"/>
          </a:xfrm>
        </p:spPr>
        <p:txBody>
          <a:bodyPr>
            <a:noAutofit/>
          </a:bodyPr>
          <a:lstStyle/>
          <a:p>
            <a:pPr marL="0" indent="0">
              <a:buNone/>
            </a:pPr>
            <a:r>
              <a:rPr lang="en-US" sz="1400" b="1" dirty="0"/>
              <a:t>1. </a:t>
            </a:r>
            <a:r>
              <a:rPr lang="en-US" sz="1400" dirty="0"/>
              <a:t>J. C. </a:t>
            </a:r>
            <a:r>
              <a:rPr lang="en-US" sz="1400" dirty="0" err="1"/>
              <a:t>Hindson</a:t>
            </a:r>
            <a:r>
              <a:rPr lang="en-US" sz="1400" dirty="0"/>
              <a:t> and Agnes C. Winter (1996). Outline of clinical diagnosis </a:t>
            </a:r>
            <a:r>
              <a:rPr lang="en-US" sz="1400" dirty="0" smtClean="0"/>
              <a:t>in</a:t>
            </a:r>
            <a:r>
              <a:rPr lang="el-GR" sz="1400" dirty="0" smtClean="0"/>
              <a:t> </a:t>
            </a:r>
            <a:r>
              <a:rPr lang="en-US" sz="1400" dirty="0" smtClean="0"/>
              <a:t>sheep</a:t>
            </a:r>
            <a:r>
              <a:rPr lang="en-US" sz="1400" dirty="0"/>
              <a:t>. 2nd </a:t>
            </a:r>
            <a:r>
              <a:rPr lang="en-US" sz="1400" dirty="0" err="1"/>
              <a:t>ed.Blackwell</a:t>
            </a:r>
            <a:r>
              <a:rPr lang="en-US" sz="1400" dirty="0"/>
              <a:t> Science.</a:t>
            </a:r>
          </a:p>
          <a:p>
            <a:pPr marL="0" indent="0">
              <a:buNone/>
            </a:pPr>
            <a:r>
              <a:rPr lang="en-US" sz="1400" b="1" dirty="0"/>
              <a:t>2. </a:t>
            </a:r>
            <a:r>
              <a:rPr lang="en-US" sz="1400" dirty="0"/>
              <a:t>James R. Gillespie (2000), Modern livestock and poultry production, 6th ed</a:t>
            </a:r>
            <a:r>
              <a:rPr lang="en-US" sz="1400" dirty="0" smtClean="0"/>
              <a:t>.,</a:t>
            </a:r>
            <a:r>
              <a:rPr lang="el-GR" sz="1400" dirty="0" smtClean="0"/>
              <a:t> </a:t>
            </a:r>
            <a:r>
              <a:rPr lang="en-US" sz="1400" dirty="0" smtClean="0"/>
              <a:t>ed</a:t>
            </a:r>
            <a:r>
              <a:rPr lang="en-US" sz="1400" dirty="0"/>
              <a:t>. Delmar and Thomson Learning.</a:t>
            </a:r>
          </a:p>
          <a:p>
            <a:pPr marL="0" indent="0">
              <a:buNone/>
            </a:pPr>
            <a:r>
              <a:rPr lang="el-GR" sz="1400" b="1" dirty="0"/>
              <a:t>3. </a:t>
            </a:r>
            <a:r>
              <a:rPr lang="el-GR" sz="1400" dirty="0"/>
              <a:t>Γ. Χ. </a:t>
            </a:r>
            <a:r>
              <a:rPr lang="el-GR" sz="1400" dirty="0" err="1"/>
              <a:t>Φθενάκης</a:t>
            </a:r>
            <a:r>
              <a:rPr lang="el-GR" sz="1400" dirty="0"/>
              <a:t>. (1993), Φυσιοπαθολογία του μαστικού αδένα </a:t>
            </a:r>
            <a:r>
              <a:rPr lang="el-GR" sz="1400" dirty="0" smtClean="0"/>
              <a:t>των προβατίνων</a:t>
            </a:r>
            <a:r>
              <a:rPr lang="el-GR" sz="1400" dirty="0"/>
              <a:t>. Αγροτικές εκδόσεις.</a:t>
            </a:r>
          </a:p>
          <a:p>
            <a:pPr marL="0" indent="0">
              <a:buNone/>
            </a:pPr>
            <a:r>
              <a:rPr lang="en-US" sz="1400" b="1" dirty="0"/>
              <a:t>4. </a:t>
            </a:r>
            <a:r>
              <a:rPr lang="en-US" sz="1400" dirty="0" err="1"/>
              <a:t>Acha</a:t>
            </a:r>
            <a:r>
              <a:rPr lang="en-US" sz="1400" dirty="0"/>
              <a:t>, PW and </a:t>
            </a:r>
            <a:r>
              <a:rPr lang="en-US" sz="1400" dirty="0" err="1"/>
              <a:t>Szyfres</a:t>
            </a:r>
            <a:r>
              <a:rPr lang="en-US" sz="1400" dirty="0"/>
              <a:t>, B (1997), </a:t>
            </a:r>
            <a:r>
              <a:rPr lang="en-US" sz="1400" dirty="0" err="1"/>
              <a:t>Zoonoses</a:t>
            </a:r>
            <a:r>
              <a:rPr lang="en-US" sz="1400" dirty="0"/>
              <a:t> and Communicable </a:t>
            </a:r>
            <a:r>
              <a:rPr lang="en-US" sz="1400" dirty="0" smtClean="0"/>
              <a:t>Diseases</a:t>
            </a:r>
            <a:r>
              <a:rPr lang="el-GR" sz="1400" dirty="0" smtClean="0"/>
              <a:t> </a:t>
            </a:r>
            <a:r>
              <a:rPr lang="en-US" sz="1400" dirty="0" smtClean="0"/>
              <a:t>Common </a:t>
            </a:r>
            <a:r>
              <a:rPr lang="en-US" sz="1400" dirty="0"/>
              <a:t>to Man and Animals, 3rd ed., </a:t>
            </a:r>
            <a:r>
              <a:rPr lang="en-US" sz="1400" dirty="0" err="1"/>
              <a:t>Panamerican</a:t>
            </a:r>
            <a:r>
              <a:rPr lang="en-US" sz="1400" dirty="0"/>
              <a:t> Heath Organization.</a:t>
            </a:r>
          </a:p>
          <a:p>
            <a:pPr marL="0" indent="0">
              <a:buNone/>
            </a:pPr>
            <a:r>
              <a:rPr lang="en-US" sz="1400" b="1" dirty="0"/>
              <a:t>5. </a:t>
            </a:r>
            <a:r>
              <a:rPr lang="en-US" sz="1400" dirty="0" err="1"/>
              <a:t>Kurstak</a:t>
            </a:r>
            <a:r>
              <a:rPr lang="en-US" sz="1400" dirty="0"/>
              <a:t>, E and </a:t>
            </a:r>
            <a:r>
              <a:rPr lang="en-US" sz="1400" dirty="0" err="1"/>
              <a:t>Kurstak</a:t>
            </a:r>
            <a:r>
              <a:rPr lang="en-US" sz="1400" dirty="0"/>
              <a:t> C (1991), Comparative Diagnosis of Viral </a:t>
            </a:r>
            <a:r>
              <a:rPr lang="en-US" sz="1400" dirty="0" smtClean="0"/>
              <a:t>Diseases.</a:t>
            </a:r>
            <a:r>
              <a:rPr lang="el-GR" sz="1400" dirty="0" smtClean="0"/>
              <a:t> </a:t>
            </a:r>
            <a:r>
              <a:rPr lang="en-US" sz="1400" dirty="0" smtClean="0"/>
              <a:t>ed</a:t>
            </a:r>
            <a:r>
              <a:rPr lang="en-US" sz="1400" dirty="0"/>
              <a:t>. Academic Press, New York, USA.</a:t>
            </a:r>
          </a:p>
          <a:p>
            <a:pPr marL="0" indent="0">
              <a:buNone/>
            </a:pPr>
            <a:r>
              <a:rPr lang="en-US" sz="1400" b="1" dirty="0"/>
              <a:t>6. </a:t>
            </a:r>
            <a:r>
              <a:rPr lang="en-US" sz="1400" dirty="0"/>
              <a:t>K. A. Linklater, M. C. Smith (1993), Color Atlas of diseases and disorders </a:t>
            </a:r>
            <a:r>
              <a:rPr lang="en-US" sz="1400" dirty="0" smtClean="0"/>
              <a:t>of</a:t>
            </a:r>
            <a:r>
              <a:rPr lang="el-GR" sz="1400" dirty="0" smtClean="0"/>
              <a:t> </a:t>
            </a:r>
            <a:r>
              <a:rPr lang="en-US" sz="1400" dirty="0" smtClean="0"/>
              <a:t>the </a:t>
            </a:r>
            <a:r>
              <a:rPr lang="en-US" sz="1400" dirty="0"/>
              <a:t>sheep and goat. Wolfe Publishing.</a:t>
            </a:r>
          </a:p>
          <a:p>
            <a:pPr marL="0" indent="0">
              <a:buNone/>
            </a:pPr>
            <a:r>
              <a:rPr lang="en-US" sz="1400" b="1" dirty="0"/>
              <a:t>7. </a:t>
            </a:r>
            <a:r>
              <a:rPr lang="en-US" sz="1400" dirty="0"/>
              <a:t>Eddie </a:t>
            </a:r>
            <a:r>
              <a:rPr lang="en-US" sz="1400" dirty="0" err="1"/>
              <a:t>Straiton</a:t>
            </a:r>
            <a:r>
              <a:rPr lang="en-US" sz="1400" dirty="0"/>
              <a:t> (1992). Sheep ailments, 6th ed., Farming Press.</a:t>
            </a:r>
          </a:p>
          <a:p>
            <a:pPr marL="0" indent="0">
              <a:buNone/>
            </a:pPr>
            <a:r>
              <a:rPr lang="en-US" sz="1400" b="1" dirty="0"/>
              <a:t>8. </a:t>
            </a:r>
            <a:r>
              <a:rPr lang="en-US" sz="1400" dirty="0"/>
              <a:t>Tony Hart and Paul shears (1996), Color Atlas of medical </a:t>
            </a:r>
            <a:r>
              <a:rPr lang="en-US" sz="1400" dirty="0" smtClean="0"/>
              <a:t>microbiology.</a:t>
            </a:r>
            <a:r>
              <a:rPr lang="el-GR" sz="1400" dirty="0" smtClean="0"/>
              <a:t> </a:t>
            </a:r>
            <a:r>
              <a:rPr lang="en-US" sz="1400" dirty="0" smtClean="0"/>
              <a:t>Mosby </a:t>
            </a:r>
            <a:r>
              <a:rPr lang="en-US" sz="1400" dirty="0"/>
              <a:t>Pub.</a:t>
            </a:r>
          </a:p>
          <a:p>
            <a:pPr marL="0" indent="0">
              <a:buNone/>
            </a:pPr>
            <a:r>
              <a:rPr lang="en-US" sz="1400" b="1" dirty="0"/>
              <a:t>9. </a:t>
            </a:r>
            <a:r>
              <a:rPr lang="en-US" sz="1400" dirty="0"/>
              <a:t>Meat International</a:t>
            </a:r>
          </a:p>
          <a:p>
            <a:pPr marL="0" indent="0">
              <a:buNone/>
            </a:pPr>
            <a:endParaRPr lang="el-GR" sz="1400" dirty="0">
              <a:solidFill>
                <a:prstClr val="white">
                  <a:lumMod val="50000"/>
                </a:prstClr>
              </a:solidFill>
              <a:ea typeface="Arial Unicode MS"/>
              <a:cs typeface="Times New Roman" pitchFamily="18" charset="0"/>
            </a:endParaRPr>
          </a:p>
        </p:txBody>
      </p:sp>
    </p:spTree>
    <p:extLst>
      <p:ext uri="{BB962C8B-B14F-4D97-AF65-F5344CB8AC3E}">
        <p14:creationId xmlns:p14="http://schemas.microsoft.com/office/powerpoint/2010/main" val="41913882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Βιβλιογραφία</a:t>
            </a:r>
            <a:endParaRPr lang="el-GR" dirty="0"/>
          </a:p>
        </p:txBody>
      </p:sp>
      <p:sp>
        <p:nvSpPr>
          <p:cNvPr id="3" name="Θέση περιεχομένου 2"/>
          <p:cNvSpPr>
            <a:spLocks noGrp="1"/>
          </p:cNvSpPr>
          <p:nvPr>
            <p:ph idx="1"/>
          </p:nvPr>
        </p:nvSpPr>
        <p:spPr/>
        <p:txBody>
          <a:bodyPr>
            <a:normAutofit fontScale="55000" lnSpcReduction="20000"/>
          </a:bodyPr>
          <a:lstStyle/>
          <a:p>
            <a:pPr marL="0" indent="0">
              <a:buNone/>
            </a:pPr>
            <a:r>
              <a:rPr lang="en-US" b="1" dirty="0"/>
              <a:t>10. </a:t>
            </a:r>
            <a:r>
              <a:rPr lang="en-US" dirty="0"/>
              <a:t>The Veterinary Record (Journal of the British Veterinary Association).</a:t>
            </a:r>
          </a:p>
          <a:p>
            <a:pPr marL="0" indent="0">
              <a:buNone/>
            </a:pPr>
            <a:r>
              <a:rPr lang="en-US" b="1" dirty="0"/>
              <a:t>11. </a:t>
            </a:r>
            <a:r>
              <a:rPr lang="en-US" dirty="0"/>
              <a:t>In practice (Journal of the British Veterinary Association).</a:t>
            </a:r>
          </a:p>
          <a:p>
            <a:pPr marL="0" indent="0">
              <a:buNone/>
            </a:pPr>
            <a:r>
              <a:rPr lang="en-US" b="1" dirty="0"/>
              <a:t>12. </a:t>
            </a:r>
            <a:r>
              <a:rPr lang="en-US" dirty="0"/>
              <a:t>C. D. </a:t>
            </a:r>
            <a:r>
              <a:rPr lang="en-US" dirty="0" err="1"/>
              <a:t>Buergelt</a:t>
            </a:r>
            <a:r>
              <a:rPr lang="en-US" dirty="0"/>
              <a:t> (1997).Reproductive pathology of Domestic animals. </a:t>
            </a:r>
            <a:r>
              <a:rPr lang="en-US" dirty="0" smtClean="0"/>
              <a:t>Mosby</a:t>
            </a:r>
            <a:r>
              <a:rPr lang="el-GR" dirty="0" smtClean="0"/>
              <a:t> </a:t>
            </a:r>
            <a:r>
              <a:rPr lang="en-US" dirty="0" smtClean="0"/>
              <a:t>Pub</a:t>
            </a:r>
            <a:r>
              <a:rPr lang="en-US" dirty="0"/>
              <a:t>.</a:t>
            </a:r>
          </a:p>
          <a:p>
            <a:pPr marL="0" indent="0">
              <a:buNone/>
            </a:pPr>
            <a:r>
              <a:rPr lang="en-US" b="1" dirty="0"/>
              <a:t>13. </a:t>
            </a:r>
            <a:r>
              <a:rPr lang="en-US" dirty="0"/>
              <a:t>J. Matthews (1999). Diseases of the goat. 2nd edition. Blackwell Publishing.</a:t>
            </a:r>
          </a:p>
          <a:p>
            <a:pPr marL="0" indent="0">
              <a:buNone/>
            </a:pPr>
            <a:r>
              <a:rPr lang="en-US" b="1" dirty="0"/>
              <a:t>14. </a:t>
            </a:r>
            <a:r>
              <a:rPr lang="en-US" dirty="0"/>
              <a:t>W. B. Martin and I. D. Aitken. (2002). Diseases of the sheep. 3rd </a:t>
            </a:r>
            <a:r>
              <a:rPr lang="en-US" dirty="0" smtClean="0"/>
              <a:t>edition</a:t>
            </a:r>
            <a:r>
              <a:rPr lang="el-GR" dirty="0" smtClean="0"/>
              <a:t> </a:t>
            </a:r>
            <a:r>
              <a:rPr lang="en-US" dirty="0" err="1" smtClean="0"/>
              <a:t>Moredun</a:t>
            </a:r>
            <a:r>
              <a:rPr lang="en-US" dirty="0" smtClean="0"/>
              <a:t> </a:t>
            </a:r>
            <a:r>
              <a:rPr lang="en-US" dirty="0"/>
              <a:t>Institute, Blackwell Science.</a:t>
            </a:r>
          </a:p>
          <a:p>
            <a:pPr marL="0" indent="0">
              <a:buNone/>
            </a:pPr>
            <a:r>
              <a:rPr lang="el-GR" b="1" dirty="0"/>
              <a:t>15. </a:t>
            </a:r>
            <a:r>
              <a:rPr lang="el-GR" dirty="0"/>
              <a:t>A. </a:t>
            </a:r>
            <a:r>
              <a:rPr lang="el-GR" dirty="0" err="1"/>
              <a:t>Tζώρα</a:t>
            </a:r>
            <a:r>
              <a:rPr lang="el-GR" dirty="0"/>
              <a:t> (2002) Μικροβιολογία των ζώων, Έκδοση Τ.Ε.Ι. Ηπείρου.</a:t>
            </a:r>
          </a:p>
          <a:p>
            <a:pPr marL="0" indent="0">
              <a:buNone/>
            </a:pPr>
            <a:r>
              <a:rPr lang="el-GR" b="1" dirty="0"/>
              <a:t>16. </a:t>
            </a:r>
            <a:r>
              <a:rPr lang="el-GR" dirty="0"/>
              <a:t>Γ. Σκούφος (2002). Λοιμώδη νοσήματα και Υγιεινή των ζώων, Έκδοση Τ.Ε.Ι.</a:t>
            </a:r>
          </a:p>
          <a:p>
            <a:pPr marL="0" indent="0">
              <a:buNone/>
            </a:pPr>
            <a:r>
              <a:rPr lang="el-GR" dirty="0"/>
              <a:t>Ηπείρου.</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62</a:t>
            </a:fld>
            <a:endParaRPr lang="el-GR" dirty="0"/>
          </a:p>
        </p:txBody>
      </p:sp>
    </p:spTree>
    <p:extLst>
      <p:ext uri="{BB962C8B-B14F-4D97-AF65-F5344CB8AC3E}">
        <p14:creationId xmlns:p14="http://schemas.microsoft.com/office/powerpoint/2010/main" val="29016347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63</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val="5769979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64</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8328280"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Σκούφος </a:t>
            </a:r>
            <a:r>
              <a:rPr lang="el-GR" sz="2400" dirty="0">
                <a:solidFill>
                  <a:schemeClr val="bg1">
                    <a:lumMod val="50000"/>
                  </a:schemeClr>
                </a:solidFill>
              </a:rPr>
              <a:t>Ι</a:t>
            </a:r>
            <a:r>
              <a:rPr lang="el-GR" sz="2400" dirty="0" smtClean="0">
                <a:solidFill>
                  <a:schemeClr val="bg1">
                    <a:lumMod val="50000"/>
                  </a:schemeClr>
                </a:solidFill>
              </a:rPr>
              <a:t>ωάννης. Λοιμώδη Νοσήματα- Υγιεινή Αγροτικών Ζώων.</a:t>
            </a:r>
          </a:p>
          <a:p>
            <a:pPr algn="just"/>
            <a:r>
              <a:rPr lang="el-GR" sz="2400" dirty="0" smtClean="0">
                <a:solidFill>
                  <a:schemeClr val="bg1">
                    <a:lumMod val="50000"/>
                  </a:schemeClr>
                </a:solidFill>
              </a:rPr>
              <a:t> </a:t>
            </a:r>
            <a:r>
              <a:rPr lang="el-GR" sz="2400" dirty="0">
                <a:solidFill>
                  <a:schemeClr val="bg1">
                    <a:lumMod val="50000"/>
                  </a:schemeClr>
                </a:solidFill>
              </a:rPr>
              <a:t>Τεχνολογικό Ίδρυμα </a:t>
            </a:r>
            <a:r>
              <a:rPr lang="el-GR" sz="2400" dirty="0" smtClean="0">
                <a:solidFill>
                  <a:schemeClr val="bg1">
                    <a:lumMod val="50000"/>
                  </a:schemeClr>
                </a:solidFill>
              </a:rPr>
              <a:t>Ηπείρου. Διαθέσιμο από:</a:t>
            </a:r>
            <a:endParaRPr lang="el-GR" sz="2400" dirty="0">
              <a:solidFill>
                <a:schemeClr val="bg1">
                  <a:lumMod val="50000"/>
                </a:schemeClr>
              </a:solidFill>
            </a:endParaRPr>
          </a:p>
          <a:p>
            <a:pPr algn="just"/>
            <a:r>
              <a:rPr lang="en-US" sz="2400" dirty="0">
                <a:solidFill>
                  <a:schemeClr val="bg1">
                    <a:lumMod val="50000"/>
                  </a:schemeClr>
                </a:solidFill>
              </a:rPr>
              <a:t>http://</a:t>
            </a:r>
            <a:r>
              <a:rPr lang="en-US" sz="2400" dirty="0" smtClean="0">
                <a:solidFill>
                  <a:schemeClr val="bg1">
                    <a:lumMod val="50000"/>
                  </a:schemeClr>
                </a:solidFill>
              </a:rPr>
              <a:t>eclass.teiep.gr/courses/TEXG1</a:t>
            </a:r>
            <a:r>
              <a:rPr lang="el-GR" sz="2400" smtClean="0">
                <a:solidFill>
                  <a:schemeClr val="bg1">
                    <a:lumMod val="50000"/>
                  </a:schemeClr>
                </a:solidFill>
              </a:rPr>
              <a:t>25</a:t>
            </a:r>
            <a:r>
              <a:rPr lang="en-US" sz="2400" smtClean="0">
                <a:solidFill>
                  <a:schemeClr val="bg1">
                    <a:lumMod val="50000"/>
                  </a:schemeClr>
                </a:solidFill>
              </a:rPr>
              <a:t>/</a:t>
            </a:r>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Πρόδρομος </a:t>
            </a:r>
            <a:r>
              <a:rPr lang="el-GR" sz="2900" b="1" dirty="0" err="1" smtClean="0"/>
              <a:t>Σακάλογλου</a:t>
            </a:r>
            <a:r>
              <a:rPr lang="el-GR" sz="2900" b="1" dirty="0" smtClean="0"/>
              <a:t> </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b="1" dirty="0"/>
              <a:t>ΝΟΣΗΜΑΤΑ ΤΩΝ ΜΗΡΥΚΑΣΤΙΚΩΝ ΠΟΥ ΟΦΕΙΛΟΝΤΑΙ ΣΕ ΒΑΚΤΗΡΙΑ</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smtClean="0">
                <a:solidFill>
                  <a:prstClr val="black"/>
                </a:solidFill>
              </a:rPr>
              <a:t>ΠΑΣΤΕΡΙΔΙΩΣΗ</a:t>
            </a:r>
            <a:br>
              <a:rPr lang="el-GR" sz="2800" dirty="0" smtClean="0">
                <a:solidFill>
                  <a:prstClr val="black"/>
                </a:solidFill>
              </a:rPr>
            </a:br>
            <a:r>
              <a:rPr lang="en-US" sz="2800" dirty="0">
                <a:solidFill>
                  <a:prstClr val="black"/>
                </a:solidFill>
              </a:rPr>
              <a:t>(</a:t>
            </a:r>
            <a:r>
              <a:rPr lang="en-US" sz="2800" dirty="0" err="1">
                <a:solidFill>
                  <a:prstClr val="black"/>
                </a:solidFill>
              </a:rPr>
              <a:t>Pasteuridiasis</a:t>
            </a:r>
            <a:r>
              <a:rPr lang="en-US" sz="2800" dirty="0">
                <a:solidFill>
                  <a:prstClr val="black"/>
                </a:solidFill>
              </a:rPr>
              <a:t>)</a:t>
            </a:r>
            <a:endParaRPr lang="el-GR" dirty="0"/>
          </a:p>
        </p:txBody>
      </p:sp>
      <p:sp>
        <p:nvSpPr>
          <p:cNvPr id="3" name="Θέση περιεχομένου 2"/>
          <p:cNvSpPr>
            <a:spLocks noGrp="1"/>
          </p:cNvSpPr>
          <p:nvPr>
            <p:ph idx="1"/>
          </p:nvPr>
        </p:nvSpPr>
        <p:spPr>
          <a:xfrm>
            <a:off x="457200" y="1208885"/>
            <a:ext cx="8229600" cy="3771636"/>
          </a:xfrm>
        </p:spPr>
        <p:txBody>
          <a:bodyPr>
            <a:noAutofit/>
          </a:bodyPr>
          <a:lstStyle/>
          <a:p>
            <a:pPr marL="0" indent="0">
              <a:buNone/>
            </a:pPr>
            <a:r>
              <a:rPr lang="el-GR" sz="2000" dirty="0"/>
              <a:t>Στην πνευμονική παστεριδίωση </a:t>
            </a:r>
            <a:r>
              <a:rPr lang="el-GR" sz="2000" dirty="0" smtClean="0"/>
              <a:t>παρατηρείται:</a:t>
            </a:r>
          </a:p>
          <a:p>
            <a:r>
              <a:rPr lang="el-GR" sz="2000" dirty="0" smtClean="0"/>
              <a:t>Πνευμονία και συνεχής πυρετός </a:t>
            </a:r>
            <a:r>
              <a:rPr lang="el-GR" sz="2000" dirty="0"/>
              <a:t>(40-42oC</a:t>
            </a:r>
            <a:r>
              <a:rPr lang="el-GR" sz="2000" dirty="0" smtClean="0"/>
              <a:t>)</a:t>
            </a:r>
            <a:endParaRPr lang="el-GR" sz="2000" dirty="0"/>
          </a:p>
          <a:p>
            <a:r>
              <a:rPr lang="el-GR" sz="2000" dirty="0" smtClean="0"/>
              <a:t>Ταχύπνοια, βήχας και ταχυκαρδία</a:t>
            </a:r>
          </a:p>
          <a:p>
            <a:r>
              <a:rPr lang="el-GR" sz="2000" dirty="0" smtClean="0"/>
              <a:t>Κυάνωση</a:t>
            </a:r>
          </a:p>
          <a:p>
            <a:r>
              <a:rPr lang="el-GR" sz="2000" dirty="0" smtClean="0"/>
              <a:t>ξηρότητα </a:t>
            </a:r>
            <a:r>
              <a:rPr lang="el-GR" sz="2000" dirty="0"/>
              <a:t>του </a:t>
            </a:r>
            <a:r>
              <a:rPr lang="el-GR" sz="2000" dirty="0" smtClean="0"/>
              <a:t>στόματος</a:t>
            </a:r>
          </a:p>
          <a:p>
            <a:r>
              <a:rPr lang="el-GR" sz="2000" dirty="0" smtClean="0"/>
              <a:t>άφθονο ρινικό έκκριμα</a:t>
            </a:r>
          </a:p>
          <a:p>
            <a:r>
              <a:rPr lang="el-GR" sz="2000" dirty="0" smtClean="0"/>
              <a:t>προοδευτικό </a:t>
            </a:r>
            <a:r>
              <a:rPr lang="el-GR" sz="2000" dirty="0"/>
              <a:t>σταμάτημα του </a:t>
            </a:r>
            <a:r>
              <a:rPr lang="el-GR" sz="2000" dirty="0" smtClean="0"/>
              <a:t>μηρυκασμού</a:t>
            </a:r>
          </a:p>
          <a:p>
            <a:r>
              <a:rPr lang="el-GR" sz="2000" dirty="0" smtClean="0"/>
              <a:t>Δακρύρροια</a:t>
            </a:r>
          </a:p>
          <a:p>
            <a:pPr marL="0" indent="0">
              <a:buNone/>
            </a:pPr>
            <a:r>
              <a:rPr lang="el-GR" sz="2000" dirty="0" smtClean="0"/>
              <a:t>Η </a:t>
            </a:r>
            <a:r>
              <a:rPr lang="el-GR" sz="2000" dirty="0"/>
              <a:t>διάρκεια της πνευμονικής </a:t>
            </a:r>
            <a:r>
              <a:rPr lang="el-GR" sz="2000" dirty="0" err="1"/>
              <a:t>παστεριδίωσης</a:t>
            </a:r>
            <a:r>
              <a:rPr lang="el-GR" sz="2000" dirty="0"/>
              <a:t> συνήθως </a:t>
            </a:r>
            <a:r>
              <a:rPr lang="el-GR" sz="2000" dirty="0" smtClean="0"/>
              <a:t>είναι 5-6 ημέρες.</a:t>
            </a:r>
            <a:endParaRPr lang="el-GR"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a:t>
            </a:fld>
            <a:endParaRPr lang="el-GR" dirty="0"/>
          </a:p>
        </p:txBody>
      </p:sp>
    </p:spTree>
    <p:extLst>
      <p:ext uri="{BB962C8B-B14F-4D97-AF65-F5344CB8AC3E}">
        <p14:creationId xmlns:p14="http://schemas.microsoft.com/office/powerpoint/2010/main" val="3817292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smtClean="0">
                <a:solidFill>
                  <a:prstClr val="black"/>
                </a:solidFill>
              </a:rPr>
              <a:t>ΠΑΣΤΕΡΙΔΙΩΣΗ</a:t>
            </a:r>
            <a:br>
              <a:rPr lang="el-GR" sz="2800" dirty="0" smtClean="0">
                <a:solidFill>
                  <a:prstClr val="black"/>
                </a:solidFill>
              </a:rPr>
            </a:br>
            <a:r>
              <a:rPr lang="en-US" sz="2800" dirty="0"/>
              <a:t>(</a:t>
            </a:r>
            <a:r>
              <a:rPr lang="en-US" sz="2800" dirty="0" err="1"/>
              <a:t>Pasteuridiasis</a:t>
            </a:r>
            <a:r>
              <a:rPr lang="en-US" sz="2800" dirty="0"/>
              <a:t>)</a:t>
            </a:r>
            <a:endParaRPr lang="el-GR" sz="2800" dirty="0"/>
          </a:p>
        </p:txBody>
      </p:sp>
      <p:sp>
        <p:nvSpPr>
          <p:cNvPr id="3" name="Θέση περιεχομένου 2"/>
          <p:cNvSpPr>
            <a:spLocks noGrp="1"/>
          </p:cNvSpPr>
          <p:nvPr>
            <p:ph idx="1"/>
          </p:nvPr>
        </p:nvSpPr>
        <p:spPr>
          <a:xfrm>
            <a:off x="827584" y="1417340"/>
            <a:ext cx="7704856" cy="3687796"/>
          </a:xfrm>
        </p:spPr>
        <p:txBody>
          <a:bodyPr>
            <a:normAutofit/>
          </a:bodyPr>
          <a:lstStyle/>
          <a:p>
            <a:pPr marL="0" indent="0">
              <a:buNone/>
            </a:pPr>
            <a:r>
              <a:rPr lang="el-GR" sz="2000" b="1" dirty="0" smtClean="0"/>
              <a:t>Διάγνωση</a:t>
            </a:r>
          </a:p>
          <a:p>
            <a:pPr marL="0" indent="0">
              <a:buNone/>
            </a:pPr>
            <a:r>
              <a:rPr lang="el-GR" sz="2000" dirty="0" smtClean="0"/>
              <a:t>Εργαστηριακά και οι δύο μορφές της </a:t>
            </a:r>
            <a:r>
              <a:rPr lang="el-GR" sz="2000" dirty="0" err="1" smtClean="0"/>
              <a:t>παστεριδίωσης</a:t>
            </a:r>
            <a:r>
              <a:rPr lang="el-GR" sz="2000" dirty="0" smtClean="0"/>
              <a:t> επιβεβαιώνονται με την ανεύρεση </a:t>
            </a:r>
            <a:r>
              <a:rPr lang="el-GR" sz="2000" dirty="0"/>
              <a:t>των βακτηριδίων στους πνεύμονες και στο </a:t>
            </a:r>
            <a:r>
              <a:rPr lang="el-GR" sz="2000" dirty="0" err="1"/>
              <a:t>οροαιματηρό</a:t>
            </a:r>
            <a:r>
              <a:rPr lang="el-GR" sz="2000" dirty="0"/>
              <a:t> εξίδρωμα </a:t>
            </a:r>
            <a:r>
              <a:rPr lang="el-GR" sz="2000" dirty="0" smtClean="0"/>
              <a:t>των οιδημάτων </a:t>
            </a:r>
            <a:r>
              <a:rPr lang="el-GR" sz="2000" dirty="0"/>
              <a:t>απευθείας ή ύστερα από καλλιέργεια (</a:t>
            </a:r>
            <a:r>
              <a:rPr lang="el-GR" sz="2000" dirty="0" err="1"/>
              <a:t>κοκκοβάκιλος</a:t>
            </a:r>
            <a:r>
              <a:rPr lang="el-GR" sz="2000" dirty="0"/>
              <a:t>, αρνητικός </a:t>
            </a:r>
            <a:r>
              <a:rPr lang="el-GR" sz="2000" dirty="0" smtClean="0"/>
              <a:t>κατά </a:t>
            </a:r>
            <a:r>
              <a:rPr lang="el-GR" sz="2000" dirty="0" err="1" smtClean="0"/>
              <a:t>Gram</a:t>
            </a:r>
            <a:r>
              <a:rPr lang="el-GR" sz="2000" dirty="0" smtClean="0"/>
              <a:t> </a:t>
            </a:r>
            <a:r>
              <a:rPr lang="el-GR" sz="2000" dirty="0"/>
              <a:t>που παίρνει τη διπολική χρώση).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a:t>
            </a:fld>
            <a:endParaRPr lang="el-GR" dirty="0"/>
          </a:p>
        </p:txBody>
      </p:sp>
    </p:spTree>
    <p:extLst>
      <p:ext uri="{BB962C8B-B14F-4D97-AF65-F5344CB8AC3E}">
        <p14:creationId xmlns:p14="http://schemas.microsoft.com/office/powerpoint/2010/main" val="4236984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smtClean="0"/>
              <a:t>ΠΑΡΑΦΥΜΑΤΙΩΣΗ</a:t>
            </a:r>
            <a:br>
              <a:rPr lang="el-GR" sz="2800" dirty="0" smtClean="0"/>
            </a:br>
            <a:r>
              <a:rPr lang="el-GR" sz="2800" dirty="0" smtClean="0"/>
              <a:t>(νόσος </a:t>
            </a:r>
            <a:r>
              <a:rPr lang="el-GR" sz="2800" dirty="0"/>
              <a:t>του </a:t>
            </a:r>
            <a:r>
              <a:rPr lang="en-US" sz="2800" dirty="0" err="1"/>
              <a:t>johne</a:t>
            </a:r>
            <a:r>
              <a:rPr lang="en-US" sz="2800" dirty="0"/>
              <a:t>)</a:t>
            </a:r>
            <a:endParaRPr lang="el-GR" sz="2800" dirty="0"/>
          </a:p>
        </p:txBody>
      </p:sp>
      <p:sp>
        <p:nvSpPr>
          <p:cNvPr id="3" name="Θέση περιεχομένου 2"/>
          <p:cNvSpPr>
            <a:spLocks noGrp="1"/>
          </p:cNvSpPr>
          <p:nvPr>
            <p:ph idx="1"/>
          </p:nvPr>
        </p:nvSpPr>
        <p:spPr/>
        <p:txBody>
          <a:bodyPr>
            <a:noAutofit/>
          </a:bodyPr>
          <a:lstStyle/>
          <a:p>
            <a:pPr marL="0" indent="0">
              <a:buNone/>
            </a:pPr>
            <a:r>
              <a:rPr lang="el-GR" sz="2000" b="1" dirty="0"/>
              <a:t>Ορισμός</a:t>
            </a:r>
          </a:p>
          <a:p>
            <a:pPr marL="0" indent="0">
              <a:buNone/>
            </a:pPr>
            <a:r>
              <a:rPr lang="el-GR" sz="2000" dirty="0"/>
              <a:t>Είναι χρόνια λοιμώδης νόσος των μηρυκαστικών που χαρακτηρίζεται </a:t>
            </a:r>
            <a:r>
              <a:rPr lang="el-GR" sz="2000" dirty="0" smtClean="0"/>
              <a:t>από διαλείπουσα </a:t>
            </a:r>
            <a:r>
              <a:rPr lang="el-GR" sz="2000" dirty="0"/>
              <a:t>διάρροια και προοδευτική </a:t>
            </a:r>
            <a:r>
              <a:rPr lang="el-GR" sz="2000" dirty="0" err="1"/>
              <a:t>απίσχνανση</a:t>
            </a:r>
            <a:r>
              <a:rPr lang="el-GR" sz="2000" dirty="0"/>
              <a:t>. Οφείλεται στο </a:t>
            </a:r>
            <a:r>
              <a:rPr lang="el-GR" sz="2000" dirty="0" err="1" smtClean="0"/>
              <a:t>Mycobacterium</a:t>
            </a:r>
            <a:r>
              <a:rPr lang="el-GR" sz="2000" dirty="0" smtClean="0"/>
              <a:t> </a:t>
            </a:r>
            <a:r>
              <a:rPr lang="el-GR" sz="2000" dirty="0" err="1" smtClean="0"/>
              <a:t>paratuberculosis</a:t>
            </a:r>
            <a:r>
              <a:rPr lang="el-GR" sz="2000" dirty="0" smtClean="0"/>
              <a:t> </a:t>
            </a:r>
            <a:r>
              <a:rPr lang="el-GR" sz="2000" dirty="0"/>
              <a:t>το οποίο εντοπίζεται και δρα στον </a:t>
            </a:r>
            <a:r>
              <a:rPr lang="el-GR" sz="2000" dirty="0" smtClean="0"/>
              <a:t>εντερικό βλεννογόνο</a:t>
            </a:r>
            <a:r>
              <a:rPr lang="el-GR" sz="2000" dirty="0"/>
              <a:t>.</a:t>
            </a:r>
          </a:p>
          <a:p>
            <a:pPr marL="0" indent="0">
              <a:buNone/>
            </a:pPr>
            <a:r>
              <a:rPr lang="el-GR" sz="2000" b="1" dirty="0"/>
              <a:t>Αιτιολογία</a:t>
            </a:r>
          </a:p>
          <a:p>
            <a:pPr marL="0" indent="0">
              <a:buNone/>
            </a:pPr>
            <a:r>
              <a:rPr lang="el-GR" sz="2000" dirty="0"/>
              <a:t>Ευπαθή είναι όλα τα μηρυκαστικά, κυρίως όμως τα </a:t>
            </a:r>
            <a:r>
              <a:rPr lang="el-GR" sz="2000" dirty="0" smtClean="0"/>
              <a:t>πρόβατα. Η </a:t>
            </a:r>
            <a:r>
              <a:rPr lang="el-GR" sz="2000" dirty="0"/>
              <a:t>μόλυνση γίνεται από το στόμα. Ο χρόνος επώασης είναι 1-2 έτη. Η </a:t>
            </a:r>
            <a:r>
              <a:rPr lang="el-GR" sz="2000" dirty="0" smtClean="0"/>
              <a:t>λοίμωξη εντοπίζεται </a:t>
            </a:r>
            <a:r>
              <a:rPr lang="el-GR" sz="2000" dirty="0"/>
              <a:t>στον εντερικό </a:t>
            </a:r>
            <a:r>
              <a:rPr lang="el-GR" sz="2000" dirty="0" err="1"/>
              <a:t>βλενογόννο</a:t>
            </a:r>
            <a:r>
              <a:rPr lang="el-GR" sz="2000" dirty="0"/>
              <a:t> με αποτέλεσμα την πρόκληση </a:t>
            </a:r>
            <a:r>
              <a:rPr lang="el-GR" sz="2000" dirty="0" smtClean="0"/>
              <a:t>χρόνιας υπερτροφικής </a:t>
            </a:r>
            <a:r>
              <a:rPr lang="el-GR" sz="2000" dirty="0"/>
              <a:t>εντερίτιδας. Η </a:t>
            </a:r>
            <a:r>
              <a:rPr lang="el-GR" sz="2000" dirty="0" err="1"/>
              <a:t>απίσχνανση</a:t>
            </a:r>
            <a:r>
              <a:rPr lang="el-GR" sz="2000" dirty="0"/>
              <a:t> οφείλεται στη διαταραχή </a:t>
            </a:r>
            <a:r>
              <a:rPr lang="el-GR" sz="2000" dirty="0" smtClean="0"/>
              <a:t>της εντερικής λειτουργίας</a:t>
            </a:r>
            <a:r>
              <a:rPr lang="el-GR" sz="2000" dirty="0"/>
              <a:t>.</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9</a:t>
            </a:fld>
            <a:endParaRPr lang="el-GR" dirty="0"/>
          </a:p>
        </p:txBody>
      </p:sp>
    </p:spTree>
    <p:extLst>
      <p:ext uri="{BB962C8B-B14F-4D97-AF65-F5344CB8AC3E}">
        <p14:creationId xmlns:p14="http://schemas.microsoft.com/office/powerpoint/2010/main" val="34187035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4064</TotalTime>
  <Words>5477</Words>
  <Application>Microsoft Office PowerPoint</Application>
  <PresentationFormat>Προβολή στην οθόνη (16:10)</PresentationFormat>
  <Paragraphs>405</Paragraphs>
  <Slides>67</Slides>
  <Notes>10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67</vt:i4>
      </vt:variant>
    </vt:vector>
  </HeadingPairs>
  <TitlesOfParts>
    <vt:vector size="72" baseType="lpstr">
      <vt:lpstr>Arial</vt:lpstr>
      <vt:lpstr>Arial Unicode MS</vt:lpstr>
      <vt:lpstr>Calibri</vt:lpstr>
      <vt:lpstr>Times New Roman</vt:lpstr>
      <vt:lpstr>Θέμα του Office</vt:lpstr>
      <vt:lpstr>Λοιμώδη Νοσήματα – Υγιεινή Αγροτικών Ζώων</vt:lpstr>
      <vt:lpstr>Παρουσίαση του PowerPoint</vt:lpstr>
      <vt:lpstr>Άδειες Χρήσης</vt:lpstr>
      <vt:lpstr>Χρηματοδότηση</vt:lpstr>
      <vt:lpstr>ΠΑΣΤΕΡΙΔΙΩΣΗ  (Pasteuridiasis)</vt:lpstr>
      <vt:lpstr>ΠΑΣΤΕΡΙΔΙΩΣΗ (Pasteuridiasis)</vt:lpstr>
      <vt:lpstr>ΠΑΣΤΕΡΙΔΙΩΣΗ (Pasteuridiasis)</vt:lpstr>
      <vt:lpstr>ΠΑΣΤΕΡΙΔΙΩΣΗ (Pasteuridiasis)</vt:lpstr>
      <vt:lpstr>ΠΑΡΑΦΥΜΑΤΙΩΣΗ (νόσος του johne)</vt:lpstr>
      <vt:lpstr>ΠΑΡΑΦΥΜΑΤΙΩΣΗ  (νόσος του johne)</vt:lpstr>
      <vt:lpstr>ΠΑΡΑΦΥΜΑΤΙΩΣΗ  (νόσος του johne)</vt:lpstr>
      <vt:lpstr>ΚΟΛΙΒΑΚΙΛΛΩΣΗ (Colibacillosis)</vt:lpstr>
      <vt:lpstr>ΚΟΛΙΒΑΚΙΛΛΩΣΗ (Colibacillosis)</vt:lpstr>
      <vt:lpstr>ΚΟΛΙΒΑΚΙΛΛΩΣΗ (Colibacillosis)</vt:lpstr>
      <vt:lpstr>ΚΟΛΙΒΑΚΙΛΛΩΣΗ (Colibacillosis)</vt:lpstr>
      <vt:lpstr>ΕΝΤΕΡΟΤΟΞΙΝΑΙΜΙΑ</vt:lpstr>
      <vt:lpstr>ΕΝΤΕΡΟΤΟΞΙΝΑΙΜΙΑ</vt:lpstr>
      <vt:lpstr>ΕΝΤΕΡΟΤΟΞΙΝΑΙΜΙΑ</vt:lpstr>
      <vt:lpstr>ΕΝΤΕΡΟΤΟΞΙΝΑΙΜΙΑ</vt:lpstr>
      <vt:lpstr>ΕΝΤΕΡΟΤΟΞΙΝΑΙΜΙΑ</vt:lpstr>
      <vt:lpstr>ΕΝΤΕΡΟΤΟΞΙΝΑΙΜΙΑ</vt:lpstr>
      <vt:lpstr>ΕΝΤΕΡΟΤΟΞΙΝΑΙΜΙΑ</vt:lpstr>
      <vt:lpstr>ΕΝΤΕΡΟΤΟΞΙΝΑΙΜΙΑ</vt:lpstr>
      <vt:lpstr>ΣΑΛΜΟΝΕΛΩΣΗ (Salmonellosis)</vt:lpstr>
      <vt:lpstr>ΣΑΛΜΟΝΕΛΩΣΗ (Salmonellosis)</vt:lpstr>
      <vt:lpstr>ΣΑΛΜΟΝΕΛΩΣΗ (Salmonellosis)</vt:lpstr>
      <vt:lpstr>ΣΑΛΜΟΝΕΛΩΣΗ ΤΩΝ ΠΡΟΒAΤΩΝ ΚΑΙ ΤΩΝ ΑΙΓΩΝ</vt:lpstr>
      <vt:lpstr>ΣΑΛΜΟΝΕΛΩΣΗ (Salmonellosis)</vt:lpstr>
      <vt:lpstr>ΣΑΛΜΟΝΕΛΩΣΗ (Salmonellosis)</vt:lpstr>
      <vt:lpstr>ΣΑΛΜΟΝΕΛΩΣΗ (Salmonellosis)</vt:lpstr>
      <vt:lpstr>ΦΥΜΑΤΙΩΣΗ</vt:lpstr>
      <vt:lpstr>ΦΥΜΑΤΙΩΣΗ</vt:lpstr>
      <vt:lpstr>ΦΥΜΑΤΙΩΣΗ</vt:lpstr>
      <vt:lpstr>ΦΥΜΑΤΙΩΣΗ</vt:lpstr>
      <vt:lpstr>ΦΥΜΑΤΙΩΣΗ</vt:lpstr>
      <vt:lpstr>ΑΝΘΡΑΚΑΣ</vt:lpstr>
      <vt:lpstr>ΑΝΘΡΑΚΑΣ</vt:lpstr>
      <vt:lpstr>ΑΝΘΡΑΚΑΣ</vt:lpstr>
      <vt:lpstr>ΑΝΘΡΑΚΑΣ</vt:lpstr>
      <vt:lpstr>ΑΝΘΡΑΚΑΣ</vt:lpstr>
      <vt:lpstr>ΑΝΘΡΑΚΑΣ</vt:lpstr>
      <vt:lpstr>ΛΟΙΜΩΔΗΣ ΠΟΔΟΔΕΡΜΑΤΙΤΙΔΑ</vt:lpstr>
      <vt:lpstr>ΛΟΙΜΩΔΗΣ ΠΟΔΟΔΕΡΜΑΤΙΤΙΔΑ</vt:lpstr>
      <vt:lpstr>ΛΟΙΜΩΔΗΣ ΠΟΔΟΔΕΡΜΑΤΙΤΙΔΑ</vt:lpstr>
      <vt:lpstr>ΛΙΣΤΕΡΙΩΣΗ</vt:lpstr>
      <vt:lpstr>ΛΙΣΤΕΡΙΩΣΗ</vt:lpstr>
      <vt:lpstr>ΛΙΣΤΕΡΙΩΣΗ</vt:lpstr>
      <vt:lpstr>ΛΕΠΤΟΣΠΕΙΡΩΣΗ (Leptospirosis)</vt:lpstr>
      <vt:lpstr>ΛΕΠΤΟΣΠΕΙΡΩΣΗ (Leptospirosis)</vt:lpstr>
      <vt:lpstr>ΛΕΠΤΟΣΠΕΙΡΩΣΗ (Leptospirosis)</vt:lpstr>
      <vt:lpstr>ΛΟΙΜΩΔΗΣ ΑΓΑΛΑΞΙΑ ΤΩΝ ΑΙΓΩΝ ΚΑΙ ΤΩΝ ΠΡΟΒΑΤΩΝ</vt:lpstr>
      <vt:lpstr>ΛΟΙΜΩΔΗΣ ΑΓΑΛΑΞΙΑ ΤΩΝ ΑΙΓΩΝ ΚΑΙ ΤΩΝ ΠΡΟΒΑΤΩΝ</vt:lpstr>
      <vt:lpstr>ΛΟΙΜΩΔΗΣ ΑΓΑΛΑΞΙΑ ΤΩΝ ΑΙΓΩΝ ΚΑΙ ΤΩΝ ΠΡΟΒΑΤΩΝ</vt:lpstr>
      <vt:lpstr>ΤΕΤΑΝΟΣ</vt:lpstr>
      <vt:lpstr>ΒΡΟΥΚΕΛΛΩΣΗ (Brucellosis)</vt:lpstr>
      <vt:lpstr>ΒΡΟΥΚΕΛΛΩΣΗ (Brucellosis)</vt:lpstr>
      <vt:lpstr>ΒΡΟΥΚΕΛΛΩΣΗ (Brucellosis)</vt:lpstr>
      <vt:lpstr>ΒΡΟΥΚΕΛΛΩΣΗ (Brucellosis)</vt:lpstr>
      <vt:lpstr>ΒΡΟΥΚΕΛΛΩΣΗ (Brucellosis)</vt:lpstr>
      <vt:lpstr>ΒΡΟΥΚΕΛΛΩΣΗ (Brucellosis)</vt:lpstr>
      <vt:lpstr>Βιβλιογραφία</vt:lpstr>
      <vt:lpstr>Βιβλιογραφία</vt:lpstr>
      <vt:lpstr>Διατήρηση Σημειωμάτων</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Makis Sakaloglou</cp:lastModifiedBy>
  <cp:revision>365</cp:revision>
  <dcterms:created xsi:type="dcterms:W3CDTF">2012-09-06T09:03:05Z</dcterms:created>
  <dcterms:modified xsi:type="dcterms:W3CDTF">2015-11-25T11:02:56Z</dcterms:modified>
</cp:coreProperties>
</file>