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6" r:id="rId2"/>
    <p:sldId id="289" r:id="rId3"/>
    <p:sldId id="257" r:id="rId4"/>
    <p:sldId id="259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7" r:id="rId16"/>
    <p:sldId id="306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2" r:id="rId62"/>
    <p:sldId id="353" r:id="rId63"/>
    <p:sldId id="354" r:id="rId64"/>
    <p:sldId id="355" r:id="rId65"/>
    <p:sldId id="356" r:id="rId66"/>
    <p:sldId id="358" r:id="rId67"/>
    <p:sldId id="357" r:id="rId68"/>
    <p:sldId id="359" r:id="rId69"/>
    <p:sldId id="360" r:id="rId70"/>
    <p:sldId id="361" r:id="rId71"/>
    <p:sldId id="362" r:id="rId72"/>
    <p:sldId id="363" r:id="rId73"/>
    <p:sldId id="364" r:id="rId74"/>
    <p:sldId id="290" r:id="rId75"/>
    <p:sldId id="295" r:id="rId76"/>
    <p:sldId id="291" r:id="rId77"/>
    <p:sldId id="292" r:id="rId78"/>
    <p:sldId id="293" r:id="rId79"/>
    <p:sldId id="280" r:id="rId80"/>
  </p:sldIdLst>
  <p:sldSz cx="9144000" cy="5715000" type="screen16x10"/>
  <p:notesSz cx="6858000" cy="9144000"/>
  <p:custDataLst>
    <p:tags r:id="rId8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1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gs" Target="tags/tag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F397BEF-4C29-4659-92F8-AB8CD270E7E0}" type="slidenum">
              <a:rPr lang="en-US" altLang="el-GR" sz="1200" baseline="0"/>
              <a:pPr/>
              <a:t>10</a:t>
            </a:fld>
            <a:endParaRPr lang="en-US" altLang="el-GR" sz="1200" baseline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B48C107-FF97-4B2D-A56D-5382A0276100}" type="slidenum">
              <a:rPr lang="en-US" altLang="el-GR" sz="1200" baseline="0"/>
              <a:pPr/>
              <a:t>11</a:t>
            </a:fld>
            <a:endParaRPr lang="en-US" altLang="el-GR" sz="1200" baseline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622A5223-73F5-4856-9800-A99B5D30D322}" type="slidenum">
              <a:rPr lang="en-US" altLang="el-GR" sz="1200" baseline="0"/>
              <a:pPr/>
              <a:t>12</a:t>
            </a:fld>
            <a:endParaRPr lang="en-US" altLang="el-GR" sz="1200" baseline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2A9030C-9EC7-4BE5-949E-F10AA0A9BE8E}" type="slidenum">
              <a:rPr lang="en-US" altLang="el-GR" sz="1200" baseline="0"/>
              <a:pPr/>
              <a:t>13</a:t>
            </a:fld>
            <a:endParaRPr lang="en-US" altLang="el-GR" sz="1200" baseline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BCFDCD7-8969-4FD6-83AE-20E26129C599}" type="slidenum">
              <a:rPr lang="en-US" altLang="el-GR" sz="1200" baseline="0"/>
              <a:pPr/>
              <a:t>14</a:t>
            </a:fld>
            <a:endParaRPr lang="en-US" altLang="el-GR" sz="1200" baseline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BF8145E-CC3C-4F21-971F-5C97B96215D0}" type="slidenum">
              <a:rPr lang="en-US" altLang="el-GR" sz="1200" baseline="0"/>
              <a:pPr/>
              <a:t>5</a:t>
            </a:fld>
            <a:endParaRPr lang="en-US" altLang="el-GR" sz="1200" baseline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39C4A66-357F-40F0-AB66-FDB46D7416E5}" type="slidenum">
              <a:rPr lang="en-US" altLang="el-GR" sz="1200" baseline="0"/>
              <a:pPr/>
              <a:t>6</a:t>
            </a:fld>
            <a:endParaRPr lang="en-US" altLang="el-GR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0109C4E-1538-43D9-930E-3E96AEA65EEB}" type="slidenum">
              <a:rPr lang="en-US" altLang="el-GR" sz="1200" baseline="0"/>
              <a:pPr/>
              <a:t>7</a:t>
            </a:fld>
            <a:endParaRPr lang="en-US" altLang="el-GR" sz="1200" baseline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F6713E2-8984-4A21-BDCF-0BA4DA59367A}" type="slidenum">
              <a:rPr lang="en-US" altLang="el-GR" sz="1200" baseline="0"/>
              <a:pPr/>
              <a:t>8</a:t>
            </a:fld>
            <a:endParaRPr lang="en-US" altLang="el-GR" sz="1200" baseline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26C826A-3E7B-4D82-8414-F77B62D0DBBE}" type="slidenum">
              <a:rPr lang="en-US" altLang="el-GR" sz="1200" baseline="0"/>
              <a:pPr/>
              <a:t>9</a:t>
            </a:fld>
            <a:endParaRPr lang="en-US" altLang="el-GR" sz="1200" baseline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baseline="0"/>
            </a:lvl1pPr>
          </a:lstStyle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l-GR" dirty="0"/>
          </a:p>
        </p:txBody>
      </p:sp>
      <p:sp>
        <p:nvSpPr>
          <p:cNvPr id="4" name="Ορθογώνιο 3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498" y="-57951"/>
            <a:ext cx="9140502" cy="25391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</a:t>
            </a:r>
            <a:r>
              <a:rPr lang="el-GR" sz="700" b="1" dirty="0" smtClean="0">
                <a:solidFill>
                  <a:schemeClr val="bg1"/>
                </a:solidFill>
              </a:rPr>
              <a:t>–</a:t>
            </a:r>
            <a:r>
              <a:rPr lang="en-US" sz="700" baseline="0" dirty="0" smtClean="0">
                <a:solidFill>
                  <a:schemeClr val="bg1"/>
                </a:solidFill>
              </a:rPr>
              <a:t>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5391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n-US" sz="700" baseline="0" dirty="0" smtClean="0">
                <a:solidFill>
                  <a:schemeClr val="bg1"/>
                </a:solidFill>
              </a:rPr>
              <a:t>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ΤΕΙ ΗΠΕΙΡΟΥ </a:t>
            </a:r>
            <a:r>
              <a:rPr lang="el-GR" sz="7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Λοιμώδη Νοσήματα – Υγιεινή Αγροτικών Ζώων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194798"/>
            <a:ext cx="8352928" cy="1464947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Ενότητα 2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400" b="1" dirty="0"/>
              <a:t>ΛΟΙΜΩΔΗ ΝΟΣΗΜΑΤΑ - ΖΩΟΝΟΣΟΙ </a:t>
            </a:r>
            <a:r>
              <a:rPr lang="el-GR" sz="2400" b="1" dirty="0" smtClean="0"/>
              <a:t>- ΠΕΡΙΒΑΛΛΟΝ</a:t>
            </a:r>
            <a:endParaRPr lang="el-GR" sz="2400" dirty="0" smtClean="0"/>
          </a:p>
          <a:p>
            <a:endParaRPr lang="el-GR" sz="2800" dirty="0" smtClean="0"/>
          </a:p>
          <a:p>
            <a:pPr algn="l"/>
            <a:r>
              <a:rPr lang="el-GR" sz="2800" dirty="0" smtClean="0"/>
              <a:t>Ιωάννης Σκούφος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t="-11106" b="11106"/>
          <a:stretch/>
        </p:blipFill>
        <p:spPr>
          <a:xfrm>
            <a:off x="642158" y="193204"/>
            <a:ext cx="905506" cy="1145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688" y="335245"/>
            <a:ext cx="3240360" cy="1020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ts val="2600"/>
              </a:lnSpc>
            </a:pPr>
            <a:r>
              <a:rPr lang="el-GR" sz="2000" dirty="0" smtClean="0"/>
              <a:t>Ελληνική Δημοκρατία</a:t>
            </a:r>
          </a:p>
          <a:p>
            <a:pPr>
              <a:lnSpc>
                <a:spcPts val="2600"/>
              </a:lnSpc>
            </a:pPr>
            <a:r>
              <a:rPr lang="el-GR" sz="2000" dirty="0" smtClean="0"/>
              <a:t>Τεχνολογικό Εκπαιδευτικό Ίδρυμα Ηπείρου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/>
          <p:nvPr/>
        </p:nvPicPr>
        <p:blipFill rotWithShape="1">
          <a:blip r:embed="rId3"/>
          <a:srcRect l="29977" t="11885" r="28847" b="5246"/>
          <a:stretch/>
        </p:blipFill>
        <p:spPr bwMode="auto">
          <a:xfrm>
            <a:off x="1979712" y="265212"/>
            <a:ext cx="5040560" cy="5449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60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ctrTitle"/>
          </p:nvPr>
        </p:nvSpPr>
        <p:spPr>
          <a:xfrm>
            <a:off x="683568" y="481237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Ορισμοί</a:t>
            </a:r>
            <a:endParaRPr lang="el-GR" sz="2800" dirty="0"/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>
          <a:xfrm>
            <a:off x="251520" y="1273324"/>
            <a:ext cx="8424936" cy="4104455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b="1" dirty="0"/>
              <a:t>ΜΟΛΥΝΣΗ</a:t>
            </a:r>
            <a:r>
              <a:rPr lang="el-GR" sz="2000" dirty="0"/>
              <a:t>: (</a:t>
            </a:r>
            <a:r>
              <a:rPr lang="el-GR" sz="2000" dirty="0" err="1"/>
              <a:t>contamination</a:t>
            </a:r>
            <a:r>
              <a:rPr lang="el-GR" sz="2000" dirty="0"/>
              <a:t>) είναι η </a:t>
            </a:r>
            <a:r>
              <a:rPr lang="el-GR" sz="2000" dirty="0" err="1"/>
              <a:t>επικάθιση</a:t>
            </a:r>
            <a:r>
              <a:rPr lang="el-GR" sz="2000" dirty="0"/>
              <a:t> των μικροβίων στο σώμα (δέρμα, βλεννογόνοι). Ο όρος αφορά και αντικείμενα (τροφή, νερό, εργαλεία).Αφορά την παρουσία παθογόνων ή μη μικροβίων στον οργανισμό</a:t>
            </a:r>
            <a:r>
              <a:rPr lang="el-GR" sz="2000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b="1" dirty="0" smtClean="0"/>
              <a:t>ΛΟΙΜΩΞΗ</a:t>
            </a:r>
            <a:r>
              <a:rPr lang="el-GR" sz="2000" b="1" dirty="0"/>
              <a:t>: </a:t>
            </a:r>
            <a:r>
              <a:rPr lang="el-GR" sz="2000" dirty="0"/>
              <a:t>(</a:t>
            </a:r>
            <a:r>
              <a:rPr lang="el-GR" sz="2000" dirty="0" err="1"/>
              <a:t>infection</a:t>
            </a:r>
            <a:r>
              <a:rPr lang="el-GR" sz="2000" dirty="0"/>
              <a:t>) αποτελεί η είσοδος και ο πολλαπλασιασμός </a:t>
            </a:r>
            <a:r>
              <a:rPr lang="el-GR" sz="2000" dirty="0" smtClean="0"/>
              <a:t>των μικροβίων </a:t>
            </a:r>
            <a:r>
              <a:rPr lang="el-GR" sz="2000" dirty="0"/>
              <a:t>στο σώμα που απαραίτητα συνοδεύεται από αντίδραση του οργανισμού. Η λοίμωξη ορίζεται ως αφανής όταν δεν παρουσιάζει έκδηλα συμπτώματα ή ως λοιμώδης νόσος όταν συνοδεύεται από συμπτώματα βαριά ή ελαφρά</a:t>
            </a:r>
            <a:r>
              <a:rPr lang="el-GR" sz="2000" dirty="0" smtClean="0"/>
              <a:t>.</a:t>
            </a:r>
            <a:endParaRPr lang="el-GR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b="1" dirty="0"/>
              <a:t>ΑΝΑΜΟΛΥΝΣΗ: </a:t>
            </a:r>
            <a:r>
              <a:rPr lang="el-GR" sz="2000" dirty="0"/>
              <a:t>Αναφέρουμε την εκ νέου μόλυνση του οργανισμού από το ίδιο μικρόβιο από το οποίο είχε νοσήσει και </a:t>
            </a:r>
            <a:r>
              <a:rPr lang="el-GR" sz="2000" dirty="0" err="1" smtClean="0"/>
              <a:t>ιαθεί</a:t>
            </a:r>
            <a:r>
              <a:rPr lang="el-GR" sz="2000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b="1" dirty="0"/>
              <a:t>ΕΠΙΜΟΛΥΝΣΗ : </a:t>
            </a:r>
            <a:r>
              <a:rPr lang="el-GR" sz="2000" dirty="0"/>
              <a:t>Ονομάζουμε την κατά τη διάρκεια της λοίμωξης μόλυνση από νέο είδος μικροβίου.</a:t>
            </a:r>
          </a:p>
          <a:p>
            <a:pPr algn="l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316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2"/>
          <p:cNvSpPr>
            <a:spLocks noGrp="1"/>
          </p:cNvSpPr>
          <p:nvPr>
            <p:ph type="ctrTitle"/>
          </p:nvPr>
        </p:nvSpPr>
        <p:spPr>
          <a:xfrm>
            <a:off x="683568" y="481237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Ορισμοί</a:t>
            </a:r>
            <a:endParaRPr lang="el-GR" sz="2800" dirty="0"/>
          </a:p>
        </p:txBody>
      </p:sp>
      <p:sp>
        <p:nvSpPr>
          <p:cNvPr id="9" name="Υπότιτλος 3"/>
          <p:cNvSpPr>
            <a:spLocks noGrp="1"/>
          </p:cNvSpPr>
          <p:nvPr>
            <p:ph type="subTitle" idx="1"/>
          </p:nvPr>
        </p:nvSpPr>
        <p:spPr>
          <a:xfrm>
            <a:off x="323528" y="1273324"/>
            <a:ext cx="8352928" cy="417646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b="1" dirty="0" smtClean="0"/>
              <a:t>ΜΙΚΤΗ </a:t>
            </a:r>
            <a:r>
              <a:rPr lang="el-GR" sz="2000" b="1" dirty="0"/>
              <a:t>ΜΟΛΥΝΣΗ: </a:t>
            </a:r>
            <a:r>
              <a:rPr lang="el-GR" sz="2000" dirty="0"/>
              <a:t>Είναι η λοίμωξη που οφείλεται σε περισσότερα από </a:t>
            </a:r>
            <a:r>
              <a:rPr lang="el-GR" sz="2000" dirty="0" smtClean="0"/>
              <a:t>ένα είδη </a:t>
            </a:r>
            <a:r>
              <a:rPr lang="el-GR" sz="2000" dirty="0"/>
              <a:t>μικροβίων.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b="1" dirty="0"/>
              <a:t> </a:t>
            </a:r>
            <a:r>
              <a:rPr lang="el-GR" sz="2000" b="1" dirty="0" smtClean="0"/>
              <a:t>ΛΟΙΜΟΓΟΝΟΣ </a:t>
            </a:r>
            <a:r>
              <a:rPr lang="el-GR" sz="2000" b="1" dirty="0"/>
              <a:t>ΔΥΝΑΜΗ: </a:t>
            </a:r>
            <a:r>
              <a:rPr lang="el-GR" sz="2000" dirty="0"/>
              <a:t>(</a:t>
            </a:r>
            <a:r>
              <a:rPr lang="el-GR" sz="2000" dirty="0" err="1"/>
              <a:t>virulence</a:t>
            </a:r>
            <a:r>
              <a:rPr lang="el-GR" sz="2000" dirty="0"/>
              <a:t>) ενός συγκεκριμένου </a:t>
            </a:r>
            <a:r>
              <a:rPr lang="el-GR" sz="2000" dirty="0" smtClean="0"/>
              <a:t>μικροβίου ονομάζεται </a:t>
            </a:r>
            <a:r>
              <a:rPr lang="el-GR" sz="2000" dirty="0"/>
              <a:t>η ικανότητά του να προκαλεί λοίμωξη. Εκφράζεται η </a:t>
            </a:r>
            <a:r>
              <a:rPr lang="el-GR" sz="2000" dirty="0" err="1"/>
              <a:t>λοιμικότητα</a:t>
            </a:r>
            <a:r>
              <a:rPr lang="el-GR" sz="2000" dirty="0"/>
              <a:t> σε LD 50, που σημαίνει δεδομένο αριθμό μικροοργανισμών που χορηγούμενοι σκοτώνουν το 50% των ζώων</a:t>
            </a:r>
            <a:r>
              <a:rPr lang="el-GR" sz="2000" dirty="0" smtClean="0"/>
              <a:t>.</a:t>
            </a:r>
            <a:endParaRPr lang="el-GR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b="1" dirty="0"/>
              <a:t>ΠΑΘΟΓΟΝΟΣ ΔΥΝΑΜΗ: </a:t>
            </a:r>
            <a:r>
              <a:rPr lang="el-GR" sz="2000" dirty="0"/>
              <a:t>(</a:t>
            </a:r>
            <a:r>
              <a:rPr lang="el-GR" sz="2000" dirty="0" err="1"/>
              <a:t>pathogenicity</a:t>
            </a:r>
            <a:r>
              <a:rPr lang="el-GR" sz="2000" dirty="0"/>
              <a:t>) ενός συγκεκριμένου </a:t>
            </a:r>
            <a:r>
              <a:rPr lang="el-GR" sz="2000" dirty="0" smtClean="0"/>
              <a:t>μικροβίου ονομάζεται </a:t>
            </a:r>
            <a:r>
              <a:rPr lang="el-GR" sz="2000" dirty="0"/>
              <a:t>η ικανότητά του να προκαλεί νόσο ή να προκαλεί οργανική βλάβη. Η λοιμογόνος και η παθογόνος δύναμη έχουν μεγέθη που είναι χαρακτηριστικά για κάθε μικροβιακό στέλεχος σε μια δεδομένη στιγμή (μεταβάλλεται με το χρόνο, τη θερμοκρασία με διόδους σε πειραματόζωα ή καλλιέργειες σε εργαστήριο) και για ορισμένο ξενιστή (είδος, φυλή, ηλικία, γένος) όπως και με την ανοσολογική ανεπάρκεια.</a:t>
            </a:r>
          </a:p>
        </p:txBody>
      </p:sp>
    </p:spTree>
    <p:extLst>
      <p:ext uri="{BB962C8B-B14F-4D97-AF65-F5344CB8AC3E}">
        <p14:creationId xmlns:p14="http://schemas.microsoft.com/office/powerpoint/2010/main" val="36504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Πηγές Μόλυνσης</a:t>
            </a:r>
            <a:endParaRPr lang="el-GR" sz="2400" dirty="0"/>
          </a:p>
        </p:txBody>
      </p:sp>
      <p:pic>
        <p:nvPicPr>
          <p:cNvPr id="6" name="Θέση περιεχομένου 5"/>
          <p:cNvPicPr>
            <a:picLocks noGrp="1"/>
          </p:cNvPicPr>
          <p:nvPr>
            <p:ph idx="1"/>
          </p:nvPr>
        </p:nvPicPr>
        <p:blipFill rotWithShape="1">
          <a:blip r:embed="rId3"/>
          <a:srcRect l="29798" t="6424" r="33542" b="4283"/>
          <a:stretch/>
        </p:blipFill>
        <p:spPr bwMode="auto">
          <a:xfrm>
            <a:off x="2411760" y="890464"/>
            <a:ext cx="3744416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4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 smtClean="0"/>
              <a:t>Πύλες εισόδου μικροβίων</a:t>
            </a:r>
            <a:endParaRPr lang="el-GR" sz="2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561356"/>
            <a:ext cx="7776864" cy="3137644"/>
          </a:xfrm>
        </p:spPr>
        <p:txBody>
          <a:bodyPr>
            <a:normAutofit/>
          </a:bodyPr>
          <a:lstStyle/>
          <a:p>
            <a:pPr marL="571500" indent="-571500" algn="l">
              <a:buFont typeface="+mj-lt"/>
              <a:buAutoNum type="romanUcPeriod"/>
            </a:pPr>
            <a:r>
              <a:rPr lang="el-GR" sz="2000" b="1" dirty="0" smtClean="0"/>
              <a:t>Είσοδος από το δέρμα. </a:t>
            </a:r>
            <a:r>
              <a:rPr lang="el-GR" sz="2000" dirty="0"/>
              <a:t>Ενώ το δέρμα φυσιολογικά είναι αδιαπέραστο, οι λύσεις συνέχειας – τραύματα – αποτελούν πλέον συνήθη σημεία εισόδου των </a:t>
            </a:r>
            <a:r>
              <a:rPr lang="el-GR" sz="2000" dirty="0" smtClean="0"/>
              <a:t>παθογόνων μικροοργανισμών </a:t>
            </a:r>
            <a:r>
              <a:rPr lang="el-GR" sz="2000" dirty="0"/>
              <a:t>από το δέρμα</a:t>
            </a:r>
            <a:r>
              <a:rPr lang="el-GR" sz="2000" dirty="0" smtClean="0"/>
              <a:t>.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l-GR" sz="2000" b="1" dirty="0"/>
              <a:t>Είσοδος από τους βλεννογόνους. </a:t>
            </a:r>
            <a:r>
              <a:rPr lang="el-GR" sz="2000" dirty="0"/>
              <a:t>Το μεγαλύτερο μειονέκτημα είναι η λεπτή κατασκευή τους. Δύο </a:t>
            </a:r>
            <a:r>
              <a:rPr lang="el-GR" sz="2000" dirty="0" smtClean="0"/>
              <a:t>μηχανισμοί παίζουν </a:t>
            </a:r>
            <a:r>
              <a:rPr lang="el-GR" sz="2000" dirty="0"/>
              <a:t>σημαντικό αμυντικό ρόλο: </a:t>
            </a:r>
            <a:r>
              <a:rPr lang="el-GR" sz="2000" dirty="0" smtClean="0"/>
              <a:t>οι </a:t>
            </a:r>
            <a:r>
              <a:rPr lang="el-GR" sz="2000" dirty="0"/>
              <a:t>εκκρίσεις και η φυσική μικροβιακή χλωρίδα.</a:t>
            </a:r>
            <a:r>
              <a:rPr lang="el-GR" sz="2000" dirty="0" smtClean="0"/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826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5" name="Θέση αριθμού διαφάνειας 3"/>
          <p:cNvSpPr txBox="1">
            <a:spLocks/>
          </p:cNvSpPr>
          <p:nvPr/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 smtClean="0"/>
              <a:t>Πύλες εισόδου μικροβίων</a:t>
            </a:r>
            <a:endParaRPr lang="el-GR" sz="2800" dirty="0"/>
          </a:p>
        </p:txBody>
      </p:sp>
      <p:sp>
        <p:nvSpPr>
          <p:cNvPr id="7" name="Υπότιτλος 2"/>
          <p:cNvSpPr txBox="1">
            <a:spLocks/>
          </p:cNvSpPr>
          <p:nvPr/>
        </p:nvSpPr>
        <p:spPr>
          <a:xfrm>
            <a:off x="1043608" y="1548760"/>
            <a:ext cx="7499176" cy="335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/>
              <a:t>Οι αμυγδαλές και ο </a:t>
            </a:r>
            <a:r>
              <a:rPr lang="el-GR" sz="2000" dirty="0" smtClean="0"/>
              <a:t>φάρυγγας</a:t>
            </a:r>
          </a:p>
          <a:p>
            <a:r>
              <a:rPr lang="el-GR" sz="2000" dirty="0"/>
              <a:t>Κατώτερη αναπνευστική </a:t>
            </a:r>
            <a:r>
              <a:rPr lang="el-GR" sz="2000" dirty="0" smtClean="0"/>
              <a:t>οδός</a:t>
            </a:r>
          </a:p>
          <a:p>
            <a:r>
              <a:rPr lang="el-GR" sz="2000" dirty="0" smtClean="0"/>
              <a:t>Δέρμα</a:t>
            </a:r>
          </a:p>
          <a:p>
            <a:r>
              <a:rPr lang="el-GR" sz="2000" dirty="0"/>
              <a:t>Πεπτική </a:t>
            </a:r>
            <a:r>
              <a:rPr lang="el-GR" sz="2000" dirty="0" smtClean="0"/>
              <a:t>οδός</a:t>
            </a:r>
          </a:p>
          <a:p>
            <a:r>
              <a:rPr lang="el-GR" sz="2000" dirty="0" smtClean="0"/>
              <a:t>Πλακούντας</a:t>
            </a:r>
          </a:p>
          <a:p>
            <a:r>
              <a:rPr lang="el-GR" sz="2000" dirty="0"/>
              <a:t>Ουρογεννητική οδός</a:t>
            </a:r>
          </a:p>
        </p:txBody>
      </p:sp>
    </p:spTree>
    <p:extLst>
      <p:ext uri="{BB962C8B-B14F-4D97-AF65-F5344CB8AC3E}">
        <p14:creationId xmlns:p14="http://schemas.microsoft.com/office/powerpoint/2010/main" val="1735039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 smtClean="0"/>
              <a:t>Πύλες εισόδου μικροβίων</a:t>
            </a:r>
            <a:endParaRPr lang="el-GR" sz="2800" dirty="0"/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457200" y="1345332"/>
            <a:ext cx="8229600" cy="335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dirty="0"/>
              <a:t>Ο φραγμός του βλεννογόνου </a:t>
            </a:r>
            <a:r>
              <a:rPr lang="el-GR" sz="2000" dirty="0" err="1"/>
              <a:t>υπερπηδάται</a:t>
            </a:r>
            <a:r>
              <a:rPr lang="el-GR" sz="2000" dirty="0"/>
              <a:t> με τους </a:t>
            </a:r>
            <a:r>
              <a:rPr lang="el-GR" sz="2000" dirty="0" smtClean="0"/>
              <a:t>παρακάτω μηχανισμούς:</a:t>
            </a:r>
          </a:p>
          <a:p>
            <a:r>
              <a:rPr lang="el-GR" sz="2000" dirty="0"/>
              <a:t>Προσκόλληση των βακτηρίων στην επιφάνεια του βλεννογόνου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Προσκόλληση και διείσδυση του </a:t>
            </a:r>
            <a:r>
              <a:rPr lang="el-GR" sz="2000" dirty="0" smtClean="0"/>
              <a:t>βλεννογόνου</a:t>
            </a:r>
            <a:r>
              <a:rPr lang="el-GR" sz="2000" dirty="0"/>
              <a:t>.</a:t>
            </a:r>
            <a:endParaRPr lang="el-GR" sz="2000" dirty="0" smtClean="0"/>
          </a:p>
          <a:p>
            <a:r>
              <a:rPr lang="el-GR" sz="2000" dirty="0"/>
              <a:t>Προσκόλληση, διείσδυση και εξάπλωση στον </a:t>
            </a:r>
            <a:r>
              <a:rPr lang="el-GR" sz="2000" dirty="0" err="1"/>
              <a:t>υποβλεννογόνιο</a:t>
            </a:r>
            <a:r>
              <a:rPr lang="el-GR" sz="2000" dirty="0"/>
              <a:t> </a:t>
            </a:r>
            <a:r>
              <a:rPr lang="el-GR" sz="2000" dirty="0" smtClean="0"/>
              <a:t>χιτώνα.</a:t>
            </a:r>
          </a:p>
          <a:p>
            <a:r>
              <a:rPr lang="el-GR" sz="2000" dirty="0"/>
              <a:t>Είσοδος από άθικτο </a:t>
            </a:r>
            <a:r>
              <a:rPr lang="el-GR" sz="2000" dirty="0" smtClean="0"/>
              <a:t>βλεννογόνο.</a:t>
            </a:r>
          </a:p>
          <a:p>
            <a:r>
              <a:rPr lang="el-GR" sz="2000" dirty="0"/>
              <a:t>Είσοδος από λύσεις συνεχείας των </a:t>
            </a:r>
            <a:r>
              <a:rPr lang="el-GR" sz="2000" dirty="0" smtClean="0"/>
              <a:t>βλεννογόνων.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21959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Παράγοντες </a:t>
            </a:r>
            <a:r>
              <a:rPr lang="el-GR" sz="2800" dirty="0"/>
              <a:t>που επηρεάζουν την ικανότητα εισβολής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499"/>
            <a:ext cx="8229600" cy="3963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Τα βακτήρια κατατάσσονται σε μία κλίμακα όπου το ένα άκρο </a:t>
            </a:r>
            <a:r>
              <a:rPr lang="el-GR" sz="2000" dirty="0" smtClean="0"/>
              <a:t>καταλαμβάνεται από </a:t>
            </a:r>
            <a:r>
              <a:rPr lang="el-GR" sz="2000" dirty="0"/>
              <a:t>όσα παράγουν ισχυρές τοξίνες (</a:t>
            </a:r>
            <a:r>
              <a:rPr lang="el-GR" sz="2000" dirty="0" err="1"/>
              <a:t>Cl</a:t>
            </a:r>
            <a:r>
              <a:rPr lang="el-GR" sz="2000" dirty="0"/>
              <a:t>. </a:t>
            </a:r>
            <a:r>
              <a:rPr lang="el-GR" sz="2000" dirty="0" err="1"/>
              <a:t>tetani</a:t>
            </a:r>
            <a:r>
              <a:rPr lang="el-GR" sz="2000" dirty="0"/>
              <a:t>, </a:t>
            </a:r>
            <a:r>
              <a:rPr lang="el-GR" sz="2000" dirty="0" err="1"/>
              <a:t>Staph</a:t>
            </a:r>
            <a:r>
              <a:rPr lang="el-GR" sz="2000" dirty="0"/>
              <a:t>. </a:t>
            </a:r>
            <a:r>
              <a:rPr lang="el-GR" sz="2000" dirty="0" err="1"/>
              <a:t>aureus</a:t>
            </a:r>
            <a:r>
              <a:rPr lang="el-GR" sz="2000" dirty="0"/>
              <a:t>), και το άλλο από </a:t>
            </a:r>
            <a:r>
              <a:rPr lang="el-GR" sz="2000" dirty="0" smtClean="0"/>
              <a:t>αυτά που </a:t>
            </a:r>
            <a:r>
              <a:rPr lang="el-GR" sz="2000" dirty="0"/>
              <a:t>εισβάλλουν σε όλους τους ιστούς (</a:t>
            </a:r>
            <a:r>
              <a:rPr lang="el-GR" sz="2000" dirty="0" err="1"/>
              <a:t>Β.anthracis</a:t>
            </a:r>
            <a:r>
              <a:rPr lang="el-GR" sz="2000" dirty="0"/>
              <a:t>) με τους στρεπτόκοκκους </a:t>
            </a:r>
            <a:r>
              <a:rPr lang="el-GR" sz="2000" dirty="0" smtClean="0"/>
              <a:t>κάπου ενδιάμεσα.</a:t>
            </a:r>
          </a:p>
          <a:p>
            <a:pPr marL="0" indent="0">
              <a:buNone/>
            </a:pPr>
            <a:r>
              <a:rPr lang="el-GR" sz="2000" b="1" dirty="0"/>
              <a:t>Γενικευμένες λοιμώξεις </a:t>
            </a:r>
            <a:r>
              <a:rPr lang="el-GR" sz="2000" dirty="0"/>
              <a:t>ονομάζουμε την ικανότητα διασποράς που </a:t>
            </a:r>
            <a:r>
              <a:rPr lang="el-GR" sz="2000" dirty="0" smtClean="0"/>
              <a:t>έχουν ορισμένα </a:t>
            </a:r>
            <a:r>
              <a:rPr lang="el-GR" sz="2000" dirty="0"/>
              <a:t>βακτήρια σε όλο το σώμα, δηλαδή σε πολλά συγχρόνως όργανα ή </a:t>
            </a:r>
            <a:r>
              <a:rPr lang="el-GR" sz="2000" dirty="0" err="1" smtClean="0"/>
              <a:t>ακόμακαι</a:t>
            </a:r>
            <a:r>
              <a:rPr lang="el-GR" sz="2000" dirty="0" smtClean="0"/>
              <a:t> </a:t>
            </a:r>
            <a:r>
              <a:rPr lang="el-GR" sz="2000" dirty="0"/>
              <a:t>στο αίμα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Εντοπισμένες λοιμώξεις </a:t>
            </a:r>
            <a:r>
              <a:rPr lang="el-GR" sz="2000" dirty="0"/>
              <a:t>είναι όσες περιορίζονται σε ένα σημείο, </a:t>
            </a:r>
            <a:r>
              <a:rPr lang="el-GR" sz="2000" dirty="0" smtClean="0"/>
              <a:t>ειδικότερα στο </a:t>
            </a:r>
            <a:r>
              <a:rPr lang="el-GR" sz="2000" dirty="0"/>
              <a:t>αρχικό σημείο εισόδου του βακτηρίου.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2335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Μηχανισμός βλάβης του ξενιστή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81364"/>
            <a:ext cx="8640960" cy="4419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900" dirty="0"/>
              <a:t>Μ</a:t>
            </a:r>
            <a:r>
              <a:rPr lang="el-GR" sz="1900" dirty="0" smtClean="0"/>
              <a:t>ηχανισμοί </a:t>
            </a:r>
            <a:r>
              <a:rPr lang="el-GR" sz="1900" dirty="0"/>
              <a:t>με τους οποίους τα παθογόνα βακτήρια προκαλούν νόσο </a:t>
            </a:r>
            <a:r>
              <a:rPr lang="el-GR" sz="1900" dirty="0" smtClean="0"/>
              <a:t>:</a:t>
            </a:r>
            <a:endParaRPr lang="el-GR" sz="1900" dirty="0"/>
          </a:p>
          <a:p>
            <a:pPr marL="0" indent="0">
              <a:buNone/>
            </a:pPr>
            <a:r>
              <a:rPr lang="el-GR" sz="1900" b="1" dirty="0"/>
              <a:t>α) Παραγωγή </a:t>
            </a:r>
            <a:r>
              <a:rPr lang="el-GR" sz="1900" b="1" dirty="0" smtClean="0"/>
              <a:t>τοξινών </a:t>
            </a:r>
            <a:r>
              <a:rPr lang="el-GR" sz="1900" dirty="0" smtClean="0"/>
              <a:t>(</a:t>
            </a:r>
            <a:r>
              <a:rPr lang="el-GR" sz="1900" dirty="0" err="1" smtClean="0"/>
              <a:t>εξωτοξίνες</a:t>
            </a:r>
            <a:r>
              <a:rPr lang="el-GR" sz="1900" dirty="0" smtClean="0"/>
              <a:t> και </a:t>
            </a:r>
            <a:r>
              <a:rPr lang="el-GR" sz="1900" dirty="0" err="1" smtClean="0"/>
              <a:t>ενδοτοξίνες</a:t>
            </a:r>
            <a:r>
              <a:rPr lang="el-GR" sz="1900" dirty="0" smtClean="0"/>
              <a:t>).</a:t>
            </a:r>
          </a:p>
          <a:p>
            <a:pPr marL="0" indent="0">
              <a:buNone/>
            </a:pPr>
            <a:r>
              <a:rPr lang="el-GR" sz="1900" dirty="0" smtClean="0"/>
              <a:t>Οι κυριότερες παρενέργειες από τη χορήγησή τους είναι:</a:t>
            </a:r>
          </a:p>
          <a:p>
            <a:r>
              <a:rPr lang="el-GR" sz="1900" dirty="0" smtClean="0"/>
              <a:t>Πυρετός</a:t>
            </a:r>
          </a:p>
          <a:p>
            <a:r>
              <a:rPr lang="el-GR" sz="1900" dirty="0" err="1" smtClean="0"/>
              <a:t>Λευκοπενία</a:t>
            </a:r>
            <a:endParaRPr lang="el-GR" sz="1900" dirty="0" smtClean="0"/>
          </a:p>
          <a:p>
            <a:r>
              <a:rPr lang="el-GR" sz="1900" dirty="0" smtClean="0"/>
              <a:t>Υπογλυκαιμία</a:t>
            </a:r>
          </a:p>
          <a:p>
            <a:r>
              <a:rPr lang="el-GR" sz="1900" dirty="0" smtClean="0"/>
              <a:t>Υπόταση</a:t>
            </a:r>
          </a:p>
          <a:p>
            <a:r>
              <a:rPr lang="el-GR" sz="1900" dirty="0" smtClean="0"/>
              <a:t>Διάχυτη Ενδοαγγειακή Πήξη</a:t>
            </a:r>
            <a:endParaRPr lang="el-GR" sz="1900" dirty="0"/>
          </a:p>
          <a:p>
            <a:r>
              <a:rPr lang="el-GR" sz="1900" dirty="0" smtClean="0"/>
              <a:t>Αποβολή</a:t>
            </a:r>
          </a:p>
          <a:p>
            <a:r>
              <a:rPr lang="el-GR" sz="1900" dirty="0" smtClean="0"/>
              <a:t>Θάνατος</a:t>
            </a:r>
            <a:endParaRPr lang="el-GR" sz="19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971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609600" y="3812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Μηχανισμός βλάβης του ξενιστή</a:t>
            </a: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403920" y="1333764"/>
            <a:ext cx="8640960" cy="4419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Μ</a:t>
            </a:r>
            <a:r>
              <a:rPr lang="el-GR" sz="2000" dirty="0" smtClean="0"/>
              <a:t>ηχανισμοί </a:t>
            </a:r>
            <a:r>
              <a:rPr lang="el-GR" sz="2000" dirty="0"/>
              <a:t>με τους οποίους τα παθογόνα βακτήρια προκαλούν νόσο </a:t>
            </a:r>
            <a:r>
              <a:rPr lang="el-GR" sz="2000" dirty="0" smtClean="0"/>
              <a:t>: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/>
              <a:t>β) Παραγωγή </a:t>
            </a:r>
            <a:r>
              <a:rPr lang="el-GR" sz="2000" b="1" dirty="0" smtClean="0"/>
              <a:t>ενζύμων</a:t>
            </a:r>
          </a:p>
          <a:p>
            <a:pPr marL="0" indent="0">
              <a:buNone/>
            </a:pPr>
            <a:r>
              <a:rPr lang="el-GR" sz="2000" dirty="0"/>
              <a:t>Ι. </a:t>
            </a:r>
            <a:r>
              <a:rPr lang="el-GR" sz="2000" dirty="0" err="1"/>
              <a:t>Κολλαγενάσες</a:t>
            </a:r>
            <a:r>
              <a:rPr lang="el-GR" sz="2000" dirty="0"/>
              <a:t>: Είναι ένζυμα που διασπούν το κολλαγόνο.</a:t>
            </a:r>
          </a:p>
          <a:p>
            <a:pPr marL="0" indent="0">
              <a:buNone/>
            </a:pPr>
            <a:r>
              <a:rPr lang="el-GR" sz="2000" dirty="0"/>
              <a:t>ΙΙ. </a:t>
            </a:r>
            <a:r>
              <a:rPr lang="el-GR" sz="2000" dirty="0" err="1"/>
              <a:t>Πηκτάσες</a:t>
            </a:r>
            <a:r>
              <a:rPr lang="el-GR" sz="2000" dirty="0"/>
              <a:t> ή </a:t>
            </a:r>
            <a:r>
              <a:rPr lang="el-GR" sz="2000" dirty="0" err="1"/>
              <a:t>κοαγκουλάσες</a:t>
            </a:r>
            <a:r>
              <a:rPr lang="el-GR" sz="2000" dirty="0"/>
              <a:t>: Ένζυμα που προκαλούν πήξη του πλάσματος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/>
              <a:t>ΙΙΙ. </a:t>
            </a:r>
            <a:r>
              <a:rPr lang="el-GR" sz="2000" dirty="0" err="1"/>
              <a:t>Υαλουρονιδάσες</a:t>
            </a:r>
            <a:r>
              <a:rPr lang="el-GR" sz="2000" dirty="0"/>
              <a:t>: Ένζυμα που βοηθούν τη διασπορά των μικροβίων </a:t>
            </a:r>
            <a:r>
              <a:rPr lang="el-GR" sz="2000" dirty="0" smtClean="0"/>
              <a:t>στους ιστούς.</a:t>
            </a:r>
          </a:p>
          <a:p>
            <a:pPr marL="0" indent="0">
              <a:buNone/>
            </a:pPr>
            <a:r>
              <a:rPr lang="el-GR" sz="2000" dirty="0" smtClean="0"/>
              <a:t>IV</a:t>
            </a:r>
            <a:r>
              <a:rPr lang="el-GR" sz="2000" dirty="0"/>
              <a:t>. </a:t>
            </a:r>
            <a:r>
              <a:rPr lang="el-GR" sz="2000" dirty="0" err="1"/>
              <a:t>Αιμολυσίνες</a:t>
            </a:r>
            <a:r>
              <a:rPr lang="el-GR" sz="2000" dirty="0"/>
              <a:t> και </a:t>
            </a:r>
            <a:r>
              <a:rPr lang="el-GR" sz="2000" dirty="0" err="1"/>
              <a:t>λευκοκτονίνες</a:t>
            </a:r>
            <a:r>
              <a:rPr lang="el-GR" sz="2000" dirty="0"/>
              <a:t>: Ουσίες που προκαλούν την </a:t>
            </a:r>
            <a:r>
              <a:rPr lang="el-GR" sz="2000" dirty="0" smtClean="0"/>
              <a:t>καταστροφή ερυθρών </a:t>
            </a:r>
            <a:r>
              <a:rPr lang="el-GR" sz="2000" dirty="0"/>
              <a:t>και λευκών αιμοσφαιρίων.</a:t>
            </a:r>
          </a:p>
          <a:p>
            <a:pPr marL="0" indent="0">
              <a:buNone/>
            </a:pPr>
            <a:r>
              <a:rPr lang="el-GR" sz="2000" dirty="0"/>
              <a:t>V. </a:t>
            </a:r>
            <a:r>
              <a:rPr lang="el-GR" sz="2000" dirty="0" err="1"/>
              <a:t>Πρωτεάσες</a:t>
            </a:r>
            <a:r>
              <a:rPr lang="el-GR" sz="2000" dirty="0"/>
              <a:t>: Ένζυμα που βοηθούν </a:t>
            </a:r>
            <a:r>
              <a:rPr lang="el-GR" sz="2000" dirty="0" smtClean="0"/>
              <a:t>στη διείσδυση </a:t>
            </a:r>
            <a:r>
              <a:rPr lang="el-GR" sz="2000" dirty="0"/>
              <a:t>του μικροβίου </a:t>
            </a:r>
            <a:r>
              <a:rPr lang="el-GR" sz="2000" dirty="0" smtClean="0"/>
              <a:t>στους ιστούς. </a:t>
            </a:r>
            <a:r>
              <a:rPr lang="el-GR" sz="2000" dirty="0" err="1" smtClean="0"/>
              <a:t>Υδρολύουν</a:t>
            </a:r>
            <a:r>
              <a:rPr lang="el-GR" sz="2000" dirty="0" smtClean="0"/>
              <a:t> </a:t>
            </a:r>
            <a:r>
              <a:rPr lang="el-GR" sz="2000" dirty="0"/>
              <a:t>τις </a:t>
            </a:r>
            <a:r>
              <a:rPr lang="el-GR" sz="2000" dirty="0" err="1"/>
              <a:t>ανοσοσφαιρίνες</a:t>
            </a:r>
            <a:r>
              <a:rPr lang="el-GR" sz="2000" dirty="0" smtClean="0"/>
              <a:t>.</a:t>
            </a:r>
            <a:endParaRPr lang="el-GR" sz="2000" b="1" dirty="0" smtClean="0"/>
          </a:p>
        </p:txBody>
      </p:sp>
      <p:sp>
        <p:nvSpPr>
          <p:cNvPr id="7" name="Θέση αριθμού διαφάνειας 3"/>
          <p:cNvSpPr txBox="1">
            <a:spLocks/>
          </p:cNvSpPr>
          <p:nvPr/>
        </p:nvSpPr>
        <p:spPr>
          <a:xfrm>
            <a:off x="6705600" y="54493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878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1345332"/>
            <a:ext cx="8280920" cy="324036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Ζωικής Παραγωγής</a:t>
            </a:r>
          </a:p>
          <a:p>
            <a:pPr algn="l"/>
            <a:r>
              <a:rPr lang="el-GR" b="1" dirty="0" smtClean="0"/>
              <a:t>Λοιμώδη Νοσήματα – Υγιεινή Αγροτικών Ζώων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2:</a:t>
            </a:r>
            <a:r>
              <a:rPr lang="en-US" sz="2800" dirty="0" smtClean="0"/>
              <a:t> </a:t>
            </a:r>
            <a:r>
              <a:rPr lang="el-GR" sz="2400" dirty="0"/>
              <a:t>ΛΟΙΜΩΔΗ ΝΟΣΗΜΑΤΑ - ΖΩΟΝΟΣΟΙ - ΠΕΡΙΒΑΛΛΟΝ</a:t>
            </a:r>
          </a:p>
          <a:p>
            <a:pPr algn="l"/>
            <a:endParaRPr lang="en-US" sz="20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Σκούφος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609600" y="3812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Μηχανισμός βλάβης του ξενιστή</a:t>
            </a:r>
          </a:p>
        </p:txBody>
      </p:sp>
      <p:sp>
        <p:nvSpPr>
          <p:cNvPr id="8" name="Θέση περιεχομένου 2"/>
          <p:cNvSpPr>
            <a:spLocks noGrp="1"/>
          </p:cNvSpPr>
          <p:nvPr>
            <p:ph idx="1"/>
          </p:nvPr>
        </p:nvSpPr>
        <p:spPr>
          <a:xfrm>
            <a:off x="198240" y="1486165"/>
            <a:ext cx="8640960" cy="4232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Μ</a:t>
            </a:r>
            <a:r>
              <a:rPr lang="el-GR" sz="2000" dirty="0" smtClean="0"/>
              <a:t>ηχανισμοί </a:t>
            </a:r>
            <a:r>
              <a:rPr lang="el-GR" sz="2000" dirty="0"/>
              <a:t>με τους οποίους τα παθογόνα βακτήρια προκαλούν νόσο 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b="1" dirty="0"/>
              <a:t>γ) </a:t>
            </a:r>
            <a:r>
              <a:rPr lang="el-GR" sz="2000" dirty="0"/>
              <a:t>Πρόκληση φλεγμονώδους αντίδρασης και βλαβερής </a:t>
            </a:r>
            <a:r>
              <a:rPr lang="el-GR" sz="2000" dirty="0" smtClean="0"/>
              <a:t>ανοσολογικής αντίδρασης </a:t>
            </a:r>
            <a:r>
              <a:rPr lang="el-GR" sz="2000" dirty="0"/>
              <a:t>μέσω της αναφυλαξίας και των </a:t>
            </a:r>
            <a:r>
              <a:rPr lang="el-GR" sz="2000" dirty="0" err="1"/>
              <a:t>ανοσοσυμπλεγμάτων</a:t>
            </a:r>
            <a:r>
              <a:rPr lang="el-GR" sz="2000" dirty="0"/>
              <a:t> ή</a:t>
            </a:r>
            <a:r>
              <a:rPr lang="el-GR" sz="2000" dirty="0" smtClean="0"/>
              <a:t> αντιδράσεις </a:t>
            </a:r>
            <a:r>
              <a:rPr lang="el-GR" sz="2000" dirty="0"/>
              <a:t>υπερευαισθησίας καθυστερημένου τύπου.</a:t>
            </a:r>
          </a:p>
        </p:txBody>
      </p:sp>
      <p:sp>
        <p:nvSpPr>
          <p:cNvPr id="9" name="Θέση αριθμού διαφάνειας 3"/>
          <p:cNvSpPr txBox="1">
            <a:spLocks/>
          </p:cNvSpPr>
          <p:nvPr/>
        </p:nvSpPr>
        <p:spPr>
          <a:xfrm>
            <a:off x="6705600" y="54493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288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Άμυνα του ξενιστή κατά των μικροβίων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5372"/>
            <a:ext cx="8229600" cy="3399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Τα κυριότερα μικρόβια που είναι υπεύθυνα για την πρόληψη </a:t>
            </a:r>
            <a:r>
              <a:rPr lang="el-GR" sz="2000" dirty="0" smtClean="0"/>
              <a:t>λοιμωδών</a:t>
            </a:r>
            <a:r>
              <a:rPr lang="en-US" sz="2000" dirty="0"/>
              <a:t> </a:t>
            </a:r>
            <a:r>
              <a:rPr lang="el-GR" sz="2000" dirty="0" smtClean="0"/>
              <a:t>νοσημάτων </a:t>
            </a:r>
            <a:r>
              <a:rPr lang="el-GR" sz="2000" dirty="0"/>
              <a:t>διαφοροποιούνται σε δύο κατηγορίες: όσα τείνουν να ζουν έξω από </a:t>
            </a:r>
            <a:r>
              <a:rPr lang="el-GR" sz="2000" dirty="0" smtClean="0"/>
              <a:t>τα κύτταρα </a:t>
            </a:r>
            <a:r>
              <a:rPr lang="el-GR" sz="2000" dirty="0"/>
              <a:t>και όσα ζουν μέσα στα κύτταρα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Α</a:t>
            </a:r>
            <a:r>
              <a:rPr lang="el-GR" sz="2000" dirty="0" smtClean="0"/>
              <a:t>νοσία </a:t>
            </a:r>
            <a:r>
              <a:rPr lang="el-GR" sz="2000" dirty="0"/>
              <a:t>κατά των </a:t>
            </a:r>
            <a:r>
              <a:rPr lang="el-GR" sz="2000" dirty="0" err="1" smtClean="0"/>
              <a:t>εξωκυτταρικών</a:t>
            </a:r>
            <a:r>
              <a:rPr lang="el-GR" sz="2000" dirty="0"/>
              <a:t> </a:t>
            </a:r>
            <a:r>
              <a:rPr lang="el-GR" sz="2000" dirty="0" smtClean="0"/>
              <a:t>μικροοργανισμών : κυρίως με αντισώματα</a:t>
            </a:r>
          </a:p>
          <a:p>
            <a:r>
              <a:rPr lang="el-GR" sz="2000" dirty="0" smtClean="0"/>
              <a:t>Ανοσία </a:t>
            </a:r>
            <a:r>
              <a:rPr lang="el-GR" sz="2000" dirty="0"/>
              <a:t>κατά </a:t>
            </a:r>
            <a:r>
              <a:rPr lang="el-GR" sz="2000" dirty="0" smtClean="0"/>
              <a:t>των ενδοκυτταρικών : κυτταρική </a:t>
            </a:r>
            <a:r>
              <a:rPr lang="el-GR" sz="2000" dirty="0"/>
              <a:t>ανοσία.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7571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499"/>
            <a:ext cx="8229600" cy="41882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1)</a:t>
            </a:r>
            <a:r>
              <a:rPr lang="el-GR" sz="2000" dirty="0" smtClean="0"/>
              <a:t> </a:t>
            </a:r>
            <a:r>
              <a:rPr lang="el-GR" sz="2000" b="1" dirty="0" err="1" smtClean="0"/>
              <a:t>Λυσοζύμη</a:t>
            </a:r>
            <a:r>
              <a:rPr lang="el-GR" sz="2000" dirty="0"/>
              <a:t>: Είναι πρωτεΐνη που δρα ως </a:t>
            </a:r>
            <a:r>
              <a:rPr lang="el-GR" sz="2000" dirty="0" err="1"/>
              <a:t>βλεννολυτικό</a:t>
            </a:r>
            <a:r>
              <a:rPr lang="el-GR" sz="2000" dirty="0"/>
              <a:t> ένζυμο και διασπά </a:t>
            </a:r>
            <a:r>
              <a:rPr lang="el-GR" sz="2000" dirty="0" smtClean="0"/>
              <a:t>το κυτταρικό </a:t>
            </a:r>
            <a:r>
              <a:rPr lang="el-GR" sz="2000" dirty="0"/>
              <a:t>τοίχωμα των </a:t>
            </a:r>
            <a:r>
              <a:rPr lang="el-GR" sz="2000" dirty="0" smtClean="0"/>
              <a:t>βακτηρίων. </a:t>
            </a:r>
            <a:r>
              <a:rPr lang="el-GR" sz="2000" dirty="0"/>
              <a:t>Προσβάλλει κυρίως τα </a:t>
            </a:r>
            <a:r>
              <a:rPr lang="el-GR" sz="2000" dirty="0" err="1"/>
              <a:t>Gram</a:t>
            </a:r>
            <a:r>
              <a:rPr lang="el-GR" sz="2000" dirty="0"/>
              <a:t>+ βακτήρια και εκλύεται από τις εκκρίσεις </a:t>
            </a:r>
            <a:r>
              <a:rPr lang="el-GR" sz="2000" dirty="0" smtClean="0"/>
              <a:t>των βλεννογόνων.</a:t>
            </a:r>
          </a:p>
          <a:p>
            <a:pPr marL="0" indent="0">
              <a:buNone/>
            </a:pPr>
            <a:r>
              <a:rPr lang="el-GR" sz="2000" b="1" dirty="0" smtClean="0"/>
              <a:t>2)</a:t>
            </a:r>
            <a:r>
              <a:rPr lang="el-GR" sz="2000" dirty="0" smtClean="0"/>
              <a:t> </a:t>
            </a:r>
            <a:r>
              <a:rPr lang="el-GR" sz="2000" b="1" dirty="0" err="1" smtClean="0"/>
              <a:t>Τρανσφερίνη</a:t>
            </a:r>
            <a:r>
              <a:rPr lang="el-GR" sz="2000" dirty="0" smtClean="0"/>
              <a:t>: Είναι πρωτεΐνη του ορού που δεσμεύει ιόντα δισθενούς σιδήρου που είναι απαραίτητα για τις βιοχημικές αντιδράσεις των βακτηρίων.</a:t>
            </a:r>
          </a:p>
          <a:p>
            <a:pPr marL="0" indent="0">
              <a:buNone/>
            </a:pPr>
            <a:r>
              <a:rPr lang="el-GR" sz="2000" b="1" dirty="0" smtClean="0"/>
              <a:t>3)</a:t>
            </a:r>
            <a:r>
              <a:rPr lang="el-GR" sz="2000" dirty="0" smtClean="0"/>
              <a:t> </a:t>
            </a:r>
            <a:r>
              <a:rPr lang="el-GR" sz="2000" b="1" dirty="0" smtClean="0"/>
              <a:t>Βλέννα</a:t>
            </a:r>
            <a:r>
              <a:rPr lang="el-GR" sz="2000" dirty="0"/>
              <a:t>: Δεσμεύει μικροοργανισμούς και τους κατακρατεί ώστε να </a:t>
            </a:r>
            <a:r>
              <a:rPr lang="el-GR" sz="2000" dirty="0" smtClean="0"/>
              <a:t>μην μεταφερθούν </a:t>
            </a:r>
            <a:r>
              <a:rPr lang="el-GR" sz="2000" dirty="0"/>
              <a:t>σε εσωτερικά όργανα όπου μπορούν να προκαλέσουν νόσο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 smtClean="0"/>
              <a:t>4) Κροσσοί</a:t>
            </a:r>
            <a:r>
              <a:rPr lang="el-GR" sz="2000" dirty="0" smtClean="0"/>
              <a:t>: Επαλείφουν το βλεννογόνο της τραχείας και χρησιμεύουν επίσης για </a:t>
            </a:r>
            <a:r>
              <a:rPr lang="el-GR" sz="2000" dirty="0"/>
              <a:t>τη δέσμευση κατακράτηση στερεών σωματιδίων και </a:t>
            </a:r>
            <a:r>
              <a:rPr lang="el-GR" sz="2000" dirty="0" smtClean="0"/>
              <a:t>απομάκρυνση των μικροβίων.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Μη ειδική </a:t>
            </a:r>
            <a:r>
              <a:rPr lang="el-GR" sz="2800" dirty="0" err="1" smtClean="0"/>
              <a:t>αντιβακτηριακή</a:t>
            </a:r>
            <a:r>
              <a:rPr lang="el-GR" sz="2800" dirty="0" smtClean="0"/>
              <a:t> άμυνα και φαγοκυτταρικό σύστημα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24021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33500"/>
            <a:ext cx="807524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5)</a:t>
            </a:r>
            <a:r>
              <a:rPr lang="el-GR" sz="2000" dirty="0"/>
              <a:t> </a:t>
            </a:r>
            <a:r>
              <a:rPr lang="el-GR" sz="2000" b="1" dirty="0" err="1"/>
              <a:t>Προπερδίνη</a:t>
            </a:r>
            <a:r>
              <a:rPr lang="el-GR" sz="2000" dirty="0"/>
              <a:t>: Είναι β-σφαιρίνη και υπάρχει στον ορό του αίματος. Με τη βοήθεια ιόντων </a:t>
            </a:r>
            <a:r>
              <a:rPr lang="el-GR" sz="2000" dirty="0" err="1"/>
              <a:t>Mg</a:t>
            </a:r>
            <a:r>
              <a:rPr lang="el-GR" sz="2000" dirty="0"/>
              <a:t>++ αδρανοποιεί ορισμένα βακτήρια.</a:t>
            </a:r>
          </a:p>
          <a:p>
            <a:pPr marL="0" indent="0">
              <a:buNone/>
            </a:pPr>
            <a:r>
              <a:rPr lang="el-GR" sz="2000" b="1" dirty="0"/>
              <a:t>6)</a:t>
            </a:r>
            <a:r>
              <a:rPr lang="el-GR" sz="2000" dirty="0"/>
              <a:t> Η </a:t>
            </a:r>
            <a:r>
              <a:rPr lang="el-GR" sz="2000" b="1" dirty="0"/>
              <a:t>β-</a:t>
            </a:r>
            <a:r>
              <a:rPr lang="el-GR" sz="2000" b="1" dirty="0" err="1"/>
              <a:t>λυσίνη</a:t>
            </a:r>
            <a:r>
              <a:rPr lang="el-GR" sz="2000" b="1" dirty="0"/>
              <a:t>:</a:t>
            </a:r>
            <a:r>
              <a:rPr lang="el-GR" sz="2000" dirty="0"/>
              <a:t> ένα πολυπεπτίδιο δραστικό κατά του Β. </a:t>
            </a:r>
            <a:r>
              <a:rPr lang="el-GR" sz="2000" dirty="0" err="1"/>
              <a:t>Anthracis</a:t>
            </a:r>
            <a:r>
              <a:rPr lang="el-GR" sz="2000" dirty="0"/>
              <a:t> και των </a:t>
            </a:r>
            <a:r>
              <a:rPr lang="el-GR" sz="2000" dirty="0" err="1"/>
              <a:t>κλωστηριδίων</a:t>
            </a:r>
            <a:r>
              <a:rPr lang="el-GR" sz="2000" dirty="0"/>
              <a:t>. Εκκρίνεται από τα αιμοπετάλια.</a:t>
            </a:r>
          </a:p>
          <a:p>
            <a:pPr marL="0" indent="0">
              <a:buNone/>
            </a:pPr>
            <a:r>
              <a:rPr lang="el-GR" sz="2000" b="1" dirty="0" smtClean="0"/>
              <a:t>7) </a:t>
            </a:r>
            <a:r>
              <a:rPr lang="el-GR" sz="2000" b="1" dirty="0"/>
              <a:t>Φυσικά αντισώματα</a:t>
            </a:r>
            <a:r>
              <a:rPr lang="el-GR" sz="2000" dirty="0"/>
              <a:t>: Στον ορό φυσιολογικών ατόμων μπορεί να </a:t>
            </a:r>
            <a:r>
              <a:rPr lang="el-GR" sz="2000" dirty="0" smtClean="0"/>
              <a:t>υπάρχουν αντισώματα </a:t>
            </a:r>
            <a:r>
              <a:rPr lang="el-GR" sz="2000" dirty="0"/>
              <a:t>(συνήθως </a:t>
            </a:r>
            <a:r>
              <a:rPr lang="el-GR" sz="2000" dirty="0" err="1"/>
              <a:t>IgM</a:t>
            </a:r>
            <a:r>
              <a:rPr lang="el-GR" sz="2000" dirty="0"/>
              <a:t>) που κατευθύνονται εναντίων αντιγόνων </a:t>
            </a:r>
            <a:r>
              <a:rPr lang="el-GR" sz="2000" dirty="0" smtClean="0"/>
              <a:t>ορισμένων παθογόνων </a:t>
            </a:r>
            <a:r>
              <a:rPr lang="el-GR" sz="2000" dirty="0"/>
              <a:t>μικροβίων παρόλο που δεν προκλήθηκε </a:t>
            </a:r>
            <a:r>
              <a:rPr lang="el-GR" sz="2000" dirty="0" smtClean="0"/>
              <a:t>λοίμωξη.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Μη ειδική </a:t>
            </a:r>
            <a:r>
              <a:rPr lang="el-GR" sz="2800" dirty="0" err="1" smtClean="0"/>
              <a:t>αντιβακτηριακή</a:t>
            </a:r>
            <a:r>
              <a:rPr lang="el-GR" sz="2800" dirty="0" smtClean="0"/>
              <a:t> άμυνα και φαγοκυτταρικό σύστημα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91294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61356"/>
            <a:ext cx="8229600" cy="3543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8)</a:t>
            </a:r>
            <a:r>
              <a:rPr lang="el-GR" sz="2000" dirty="0"/>
              <a:t> </a:t>
            </a:r>
            <a:r>
              <a:rPr lang="el-GR" sz="2000" b="1" dirty="0"/>
              <a:t>Φαγοκυττάρωση</a:t>
            </a:r>
            <a:r>
              <a:rPr lang="el-GR" sz="2000" dirty="0"/>
              <a:t>: Εκτελείται από τα ουδετερόφιλα πολυμορφοπύρηνα λευκοκύτταρα που περιέχουν στο κυτταρόπλασμα δύο ειδών κοκκία. Τα </a:t>
            </a:r>
            <a:r>
              <a:rPr lang="el-GR" sz="2000" dirty="0" err="1"/>
              <a:t>λυσοσώματα</a:t>
            </a:r>
            <a:r>
              <a:rPr lang="el-GR" sz="2000" dirty="0"/>
              <a:t> που περικλείουν </a:t>
            </a:r>
            <a:r>
              <a:rPr lang="el-GR" sz="2000" dirty="0" err="1"/>
              <a:t>υδρολυτικά</a:t>
            </a:r>
            <a:r>
              <a:rPr lang="el-GR" sz="2000" dirty="0"/>
              <a:t> ένζυμα και τα μικρά κοκκία που περιέχουν πρωτεΐνες με </a:t>
            </a:r>
            <a:r>
              <a:rPr lang="el-GR" sz="2000" dirty="0" err="1" smtClean="0"/>
              <a:t>αντιβακτηριακή</a:t>
            </a:r>
            <a:r>
              <a:rPr lang="el-GR" sz="2000" dirty="0" smtClean="0"/>
              <a:t> δράση.</a:t>
            </a:r>
          </a:p>
          <a:p>
            <a:pPr marL="0" indent="0">
              <a:buNone/>
            </a:pPr>
            <a:r>
              <a:rPr lang="el-GR" sz="2000" b="1" dirty="0" smtClean="0"/>
              <a:t>9)</a:t>
            </a:r>
            <a:r>
              <a:rPr lang="el-GR" sz="2000" b="1" dirty="0"/>
              <a:t> </a:t>
            </a:r>
            <a:r>
              <a:rPr lang="el-GR" sz="2000" b="1" dirty="0" err="1"/>
              <a:t>Μακροφάγα</a:t>
            </a:r>
            <a:r>
              <a:rPr lang="el-GR" sz="2000" b="1" dirty="0"/>
              <a:t> του αίματος </a:t>
            </a:r>
            <a:r>
              <a:rPr lang="el-GR" sz="2000" dirty="0"/>
              <a:t>(μονοπύρηνα λευκοκύτταρα)</a:t>
            </a:r>
          </a:p>
          <a:p>
            <a:pPr marL="0" indent="0">
              <a:buNone/>
            </a:pPr>
            <a:r>
              <a:rPr lang="el-GR" sz="2000" b="1" dirty="0" smtClean="0"/>
              <a:t>10)</a:t>
            </a:r>
            <a:r>
              <a:rPr lang="el-GR" sz="2000" dirty="0" smtClean="0"/>
              <a:t> </a:t>
            </a:r>
            <a:r>
              <a:rPr lang="el-GR" sz="2000" b="1" dirty="0" err="1" smtClean="0"/>
              <a:t>Μακροφάγα</a:t>
            </a:r>
            <a:r>
              <a:rPr lang="el-GR" sz="2000" b="1" dirty="0" smtClean="0"/>
              <a:t> </a:t>
            </a:r>
            <a:r>
              <a:rPr lang="el-GR" sz="2000" b="1" dirty="0"/>
              <a:t>των ιστών </a:t>
            </a:r>
            <a:r>
              <a:rPr lang="el-GR" sz="2000" dirty="0"/>
              <a:t>που διακρίνονται σε </a:t>
            </a:r>
            <a:r>
              <a:rPr lang="el-GR" sz="2000" b="1" dirty="0"/>
              <a:t>πορευτικά</a:t>
            </a:r>
            <a:r>
              <a:rPr lang="el-GR" sz="2000" dirty="0"/>
              <a:t> (κυψελίδες, </a:t>
            </a:r>
            <a:r>
              <a:rPr lang="el-GR" sz="2000" dirty="0" smtClean="0"/>
              <a:t>περιτόναιο) και </a:t>
            </a:r>
            <a:r>
              <a:rPr lang="el-GR" sz="2000" b="1" dirty="0"/>
              <a:t>σταθερά</a:t>
            </a:r>
            <a:r>
              <a:rPr lang="el-GR" sz="2000" dirty="0"/>
              <a:t> (ενδοθήλιο αγγείων) κύτταρα.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Μη ειδική </a:t>
            </a:r>
            <a:r>
              <a:rPr lang="el-GR" sz="2800" dirty="0" err="1" smtClean="0"/>
              <a:t>αντιβακτηριακή</a:t>
            </a:r>
            <a:r>
              <a:rPr lang="el-GR" sz="2800" dirty="0" smtClean="0"/>
              <a:t> άμυνα και φαγοκυτταρικό σύστημα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699608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pic>
        <p:nvPicPr>
          <p:cNvPr id="5" name="Θέση περιεχομένου 4"/>
          <p:cNvPicPr>
            <a:picLocks noGrp="1"/>
          </p:cNvPicPr>
          <p:nvPr>
            <p:ph idx="1"/>
          </p:nvPr>
        </p:nvPicPr>
        <p:blipFill rotWithShape="1">
          <a:blip r:embed="rId2"/>
          <a:srcRect l="14989" t="11563" r="13496" b="7174"/>
          <a:stretch/>
        </p:blipFill>
        <p:spPr bwMode="auto">
          <a:xfrm>
            <a:off x="1115617" y="769937"/>
            <a:ext cx="6912768" cy="45270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0523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Ειδική </a:t>
            </a:r>
            <a:r>
              <a:rPr lang="el-GR" sz="2800" dirty="0" err="1"/>
              <a:t>αντιβακτηριακή</a:t>
            </a:r>
            <a:r>
              <a:rPr lang="el-GR" sz="2800" dirty="0"/>
              <a:t> άμυνα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Τα κύτταρα που συμμετέχουν </a:t>
            </a:r>
            <a:r>
              <a:rPr lang="el-GR" sz="2000" dirty="0" smtClean="0"/>
              <a:t>στις ανοσολογικές </a:t>
            </a:r>
            <a:r>
              <a:rPr lang="el-GR" sz="2000" dirty="0"/>
              <a:t>αντιδράσεις είναι </a:t>
            </a:r>
            <a:r>
              <a:rPr lang="el-GR" sz="2000" b="1" dirty="0" smtClean="0"/>
              <a:t>τα λεμφοκύτταρα</a:t>
            </a:r>
            <a:r>
              <a:rPr lang="el-GR" sz="2000" dirty="0"/>
              <a:t>, τα οποία παράγονται κυρίως στο μυελό των οστών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/>
              <a:t>Τις </a:t>
            </a:r>
            <a:r>
              <a:rPr lang="el-GR" sz="2000" dirty="0" smtClean="0"/>
              <a:t>ανοσολογικές τους </a:t>
            </a:r>
            <a:r>
              <a:rPr lang="el-GR" sz="2000" dirty="0"/>
              <a:t>ιδιότητες τις αποκτούν όταν διέλθουν δια </a:t>
            </a:r>
            <a:r>
              <a:rPr lang="el-GR" sz="2000" dirty="0" smtClean="0"/>
              <a:t>μέσω </a:t>
            </a:r>
            <a:r>
              <a:rPr lang="el-GR" sz="2000" dirty="0"/>
              <a:t>ειδικών οργάνων </a:t>
            </a:r>
            <a:r>
              <a:rPr lang="el-GR" sz="2000" dirty="0" smtClean="0"/>
              <a:t>τα οποία </a:t>
            </a:r>
            <a:r>
              <a:rPr lang="el-GR" sz="2000" dirty="0"/>
              <a:t>διακρίνονται </a:t>
            </a:r>
            <a:r>
              <a:rPr lang="el-GR" sz="2000" dirty="0" smtClean="0"/>
              <a:t>σε:</a:t>
            </a:r>
          </a:p>
          <a:p>
            <a:pPr marL="0" indent="0">
              <a:buNone/>
            </a:pPr>
            <a:r>
              <a:rPr lang="el-GR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) </a:t>
            </a:r>
            <a:r>
              <a:rPr lang="el-GR" sz="2000" b="1" dirty="0"/>
              <a:t>πρωτογενή λεμφικά </a:t>
            </a:r>
            <a:r>
              <a:rPr lang="el-GR" sz="2000" b="1" dirty="0" smtClean="0"/>
              <a:t>όργανα </a:t>
            </a:r>
            <a:r>
              <a:rPr lang="el-GR" sz="2000" dirty="0" smtClean="0"/>
              <a:t>(</a:t>
            </a:r>
            <a:r>
              <a:rPr lang="el-GR" sz="2000" b="1" dirty="0"/>
              <a:t>θύμος αδένας </a:t>
            </a:r>
            <a:r>
              <a:rPr lang="el-GR" sz="2000" dirty="0" smtClean="0"/>
              <a:t>στα μηρυκαστικά </a:t>
            </a:r>
            <a:r>
              <a:rPr lang="el-GR" sz="2000" dirty="0"/>
              <a:t>και στους χοίρους και ο </a:t>
            </a:r>
            <a:r>
              <a:rPr lang="el-GR" sz="2000" b="1" dirty="0"/>
              <a:t>θύλακας του </a:t>
            </a:r>
            <a:r>
              <a:rPr lang="el-GR" sz="2000" b="1" dirty="0" err="1"/>
              <a:t>Fabricius</a:t>
            </a:r>
            <a:r>
              <a:rPr lang="el-GR" sz="2000" b="1" dirty="0"/>
              <a:t> </a:t>
            </a:r>
            <a:r>
              <a:rPr lang="el-GR" sz="2000" dirty="0"/>
              <a:t>στα </a:t>
            </a:r>
            <a:r>
              <a:rPr lang="el-GR" sz="2000" dirty="0" smtClean="0"/>
              <a:t>πτηνά)</a:t>
            </a:r>
          </a:p>
          <a:p>
            <a:pPr marL="0" indent="0">
              <a:buNone/>
            </a:pPr>
            <a:r>
              <a:rPr lang="el-GR" sz="2000" dirty="0" smtClean="0"/>
              <a:t> </a:t>
            </a:r>
            <a:r>
              <a:rPr lang="en-US" sz="2000" dirty="0" smtClean="0"/>
              <a:t>ii)</a:t>
            </a:r>
            <a:r>
              <a:rPr lang="el-GR" sz="2000" dirty="0"/>
              <a:t> </a:t>
            </a:r>
            <a:r>
              <a:rPr lang="el-GR" sz="2000" b="1" dirty="0"/>
              <a:t>δευτερογενή λεμφικά </a:t>
            </a:r>
            <a:r>
              <a:rPr lang="el-GR" sz="2000" b="1" dirty="0" smtClean="0"/>
              <a:t>όργανα, </a:t>
            </a:r>
            <a:r>
              <a:rPr lang="el-GR" sz="2000" b="1" dirty="0"/>
              <a:t>τα </a:t>
            </a:r>
            <a:r>
              <a:rPr lang="el-GR" sz="2000" b="1" dirty="0" err="1"/>
              <a:t>λεμφογάγγλια</a:t>
            </a:r>
            <a:r>
              <a:rPr lang="el-GR" sz="2000" b="1" dirty="0"/>
              <a:t> και το σπλήνα</a:t>
            </a:r>
            <a:r>
              <a:rPr lang="el-GR" sz="2000" dirty="0"/>
              <a:t>.</a:t>
            </a:r>
            <a:endParaRPr lang="el-GR" sz="20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5861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Θ</a:t>
            </a:r>
            <a:r>
              <a:rPr lang="el-GR" sz="2000" b="1" dirty="0" smtClean="0"/>
              <a:t>ύμος αδένας: </a:t>
            </a:r>
            <a:r>
              <a:rPr lang="el-GR" sz="2000" dirty="0" smtClean="0"/>
              <a:t>πηγή </a:t>
            </a:r>
            <a:r>
              <a:rPr lang="el-GR" sz="2000" dirty="0"/>
              <a:t>των περισσοτέρων </a:t>
            </a:r>
            <a:r>
              <a:rPr lang="el-GR" sz="2000" dirty="0" err="1" smtClean="0"/>
              <a:t>κυκλοφορούντων</a:t>
            </a:r>
            <a:r>
              <a:rPr lang="el-GR" sz="2000" dirty="0"/>
              <a:t> </a:t>
            </a:r>
            <a:r>
              <a:rPr lang="el-GR" sz="2000" dirty="0" smtClean="0"/>
              <a:t>λεμφοκυττάρων (Τ λεμφοκύτταρα </a:t>
            </a:r>
            <a:r>
              <a:rPr lang="el-GR" sz="2000" dirty="0"/>
              <a:t>ή </a:t>
            </a:r>
            <a:r>
              <a:rPr lang="el-GR" sz="2000" dirty="0" smtClean="0"/>
              <a:t>Τ-κύτταρα). </a:t>
            </a:r>
            <a:r>
              <a:rPr lang="el-GR" sz="2000" dirty="0"/>
              <a:t>Τα Τ-κύτταρα </a:t>
            </a:r>
            <a:r>
              <a:rPr lang="el-GR" sz="2000" dirty="0" smtClean="0"/>
              <a:t>εξασφαλίζουν στον </a:t>
            </a:r>
            <a:r>
              <a:rPr lang="el-GR" sz="2000" dirty="0"/>
              <a:t>οργανισμό την κυτταρική ανοσία</a:t>
            </a:r>
            <a:r>
              <a:rPr lang="el-GR" sz="2000" dirty="0" smtClean="0"/>
              <a:t>.</a:t>
            </a:r>
          </a:p>
          <a:p>
            <a:r>
              <a:rPr lang="el-GR" sz="2000" b="1" dirty="0"/>
              <a:t>Θ</a:t>
            </a:r>
            <a:r>
              <a:rPr lang="el-GR" sz="2000" b="1" dirty="0" smtClean="0"/>
              <a:t>ύλακας </a:t>
            </a:r>
            <a:r>
              <a:rPr lang="el-GR" sz="2000" b="1" dirty="0"/>
              <a:t>του </a:t>
            </a:r>
            <a:r>
              <a:rPr lang="el-GR" sz="2000" b="1" dirty="0" err="1" smtClean="0"/>
              <a:t>Fabricius</a:t>
            </a:r>
            <a:r>
              <a:rPr lang="el-GR" sz="2000" dirty="0" smtClean="0"/>
              <a:t>: ωρίμανση </a:t>
            </a:r>
            <a:r>
              <a:rPr lang="el-GR" sz="2000" dirty="0"/>
              <a:t>των λεμφοκυττάρων ή </a:t>
            </a:r>
            <a:r>
              <a:rPr lang="el-GR" sz="2000" dirty="0" smtClean="0"/>
              <a:t>Β-κύτταρα, πρόδρομοι </a:t>
            </a:r>
            <a:r>
              <a:rPr lang="el-GR" sz="2000" dirty="0"/>
              <a:t>των </a:t>
            </a:r>
            <a:r>
              <a:rPr lang="el-GR" sz="2000" dirty="0" err="1"/>
              <a:t>πλασμοκυττάρων</a:t>
            </a:r>
            <a:r>
              <a:rPr lang="el-GR" sz="2000" dirty="0"/>
              <a:t> τα οποία τελικά παράγουν τα αντισώματα</a:t>
            </a:r>
            <a:r>
              <a:rPr lang="el-GR" sz="2000" dirty="0" smtClean="0"/>
              <a:t>.</a:t>
            </a:r>
          </a:p>
          <a:p>
            <a:r>
              <a:rPr lang="el-GR" sz="2000" b="1" dirty="0" smtClean="0"/>
              <a:t>Σπλήνας/</a:t>
            </a:r>
            <a:r>
              <a:rPr lang="el-GR" sz="2000" b="1" dirty="0" err="1" smtClean="0"/>
              <a:t>λεμφογάγγλια</a:t>
            </a:r>
            <a:r>
              <a:rPr lang="el-GR" sz="2000" b="1" dirty="0" smtClean="0"/>
              <a:t>: </a:t>
            </a:r>
            <a:r>
              <a:rPr lang="el-GR" sz="2000" dirty="0"/>
              <a:t>φιλτράρουν τα αντιγόνα (</a:t>
            </a:r>
            <a:r>
              <a:rPr lang="el-GR" sz="2000" dirty="0" err="1"/>
              <a:t>Ag</a:t>
            </a:r>
            <a:r>
              <a:rPr lang="el-GR" sz="2000" dirty="0" smtClean="0"/>
              <a:t>), ουσίες ξένες για </a:t>
            </a:r>
            <a:r>
              <a:rPr lang="el-GR" sz="2000" dirty="0"/>
              <a:t>τον οργανισμό </a:t>
            </a:r>
            <a:r>
              <a:rPr lang="el-GR" sz="2000" dirty="0" smtClean="0"/>
              <a:t>με μεγάλο </a:t>
            </a:r>
            <a:r>
              <a:rPr lang="el-GR" sz="2000" dirty="0"/>
              <a:t>μοριακό βάρος (Μ.Β.), σύνθετη αλλά σταθερή χημική δομή και </a:t>
            </a:r>
            <a:r>
              <a:rPr lang="el-GR" sz="2000" dirty="0" smtClean="0"/>
              <a:t>ικανές </a:t>
            </a:r>
            <a:r>
              <a:rPr lang="el-GR" sz="2000" dirty="0"/>
              <a:t>να διεγείρουν το ανοσοποιητικό σύστημα του οργανισμού).</a:t>
            </a:r>
            <a:endParaRPr lang="el-GR" sz="20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Ειδική </a:t>
            </a:r>
            <a:r>
              <a:rPr lang="el-GR" sz="2800" dirty="0" err="1"/>
              <a:t>αντιβακτηριακή</a:t>
            </a:r>
            <a:r>
              <a:rPr lang="el-GR" sz="2800" dirty="0"/>
              <a:t> άμυνα</a:t>
            </a:r>
          </a:p>
        </p:txBody>
      </p:sp>
    </p:spTree>
    <p:extLst>
      <p:ext uri="{BB962C8B-B14F-4D97-AF65-F5344CB8AC3E}">
        <p14:creationId xmlns:p14="http://schemas.microsoft.com/office/powerpoint/2010/main" val="2591946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pic>
        <p:nvPicPr>
          <p:cNvPr id="5" name="Εικόνα 4"/>
          <p:cNvPicPr/>
          <p:nvPr/>
        </p:nvPicPr>
        <p:blipFill rotWithShape="1">
          <a:blip r:embed="rId2"/>
          <a:srcRect l="34313" t="10921" r="31374" b="6531"/>
          <a:stretch/>
        </p:blipFill>
        <p:spPr bwMode="auto">
          <a:xfrm>
            <a:off x="1907704" y="480542"/>
            <a:ext cx="5040560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4135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Παραγωγή αντισωμάτων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81365"/>
            <a:ext cx="864096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Τα αντισώματα (Ab) είναι πρωτεϊνικά μόρια, ονομάζονται </a:t>
            </a:r>
            <a:r>
              <a:rPr lang="el-GR" sz="2000" dirty="0" err="1"/>
              <a:t>ανοσοσφαιρίνες</a:t>
            </a:r>
            <a:r>
              <a:rPr lang="el-GR" sz="2000" dirty="0"/>
              <a:t> </a:t>
            </a:r>
            <a:r>
              <a:rPr lang="el-GR" sz="2000" dirty="0" smtClean="0"/>
              <a:t>και εξασφαλίζουν </a:t>
            </a:r>
            <a:r>
              <a:rPr lang="el-GR" sz="2000" dirty="0"/>
              <a:t>σ' έναν οργανισμό τη </a:t>
            </a:r>
            <a:r>
              <a:rPr lang="el-GR" sz="2000" b="1" dirty="0" err="1"/>
              <a:t>χυμική</a:t>
            </a:r>
            <a:r>
              <a:rPr lang="el-GR" sz="2000" b="1" dirty="0"/>
              <a:t> ανοσία</a:t>
            </a:r>
            <a:r>
              <a:rPr lang="el-GR" sz="2000" dirty="0"/>
              <a:t>. </a:t>
            </a:r>
            <a:r>
              <a:rPr lang="el-GR" sz="2000" dirty="0" smtClean="0"/>
              <a:t>Διακρίνονται στις εξής κλάσεις:</a:t>
            </a:r>
          </a:p>
          <a:p>
            <a:r>
              <a:rPr lang="en-US" sz="2000" b="1" dirty="0" smtClean="0"/>
              <a:t>IgG</a:t>
            </a:r>
            <a:r>
              <a:rPr lang="el-GR" sz="2000" dirty="0" smtClean="0"/>
              <a:t>: </a:t>
            </a:r>
            <a:r>
              <a:rPr lang="el-GR" sz="2000" dirty="0"/>
              <a:t>75-80% του συνόλου των </a:t>
            </a:r>
            <a:r>
              <a:rPr lang="el-GR" sz="2000" dirty="0" err="1" smtClean="0"/>
              <a:t>ανοσοσφαιρινών.Λόγω</a:t>
            </a:r>
            <a:r>
              <a:rPr lang="el-GR" sz="2000" dirty="0" smtClean="0"/>
              <a:t> </a:t>
            </a:r>
            <a:r>
              <a:rPr lang="el-GR" sz="2000" dirty="0"/>
              <a:t>του μικρού </a:t>
            </a:r>
            <a:r>
              <a:rPr lang="el-GR" sz="2000" dirty="0" smtClean="0"/>
              <a:t>της μεγέθους</a:t>
            </a:r>
            <a:r>
              <a:rPr lang="el-GR" sz="2000" dirty="0"/>
              <a:t>, διαπερνά τα τριχοειδή αγγεία και ενώνεται με τοξίνες. Επίσης </a:t>
            </a:r>
            <a:r>
              <a:rPr lang="el-GR" sz="2000" dirty="0" smtClean="0"/>
              <a:t>διαπερνά και </a:t>
            </a:r>
            <a:r>
              <a:rPr lang="el-GR" sz="2000" dirty="0"/>
              <a:t>το φραγμό του πλακούντα παρέχοντας ισχυρή προστασία έναντι των </a:t>
            </a:r>
            <a:r>
              <a:rPr lang="el-GR" sz="2000" dirty="0" smtClean="0"/>
              <a:t>μολύνσεων κατά </a:t>
            </a:r>
            <a:r>
              <a:rPr lang="el-GR" sz="2000" dirty="0"/>
              <a:t>τις πρώτες εβδομάδες της ζωής του νεογέννητου</a:t>
            </a:r>
            <a:r>
              <a:rPr lang="el-GR" sz="2000" dirty="0" smtClean="0"/>
              <a:t>.</a:t>
            </a:r>
          </a:p>
          <a:p>
            <a:r>
              <a:rPr lang="en-US" sz="2000" b="1" dirty="0" smtClean="0"/>
              <a:t>IgA</a:t>
            </a:r>
            <a:r>
              <a:rPr lang="el-GR" sz="2000" dirty="0" smtClean="0"/>
              <a:t>: βρίσκεται </a:t>
            </a:r>
            <a:r>
              <a:rPr lang="el-GR" sz="2000" dirty="0"/>
              <a:t>κυρίως σε </a:t>
            </a:r>
            <a:r>
              <a:rPr lang="el-GR" sz="2000" dirty="0" smtClean="0"/>
              <a:t>εκκρίσεις (δάκρυα</a:t>
            </a:r>
            <a:r>
              <a:rPr lang="el-GR" sz="2000" dirty="0"/>
              <a:t>, το ρινικό έκκριμα, ο ιδρώτας, </a:t>
            </a:r>
            <a:r>
              <a:rPr lang="el-GR" sz="2000" dirty="0" smtClean="0"/>
              <a:t>το πρωτόγαλα</a:t>
            </a:r>
            <a:r>
              <a:rPr lang="el-GR" sz="2000" dirty="0"/>
              <a:t>, </a:t>
            </a:r>
            <a:r>
              <a:rPr lang="el-GR" sz="2000" dirty="0" smtClean="0"/>
              <a:t>όλες </a:t>
            </a:r>
            <a:r>
              <a:rPr lang="el-GR" sz="2000" dirty="0"/>
              <a:t>τις εκκρίσεις του πεπτικού, αναπνευστικού </a:t>
            </a:r>
            <a:r>
              <a:rPr lang="el-GR" sz="2000" dirty="0" smtClean="0"/>
              <a:t>και ουρογεννητικού συστήματος). </a:t>
            </a:r>
            <a:r>
              <a:rPr lang="el-GR" sz="2000" dirty="0"/>
              <a:t>Αποτελεί το 10-15% των </a:t>
            </a:r>
            <a:r>
              <a:rPr lang="el-GR" sz="2000" dirty="0" err="1" smtClean="0"/>
              <a:t>ανοσοσφαιρινών</a:t>
            </a:r>
            <a:r>
              <a:rPr lang="el-GR" sz="2000" dirty="0" smtClean="0"/>
              <a:t>. </a:t>
            </a:r>
            <a:r>
              <a:rPr lang="el-GR" sz="2000" dirty="0"/>
              <a:t>Π</a:t>
            </a:r>
            <a:r>
              <a:rPr lang="el-GR" sz="2000" dirty="0" smtClean="0"/>
              <a:t>αρέχει </a:t>
            </a:r>
            <a:r>
              <a:rPr lang="el-GR" sz="2000" dirty="0"/>
              <a:t>προστασία στους βλεννογόνους (τοπικά) συγκολλώντας </a:t>
            </a:r>
            <a:r>
              <a:rPr lang="el-GR" sz="2000" dirty="0" smtClean="0"/>
              <a:t>παθογόνα μικρόβια </a:t>
            </a:r>
            <a:r>
              <a:rPr lang="el-GR" sz="2000" dirty="0"/>
              <a:t>και αποτρέποντας την προσκόλλησή τους στο επιθήλιο.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12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 err="1" smtClean="0"/>
              <a:t>IgM</a:t>
            </a:r>
            <a:r>
              <a:rPr lang="el-GR" sz="2000" b="1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έχει μεγάλο μέγεθος και είναι πολύ αποτελεσματική στη συγκόλληση </a:t>
            </a:r>
            <a:r>
              <a:rPr lang="el-GR" sz="2000" dirty="0" smtClean="0"/>
              <a:t>των αντιγόνων </a:t>
            </a:r>
            <a:r>
              <a:rPr lang="el-GR" sz="2000" dirty="0"/>
              <a:t>και στην </a:t>
            </a:r>
            <a:r>
              <a:rPr lang="el-GR" sz="2000" dirty="0" err="1"/>
              <a:t>κυτταρόλυση</a:t>
            </a:r>
            <a:r>
              <a:rPr lang="el-GR" sz="2000" dirty="0" smtClean="0"/>
              <a:t>.</a:t>
            </a:r>
          </a:p>
          <a:p>
            <a:r>
              <a:rPr lang="el-GR" sz="2000" b="1" dirty="0" err="1" smtClean="0"/>
              <a:t>IgΕ</a:t>
            </a:r>
            <a:r>
              <a:rPr lang="el-GR" sz="2000" b="1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παίρνει μέρος στην τύπου </a:t>
            </a:r>
            <a:r>
              <a:rPr lang="el-GR" sz="2000" dirty="0" smtClean="0"/>
              <a:t>Ι αντίδραση </a:t>
            </a:r>
            <a:r>
              <a:rPr lang="el-GR" sz="2000" dirty="0"/>
              <a:t>υπερευαισθησίας (αλλεργία </a:t>
            </a:r>
            <a:r>
              <a:rPr lang="el-GR" sz="2000" dirty="0" smtClean="0"/>
              <a:t>– αναφυλαξία)</a:t>
            </a:r>
          </a:p>
          <a:p>
            <a:r>
              <a:rPr lang="el-GR" sz="2000" b="1" dirty="0" err="1" smtClean="0"/>
              <a:t>IgD</a:t>
            </a:r>
            <a:r>
              <a:rPr lang="el-GR" sz="2000" b="1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βρέθηκε στον άνθρωπο, στο </a:t>
            </a:r>
            <a:r>
              <a:rPr lang="el-GR" sz="2000" dirty="0" smtClean="0"/>
              <a:t>χοίρο και </a:t>
            </a:r>
            <a:r>
              <a:rPr lang="el-GR" sz="2000" dirty="0"/>
              <a:t>στις όρνιθες και ίσως αποτελεί έναν πρόδρομο των άλλων κλάσεων </a:t>
            </a:r>
            <a:r>
              <a:rPr lang="el-GR" sz="2000" dirty="0" smtClean="0"/>
              <a:t>των </a:t>
            </a:r>
            <a:r>
              <a:rPr lang="el-GR" sz="2000" dirty="0" err="1" smtClean="0"/>
              <a:t>ανοσοσφαιρινών</a:t>
            </a:r>
            <a:r>
              <a:rPr lang="el-GR" sz="2000" dirty="0"/>
              <a:t>, μπορεί όμως και να συσχετίζεται με την ανοσολογική μνήμη.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Παραγωγή αντισωμάτων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686417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12411"/>
          </a:xfrm>
        </p:spPr>
        <p:txBody>
          <a:bodyPr>
            <a:normAutofit/>
          </a:bodyPr>
          <a:lstStyle/>
          <a:p>
            <a:r>
              <a:rPr lang="el-GR" sz="2800" dirty="0" err="1"/>
              <a:t>Χυμική</a:t>
            </a:r>
            <a:r>
              <a:rPr lang="el-GR" sz="2800" dirty="0"/>
              <a:t> ανοσολογική απάντηση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pic>
        <p:nvPicPr>
          <p:cNvPr id="5" name="Θέση περιεχομένου 4"/>
          <p:cNvPicPr>
            <a:picLocks noGrp="1"/>
          </p:cNvPicPr>
          <p:nvPr>
            <p:ph idx="1"/>
          </p:nvPr>
        </p:nvPicPr>
        <p:blipFill rotWithShape="1">
          <a:blip r:embed="rId2"/>
          <a:srcRect l="29978" t="21842" r="27221" b="11991"/>
          <a:stretch/>
        </p:blipFill>
        <p:spPr bwMode="auto">
          <a:xfrm>
            <a:off x="1619672" y="1065420"/>
            <a:ext cx="5328592" cy="4383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3479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l-GR" sz="2000" dirty="0" err="1" smtClean="0"/>
              <a:t>To</a:t>
            </a:r>
            <a:r>
              <a:rPr lang="el-GR" sz="2000" dirty="0" smtClean="0"/>
              <a:t> </a:t>
            </a:r>
            <a:r>
              <a:rPr lang="el-GR" sz="2000" dirty="0"/>
              <a:t>αντιγόνο παραλαμβάνεται από ειδικά </a:t>
            </a:r>
            <a:r>
              <a:rPr lang="el-GR" sz="2000" dirty="0" err="1"/>
              <a:t>μακροφάγα</a:t>
            </a:r>
            <a:r>
              <a:rPr lang="el-GR" sz="2000" dirty="0"/>
              <a:t> που χαρακτηρίζονται </a:t>
            </a:r>
            <a:r>
              <a:rPr lang="el-GR" sz="2000" dirty="0" smtClean="0"/>
              <a:t>από την </a:t>
            </a:r>
            <a:r>
              <a:rPr lang="el-GR" sz="2000" dirty="0"/>
              <a:t>ύπαρξη στη μεμβράνη τους ενός αντιγόνου που ονομάζεται I ή ΙΙ MHC (</a:t>
            </a:r>
            <a:r>
              <a:rPr lang="el-GR" sz="2000" dirty="0" smtClean="0"/>
              <a:t>αντιγόνο </a:t>
            </a:r>
            <a:r>
              <a:rPr lang="el-GR" sz="2000" dirty="0" err="1" smtClean="0"/>
              <a:t>ιστοσυμβατότητας</a:t>
            </a:r>
            <a:r>
              <a:rPr lang="el-GR" sz="2000" dirty="0" smtClean="0"/>
              <a:t>).</a:t>
            </a:r>
          </a:p>
          <a:p>
            <a:pPr marL="514350" indent="-514350">
              <a:buFont typeface="+mj-lt"/>
              <a:buAutoNum type="romanLcPeriod"/>
            </a:pPr>
            <a:r>
              <a:rPr lang="el-GR" sz="2000" dirty="0"/>
              <a:t>Τα </a:t>
            </a:r>
            <a:r>
              <a:rPr lang="el-GR" sz="2000" dirty="0" err="1"/>
              <a:t>μακροφάγα</a:t>
            </a:r>
            <a:r>
              <a:rPr lang="el-GR" sz="2000" dirty="0"/>
              <a:t> υποβοηθούν την αντίδραση </a:t>
            </a:r>
            <a:r>
              <a:rPr lang="el-GR" sz="2000" dirty="0" err="1"/>
              <a:t>μακροφάγων</a:t>
            </a:r>
            <a:r>
              <a:rPr lang="el-GR" sz="2000" dirty="0"/>
              <a:t> </a:t>
            </a:r>
            <a:r>
              <a:rPr lang="el-GR" sz="2000" dirty="0" smtClean="0"/>
              <a:t>–Β κυττάρου </a:t>
            </a:r>
            <a:r>
              <a:rPr lang="el-GR" sz="2000" dirty="0"/>
              <a:t>ελευθερώνοντας μια διαλυτή βοηθητική ουσία γνωστή ως </a:t>
            </a:r>
            <a:r>
              <a:rPr lang="el-GR" sz="2000" dirty="0" err="1"/>
              <a:t>ιντερλευκίνη</a:t>
            </a:r>
            <a:r>
              <a:rPr lang="el-GR" sz="2000" dirty="0"/>
              <a:t> </a:t>
            </a:r>
            <a:r>
              <a:rPr lang="el-GR" sz="2000" dirty="0" smtClean="0"/>
              <a:t>1(Ι</a:t>
            </a:r>
            <a:r>
              <a:rPr lang="en-US" sz="2000" dirty="0"/>
              <a:t>L-1</a:t>
            </a:r>
            <a:r>
              <a:rPr lang="en-US" sz="2000" dirty="0" smtClean="0"/>
              <a:t>).</a:t>
            </a:r>
            <a:endParaRPr lang="el-GR" sz="2000" dirty="0" smtClean="0"/>
          </a:p>
          <a:p>
            <a:pPr marL="514350" indent="-514350">
              <a:buFont typeface="+mj-lt"/>
              <a:buAutoNum type="romanLcPeriod"/>
            </a:pPr>
            <a:r>
              <a:rPr lang="el-GR" sz="2000" dirty="0"/>
              <a:t>Η ουσία δρα έμμεσα ενεργοποιώντας τα βοηθητικά Τ-κύτταρα τα </a:t>
            </a:r>
            <a:r>
              <a:rPr lang="el-GR" sz="2000" dirty="0" smtClean="0"/>
              <a:t>οποία απελευθερώνουν </a:t>
            </a:r>
            <a:r>
              <a:rPr lang="el-GR" sz="2000" dirty="0"/>
              <a:t>επίσης βοηθητικές ουσίες, όπως η </a:t>
            </a:r>
            <a:r>
              <a:rPr lang="el-GR" sz="2000" dirty="0" err="1"/>
              <a:t>ιντερλευκίνη</a:t>
            </a:r>
            <a:r>
              <a:rPr lang="el-GR" sz="2000" dirty="0"/>
              <a:t> 2(ΙL-2) ο </a:t>
            </a:r>
            <a:r>
              <a:rPr lang="el-GR" sz="2000" dirty="0" smtClean="0"/>
              <a:t>αυξητικός παράγοντας </a:t>
            </a:r>
            <a:r>
              <a:rPr lang="el-GR" sz="2000" dirty="0"/>
              <a:t>των Β κυττάρων (BCGF) </a:t>
            </a:r>
            <a:r>
              <a:rPr lang="el-GR" sz="2000" dirty="0" smtClean="0"/>
              <a:t>και </a:t>
            </a:r>
            <a:r>
              <a:rPr lang="el-GR" sz="2000" dirty="0"/>
              <a:t>η </a:t>
            </a:r>
            <a:r>
              <a:rPr lang="el-GR" sz="2000" dirty="0" err="1"/>
              <a:t>λεμφοκίνη</a:t>
            </a:r>
            <a:r>
              <a:rPr lang="el-GR" sz="2000" dirty="0"/>
              <a:t> ΙL-6 που </a:t>
            </a:r>
            <a:r>
              <a:rPr lang="el-GR" sz="2000" dirty="0" smtClean="0"/>
              <a:t>(παράγοντας </a:t>
            </a:r>
            <a:r>
              <a:rPr lang="el-GR" sz="2000" dirty="0"/>
              <a:t>διαφοροποίησης </a:t>
            </a:r>
            <a:r>
              <a:rPr lang="el-GR" sz="2000" dirty="0" smtClean="0"/>
              <a:t>των Β-κυττάρων σε </a:t>
            </a:r>
            <a:r>
              <a:rPr lang="el-GR" sz="2000" dirty="0" err="1"/>
              <a:t>πλασμοκύτταρα</a:t>
            </a:r>
            <a:r>
              <a:rPr lang="el-GR" sz="2000" dirty="0"/>
              <a:t> και τα κύτταρα μνήμης</a:t>
            </a:r>
            <a:r>
              <a:rPr lang="el-GR" sz="2000" dirty="0" smtClean="0"/>
              <a:t> </a:t>
            </a:r>
            <a:r>
              <a:rPr lang="el-GR" sz="2000" dirty="0"/>
              <a:t>(</a:t>
            </a:r>
            <a:r>
              <a:rPr lang="en-US" sz="2000" dirty="0"/>
              <a:t>BCDF</a:t>
            </a:r>
            <a:r>
              <a:rPr lang="en-US" sz="2000" dirty="0" smtClean="0"/>
              <a:t>)</a:t>
            </a:r>
            <a:r>
              <a:rPr lang="el-GR" sz="2000" dirty="0" smtClean="0"/>
              <a:t>)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514350" indent="-514350">
              <a:buFont typeface="+mj-lt"/>
              <a:buAutoNum type="romanLcPeriod"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756427"/>
          </a:xfrm>
        </p:spPr>
        <p:txBody>
          <a:bodyPr>
            <a:normAutofit/>
          </a:bodyPr>
          <a:lstStyle/>
          <a:p>
            <a:r>
              <a:rPr lang="el-GR" sz="2800" dirty="0" err="1"/>
              <a:t>Χυμική</a:t>
            </a:r>
            <a:r>
              <a:rPr lang="el-GR" sz="2800" dirty="0"/>
              <a:t> ανοσολογική απάντηση</a:t>
            </a:r>
          </a:p>
        </p:txBody>
      </p:sp>
    </p:spTree>
    <p:extLst>
      <p:ext uri="{BB962C8B-B14F-4D97-AF65-F5344CB8AC3E}">
        <p14:creationId xmlns:p14="http://schemas.microsoft.com/office/powerpoint/2010/main" val="4259700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7380"/>
            <a:ext cx="8229600" cy="33277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LcPeriod" startAt="4"/>
            </a:pPr>
            <a:r>
              <a:rPr lang="el-GR" sz="2000" dirty="0"/>
              <a:t>Τα </a:t>
            </a:r>
            <a:r>
              <a:rPr lang="el-GR" sz="2000" dirty="0" err="1"/>
              <a:t>πλασμοκύτταρα</a:t>
            </a:r>
            <a:r>
              <a:rPr lang="el-GR" sz="2000" dirty="0"/>
              <a:t> εκκρίνουν τα αντισώματα και έχουν μικρή διάρκεια ζωής </a:t>
            </a:r>
            <a:r>
              <a:rPr lang="el-GR" sz="2000" dirty="0" smtClean="0"/>
              <a:t>3-6 ημέρες.</a:t>
            </a:r>
          </a:p>
          <a:p>
            <a:pPr marL="514350" indent="-514350">
              <a:buFont typeface="+mj-lt"/>
              <a:buAutoNum type="romanLcPeriod" startAt="4"/>
            </a:pPr>
            <a:r>
              <a:rPr lang="el-GR" sz="2000" dirty="0"/>
              <a:t>τα κύτταρα μνήμης έχουν μεγάλη διάρκεια ζωής (χρόνια) </a:t>
            </a:r>
            <a:r>
              <a:rPr lang="el-GR" sz="2000" dirty="0" smtClean="0"/>
              <a:t>διατηρώντας την </a:t>
            </a:r>
            <a:r>
              <a:rPr lang="el-GR" sz="2000" dirty="0"/>
              <a:t>ευαισθητοποίηση του οργανισμού σε δεύτερη προσβολή από τον ίδιο </a:t>
            </a:r>
            <a:r>
              <a:rPr lang="el-GR" sz="2000" dirty="0" err="1" smtClean="0"/>
              <a:t>αντιγονικό</a:t>
            </a:r>
            <a:r>
              <a:rPr lang="el-GR" sz="2000" dirty="0"/>
              <a:t> </a:t>
            </a:r>
            <a:r>
              <a:rPr lang="el-GR" sz="2000" dirty="0" smtClean="0"/>
              <a:t>παράγοντα</a:t>
            </a:r>
            <a:r>
              <a:rPr lang="el-GR" sz="2000" dirty="0"/>
              <a:t>.</a:t>
            </a:r>
            <a:endParaRPr lang="el-GR" sz="2000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756427"/>
          </a:xfrm>
        </p:spPr>
        <p:txBody>
          <a:bodyPr>
            <a:normAutofit/>
          </a:bodyPr>
          <a:lstStyle/>
          <a:p>
            <a:r>
              <a:rPr lang="el-GR" sz="2800" dirty="0" err="1"/>
              <a:t>Χυμική</a:t>
            </a:r>
            <a:r>
              <a:rPr lang="el-GR" sz="2800" dirty="0"/>
              <a:t> ανοσολογική απάντηση</a:t>
            </a:r>
          </a:p>
        </p:txBody>
      </p:sp>
    </p:spTree>
    <p:extLst>
      <p:ext uri="{BB962C8B-B14F-4D97-AF65-F5344CB8AC3E}">
        <p14:creationId xmlns:p14="http://schemas.microsoft.com/office/powerpoint/2010/main" val="1947947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Λ</a:t>
            </a:r>
            <a:r>
              <a:rPr lang="el-GR" sz="2000" b="1" dirty="0" smtClean="0"/>
              <a:t>ανθάνων χρόνος: </a:t>
            </a:r>
            <a:r>
              <a:rPr lang="el-GR" sz="2000" dirty="0"/>
              <a:t>Το χρονικό διάστημα από την είσοδο του αντιγόνου </a:t>
            </a:r>
            <a:r>
              <a:rPr lang="el-GR" sz="2000" dirty="0" smtClean="0"/>
              <a:t>έως την </a:t>
            </a:r>
            <a:r>
              <a:rPr lang="el-GR" sz="2000" dirty="0"/>
              <a:t>πρώτη ανίχνευση των αντισωμάτων (</a:t>
            </a:r>
            <a:r>
              <a:rPr lang="el-GR" sz="2000" dirty="0" err="1"/>
              <a:t>IgM</a:t>
            </a:r>
            <a:r>
              <a:rPr lang="el-GR" sz="2000" dirty="0" smtClean="0"/>
              <a:t>) (Περίπου 7 μέρες </a:t>
            </a:r>
            <a:r>
              <a:rPr lang="el-GR" sz="2000" dirty="0"/>
              <a:t>σ' έναν οργανισμό που </a:t>
            </a:r>
            <a:r>
              <a:rPr lang="el-GR" sz="2000" dirty="0" smtClean="0"/>
              <a:t>εκτίθεται πρώτη φορά </a:t>
            </a:r>
            <a:r>
              <a:rPr lang="el-GR" sz="2000" dirty="0"/>
              <a:t>σ' </a:t>
            </a:r>
            <a:r>
              <a:rPr lang="el-GR" sz="2000" dirty="0" smtClean="0"/>
              <a:t>αυτό το αντιγόνο, 2-3 μέρες την επόμενη φορά.)</a:t>
            </a:r>
          </a:p>
          <a:p>
            <a:r>
              <a:rPr lang="el-GR" sz="2000" b="1" dirty="0" smtClean="0"/>
              <a:t>Πρωτογενής ανοσολογική αντίδραση</a:t>
            </a:r>
            <a:r>
              <a:rPr lang="el-GR" sz="2000" dirty="0" smtClean="0"/>
              <a:t>: </a:t>
            </a:r>
            <a:r>
              <a:rPr lang="el-GR" sz="2000" dirty="0"/>
              <a:t>Η </a:t>
            </a:r>
            <a:r>
              <a:rPr lang="el-GR" sz="2000" dirty="0" smtClean="0"/>
              <a:t>πρώτη αντίδραση </a:t>
            </a:r>
            <a:r>
              <a:rPr lang="el-GR" sz="2000" dirty="0"/>
              <a:t>ενός οργανισμού </a:t>
            </a:r>
            <a:r>
              <a:rPr lang="el-GR" sz="2000" dirty="0" smtClean="0"/>
              <a:t>στη χορήγηση αντιγόνου.</a:t>
            </a:r>
          </a:p>
          <a:p>
            <a:r>
              <a:rPr lang="el-GR" sz="2000" b="1" dirty="0"/>
              <a:t>Δ</a:t>
            </a:r>
            <a:r>
              <a:rPr lang="el-GR" sz="2000" b="1" dirty="0" smtClean="0"/>
              <a:t>ευτερογενής </a:t>
            </a:r>
            <a:r>
              <a:rPr lang="el-GR" sz="2000" b="1" dirty="0"/>
              <a:t>ανοσολογική </a:t>
            </a:r>
            <a:r>
              <a:rPr lang="el-GR" sz="2000" b="1" dirty="0" smtClean="0"/>
              <a:t>αντίδραση</a:t>
            </a:r>
            <a:r>
              <a:rPr lang="el-GR" sz="2000" dirty="0" smtClean="0"/>
              <a:t>: Η αντίδραση </a:t>
            </a:r>
            <a:r>
              <a:rPr lang="el-GR" sz="2000" dirty="0"/>
              <a:t>ενός οργανισμού </a:t>
            </a:r>
            <a:r>
              <a:rPr lang="el-GR" sz="2000" dirty="0" smtClean="0"/>
              <a:t>την επόμενη φορά που θα εκτεθεί στο ίδιο αντιγόνο.</a:t>
            </a:r>
            <a:endParaRPr lang="el-GR" sz="20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756427"/>
          </a:xfrm>
        </p:spPr>
        <p:txBody>
          <a:bodyPr>
            <a:normAutofit/>
          </a:bodyPr>
          <a:lstStyle/>
          <a:p>
            <a:r>
              <a:rPr lang="el-GR" sz="2800" dirty="0" err="1"/>
              <a:t>Χυμική</a:t>
            </a:r>
            <a:r>
              <a:rPr lang="el-GR" sz="2800" dirty="0"/>
              <a:t> ανοσολογική απάντηση</a:t>
            </a:r>
          </a:p>
        </p:txBody>
      </p:sp>
    </p:spTree>
    <p:extLst>
      <p:ext uri="{BB962C8B-B14F-4D97-AF65-F5344CB8AC3E}">
        <p14:creationId xmlns:p14="http://schemas.microsoft.com/office/powerpoint/2010/main" val="242883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13" t="9859" r="13507" b="6142"/>
          <a:stretch/>
        </p:blipFill>
        <p:spPr>
          <a:xfrm>
            <a:off x="683568" y="1489348"/>
            <a:ext cx="7344815" cy="3672408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756427"/>
          </a:xfrm>
        </p:spPr>
        <p:txBody>
          <a:bodyPr>
            <a:normAutofit/>
          </a:bodyPr>
          <a:lstStyle/>
          <a:p>
            <a:r>
              <a:rPr lang="el-GR" sz="2800" dirty="0" err="1"/>
              <a:t>Χυμική</a:t>
            </a:r>
            <a:r>
              <a:rPr lang="el-GR" sz="2800" dirty="0"/>
              <a:t> ανοσολογική απάντηση</a:t>
            </a:r>
          </a:p>
        </p:txBody>
      </p:sp>
    </p:spTree>
    <p:extLst>
      <p:ext uri="{BB962C8B-B14F-4D97-AF65-F5344CB8AC3E}">
        <p14:creationId xmlns:p14="http://schemas.microsoft.com/office/powerpoint/2010/main" val="1840088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Ενώ η </a:t>
            </a:r>
            <a:r>
              <a:rPr lang="el-GR" sz="2000" dirty="0" err="1"/>
              <a:t>χυμική</a:t>
            </a:r>
            <a:r>
              <a:rPr lang="el-GR" sz="2000" dirty="0"/>
              <a:t> ανοσία προστατεύει τον ξενιστή, όταν ο λοιμογόνος </a:t>
            </a:r>
            <a:r>
              <a:rPr lang="el-GR" sz="2000" dirty="0" smtClean="0"/>
              <a:t>παράγοντας κυκλοφορεί </a:t>
            </a:r>
            <a:r>
              <a:rPr lang="el-GR" sz="2000" dirty="0"/>
              <a:t>ελεύθερος, η κυτταρική ανοσία δρα κατά των μικροοργανισμών </a:t>
            </a:r>
            <a:r>
              <a:rPr lang="el-GR" sz="2000" dirty="0" smtClean="0"/>
              <a:t>που βρίσκονται </a:t>
            </a:r>
            <a:r>
              <a:rPr lang="el-GR" sz="2000" dirty="0"/>
              <a:t>μέσα σε κύτταρα (ενδοκυτταρικοί). Ο τύπος αυτής της ανοσίας (</a:t>
            </a:r>
            <a:r>
              <a:rPr lang="el-GR" sz="2000" dirty="0" smtClean="0"/>
              <a:t>κυτταρική ανοσία</a:t>
            </a:r>
            <a:r>
              <a:rPr lang="el-GR" sz="2000" dirty="0"/>
              <a:t>) αποτελεί συνδυασμό δράσης Τ-λεμφοκυττάρων και </a:t>
            </a:r>
            <a:r>
              <a:rPr lang="el-GR" sz="2000" dirty="0" err="1"/>
              <a:t>μακροφάγων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/>
              <a:t>Οι μορφές της κυτταρικής ανοσίας είναι </a:t>
            </a:r>
            <a:r>
              <a:rPr lang="el-GR" sz="2000" dirty="0" smtClean="0"/>
              <a:t>δύο</a:t>
            </a:r>
            <a:r>
              <a:rPr lang="el-GR" sz="2000" dirty="0"/>
              <a:t>:</a:t>
            </a:r>
            <a:endParaRPr lang="el-GR" sz="2000" dirty="0" smtClean="0"/>
          </a:p>
          <a:p>
            <a:r>
              <a:rPr lang="el-GR" sz="2000" dirty="0" smtClean="0"/>
              <a:t>Η </a:t>
            </a:r>
            <a:r>
              <a:rPr lang="el-GR" sz="2000" dirty="0"/>
              <a:t>πρώτη εμφανίζεται με </a:t>
            </a:r>
            <a:r>
              <a:rPr lang="el-GR" sz="2000" dirty="0" smtClean="0"/>
              <a:t>τα </a:t>
            </a:r>
            <a:r>
              <a:rPr lang="el-GR" sz="2000" dirty="0" err="1" smtClean="0"/>
              <a:t>κυτταροτοξικά</a:t>
            </a:r>
            <a:r>
              <a:rPr lang="el-GR" sz="2000" dirty="0" smtClean="0"/>
              <a:t> </a:t>
            </a:r>
            <a:r>
              <a:rPr lang="el-GR" sz="2000" dirty="0"/>
              <a:t>Τ-λεμφοκύτταρα (T-</a:t>
            </a:r>
            <a:r>
              <a:rPr lang="el-GR" sz="2000" dirty="0" err="1"/>
              <a:t>killer</a:t>
            </a:r>
            <a:r>
              <a:rPr lang="el-GR" sz="2000" dirty="0"/>
              <a:t>) που δρουν αυτόνομα </a:t>
            </a:r>
            <a:r>
              <a:rPr lang="el-GR" sz="2000" dirty="0" smtClean="0"/>
              <a:t>καταστρέφοντας κύτταρα </a:t>
            </a:r>
            <a:r>
              <a:rPr lang="el-GR" sz="2000" dirty="0"/>
              <a:t>μολυσμένα με βακτήρια (</a:t>
            </a:r>
            <a:r>
              <a:rPr lang="en-US" sz="2000" dirty="0"/>
              <a:t>Myc. tuberculosis, Listeria, Brucella, </a:t>
            </a:r>
            <a:r>
              <a:rPr lang="en-US" sz="2000" dirty="0" smtClean="0"/>
              <a:t>Salmonella)</a:t>
            </a:r>
            <a:r>
              <a:rPr lang="el-GR" sz="2000" dirty="0" smtClean="0"/>
              <a:t> και</a:t>
            </a:r>
          </a:p>
          <a:p>
            <a:r>
              <a:rPr lang="el-GR" sz="2000" dirty="0" smtClean="0"/>
              <a:t>Η </a:t>
            </a:r>
            <a:r>
              <a:rPr lang="el-GR" sz="2000" dirty="0"/>
              <a:t>δεύτερη </a:t>
            </a:r>
            <a:r>
              <a:rPr lang="el-GR" sz="2000" dirty="0" smtClean="0"/>
              <a:t>παρουσιάζεται </a:t>
            </a:r>
            <a:r>
              <a:rPr lang="el-GR" sz="2000" dirty="0"/>
              <a:t>μέσω των Τ-λεμφοκυττάρων της </a:t>
            </a:r>
            <a:r>
              <a:rPr lang="el-GR" sz="2000" dirty="0" smtClean="0"/>
              <a:t>καθυστερημένου τύπου </a:t>
            </a:r>
            <a:r>
              <a:rPr lang="el-GR" sz="2000" dirty="0"/>
              <a:t>υπερευαισθησίας που δρα ενισχύοντας τη μικροβιοκτόνο ιδιότητα </a:t>
            </a:r>
            <a:r>
              <a:rPr lang="el-GR" sz="2000" dirty="0" smtClean="0"/>
              <a:t>των </a:t>
            </a:r>
            <a:r>
              <a:rPr lang="el-GR" sz="2000" dirty="0" err="1" smtClean="0"/>
              <a:t>μακροφάγων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756427"/>
          </a:xfrm>
        </p:spPr>
        <p:txBody>
          <a:bodyPr>
            <a:normAutofit/>
          </a:bodyPr>
          <a:lstStyle/>
          <a:p>
            <a:r>
              <a:rPr lang="el-GR" sz="2400" dirty="0"/>
              <a:t>Κυτταρική ανοσία</a:t>
            </a:r>
          </a:p>
        </p:txBody>
      </p:sp>
    </p:spTree>
    <p:extLst>
      <p:ext uri="{BB962C8B-B14F-4D97-AF65-F5344CB8AC3E}">
        <p14:creationId xmlns:p14="http://schemas.microsoft.com/office/powerpoint/2010/main" val="1242107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Το αντιγόνο θα παρουσιαστεί από το </a:t>
            </a:r>
            <a:r>
              <a:rPr lang="el-GR" sz="2000" dirty="0" err="1"/>
              <a:t>μακροφάγο</a:t>
            </a:r>
            <a:r>
              <a:rPr lang="el-GR" sz="2000" dirty="0"/>
              <a:t> που στην επιφάνειά του </a:t>
            </a:r>
            <a:r>
              <a:rPr lang="el-GR" sz="2000" dirty="0" smtClean="0"/>
              <a:t>θα διατηρεί </a:t>
            </a:r>
            <a:r>
              <a:rPr lang="el-GR" sz="2000" dirty="0"/>
              <a:t>αντιγόνα επιφανείας των τάξεων Ι και ΙΙ του συμπλέγματος (M.H.C</a:t>
            </a:r>
            <a:r>
              <a:rPr lang="el-GR" sz="2000" dirty="0" smtClean="0"/>
              <a:t>).</a:t>
            </a:r>
          </a:p>
          <a:p>
            <a:r>
              <a:rPr lang="el-GR" sz="2000" dirty="0" err="1"/>
              <a:t>To</a:t>
            </a:r>
            <a:r>
              <a:rPr lang="el-GR" sz="2000" dirty="0"/>
              <a:t> δραστικό Τ8 κύτταρο συνδέεται με το </a:t>
            </a:r>
            <a:r>
              <a:rPr lang="el-GR" sz="2000" dirty="0" err="1"/>
              <a:t>επίτοπο</a:t>
            </a:r>
            <a:r>
              <a:rPr lang="el-GR" sz="2000" dirty="0"/>
              <a:t> του αντιγόνου και με </a:t>
            </a:r>
            <a:r>
              <a:rPr lang="el-GR" sz="2000" dirty="0" smtClean="0"/>
              <a:t>το αντιγόνο </a:t>
            </a:r>
            <a:r>
              <a:rPr lang="el-GR" sz="2000" dirty="0"/>
              <a:t>επιφανείας της τάξεως Ι. Αφού γίνει η σύνδεση το δραστικό </a:t>
            </a:r>
            <a:r>
              <a:rPr lang="el-GR" sz="2000" dirty="0" smtClean="0"/>
              <a:t>Τ-λεμφοκύτταρο </a:t>
            </a:r>
            <a:r>
              <a:rPr lang="el-GR" sz="2000" dirty="0"/>
              <a:t>αρχίζει να δημιουργεί υποδοχείς της ΙL-2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Το βοηθητικό </a:t>
            </a:r>
            <a:r>
              <a:rPr lang="el-GR" sz="2000" dirty="0" smtClean="0"/>
              <a:t>Τ-λεμφοκύτταρο </a:t>
            </a:r>
            <a:r>
              <a:rPr lang="el-GR" sz="2000" dirty="0"/>
              <a:t>αναγνωρίζει το </a:t>
            </a:r>
            <a:r>
              <a:rPr lang="el-GR" sz="2000" dirty="0" smtClean="0"/>
              <a:t>ξένο </a:t>
            </a:r>
            <a:r>
              <a:rPr lang="el-GR" sz="2000" dirty="0" err="1" smtClean="0"/>
              <a:t>επίτοπο</a:t>
            </a:r>
            <a:r>
              <a:rPr lang="el-GR" sz="2000" dirty="0" smtClean="0"/>
              <a:t> </a:t>
            </a:r>
            <a:r>
              <a:rPr lang="el-GR" sz="2000" dirty="0"/>
              <a:t>στην επιφάνεια του </a:t>
            </a:r>
            <a:r>
              <a:rPr lang="el-GR" sz="2000" dirty="0" err="1"/>
              <a:t>μακροφάγου</a:t>
            </a:r>
            <a:r>
              <a:rPr lang="el-GR" sz="2000" dirty="0"/>
              <a:t> μόνο εφόσον το </a:t>
            </a:r>
            <a:r>
              <a:rPr lang="el-GR" sz="2000" dirty="0" err="1"/>
              <a:t>επίτοπο</a:t>
            </a:r>
            <a:r>
              <a:rPr lang="el-GR" sz="2000" dirty="0"/>
              <a:t> βρίσκεται </a:t>
            </a:r>
            <a:r>
              <a:rPr lang="el-GR" sz="2000" dirty="0" smtClean="0"/>
              <a:t>σε στενή </a:t>
            </a:r>
            <a:r>
              <a:rPr lang="el-GR" sz="2000" dirty="0"/>
              <a:t>σχέση με αντιγόνα επιφανείας της τάξεως ΙΙ του </a:t>
            </a:r>
            <a:r>
              <a:rPr lang="el-GR" sz="2000" dirty="0" smtClean="0"/>
              <a:t>MHC.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756427"/>
          </a:xfrm>
        </p:spPr>
        <p:txBody>
          <a:bodyPr>
            <a:normAutofit/>
          </a:bodyPr>
          <a:lstStyle/>
          <a:p>
            <a:r>
              <a:rPr lang="el-GR" sz="2400" dirty="0"/>
              <a:t>Κυτταρική ανοσία</a:t>
            </a:r>
          </a:p>
        </p:txBody>
      </p:sp>
    </p:spTree>
    <p:extLst>
      <p:ext uri="{BB962C8B-B14F-4D97-AF65-F5344CB8AC3E}">
        <p14:creationId xmlns:p14="http://schemas.microsoft.com/office/powerpoint/2010/main" val="690022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Κατά </a:t>
            </a:r>
            <a:r>
              <a:rPr lang="el-GR" sz="2000" dirty="0" smtClean="0"/>
              <a:t>τη</a:t>
            </a:r>
            <a:r>
              <a:rPr lang="el-GR" sz="2000" dirty="0"/>
              <a:t> </a:t>
            </a:r>
            <a:r>
              <a:rPr lang="el-GR" sz="2000" dirty="0" smtClean="0"/>
              <a:t>σύνδεση </a:t>
            </a:r>
            <a:r>
              <a:rPr lang="el-GR" sz="2000" dirty="0"/>
              <a:t>το </a:t>
            </a:r>
            <a:r>
              <a:rPr lang="el-GR" sz="2000" dirty="0" err="1"/>
              <a:t>μακροφάγο</a:t>
            </a:r>
            <a:r>
              <a:rPr lang="el-GR" sz="2000" dirty="0"/>
              <a:t> παράγει </a:t>
            </a:r>
            <a:r>
              <a:rPr lang="el-GR" sz="2000" dirty="0" err="1"/>
              <a:t>ιντερλευκίνη</a:t>
            </a:r>
            <a:r>
              <a:rPr lang="el-GR" sz="2000" dirty="0"/>
              <a:t> 1(ΙL1) η οποία </a:t>
            </a:r>
            <a:r>
              <a:rPr lang="el-GR" sz="2000" dirty="0" smtClean="0"/>
              <a:t>δρα </a:t>
            </a:r>
            <a:r>
              <a:rPr lang="el-GR" sz="2000" dirty="0" err="1" smtClean="0"/>
              <a:t>χημειοτακτικά</a:t>
            </a:r>
            <a:r>
              <a:rPr lang="el-GR" sz="2000" dirty="0" smtClean="0"/>
              <a:t> για την </a:t>
            </a:r>
            <a:r>
              <a:rPr lang="el-GR" sz="2000" dirty="0"/>
              <a:t>προσέγγιση του βοηθητικού Τ-κυττάρου και το διεγείρει προς παραγωγή ΙL-2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Δ</a:t>
            </a:r>
            <a:r>
              <a:rPr lang="el-GR" sz="2000" dirty="0" smtClean="0"/>
              <a:t>ιέγερση </a:t>
            </a:r>
            <a:r>
              <a:rPr lang="el-GR" sz="2000" dirty="0"/>
              <a:t>του δραστικού </a:t>
            </a:r>
            <a:r>
              <a:rPr lang="el-GR" sz="2000" dirty="0" smtClean="0"/>
              <a:t>Τ- κυττάρου </a:t>
            </a:r>
            <a:r>
              <a:rPr lang="el-GR" sz="2000" dirty="0"/>
              <a:t>προς παραγωγή διαφόρων κλώνων. Ένας κλώνος είναι τα Τ- </a:t>
            </a:r>
            <a:r>
              <a:rPr lang="el-GR" sz="2000" dirty="0" smtClean="0"/>
              <a:t>δραστικά κύτταρα </a:t>
            </a:r>
            <a:r>
              <a:rPr lang="el-GR" sz="2000" dirty="0"/>
              <a:t>της κυτταρικής ανοσίας, άλλοι κλώνοι υποβοηθούν ή </a:t>
            </a:r>
            <a:r>
              <a:rPr lang="el-GR" sz="2000" dirty="0" smtClean="0"/>
              <a:t>καταστέλλουν δραστηριότητες </a:t>
            </a:r>
            <a:r>
              <a:rPr lang="el-GR" sz="2000" dirty="0"/>
              <a:t>των </a:t>
            </a:r>
            <a:r>
              <a:rPr lang="el-GR" sz="2000" dirty="0" err="1"/>
              <a:t>ανοσοκυττάρων</a:t>
            </a:r>
            <a:r>
              <a:rPr lang="el-GR" sz="2000" dirty="0"/>
              <a:t> (βοηθητικά ή καταλυτικά Τ-κύτταρα</a:t>
            </a:r>
            <a:r>
              <a:rPr lang="el-GR" sz="2000" dirty="0" smtClean="0"/>
              <a:t>) και </a:t>
            </a:r>
            <a:r>
              <a:rPr lang="el-GR" sz="2000" dirty="0"/>
              <a:t>άλλοι κλώνοι λειτουργούν ως </a:t>
            </a:r>
            <a:r>
              <a:rPr lang="el-GR" sz="2000" dirty="0" err="1"/>
              <a:t>κυτταροτοξικά</a:t>
            </a:r>
            <a:r>
              <a:rPr lang="el-GR" sz="2000" dirty="0"/>
              <a:t> Τ-κύτταρα ή κύτταρα μνήμης.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756427"/>
          </a:xfrm>
        </p:spPr>
        <p:txBody>
          <a:bodyPr>
            <a:normAutofit/>
          </a:bodyPr>
          <a:lstStyle/>
          <a:p>
            <a:r>
              <a:rPr lang="el-GR" sz="2400" dirty="0"/>
              <a:t>Κυτταρική ανοσία</a:t>
            </a:r>
          </a:p>
        </p:txBody>
      </p:sp>
    </p:spTree>
    <p:extLst>
      <p:ext uri="{BB962C8B-B14F-4D97-AF65-F5344CB8AC3E}">
        <p14:creationId xmlns:p14="http://schemas.microsoft.com/office/powerpoint/2010/main" val="244020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Μηχανισμοί ανοσολογικής άμυνας</a:t>
            </a:r>
            <a:br>
              <a:rPr lang="el-GR" sz="2800" dirty="0"/>
            </a:br>
            <a:r>
              <a:rPr lang="el-GR" sz="2800" dirty="0"/>
              <a:t>Ο ρόλος των αντισωμάτων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/>
              <a:t>Τα αντισώματα δρουν</a:t>
            </a:r>
            <a:r>
              <a:rPr lang="el-GR" sz="2000" dirty="0" smtClean="0"/>
              <a:t>:</a:t>
            </a:r>
          </a:p>
          <a:p>
            <a:pPr marL="514350" indent="-514350">
              <a:buFont typeface="+mj-lt"/>
              <a:buAutoNum type="romanLcPeriod"/>
            </a:pPr>
            <a:r>
              <a:rPr lang="el-GR" sz="2000" dirty="0"/>
              <a:t>Υποβοηθώντας τη </a:t>
            </a:r>
            <a:r>
              <a:rPr lang="el-GR" sz="2000" dirty="0" smtClean="0"/>
              <a:t>φαγοκυττάρωση.</a:t>
            </a:r>
          </a:p>
          <a:p>
            <a:pPr marL="514350" indent="-514350">
              <a:buFont typeface="+mj-lt"/>
              <a:buAutoNum type="romanLcPeriod"/>
            </a:pPr>
            <a:r>
              <a:rPr lang="el-GR" sz="2000" dirty="0"/>
              <a:t>Ενεργοποιώντας το </a:t>
            </a:r>
            <a:r>
              <a:rPr lang="el-GR" sz="2000" dirty="0" smtClean="0"/>
              <a:t>συμπλήρωμα, </a:t>
            </a:r>
            <a:r>
              <a:rPr lang="el-GR" sz="2000" dirty="0"/>
              <a:t>ένα </a:t>
            </a:r>
            <a:r>
              <a:rPr lang="el-GR" sz="2000" dirty="0" smtClean="0"/>
              <a:t>σύνολο </a:t>
            </a:r>
            <a:r>
              <a:rPr lang="el-GR" sz="2000" dirty="0" err="1" smtClean="0"/>
              <a:t>γλυκοπρωτεϊνικών</a:t>
            </a:r>
            <a:r>
              <a:rPr lang="el-GR" sz="2000" dirty="0" smtClean="0"/>
              <a:t> </a:t>
            </a:r>
            <a:r>
              <a:rPr lang="el-GR" sz="2000" dirty="0"/>
              <a:t>παραγόντων που </a:t>
            </a:r>
            <a:r>
              <a:rPr lang="el-GR" sz="2000" dirty="0" smtClean="0"/>
              <a:t>υπάρχουν στον </a:t>
            </a:r>
            <a:r>
              <a:rPr lang="el-GR" sz="2000" dirty="0"/>
              <a:t>ορό και στη </a:t>
            </a:r>
            <a:r>
              <a:rPr lang="el-GR" sz="2000" dirty="0" smtClean="0"/>
              <a:t>μεμβράνη ορισμένων κυττάρων </a:t>
            </a:r>
            <a:r>
              <a:rPr lang="el-GR" sz="2000" dirty="0"/>
              <a:t>κάθε φυσιολογικού </a:t>
            </a:r>
            <a:r>
              <a:rPr lang="el-GR" sz="2000" dirty="0" smtClean="0"/>
              <a:t>οργανισμού.</a:t>
            </a:r>
          </a:p>
          <a:p>
            <a:pPr marL="514350" indent="-514350">
              <a:buFont typeface="+mj-lt"/>
              <a:buAutoNum type="romanLcPeriod"/>
            </a:pPr>
            <a:r>
              <a:rPr lang="el-GR" sz="2000" dirty="0"/>
              <a:t>Επιδεικνύοντας βακτηριοκτόνο και </a:t>
            </a:r>
            <a:r>
              <a:rPr lang="el-GR" sz="2000" dirty="0" err="1"/>
              <a:t>ιοκτόνο</a:t>
            </a:r>
            <a:r>
              <a:rPr lang="el-GR" sz="2000" dirty="0"/>
              <a:t> δράση</a:t>
            </a:r>
            <a:r>
              <a:rPr lang="el-GR" sz="2000" dirty="0" smtClean="0"/>
              <a:t>.</a:t>
            </a:r>
          </a:p>
          <a:p>
            <a:pPr marL="514350" indent="-514350">
              <a:buFont typeface="+mj-lt"/>
              <a:buAutoNum type="romanLcPeriod"/>
            </a:pPr>
            <a:r>
              <a:rPr lang="el-GR" sz="2000" dirty="0"/>
              <a:t>Εξουδετερώνοντας τις τοξίνες</a:t>
            </a:r>
            <a:r>
              <a:rPr lang="el-GR" sz="2000" dirty="0" smtClean="0"/>
              <a:t>.</a:t>
            </a:r>
          </a:p>
          <a:p>
            <a:pPr marL="514350" indent="-514350">
              <a:buFont typeface="+mj-lt"/>
              <a:buAutoNum type="romanLcPeriod"/>
            </a:pPr>
            <a:r>
              <a:rPr lang="el-GR" sz="2000" dirty="0"/>
              <a:t>Προκαλώντας συγκόλληση </a:t>
            </a:r>
            <a:r>
              <a:rPr lang="el-GR" sz="2000" dirty="0" smtClean="0"/>
              <a:t>(των </a:t>
            </a:r>
            <a:r>
              <a:rPr lang="el-GR" sz="2000" dirty="0"/>
              <a:t>βλεφαρίδων </a:t>
            </a:r>
            <a:r>
              <a:rPr lang="el-GR" sz="2000" dirty="0" smtClean="0"/>
              <a:t>των κινητών βακτηρίων με αποτέλεσμα </a:t>
            </a:r>
            <a:r>
              <a:rPr lang="el-GR" sz="2000" dirty="0"/>
              <a:t>την ακινητοποίησή </a:t>
            </a:r>
            <a:r>
              <a:rPr lang="el-GR" sz="2000" dirty="0" smtClean="0"/>
              <a:t>τους και </a:t>
            </a:r>
            <a:r>
              <a:rPr lang="el-GR" sz="2000" dirty="0"/>
              <a:t>την </a:t>
            </a:r>
            <a:r>
              <a:rPr lang="el-GR" sz="2000" dirty="0" smtClean="0"/>
              <a:t>ευκολότερη φαγοκυττάρωση).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00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61356"/>
            <a:ext cx="7787208" cy="35437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LcPeriod" startAt="6"/>
            </a:pPr>
            <a:r>
              <a:rPr lang="el-GR" sz="2000" dirty="0"/>
              <a:t>Εγκαθιστώντας παθητική ανοσία μέσω </a:t>
            </a:r>
            <a:r>
              <a:rPr lang="el-GR" sz="2000" dirty="0" smtClean="0"/>
              <a:t>του </a:t>
            </a:r>
            <a:r>
              <a:rPr lang="el-GR" sz="2000" dirty="0" err="1" smtClean="0"/>
              <a:t>πρωτογάλακτος</a:t>
            </a:r>
            <a:r>
              <a:rPr lang="el-GR" sz="2000" dirty="0" smtClean="0"/>
              <a:t> </a:t>
            </a:r>
            <a:r>
              <a:rPr lang="el-GR" sz="2000" dirty="0"/>
              <a:t>όταν </a:t>
            </a:r>
            <a:r>
              <a:rPr lang="el-GR" sz="2000" dirty="0" smtClean="0"/>
              <a:t>διέρχονται τον </a:t>
            </a:r>
            <a:r>
              <a:rPr lang="el-GR" sz="2000" dirty="0"/>
              <a:t>πλακούντα του εμβρύου</a:t>
            </a:r>
            <a:r>
              <a:rPr lang="el-GR" sz="2000" dirty="0" smtClean="0"/>
              <a:t>.</a:t>
            </a:r>
          </a:p>
          <a:p>
            <a:pPr marL="514350" indent="-514350">
              <a:buFont typeface="+mj-lt"/>
              <a:buAutoNum type="romanLcPeriod" startAt="6"/>
            </a:pPr>
            <a:r>
              <a:rPr lang="el-GR" sz="2000" dirty="0"/>
              <a:t>Προκαλώντας τοπική ανοσολογική απάντηση στους </a:t>
            </a:r>
            <a:r>
              <a:rPr lang="el-GR" sz="2000" dirty="0" smtClean="0"/>
              <a:t>βλεννογόνους</a:t>
            </a:r>
          </a:p>
          <a:p>
            <a:pPr marL="514350" indent="-514350">
              <a:buFont typeface="+mj-lt"/>
              <a:buAutoNum type="romanLcPeriod" startAt="6"/>
            </a:pPr>
            <a:r>
              <a:rPr lang="el-GR" sz="2000" dirty="0"/>
              <a:t>Προκαλώντας </a:t>
            </a:r>
            <a:r>
              <a:rPr lang="el-GR" sz="2000" dirty="0" err="1"/>
              <a:t>κυτταροτοξικότητα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Μηχανισμοί ανοσολογικής άμυνας</a:t>
            </a:r>
            <a:br>
              <a:rPr lang="el-GR" sz="2800" dirty="0"/>
            </a:br>
            <a:r>
              <a:rPr lang="el-GR" sz="2800" dirty="0"/>
              <a:t>Ο ρόλος των αντισωμάτων</a:t>
            </a:r>
          </a:p>
        </p:txBody>
      </p:sp>
    </p:spTree>
    <p:extLst>
      <p:ext uri="{BB962C8B-B14F-4D97-AF65-F5344CB8AC3E}">
        <p14:creationId xmlns:p14="http://schemas.microsoft.com/office/powerpoint/2010/main" val="728433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Παθογένεια </a:t>
            </a:r>
            <a:r>
              <a:rPr lang="el-GR" sz="2800" dirty="0" err="1"/>
              <a:t>μυκητιακών</a:t>
            </a:r>
            <a:r>
              <a:rPr lang="el-GR" sz="2800" dirty="0"/>
              <a:t> λοιμώξεων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6326" y="1353344"/>
            <a:ext cx="7931348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Η παθογόνος δράση των μυκήτων είναι δυνατόν να οφείλεται στους εξής</a:t>
            </a:r>
          </a:p>
          <a:p>
            <a:pPr marL="0" indent="0">
              <a:buNone/>
            </a:pPr>
            <a:r>
              <a:rPr lang="el-GR" sz="2000" dirty="0"/>
              <a:t>μηχανισμούς:</a:t>
            </a:r>
          </a:p>
          <a:p>
            <a:pPr marL="0" indent="0">
              <a:buNone/>
            </a:pPr>
            <a:r>
              <a:rPr lang="el-GR" sz="2000" b="1" dirty="0"/>
              <a:t>α)</a:t>
            </a:r>
            <a:r>
              <a:rPr lang="el-GR" sz="2000" dirty="0"/>
              <a:t> Εισβολή του μύκητα σε ζωντανούς ιστούς (μυκητιάσεις).</a:t>
            </a:r>
          </a:p>
          <a:p>
            <a:pPr marL="0" indent="0">
              <a:buNone/>
            </a:pPr>
            <a:r>
              <a:rPr lang="el-GR" sz="2000" b="1" dirty="0"/>
              <a:t>β)</a:t>
            </a:r>
            <a:r>
              <a:rPr lang="el-GR" sz="2000" dirty="0"/>
              <a:t> Ανάπτυξη υπερευαισθησίας σε </a:t>
            </a:r>
            <a:r>
              <a:rPr lang="el-GR" sz="2000" dirty="0" err="1"/>
              <a:t>μυκητιακά</a:t>
            </a:r>
            <a:r>
              <a:rPr lang="el-GR" sz="2000" dirty="0"/>
              <a:t> αντιγόνα (</a:t>
            </a:r>
            <a:r>
              <a:rPr lang="el-GR" sz="2000" dirty="0" err="1"/>
              <a:t>μυκητιακές</a:t>
            </a:r>
            <a:r>
              <a:rPr lang="el-GR" sz="2000" dirty="0"/>
              <a:t> αλλεργίες).</a:t>
            </a:r>
          </a:p>
          <a:p>
            <a:pPr marL="0" indent="0">
              <a:buNone/>
            </a:pPr>
            <a:r>
              <a:rPr lang="el-GR" sz="2000" b="1" dirty="0"/>
              <a:t>γ)</a:t>
            </a:r>
            <a:r>
              <a:rPr lang="el-GR" sz="2000" dirty="0"/>
              <a:t> Τοξικότητα </a:t>
            </a:r>
            <a:r>
              <a:rPr lang="el-GR" sz="2000" dirty="0" err="1"/>
              <a:t>μεταβολιτών</a:t>
            </a:r>
            <a:r>
              <a:rPr lang="el-GR" sz="2000" dirty="0"/>
              <a:t> των μυκήτων που παράχθηκαν στις </a:t>
            </a:r>
            <a:r>
              <a:rPr lang="el-GR" sz="2000" dirty="0" smtClean="0"/>
              <a:t>τροφές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l-GR" sz="2000" dirty="0" err="1" smtClean="0"/>
              <a:t>μυκοτοξικώσεις</a:t>
            </a:r>
            <a:r>
              <a:rPr lang="el-GR" sz="2000" dirty="0"/>
              <a:t>).</a:t>
            </a:r>
          </a:p>
          <a:p>
            <a:pPr marL="0" indent="0">
              <a:buNone/>
            </a:pPr>
            <a:r>
              <a:rPr lang="el-GR" sz="2000" b="1" dirty="0"/>
              <a:t>δ)</a:t>
            </a:r>
            <a:r>
              <a:rPr lang="el-GR" sz="2000" dirty="0"/>
              <a:t> Καρκινογόνος δράση </a:t>
            </a:r>
            <a:r>
              <a:rPr lang="el-GR" sz="2000" dirty="0" err="1"/>
              <a:t>μεταβολιτών</a:t>
            </a:r>
            <a:r>
              <a:rPr lang="el-GR" sz="2000" dirty="0"/>
              <a:t> μυκήτων.</a:t>
            </a:r>
          </a:p>
          <a:p>
            <a:pPr marL="0" indent="0">
              <a:buNone/>
            </a:pPr>
            <a:r>
              <a:rPr lang="el-GR" sz="2000" b="1" dirty="0" smtClean="0"/>
              <a:t>ε</a:t>
            </a:r>
            <a:r>
              <a:rPr lang="el-GR" sz="2000" b="1" dirty="0"/>
              <a:t>)</a:t>
            </a:r>
            <a:r>
              <a:rPr lang="el-GR" sz="2000" dirty="0"/>
              <a:t> Αποσύνθεση τροφών και μείωση της θρεπτικής τους αξίας.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7700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err="1"/>
              <a:t>Μολύνουσες</a:t>
            </a:r>
            <a:r>
              <a:rPr lang="el-GR" sz="2000" b="1" dirty="0"/>
              <a:t> μορφές των </a:t>
            </a:r>
            <a:r>
              <a:rPr lang="el-GR" sz="2000" b="1" dirty="0" smtClean="0"/>
              <a:t>μυκήτων</a:t>
            </a:r>
            <a:r>
              <a:rPr lang="el-GR" sz="2000" dirty="0" smtClean="0"/>
              <a:t>:</a:t>
            </a:r>
          </a:p>
          <a:p>
            <a:r>
              <a:rPr lang="el-GR" sz="2000" dirty="0" smtClean="0"/>
              <a:t>Σπόρια (συνηθέστερη μορφή)</a:t>
            </a:r>
          </a:p>
          <a:p>
            <a:r>
              <a:rPr lang="el-GR" sz="2000" dirty="0" smtClean="0"/>
              <a:t>Υφές (Σπανιότερα)</a:t>
            </a:r>
          </a:p>
          <a:p>
            <a:pPr marL="0" indent="0">
              <a:buNone/>
            </a:pPr>
            <a:r>
              <a:rPr lang="el-GR" sz="2000" b="1" dirty="0"/>
              <a:t>Πύλες </a:t>
            </a:r>
            <a:r>
              <a:rPr lang="el-GR" sz="2000" b="1" dirty="0" smtClean="0"/>
              <a:t>εισόδου</a:t>
            </a:r>
            <a:r>
              <a:rPr lang="el-GR" sz="2000" dirty="0" smtClean="0"/>
              <a:t>:</a:t>
            </a:r>
          </a:p>
          <a:p>
            <a:r>
              <a:rPr lang="el-GR" sz="2000" dirty="0"/>
              <a:t>Α</a:t>
            </a:r>
            <a:r>
              <a:rPr lang="el-GR" sz="2000" dirty="0" smtClean="0"/>
              <a:t>ναπνευστικός βλεννογόνος (κύρια)</a:t>
            </a:r>
          </a:p>
          <a:p>
            <a:r>
              <a:rPr lang="el-GR" sz="2000" dirty="0" smtClean="0"/>
              <a:t>Δέρμα</a:t>
            </a:r>
          </a:p>
          <a:p>
            <a:r>
              <a:rPr lang="el-GR" sz="2000" dirty="0"/>
              <a:t>Β</a:t>
            </a:r>
            <a:r>
              <a:rPr lang="el-GR" sz="2000" dirty="0" smtClean="0"/>
              <a:t>λεννογόνος </a:t>
            </a:r>
            <a:r>
              <a:rPr lang="el-GR" sz="2000" dirty="0"/>
              <a:t>του πεπτικού </a:t>
            </a:r>
            <a:r>
              <a:rPr lang="el-GR" sz="2000" dirty="0" smtClean="0"/>
              <a:t>συστήματος</a:t>
            </a:r>
          </a:p>
          <a:p>
            <a:r>
              <a:rPr lang="el-GR" sz="2000" dirty="0" smtClean="0"/>
              <a:t>Μαστός (ανιούσα </a:t>
            </a:r>
            <a:r>
              <a:rPr lang="el-GR" sz="2000" dirty="0"/>
              <a:t>μόλυνση</a:t>
            </a:r>
            <a:r>
              <a:rPr lang="el-GR" sz="2000" dirty="0" smtClean="0"/>
              <a:t>)</a:t>
            </a:r>
          </a:p>
          <a:p>
            <a:r>
              <a:rPr lang="el-GR" sz="2000" dirty="0"/>
              <a:t>Β</a:t>
            </a:r>
            <a:r>
              <a:rPr lang="el-GR" sz="2000" dirty="0" smtClean="0"/>
              <a:t>λεννογόνος </a:t>
            </a:r>
            <a:r>
              <a:rPr lang="el-GR" sz="2000" dirty="0"/>
              <a:t>του γεννητικού συστήματος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Παθογένεια </a:t>
            </a:r>
            <a:r>
              <a:rPr lang="el-GR" sz="2800" dirty="0" err="1"/>
              <a:t>μυκητιακών</a:t>
            </a:r>
            <a:r>
              <a:rPr lang="el-GR" sz="2800" dirty="0"/>
              <a:t> λοιμώξεων</a:t>
            </a:r>
          </a:p>
        </p:txBody>
      </p:sp>
    </p:spTree>
    <p:extLst>
      <p:ext uri="{BB962C8B-B14F-4D97-AF65-F5344CB8AC3E}">
        <p14:creationId xmlns:p14="http://schemas.microsoft.com/office/powerpoint/2010/main" val="3804482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7380"/>
            <a:ext cx="8229600" cy="3327756"/>
          </a:xfrm>
        </p:spPr>
        <p:txBody>
          <a:bodyPr>
            <a:normAutofit/>
          </a:bodyPr>
          <a:lstStyle/>
          <a:p>
            <a:r>
              <a:rPr lang="el-GR" sz="2000" dirty="0"/>
              <a:t>Ο</a:t>
            </a:r>
            <a:r>
              <a:rPr lang="el-GR" sz="2000" dirty="0" smtClean="0"/>
              <a:t>ρισμένα </a:t>
            </a:r>
            <a:r>
              <a:rPr lang="el-GR" sz="2000" dirty="0"/>
              <a:t>μόνο στάδια του βιολογικού κύκλου είναι ικανά να προκαλέσουν </a:t>
            </a:r>
            <a:r>
              <a:rPr lang="el-GR" sz="2000" dirty="0" smtClean="0"/>
              <a:t>μόλυνση (έντονη στο στάδιο του </a:t>
            </a:r>
            <a:r>
              <a:rPr lang="el-GR" sz="2000" dirty="0" err="1" smtClean="0"/>
              <a:t>σπορόζωου</a:t>
            </a:r>
            <a:r>
              <a:rPr lang="el-GR" sz="2000" dirty="0" smtClean="0"/>
              <a:t>).</a:t>
            </a:r>
          </a:p>
          <a:p>
            <a:r>
              <a:rPr lang="el-GR" sz="2000" dirty="0" smtClean="0"/>
              <a:t>Διαφορετική </a:t>
            </a:r>
            <a:r>
              <a:rPr lang="el-GR" sz="2000" dirty="0" err="1"/>
              <a:t>αντιγονικότητα</a:t>
            </a:r>
            <a:r>
              <a:rPr lang="el-GR" sz="2000" dirty="0"/>
              <a:t> </a:t>
            </a:r>
            <a:r>
              <a:rPr lang="el-GR" sz="2000" dirty="0" smtClean="0"/>
              <a:t>σε </a:t>
            </a:r>
            <a:r>
              <a:rPr lang="el-GR" sz="2000" dirty="0"/>
              <a:t>διάφορες μορφές </a:t>
            </a:r>
            <a:r>
              <a:rPr lang="el-GR" sz="2000" dirty="0" smtClean="0"/>
              <a:t>του κύκλου </a:t>
            </a:r>
            <a:r>
              <a:rPr lang="el-GR" sz="2000" dirty="0"/>
              <a:t>τους (</a:t>
            </a:r>
            <a:r>
              <a:rPr lang="el-GR" sz="2000" dirty="0" err="1" smtClean="0"/>
              <a:t>αντιγονική</a:t>
            </a:r>
            <a:r>
              <a:rPr lang="el-GR" sz="2000" dirty="0"/>
              <a:t> </a:t>
            </a:r>
            <a:r>
              <a:rPr lang="el-GR" sz="2000" dirty="0" smtClean="0"/>
              <a:t>μετατόπιση)</a:t>
            </a:r>
          </a:p>
          <a:p>
            <a:r>
              <a:rPr lang="el-GR" sz="2000" dirty="0" smtClean="0"/>
              <a:t>Παρουσιάζονται συχνότερα </a:t>
            </a:r>
            <a:r>
              <a:rPr lang="el-GR" sz="2000" dirty="0"/>
              <a:t>ενδοκυτταρικά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Παθογένεια </a:t>
            </a:r>
            <a:r>
              <a:rPr lang="el-GR" sz="2800" dirty="0" smtClean="0"/>
              <a:t>πρωτοζωικών </a:t>
            </a:r>
            <a:r>
              <a:rPr lang="el-GR" sz="2800" dirty="0"/>
              <a:t>λοιμώξεων</a:t>
            </a:r>
          </a:p>
        </p:txBody>
      </p:sp>
    </p:spTree>
    <p:extLst>
      <p:ext uri="{BB962C8B-B14F-4D97-AF65-F5344CB8AC3E}">
        <p14:creationId xmlns:p14="http://schemas.microsoft.com/office/powerpoint/2010/main" val="2263541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Πύλες εισόδου</a:t>
            </a:r>
            <a:r>
              <a:rPr lang="el-GR" sz="2000" dirty="0" smtClean="0"/>
              <a:t>:</a:t>
            </a:r>
          </a:p>
          <a:p>
            <a:r>
              <a:rPr lang="el-GR" sz="2000" dirty="0"/>
              <a:t>Π</a:t>
            </a:r>
            <a:r>
              <a:rPr lang="el-GR" sz="2000" dirty="0" smtClean="0"/>
              <a:t>επτικός σωλήνας (κυρίως)</a:t>
            </a:r>
          </a:p>
          <a:p>
            <a:r>
              <a:rPr lang="el-GR" sz="2000" dirty="0" smtClean="0"/>
              <a:t>Δέρμα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b="1" dirty="0" smtClean="0"/>
              <a:t>Μετάδοση μέσω</a:t>
            </a:r>
            <a:r>
              <a:rPr lang="el-GR" sz="2000" dirty="0" smtClean="0"/>
              <a:t>:</a:t>
            </a:r>
          </a:p>
          <a:p>
            <a:r>
              <a:rPr lang="el-GR" sz="2000" dirty="0" smtClean="0"/>
              <a:t>Γεννητικής οδού</a:t>
            </a:r>
          </a:p>
          <a:p>
            <a:r>
              <a:rPr lang="el-GR" sz="2000" dirty="0" err="1" smtClean="0"/>
              <a:t>Διαπλακουντιακή</a:t>
            </a:r>
            <a:r>
              <a:rPr lang="el-GR" sz="2000" dirty="0" smtClean="0"/>
              <a:t> (</a:t>
            </a:r>
            <a:r>
              <a:rPr lang="el-GR" sz="2000" dirty="0"/>
              <a:t>στο οξύ στάδιο της </a:t>
            </a:r>
            <a:r>
              <a:rPr lang="el-GR" sz="2000" dirty="0" smtClean="0"/>
              <a:t>λοίμωξης)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Παθογένεια </a:t>
            </a:r>
            <a:r>
              <a:rPr lang="el-GR" sz="2800" dirty="0" smtClean="0"/>
              <a:t>πρωτοζωικών </a:t>
            </a:r>
            <a:r>
              <a:rPr lang="el-GR" sz="2800" dirty="0"/>
              <a:t>λοιμώξεων</a:t>
            </a:r>
          </a:p>
        </p:txBody>
      </p:sp>
    </p:spTree>
    <p:extLst>
      <p:ext uri="{BB962C8B-B14F-4D97-AF65-F5344CB8AC3E}">
        <p14:creationId xmlns:p14="http://schemas.microsoft.com/office/powerpoint/2010/main" val="30315476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Η βαρύτητα των συμπτωμάτων δεν μπορεί πάντα να εξηγηθεί από </a:t>
            </a:r>
            <a:r>
              <a:rPr lang="el-GR" sz="2000" dirty="0" smtClean="0"/>
              <a:t>τις κυτταρικές </a:t>
            </a:r>
            <a:r>
              <a:rPr lang="el-GR" sz="2000" dirty="0"/>
              <a:t>βλάβες που προκαλεί το πρωτόζωο. </a:t>
            </a:r>
            <a:r>
              <a:rPr lang="el-GR" sz="2000" dirty="0" err="1"/>
              <a:t>Γι</a:t>
            </a:r>
            <a:r>
              <a:rPr lang="el-GR" sz="2000" dirty="0"/>
              <a:t> αυτό αναπτύχθηκε η θεωρία </a:t>
            </a:r>
            <a:r>
              <a:rPr lang="el-GR" sz="2000" dirty="0" smtClean="0"/>
              <a:t>πως οφείλονται </a:t>
            </a:r>
            <a:r>
              <a:rPr lang="el-GR" sz="2000" dirty="0"/>
              <a:t>σε φαινόμενα υπερευαισθησίας έναντι στα αντιγόνα του </a:t>
            </a:r>
            <a:r>
              <a:rPr lang="el-GR" sz="2000" dirty="0" err="1"/>
              <a:t>πρωτοζώου</a:t>
            </a:r>
            <a:r>
              <a:rPr lang="el-GR" sz="2000" dirty="0"/>
              <a:t>.</a:t>
            </a:r>
          </a:p>
          <a:p>
            <a:r>
              <a:rPr lang="el-GR" sz="2000" dirty="0"/>
              <a:t>Στα περισσότερα πρωτοζωικά νοσήματα η ανοσία είναι του τύπου </a:t>
            </a:r>
            <a:r>
              <a:rPr lang="el-GR" sz="2000" dirty="0" smtClean="0"/>
              <a:t>της </a:t>
            </a:r>
            <a:r>
              <a:rPr lang="el-GR" sz="2000" b="1" dirty="0" smtClean="0"/>
              <a:t>προάσπισης</a:t>
            </a:r>
            <a:r>
              <a:rPr lang="el-GR" sz="2000" dirty="0"/>
              <a:t>, δηλαδή η κλινική ίαση δεν συνοδεύεται από πλήρη απαλλαγή </a:t>
            </a:r>
            <a:r>
              <a:rPr lang="el-GR" sz="2000" dirty="0" smtClean="0"/>
              <a:t>του οργανισμού </a:t>
            </a:r>
            <a:r>
              <a:rPr lang="el-GR" sz="2000" dirty="0"/>
              <a:t>από το υπεύθυνο πρωτόζωο. Αυτό παραμένει σε αφάνεια </a:t>
            </a:r>
            <a:r>
              <a:rPr lang="el-GR" sz="2000" dirty="0" smtClean="0"/>
              <a:t>και εξακολουθεί </a:t>
            </a:r>
            <a:r>
              <a:rPr lang="el-GR" sz="2000" dirty="0"/>
              <a:t>να διεγείρει τον ανοσολογικό μηχανισμό. Η κυτταρική ανοσία </a:t>
            </a:r>
            <a:r>
              <a:rPr lang="el-GR" sz="2000" dirty="0" smtClean="0"/>
              <a:t>παίζει σημαντικό </a:t>
            </a:r>
            <a:r>
              <a:rPr lang="el-GR" sz="2000" dirty="0"/>
              <a:t>ρόλο ιδιαίτερα στα ενδοκυτταρικά πρωτόζωα.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Παθογένεια </a:t>
            </a:r>
            <a:r>
              <a:rPr lang="el-GR" sz="2800" dirty="0" smtClean="0"/>
              <a:t>πρωτοζωικών </a:t>
            </a:r>
            <a:r>
              <a:rPr lang="el-GR" sz="2800" dirty="0"/>
              <a:t>λοιμώξεων</a:t>
            </a:r>
          </a:p>
        </p:txBody>
      </p:sp>
    </p:spTree>
    <p:extLst>
      <p:ext uri="{BB962C8B-B14F-4D97-AF65-F5344CB8AC3E}">
        <p14:creationId xmlns:p14="http://schemas.microsoft.com/office/powerpoint/2010/main" val="2558160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Η μόλυνση από ιό θα εξελιχθεί σε λοίμωξη </a:t>
            </a:r>
            <a:r>
              <a:rPr lang="el-GR" sz="2000" b="1" dirty="0" smtClean="0"/>
              <a:t>όταν</a:t>
            </a:r>
            <a:r>
              <a:rPr lang="el-GR" sz="2000" dirty="0" smtClean="0"/>
              <a:t>: α) </a:t>
            </a:r>
            <a:r>
              <a:rPr lang="el-GR" sz="2000" dirty="0"/>
              <a:t>ο ξενιστής είναι ευπαθής (</a:t>
            </a:r>
            <a:r>
              <a:rPr lang="el-GR" sz="2000" dirty="0" smtClean="0"/>
              <a:t>έχει κύτταρα </a:t>
            </a:r>
            <a:r>
              <a:rPr lang="el-GR" sz="2000" dirty="0"/>
              <a:t>κατάλληλα για την </a:t>
            </a:r>
            <a:r>
              <a:rPr lang="el-GR" sz="2000" dirty="0" err="1"/>
              <a:t>αντιτύπωση</a:t>
            </a:r>
            <a:r>
              <a:rPr lang="el-GR" sz="2000" dirty="0"/>
              <a:t> του ιού) και </a:t>
            </a:r>
            <a:r>
              <a:rPr lang="el-GR" sz="2000" dirty="0" smtClean="0"/>
              <a:t>β) δεν </a:t>
            </a:r>
            <a:r>
              <a:rPr lang="el-GR" sz="2000" dirty="0"/>
              <a:t>έχει ανοσία </a:t>
            </a:r>
            <a:r>
              <a:rPr lang="el-GR" sz="2000" dirty="0" smtClean="0"/>
              <a:t>από προηγούμενη </a:t>
            </a:r>
            <a:r>
              <a:rPr lang="el-GR" sz="2000" dirty="0"/>
              <a:t>επαφή με τον </a:t>
            </a:r>
            <a:r>
              <a:rPr lang="el-GR" sz="2000" dirty="0" smtClean="0"/>
              <a:t>ιό.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b="1" dirty="0"/>
              <a:t>Έκδηλη λοίμωξη (νόσος) θα εκδηλωθεί όταν</a:t>
            </a:r>
            <a:r>
              <a:rPr lang="el-GR" sz="2000" b="1" dirty="0" smtClean="0"/>
              <a:t>:</a:t>
            </a:r>
          </a:p>
          <a:p>
            <a:pPr marL="0" indent="0">
              <a:buNone/>
            </a:pPr>
            <a:r>
              <a:rPr lang="el-GR" sz="2000" b="1" dirty="0"/>
              <a:t>α)</a:t>
            </a:r>
            <a:r>
              <a:rPr lang="el-GR" sz="2000" dirty="0"/>
              <a:t> Καταστρέφεται μεγάλος αριθμός κυττάρων που είναι απαραίτητα και </a:t>
            </a:r>
            <a:r>
              <a:rPr lang="el-GR" sz="2000" dirty="0" smtClean="0"/>
              <a:t>δεν μπορούν </a:t>
            </a:r>
            <a:r>
              <a:rPr lang="el-GR" sz="2000" dirty="0"/>
              <a:t>αντικατασταθούν με αναγέννηση (νόσος </a:t>
            </a:r>
            <a:r>
              <a:rPr lang="el-GR" sz="2000" dirty="0" err="1"/>
              <a:t>Marek</a:t>
            </a:r>
            <a:r>
              <a:rPr lang="el-GR" sz="2000" dirty="0" smtClean="0"/>
              <a:t>).</a:t>
            </a:r>
          </a:p>
          <a:p>
            <a:pPr marL="0" indent="0">
              <a:buNone/>
            </a:pPr>
            <a:r>
              <a:rPr lang="el-GR" sz="2000" b="1" dirty="0"/>
              <a:t>β)</a:t>
            </a:r>
            <a:r>
              <a:rPr lang="el-GR" sz="2000" dirty="0"/>
              <a:t> Ο ρυθμός καταστροφής κυττάρων σε ζωτικό όργανο ξεπερνά το </a:t>
            </a:r>
            <a:r>
              <a:rPr lang="el-GR" sz="2000" dirty="0" smtClean="0"/>
              <a:t>ρυθμό αναγέννησης </a:t>
            </a:r>
            <a:r>
              <a:rPr lang="el-GR" sz="2000" dirty="0"/>
              <a:t>με αποτέλεσμα το όργανο να μην επαρκεί </a:t>
            </a:r>
            <a:r>
              <a:rPr lang="el-GR" sz="2000" dirty="0" smtClean="0"/>
              <a:t>λειτουργικά (</a:t>
            </a:r>
            <a:r>
              <a:rPr lang="el-GR" sz="2000" dirty="0" err="1" smtClean="0"/>
              <a:t>λεπτοσπείρωση</a:t>
            </a:r>
            <a:r>
              <a:rPr lang="el-GR" sz="2000" dirty="0" smtClean="0"/>
              <a:t>).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Παθογένεια </a:t>
            </a:r>
            <a:r>
              <a:rPr lang="el-GR" sz="2800" dirty="0" smtClean="0"/>
              <a:t>ιογενών </a:t>
            </a:r>
            <a:r>
              <a:rPr lang="el-GR" sz="2800" dirty="0"/>
              <a:t>λοιμώξεων</a:t>
            </a:r>
          </a:p>
        </p:txBody>
      </p:sp>
    </p:spTree>
    <p:extLst>
      <p:ext uri="{BB962C8B-B14F-4D97-AF65-F5344CB8AC3E}">
        <p14:creationId xmlns:p14="http://schemas.microsoft.com/office/powerpoint/2010/main" val="38996842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γ)</a:t>
            </a:r>
            <a:r>
              <a:rPr lang="el-GR" sz="2000" dirty="0"/>
              <a:t> Καταστρέφονται τα κύτταρα του αγγειακού ενδοθηλίου με αποτέλεσμα την πρόκληση κυκλοφορικών διαταραχών (πανώλη, ευλογιά</a:t>
            </a:r>
            <a:r>
              <a:rPr lang="el-GR" sz="2000" dirty="0" smtClean="0"/>
              <a:t>).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/>
              <a:t>δ)</a:t>
            </a:r>
            <a:r>
              <a:rPr lang="el-GR" sz="2000" dirty="0"/>
              <a:t> Η λειτουργικότητα των οργάνων διατηρείται σχετικά ανέπαφη υπάρχει </a:t>
            </a:r>
            <a:r>
              <a:rPr lang="el-GR" sz="2000" dirty="0" smtClean="0"/>
              <a:t>όμως εκτεταμένη </a:t>
            </a:r>
            <a:r>
              <a:rPr lang="el-GR" sz="2000" dirty="0"/>
              <a:t>φλεγμονή (νόσος </a:t>
            </a:r>
            <a:r>
              <a:rPr lang="en-US" sz="2000" dirty="0" err="1"/>
              <a:t>Carre</a:t>
            </a:r>
            <a:r>
              <a:rPr lang="en-US" sz="2000" dirty="0" smtClean="0"/>
              <a:t>).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b="1" dirty="0"/>
              <a:t>ε)</a:t>
            </a:r>
            <a:r>
              <a:rPr lang="el-GR" sz="2000" dirty="0"/>
              <a:t> Η ανάπτυξη του ιού επιτρέπει σε μη παθογόνα βακτήρια </a:t>
            </a:r>
            <a:r>
              <a:rPr lang="el-GR" sz="2000" dirty="0" smtClean="0"/>
              <a:t>να πολλαπλασιαστούν </a:t>
            </a:r>
            <a:r>
              <a:rPr lang="el-GR" sz="2000" dirty="0"/>
              <a:t>σε βάρος του ξενιστή (</a:t>
            </a:r>
            <a:r>
              <a:rPr lang="el-GR" sz="2000" dirty="0" err="1"/>
              <a:t>παστεριδίωση</a:t>
            </a:r>
            <a:r>
              <a:rPr lang="el-GR" sz="2000" dirty="0" smtClean="0"/>
              <a:t>).</a:t>
            </a:r>
          </a:p>
          <a:p>
            <a:pPr marL="0" indent="0">
              <a:buNone/>
            </a:pPr>
            <a:r>
              <a:rPr lang="el-GR" sz="2000" b="1" dirty="0" err="1" smtClean="0"/>
              <a:t>στ</a:t>
            </a:r>
            <a:r>
              <a:rPr lang="el-GR" sz="2000" b="1" dirty="0"/>
              <a:t>)</a:t>
            </a:r>
            <a:r>
              <a:rPr lang="el-GR" sz="2000" dirty="0"/>
              <a:t> Προκαλείται γενετική μεταμόρφωση ορισμένων κυττάρων με </a:t>
            </a:r>
            <a:r>
              <a:rPr lang="el-GR" sz="2000" dirty="0" smtClean="0"/>
              <a:t>αποτέλεσμα τον </a:t>
            </a:r>
            <a:r>
              <a:rPr lang="el-GR" sz="2000" dirty="0"/>
              <a:t>ανεξέλεγκτο πολλαπλασιασμό τους (καρκινική εξεργασία - </a:t>
            </a:r>
            <a:r>
              <a:rPr lang="el-GR" sz="2000" dirty="0" err="1"/>
              <a:t>λεύκωση</a:t>
            </a:r>
            <a:r>
              <a:rPr lang="el-GR" sz="2000" dirty="0"/>
              <a:t> πτηνών).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47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Παθογένεια </a:t>
            </a:r>
            <a:r>
              <a:rPr lang="el-GR" sz="2800" dirty="0" smtClean="0"/>
              <a:t>ιογενών </a:t>
            </a:r>
            <a:r>
              <a:rPr lang="el-GR" sz="2800" dirty="0"/>
              <a:t>λοιμώξεων</a:t>
            </a:r>
          </a:p>
        </p:txBody>
      </p:sp>
    </p:spTree>
    <p:extLst>
      <p:ext uri="{BB962C8B-B14F-4D97-AF65-F5344CB8AC3E}">
        <p14:creationId xmlns:p14="http://schemas.microsoft.com/office/powerpoint/2010/main" val="15616888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Παράγοντες που καθορίζουν την εκδήλωση της νόσου</a:t>
            </a:r>
          </a:p>
          <a:p>
            <a:pPr marL="0" indent="0">
              <a:buNone/>
            </a:pPr>
            <a:r>
              <a:rPr lang="el-GR" sz="2000" b="1" dirty="0"/>
              <a:t>α)</a:t>
            </a:r>
            <a:r>
              <a:rPr lang="el-GR" sz="2000" dirty="0"/>
              <a:t> </a:t>
            </a:r>
            <a:r>
              <a:rPr lang="el-GR" sz="2000" b="1" dirty="0"/>
              <a:t>Παθογόνος ισχύς του ιού</a:t>
            </a:r>
            <a:r>
              <a:rPr lang="el-GR" sz="2000" dirty="0"/>
              <a:t>. Σε κάθε ιό υπάρχουν στελέχη με μεγαλύτερη </a:t>
            </a:r>
            <a:r>
              <a:rPr lang="el-GR" sz="2000" dirty="0" smtClean="0"/>
              <a:t>ή μικρότερη </a:t>
            </a:r>
            <a:r>
              <a:rPr lang="el-GR" sz="2000" dirty="0"/>
              <a:t>παθογόνο δύναμη (ιός </a:t>
            </a:r>
            <a:r>
              <a:rPr lang="el-GR" sz="2000" dirty="0" err="1"/>
              <a:t>πανώλους</a:t>
            </a:r>
            <a:r>
              <a:rPr lang="el-GR" sz="2000" dirty="0"/>
              <a:t>, ιός του </a:t>
            </a:r>
            <a:r>
              <a:rPr lang="el-GR" sz="2000" dirty="0" err="1"/>
              <a:t>Aujeszky</a:t>
            </a:r>
            <a:r>
              <a:rPr lang="el-GR" sz="2000" dirty="0"/>
              <a:t>, ιός του </a:t>
            </a:r>
            <a:r>
              <a:rPr lang="el-GR" sz="2000" dirty="0" err="1"/>
              <a:t>Gumboro</a:t>
            </a:r>
            <a:r>
              <a:rPr lang="el-GR" sz="2000" dirty="0"/>
              <a:t>).</a:t>
            </a:r>
          </a:p>
          <a:p>
            <a:pPr marL="0" indent="0">
              <a:buNone/>
            </a:pPr>
            <a:r>
              <a:rPr lang="el-GR" sz="2000" b="1" dirty="0"/>
              <a:t>β)</a:t>
            </a:r>
            <a:r>
              <a:rPr lang="el-GR" sz="2000" dirty="0"/>
              <a:t> </a:t>
            </a:r>
            <a:r>
              <a:rPr lang="el-GR" sz="2000" b="1" dirty="0"/>
              <a:t>Το είδος του ξενιστή</a:t>
            </a:r>
            <a:r>
              <a:rPr lang="el-GR" sz="2000" dirty="0"/>
              <a:t>. Δηλαδή η παθογόνος δύναμη είναι μεγαλύτερη </a:t>
            </a:r>
            <a:r>
              <a:rPr lang="el-GR" sz="2000" dirty="0" smtClean="0"/>
              <a:t>σε ένα </a:t>
            </a:r>
            <a:r>
              <a:rPr lang="el-GR" sz="2000" dirty="0"/>
              <a:t>είδος ζώου συγκρινόμενη με άλλα (Νόσος του </a:t>
            </a:r>
            <a:r>
              <a:rPr lang="el-GR" sz="2000" dirty="0" err="1"/>
              <a:t>Aujeszky</a:t>
            </a:r>
            <a:r>
              <a:rPr lang="el-GR" sz="2000" dirty="0"/>
              <a:t> για τα μηρυκαστικά).</a:t>
            </a:r>
          </a:p>
          <a:p>
            <a:pPr marL="0" indent="0">
              <a:buNone/>
            </a:pPr>
            <a:r>
              <a:rPr lang="el-GR" sz="2000" b="1" dirty="0"/>
              <a:t>γ)</a:t>
            </a:r>
            <a:r>
              <a:rPr lang="el-GR" sz="2000" dirty="0"/>
              <a:t> </a:t>
            </a:r>
            <a:r>
              <a:rPr lang="el-GR" sz="2000" b="1" dirty="0"/>
              <a:t>Η φυλή. </a:t>
            </a:r>
            <a:r>
              <a:rPr lang="el-GR" sz="2000" dirty="0"/>
              <a:t>Έχει διαπιστωθεί η ύπαρξη φυλών βοοειδών ανθεκτικών </a:t>
            </a:r>
            <a:r>
              <a:rPr lang="el-GR" sz="2000" dirty="0" smtClean="0"/>
              <a:t>στη Τρυπανοσωμίαση </a:t>
            </a:r>
            <a:r>
              <a:rPr lang="el-GR" sz="2000" dirty="0"/>
              <a:t>και στην </a:t>
            </a:r>
            <a:r>
              <a:rPr lang="el-GR" sz="2000" dirty="0" err="1"/>
              <a:t>πιροπλάσμωση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48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Παθογένεια </a:t>
            </a:r>
            <a:r>
              <a:rPr lang="el-GR" sz="2800" dirty="0" smtClean="0"/>
              <a:t>ιογενών </a:t>
            </a:r>
            <a:r>
              <a:rPr lang="el-GR" sz="2800" dirty="0"/>
              <a:t>λοιμώξεων</a:t>
            </a:r>
          </a:p>
        </p:txBody>
      </p:sp>
    </p:spTree>
    <p:extLst>
      <p:ext uri="{BB962C8B-B14F-4D97-AF65-F5344CB8AC3E}">
        <p14:creationId xmlns:p14="http://schemas.microsoft.com/office/powerpoint/2010/main" val="33033006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δ)</a:t>
            </a:r>
            <a:r>
              <a:rPr lang="el-GR" sz="2000" dirty="0"/>
              <a:t> </a:t>
            </a:r>
            <a:r>
              <a:rPr lang="el-GR" sz="2000" b="1" dirty="0"/>
              <a:t>Η ανοσολογική κατάσταση του ξενιστή. </a:t>
            </a:r>
            <a:r>
              <a:rPr lang="el-GR" sz="2000" dirty="0"/>
              <a:t>Ζώα που έχουν μερική επίκτητη ανοσία (από εμβολιασμό η προηγούμενη αφανή λοίμωξη υπόκεινται σε λοίμωξη ελαφριάς μορφής. </a:t>
            </a:r>
            <a:r>
              <a:rPr lang="el-GR" sz="2000" dirty="0" err="1"/>
              <a:t>Ανοσοκατασταλμένα</a:t>
            </a:r>
            <a:r>
              <a:rPr lang="el-GR" sz="2000" dirty="0"/>
              <a:t> άτομα εκδηλώνουν αυξημένη ευπάθεια στη λοίμωξη (νόσος </a:t>
            </a:r>
            <a:r>
              <a:rPr lang="el-GR" sz="2000" dirty="0" err="1"/>
              <a:t>Gumboro</a:t>
            </a:r>
            <a:r>
              <a:rPr lang="el-GR" sz="2000" dirty="0"/>
              <a:t>, νόσος του αναπαραγωγικού και αναπνευστικού συνδρόμου του χοίρου.</a:t>
            </a:r>
          </a:p>
          <a:p>
            <a:pPr marL="0" indent="0">
              <a:buNone/>
            </a:pPr>
            <a:r>
              <a:rPr lang="el-GR" sz="2000" b="1" dirty="0"/>
              <a:t>ε)</a:t>
            </a:r>
            <a:r>
              <a:rPr lang="el-GR" sz="2000" dirty="0"/>
              <a:t> </a:t>
            </a:r>
            <a:r>
              <a:rPr lang="el-GR" sz="2000" b="1" dirty="0"/>
              <a:t>Η ηλικία. </a:t>
            </a:r>
            <a:r>
              <a:rPr lang="el-GR" sz="2000" dirty="0"/>
              <a:t>Οι ιώσεις χαρακτηριστικά προσβάλλουν βαρύτερα τα νεαρά άτομα (πανώλης, νόσος του </a:t>
            </a:r>
            <a:r>
              <a:rPr lang="en-US" sz="2000" dirty="0" err="1"/>
              <a:t>Aujeszky</a:t>
            </a:r>
            <a:r>
              <a:rPr lang="en-US" sz="2000" dirty="0"/>
              <a:t>).</a:t>
            </a:r>
          </a:p>
          <a:p>
            <a:pPr marL="0" indent="0">
              <a:buNone/>
            </a:pPr>
            <a:r>
              <a:rPr lang="el-GR" sz="2000" b="1" dirty="0" err="1"/>
              <a:t>στ</a:t>
            </a:r>
            <a:r>
              <a:rPr lang="el-GR" sz="2000" b="1" dirty="0"/>
              <a:t>)</a:t>
            </a:r>
            <a:r>
              <a:rPr lang="el-GR" sz="2000" dirty="0"/>
              <a:t> Παράγοντες όπως το κλίμα, η θερμοκρασία, η θρεπτική κατάσταση, η ταυτόχρονη λοίμωξη από βακτήρια ή άλλους ιούς, τα </a:t>
            </a:r>
            <a:r>
              <a:rPr lang="el-GR" sz="2000" dirty="0" err="1"/>
              <a:t>κορτικοστεροειδή</a:t>
            </a:r>
            <a:r>
              <a:rPr lang="el-GR" sz="2000" dirty="0"/>
              <a:t> διαφοροποιούν και επαυξάνουν την ευπάθεια έναντι του συγκεκριμένου ιού.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49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Παθογένεια </a:t>
            </a:r>
            <a:r>
              <a:rPr lang="el-GR" sz="2800" dirty="0" smtClean="0"/>
              <a:t>ιογενών </a:t>
            </a:r>
            <a:r>
              <a:rPr lang="el-GR" sz="2800" dirty="0"/>
              <a:t>λοιμώξεων</a:t>
            </a:r>
          </a:p>
        </p:txBody>
      </p:sp>
    </p:spTree>
    <p:extLst>
      <p:ext uri="{BB962C8B-B14F-4D97-AF65-F5344CB8AC3E}">
        <p14:creationId xmlns:p14="http://schemas.microsoft.com/office/powerpoint/2010/main" val="146772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3568" y="265212"/>
            <a:ext cx="7772400" cy="1080119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Εισαγωγ</a:t>
            </a:r>
            <a:r>
              <a:rPr lang="el-GR" sz="2800" dirty="0"/>
              <a:t>ή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683568" y="1345331"/>
            <a:ext cx="7776864" cy="360040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/>
              <a:t>Τα λοιμώδη έχουν ως κύριο ή και μοναδικό αιτιολογικό παράγοντα τα μικρόβια, δηλαδή τα νοσήματα αυτά προκαλούνται από ένα ή και περισσότερα είδη μικροβίων. </a:t>
            </a:r>
            <a:endParaRPr lang="el-GR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/>
              <a:t>Στα νοσήματα απλής αιτιολογίας ο λοιμογόνος παράγοντας είναι μοναδικός ενώ στα πολλαπλής αιτιολογίας έχουμε συνέργεια περισσότερων λοιμογόνων παραγόντων μικροβιακών ή μη (ψύχος, πυκνότητα ζώων, κλίμα, στρες, ιοί, βακτήρια) ταυτόχρονα ή και διαδοχικά. Οι μη μικροβιακοί παράγοντες αναφέρονται ως </a:t>
            </a:r>
            <a:r>
              <a:rPr lang="el-GR" sz="2000" dirty="0" err="1"/>
              <a:t>προδιαθέτοντες</a:t>
            </a:r>
            <a:r>
              <a:rPr lang="el-GR" sz="20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368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Συμπτωματολογία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Περίοδος επώασης </a:t>
            </a:r>
            <a:r>
              <a:rPr lang="el-GR" sz="2000" dirty="0"/>
              <a:t>είναι το χρονικό διάστημα που μεσολαβεί από τη </a:t>
            </a:r>
            <a:r>
              <a:rPr lang="el-GR" sz="2000" dirty="0" smtClean="0"/>
              <a:t>μόλυνση ως </a:t>
            </a:r>
            <a:r>
              <a:rPr lang="el-GR" sz="2000" dirty="0"/>
              <a:t>την εκδήλωση των πρώτων συμπτωμάτων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Κ</a:t>
            </a:r>
            <a:r>
              <a:rPr lang="el-GR" sz="2000" dirty="0" smtClean="0"/>
              <a:t>υμαίνεται </a:t>
            </a:r>
            <a:r>
              <a:rPr lang="el-GR" sz="2000" dirty="0"/>
              <a:t>από </a:t>
            </a:r>
            <a:r>
              <a:rPr lang="el-GR" sz="2000" dirty="0" smtClean="0"/>
              <a:t>μία ημέρα </a:t>
            </a:r>
            <a:r>
              <a:rPr lang="el-GR" sz="2000" dirty="0"/>
              <a:t>έως πολλούς </a:t>
            </a:r>
            <a:r>
              <a:rPr lang="el-GR" sz="2000" dirty="0" smtClean="0"/>
              <a:t>μήνες (</a:t>
            </a:r>
            <a:r>
              <a:rPr lang="el-GR" sz="2000" dirty="0"/>
              <a:t>σχετικά </a:t>
            </a:r>
            <a:r>
              <a:rPr lang="el-GR" sz="2000" dirty="0" smtClean="0"/>
              <a:t>καθορισμένη για κάθε νόσο).</a:t>
            </a:r>
          </a:p>
          <a:p>
            <a:r>
              <a:rPr lang="el-GR" sz="2000" dirty="0"/>
              <a:t>Τα συμπτώματα είναι βαριά ή ελαφρά, αρχίζουν βαθμιαία </a:t>
            </a:r>
            <a:r>
              <a:rPr lang="el-GR" sz="2000" dirty="0" smtClean="0"/>
              <a:t>ή απότομα.</a:t>
            </a:r>
          </a:p>
          <a:p>
            <a:r>
              <a:rPr lang="el-GR" sz="2000" dirty="0"/>
              <a:t>Ανάλογα με τη βαρύτητα και τη διάρκειά τους τα λοιμώδη </a:t>
            </a:r>
            <a:r>
              <a:rPr lang="el-GR" sz="2000" dirty="0" smtClean="0"/>
              <a:t>νοσήματα ταξινομούνται </a:t>
            </a:r>
            <a:r>
              <a:rPr lang="el-GR" sz="2000" dirty="0"/>
              <a:t>ως </a:t>
            </a:r>
            <a:r>
              <a:rPr lang="el-GR" sz="2000" b="1" dirty="0" err="1"/>
              <a:t>υπεροξέα</a:t>
            </a:r>
            <a:r>
              <a:rPr lang="el-GR" sz="2000" b="1" dirty="0"/>
              <a:t>, οξέα, </a:t>
            </a:r>
            <a:r>
              <a:rPr lang="el-GR" sz="2000" b="1" dirty="0" err="1"/>
              <a:t>υποξέα</a:t>
            </a:r>
            <a:r>
              <a:rPr lang="el-GR" sz="2000" b="1" dirty="0"/>
              <a:t>, </a:t>
            </a:r>
            <a:r>
              <a:rPr lang="el-GR" sz="2000" dirty="0"/>
              <a:t>και </a:t>
            </a:r>
            <a:r>
              <a:rPr lang="el-GR" sz="2000" b="1" dirty="0" smtClean="0"/>
              <a:t>χρόνια</a:t>
            </a:r>
            <a:r>
              <a:rPr lang="el-GR" sz="2000" dirty="0" smtClean="0"/>
              <a:t>.</a:t>
            </a:r>
            <a:endParaRPr lang="el-GR" sz="2000" dirty="0"/>
          </a:p>
          <a:p>
            <a:r>
              <a:rPr lang="el-GR" sz="2000" dirty="0"/>
              <a:t>Οι λοιμώξεις που </a:t>
            </a:r>
            <a:r>
              <a:rPr lang="el-GR" sz="2000" dirty="0" smtClean="0"/>
              <a:t>δεν παρουσιάζουν </a:t>
            </a:r>
            <a:r>
              <a:rPr lang="el-GR" sz="2000" dirty="0"/>
              <a:t>εμφανή συμπτώματα είναι γνωστές ως </a:t>
            </a:r>
            <a:r>
              <a:rPr lang="el-GR" sz="2000" b="1" dirty="0" err="1"/>
              <a:t>ασυμπτωτικές</a:t>
            </a:r>
            <a:r>
              <a:rPr lang="el-GR" sz="2000" b="1" dirty="0"/>
              <a:t>, </a:t>
            </a:r>
            <a:r>
              <a:rPr lang="el-GR" sz="2000" b="1" dirty="0" err="1" smtClean="0"/>
              <a:t>υποκλινικές</a:t>
            </a:r>
            <a:r>
              <a:rPr lang="el-GR" sz="2000" b="1" dirty="0"/>
              <a:t> </a:t>
            </a:r>
            <a:r>
              <a:rPr lang="el-GR" sz="2000" b="1" dirty="0" smtClean="0"/>
              <a:t>ή </a:t>
            </a:r>
            <a:r>
              <a:rPr lang="el-GR" sz="2000" b="1" dirty="0"/>
              <a:t>αφανείς.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32749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err="1"/>
              <a:t>Επιζωοτιολογία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Η </a:t>
            </a:r>
            <a:r>
              <a:rPr lang="el-GR" sz="2000" b="1" dirty="0" err="1"/>
              <a:t>επιζωοτιολογία</a:t>
            </a:r>
            <a:r>
              <a:rPr lang="el-GR" sz="2000" dirty="0"/>
              <a:t> μελετά τα νοσήματα σε πληθυσμούς ζώων. </a:t>
            </a:r>
            <a:endParaRPr lang="el-GR" sz="2000" dirty="0" smtClean="0"/>
          </a:p>
          <a:p>
            <a:r>
              <a:rPr lang="el-GR" sz="2000" dirty="0" smtClean="0"/>
              <a:t>Στην </a:t>
            </a:r>
            <a:r>
              <a:rPr lang="el-GR" sz="2000" dirty="0" err="1"/>
              <a:t>επιζωοτιολογία</a:t>
            </a:r>
            <a:r>
              <a:rPr lang="el-GR" sz="2000" dirty="0"/>
              <a:t> σημασία </a:t>
            </a:r>
            <a:r>
              <a:rPr lang="el-GR" sz="2000" dirty="0" smtClean="0"/>
              <a:t>έχει ως </a:t>
            </a:r>
            <a:r>
              <a:rPr lang="el-GR" sz="2000" dirty="0"/>
              <a:t>μονάδα ο πληθυσμός και όχι το άτομο. </a:t>
            </a:r>
            <a:endParaRPr lang="el-GR" sz="2000" dirty="0" smtClean="0"/>
          </a:p>
          <a:p>
            <a:r>
              <a:rPr lang="el-GR" sz="2000" dirty="0" smtClean="0"/>
              <a:t>Ο </a:t>
            </a:r>
            <a:r>
              <a:rPr lang="el-GR" sz="2000" dirty="0"/>
              <a:t>πληθυσμός έχει ορισμένη </a:t>
            </a:r>
            <a:r>
              <a:rPr lang="el-GR" sz="2000" dirty="0" smtClean="0"/>
              <a:t>δομή, απαρτίζεται </a:t>
            </a:r>
            <a:r>
              <a:rPr lang="el-GR" sz="2000" dirty="0"/>
              <a:t>από ένα ή περισσότερα είδη ζώων, έρχεται σε επαφή με άλλα </a:t>
            </a:r>
            <a:r>
              <a:rPr lang="el-GR" sz="2000" dirty="0" smtClean="0"/>
              <a:t>ζώα (ήμερα</a:t>
            </a:r>
            <a:r>
              <a:rPr lang="el-GR" sz="2000" dirty="0"/>
              <a:t>, άγρια, αρθρόποδα), υφίσταται τις επιδράσεις παραγόντων </a:t>
            </a:r>
            <a:r>
              <a:rPr lang="el-GR" sz="2000" dirty="0" smtClean="0"/>
              <a:t>του περιβάλλοντος </a:t>
            </a:r>
            <a:r>
              <a:rPr lang="el-GR" sz="2000" dirty="0"/>
              <a:t>που διευκολύνουν ή παρεμποδίζουν τη μετάδοση των μικροβίων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Το μέγεθος της επιδημιολογικής μονάδας ποικίλλει ανάλογα με τις συνθήκες </a:t>
            </a:r>
            <a:r>
              <a:rPr lang="el-GR" sz="2000" dirty="0" smtClean="0"/>
              <a:t>και το </a:t>
            </a:r>
            <a:r>
              <a:rPr lang="el-GR" sz="2000" dirty="0"/>
              <a:t>σκοπό της μελέτης.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59510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b="1" dirty="0"/>
              <a:t>Μεταδοτική νόσος </a:t>
            </a:r>
            <a:r>
              <a:rPr lang="el-GR" sz="2000" dirty="0"/>
              <a:t>των ζώων νοείται κάθε νόσος που μεταδίδεται άμεσα </a:t>
            </a:r>
            <a:r>
              <a:rPr lang="el-GR" sz="2000" dirty="0" smtClean="0"/>
              <a:t>ή έμμεσα </a:t>
            </a:r>
            <a:r>
              <a:rPr lang="el-GR" sz="2000" dirty="0"/>
              <a:t>και προσβάλλει σε περιορισμένο χώρο ή ευρύτερη περιφέρεια με τα </a:t>
            </a:r>
            <a:r>
              <a:rPr lang="el-GR" sz="2000" dirty="0" smtClean="0"/>
              <a:t>ίδια νοσηρά </a:t>
            </a:r>
            <a:r>
              <a:rPr lang="el-GR" sz="2000" dirty="0"/>
              <a:t>φαινόμενα στο ίδιο χρονικό διάστημα ή κατά βραχέα ή μακρά </a:t>
            </a:r>
            <a:r>
              <a:rPr lang="el-GR" sz="2000" dirty="0" smtClean="0"/>
              <a:t>χρονικά διαστήματα</a:t>
            </a:r>
            <a:r>
              <a:rPr lang="el-GR" sz="2000" dirty="0"/>
              <a:t>, μεγάλο αριθμό ζώων ομοειδών ή ετεροειδών</a:t>
            </a:r>
            <a:r>
              <a:rPr lang="el-GR" sz="2000" dirty="0" smtClean="0"/>
              <a:t>.</a:t>
            </a:r>
          </a:p>
          <a:p>
            <a:r>
              <a:rPr lang="el-GR" sz="2000" b="1" dirty="0"/>
              <a:t>Πάσχοντα </a:t>
            </a:r>
            <a:r>
              <a:rPr lang="el-GR" sz="2000" dirty="0"/>
              <a:t>από μεταδοτική νόσο θεωρούνται τα ζώα που </a:t>
            </a:r>
            <a:r>
              <a:rPr lang="el-GR" sz="2000" dirty="0" smtClean="0"/>
              <a:t>παρουσιάζουν έκδηλα </a:t>
            </a:r>
            <a:r>
              <a:rPr lang="el-GR" sz="2000" dirty="0"/>
              <a:t>συμπτώματα μεταδοτικής </a:t>
            </a:r>
            <a:r>
              <a:rPr lang="el-GR" sz="2000" dirty="0" err="1"/>
              <a:t>ζωονόσου</a:t>
            </a:r>
            <a:r>
              <a:rPr lang="el-GR" sz="2000" dirty="0"/>
              <a:t> ή αυτά που με μικροβιολογικές </a:t>
            </a:r>
            <a:r>
              <a:rPr lang="el-GR" sz="2000" dirty="0" smtClean="0"/>
              <a:t>ή βιολογικές </a:t>
            </a:r>
            <a:r>
              <a:rPr lang="el-GR" sz="2000" dirty="0"/>
              <a:t>μεθόδους αποδεικνύονται ως ασθενή.</a:t>
            </a:r>
          </a:p>
          <a:p>
            <a:r>
              <a:rPr lang="el-GR" sz="2000" b="1" dirty="0"/>
              <a:t>Υπόπτως </a:t>
            </a:r>
            <a:r>
              <a:rPr lang="el-GR" sz="2000" b="1" dirty="0" err="1"/>
              <a:t>νοσούντα</a:t>
            </a:r>
            <a:r>
              <a:rPr lang="el-GR" sz="2000" b="1" dirty="0"/>
              <a:t> </a:t>
            </a:r>
            <a:r>
              <a:rPr lang="el-GR" sz="2000" dirty="0"/>
              <a:t>από μεταδοτική ασθένεια θεωρούνται τα ζώα </a:t>
            </a:r>
            <a:r>
              <a:rPr lang="el-GR" sz="2000" dirty="0" smtClean="0"/>
              <a:t>που εκδηλώνουν </a:t>
            </a:r>
            <a:r>
              <a:rPr lang="el-GR" sz="2000" dirty="0"/>
              <a:t>φαινόμενα νοσηρά και παρεμφερή προς εκείνα μεταδοτικής νόσου </a:t>
            </a:r>
            <a:r>
              <a:rPr lang="el-GR" sz="2000" dirty="0" smtClean="0"/>
              <a:t>των ζώων.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52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err="1"/>
              <a:t>Επιζωοτιολογία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657382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543930"/>
          </a:xfrm>
        </p:spPr>
        <p:txBody>
          <a:bodyPr>
            <a:noAutofit/>
          </a:bodyPr>
          <a:lstStyle/>
          <a:p>
            <a:r>
              <a:rPr lang="el-GR" sz="2000" b="1" dirty="0" err="1"/>
              <a:t>Λοιμύποπτα</a:t>
            </a:r>
            <a:r>
              <a:rPr lang="el-GR" sz="2000" b="1" dirty="0"/>
              <a:t> </a:t>
            </a:r>
            <a:r>
              <a:rPr lang="el-GR" sz="2000" dirty="0"/>
              <a:t>θεωρούνται τα ζώα που αν και δεν παρουσιάζουν έκδηλα συμπτώματα μεταδοτικής </a:t>
            </a:r>
            <a:r>
              <a:rPr lang="el-GR" sz="2000" dirty="0" err="1"/>
              <a:t>ζωονόσου</a:t>
            </a:r>
            <a:r>
              <a:rPr lang="el-GR" sz="2000" dirty="0"/>
              <a:t> εν τούτοις παρέχουν την υπόνοια ότι μολύνθηκαν λόγω άμεσης ή έμμεσης επαφής με τα ζώα που πάσχουν.</a:t>
            </a:r>
          </a:p>
          <a:p>
            <a:r>
              <a:rPr lang="el-GR" sz="2000" b="1" dirty="0" err="1"/>
              <a:t>Μικροβιοφορείς</a:t>
            </a:r>
            <a:r>
              <a:rPr lang="el-GR" sz="2000" b="1" dirty="0"/>
              <a:t> </a:t>
            </a:r>
            <a:r>
              <a:rPr lang="el-GR" sz="2000" dirty="0"/>
              <a:t>θεωρούνται τα ζώα που αν και προσβλήθηκαν </a:t>
            </a:r>
            <a:r>
              <a:rPr lang="el-GR" sz="2000" dirty="0" smtClean="0"/>
              <a:t>από μεταδοτική </a:t>
            </a:r>
            <a:r>
              <a:rPr lang="el-GR" sz="2000" dirty="0"/>
              <a:t>νόσο και ιάνθηκαν φέρουν στον οργανισμό τους επί βραχύ ή </a:t>
            </a:r>
            <a:r>
              <a:rPr lang="el-GR" sz="2000" dirty="0" smtClean="0"/>
              <a:t>μακρό χρονικό </a:t>
            </a:r>
            <a:r>
              <a:rPr lang="el-GR" sz="2000" dirty="0"/>
              <a:t>διάστημα το παθογόνο αίτιο της νόσου.</a:t>
            </a:r>
          </a:p>
          <a:p>
            <a:r>
              <a:rPr lang="el-GR" sz="2000" b="1" dirty="0" smtClean="0"/>
              <a:t>Ξενιστής </a:t>
            </a:r>
            <a:r>
              <a:rPr lang="el-GR" sz="2000" dirty="0"/>
              <a:t>ενός μικροβίου ονομάζεται κάθε ζώο που στο σώμα του το </a:t>
            </a:r>
            <a:r>
              <a:rPr lang="el-GR" sz="2000" dirty="0" smtClean="0"/>
              <a:t>μικρόβιο μπορεί </a:t>
            </a:r>
            <a:r>
              <a:rPr lang="el-GR" sz="2000" dirty="0"/>
              <a:t>να εγκατασταθεί και να πολλαπλασιαστεί. </a:t>
            </a:r>
            <a:r>
              <a:rPr lang="el-GR" sz="2000" b="1" dirty="0" err="1"/>
              <a:t>Μονοξενιστικές</a:t>
            </a:r>
            <a:r>
              <a:rPr lang="el-GR" sz="2000" b="1" dirty="0"/>
              <a:t> </a:t>
            </a:r>
            <a:r>
              <a:rPr lang="el-GR" sz="2000" dirty="0"/>
              <a:t>λοιμώξεις</a:t>
            </a:r>
            <a:r>
              <a:rPr lang="el-GR" sz="2000" b="1" dirty="0"/>
              <a:t> </a:t>
            </a:r>
            <a:r>
              <a:rPr lang="el-GR" sz="2000" dirty="0" smtClean="0"/>
              <a:t>είναι αυτές </a:t>
            </a:r>
            <a:r>
              <a:rPr lang="el-GR" sz="2000" dirty="0"/>
              <a:t>που προσβάλλουν μόνο ένα είδος ζώου. </a:t>
            </a:r>
            <a:r>
              <a:rPr lang="el-GR" sz="2000" b="1" dirty="0" err="1"/>
              <a:t>Πολυξενιστικές</a:t>
            </a:r>
            <a:r>
              <a:rPr lang="el-GR" sz="2000" dirty="0"/>
              <a:t> είναι </a:t>
            </a:r>
            <a:r>
              <a:rPr lang="el-GR" sz="2000" dirty="0" smtClean="0"/>
              <a:t>όσες προσβάλλουν </a:t>
            </a:r>
            <a:r>
              <a:rPr lang="el-GR" sz="2000" dirty="0"/>
              <a:t>περισσότερα από ένα είδη.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53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err="1"/>
              <a:t>Επιζωοτιολογία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9725975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90547"/>
            <a:ext cx="8229600" cy="3771636"/>
          </a:xfrm>
        </p:spPr>
        <p:txBody>
          <a:bodyPr>
            <a:noAutofit/>
          </a:bodyPr>
          <a:lstStyle/>
          <a:p>
            <a:r>
              <a:rPr lang="el-GR" sz="2000" b="1" dirty="0"/>
              <a:t>Ευπαθές </a:t>
            </a:r>
            <a:r>
              <a:rPr lang="el-GR" sz="2000" dirty="0"/>
              <a:t>σε λοιμώδες νόσημα είναι κάθε άτομο το οποίο όταν μολυνθεί από </a:t>
            </a:r>
            <a:r>
              <a:rPr lang="el-GR" sz="2000" dirty="0" smtClean="0"/>
              <a:t>το υπεύθυνο </a:t>
            </a:r>
            <a:r>
              <a:rPr lang="el-GR" sz="2000" dirty="0"/>
              <a:t>μικρόβιο μπορεί να νοσήσει γιατί δεν έχει επαρκή έμφυτη ή </a:t>
            </a:r>
            <a:r>
              <a:rPr lang="el-GR" sz="2000" dirty="0" smtClean="0"/>
              <a:t>επίκτητη ανοσία.</a:t>
            </a:r>
          </a:p>
          <a:p>
            <a:r>
              <a:rPr lang="el-GR" sz="2000" b="1" dirty="0" smtClean="0"/>
              <a:t>Μολυσμένο </a:t>
            </a:r>
            <a:r>
              <a:rPr lang="el-GR" sz="2000" dirty="0"/>
              <a:t>ονομάζεται οποιαδήποτε άτομο φέρει στο σώμα του το </a:t>
            </a:r>
            <a:r>
              <a:rPr lang="el-GR" sz="2000" dirty="0" smtClean="0"/>
              <a:t>μικρόβιο, είτε </a:t>
            </a:r>
            <a:r>
              <a:rPr lang="el-GR" sz="2000" dirty="0"/>
              <a:t>νοσεί, είτε δεν νοσεί.</a:t>
            </a:r>
          </a:p>
          <a:p>
            <a:r>
              <a:rPr lang="el-GR" sz="2000" b="1" dirty="0"/>
              <a:t>Φορέας ή </a:t>
            </a:r>
            <a:r>
              <a:rPr lang="el-GR" sz="2000" b="1" dirty="0" err="1"/>
              <a:t>μικροβιοφορέας</a:t>
            </a:r>
            <a:r>
              <a:rPr lang="el-GR" sz="2000" b="1" dirty="0"/>
              <a:t> </a:t>
            </a:r>
            <a:r>
              <a:rPr lang="el-GR" sz="2000" dirty="0"/>
              <a:t>είναι το μολυσμένο άτομο που φέρει το </a:t>
            </a:r>
            <a:r>
              <a:rPr lang="el-GR" sz="2000" dirty="0" smtClean="0"/>
              <a:t>μικρόβιο χωρίς </a:t>
            </a:r>
            <a:r>
              <a:rPr lang="el-GR" sz="2000" dirty="0"/>
              <a:t>έκδηλα κλινικά συμπτώματα, αποτελώντας πηγή μόλυνσης</a:t>
            </a:r>
            <a:r>
              <a:rPr lang="el-GR" sz="2000" dirty="0" smtClean="0"/>
              <a:t>.</a:t>
            </a:r>
          </a:p>
          <a:p>
            <a:r>
              <a:rPr lang="el-GR" sz="2000" b="1" dirty="0"/>
              <a:t>Μολυσμένα αντικείμενα </a:t>
            </a:r>
            <a:r>
              <a:rPr lang="el-GR" sz="2000" dirty="0"/>
              <a:t>θεωρούνται όσα ήρθαν σε άμεση ή έμμεση επαφή με τα πάσχοντα ή </a:t>
            </a:r>
            <a:r>
              <a:rPr lang="el-GR" sz="2000" dirty="0" err="1"/>
              <a:t>λοιμύποπτα</a:t>
            </a:r>
            <a:r>
              <a:rPr lang="el-GR" sz="2000" dirty="0"/>
              <a:t> ζώα.</a:t>
            </a:r>
          </a:p>
          <a:p>
            <a:pPr marL="0" indent="0">
              <a:buNone/>
            </a:pPr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54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err="1"/>
              <a:t>Επιζωοτιολογία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1472206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Πηγή μόλυνσης </a:t>
            </a:r>
            <a:r>
              <a:rPr lang="el-GR" sz="2000" dirty="0"/>
              <a:t>είναι το άτομο, το αντικείμενο ή η ουσία που μεταδίδει </a:t>
            </a:r>
            <a:r>
              <a:rPr lang="el-GR" sz="2000" dirty="0" smtClean="0"/>
              <a:t>το μικρόβιο </a:t>
            </a:r>
            <a:r>
              <a:rPr lang="el-GR" sz="2000" dirty="0"/>
              <a:t>στον ευπαθή ξενιστή (λυσσασμένος σκύλος στη λύσσα, έδαφος </a:t>
            </a:r>
            <a:r>
              <a:rPr lang="el-GR" sz="2000" dirty="0" smtClean="0"/>
              <a:t>στον άνθρακα).</a:t>
            </a:r>
          </a:p>
          <a:p>
            <a:r>
              <a:rPr lang="el-GR" sz="2000" b="1" dirty="0"/>
              <a:t>Δεξαμενή μικροβίου </a:t>
            </a:r>
            <a:r>
              <a:rPr lang="el-GR" sz="2000" dirty="0"/>
              <a:t>είναι κάθε ζωντανός οργανισμός, αντικείμενο ή το </a:t>
            </a:r>
            <a:r>
              <a:rPr lang="el-GR" sz="2000" dirty="0" smtClean="0"/>
              <a:t>έδαφος στο </a:t>
            </a:r>
            <a:r>
              <a:rPr lang="el-GR" sz="2000" dirty="0"/>
              <a:t>οποίο το μικρόβιο κανονικά ζει και πολλαπλασιάζεται και από το </a:t>
            </a:r>
            <a:r>
              <a:rPr lang="el-GR" sz="2000" dirty="0" smtClean="0"/>
              <a:t>οποίο πρωταρχικά </a:t>
            </a:r>
            <a:r>
              <a:rPr lang="el-GR" sz="2000" dirty="0"/>
              <a:t>εξαρτάται η επιβίωση του στη </a:t>
            </a:r>
            <a:r>
              <a:rPr lang="el-GR" sz="2000" dirty="0" smtClean="0"/>
              <a:t>φύση.</a:t>
            </a:r>
          </a:p>
          <a:p>
            <a:r>
              <a:rPr lang="el-GR" sz="2000" b="1" dirty="0"/>
              <a:t>Υγιής φορέας </a:t>
            </a:r>
            <a:r>
              <a:rPr lang="el-GR" sz="2000" dirty="0"/>
              <a:t>ονομάζεται αυτός που δεν εκδηλώνει κλινικά τη λοίμωξη σε κανένα στάδιο της πορείας της (</a:t>
            </a:r>
            <a:r>
              <a:rPr lang="el-GR" sz="2000" dirty="0" err="1"/>
              <a:t>ασυμπτωματική</a:t>
            </a:r>
            <a:r>
              <a:rPr lang="el-GR" sz="2000" dirty="0"/>
              <a:t>, </a:t>
            </a:r>
            <a:r>
              <a:rPr lang="el-GR" sz="2000" dirty="0" err="1"/>
              <a:t>υποκλινική</a:t>
            </a:r>
            <a:r>
              <a:rPr lang="el-GR" sz="2000" dirty="0"/>
              <a:t> ή αφανής λοίμωξη). Ο φορέας είναι δυνατόν να βρίσκεται στις περιόδους επώασης ή ανάρρωσης. Ο φορέας μπορεί να είναι παροδικός ή χρόνιος.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55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err="1"/>
              <a:t>Επιζωοτιολογία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0061249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b="1" dirty="0"/>
              <a:t>Μετάδοση </a:t>
            </a:r>
            <a:r>
              <a:rPr lang="el-GR" dirty="0"/>
              <a:t>είναι ο μηχανισμός μόλυνσης των ευπαθών ξενιστών. Είναι άμεση </a:t>
            </a:r>
            <a:r>
              <a:rPr lang="el-GR" dirty="0" smtClean="0"/>
              <a:t>ή έμμεση. Η </a:t>
            </a:r>
            <a:r>
              <a:rPr lang="el-GR" b="1" dirty="0"/>
              <a:t>άμεση μετάδοση </a:t>
            </a:r>
            <a:r>
              <a:rPr lang="el-GR" dirty="0"/>
              <a:t>γίνεται μεταξύ ατόμων με άμεση επαφή ή σταγονίδια </a:t>
            </a:r>
            <a:r>
              <a:rPr lang="el-GR" dirty="0" smtClean="0"/>
              <a:t>από μικρή </a:t>
            </a:r>
            <a:r>
              <a:rPr lang="el-GR" dirty="0"/>
              <a:t>απόσταση ή από αντικείμενα ή έδαφος που αποτελούν δεξαμενή </a:t>
            </a:r>
            <a:r>
              <a:rPr lang="el-GR" dirty="0" smtClean="0"/>
              <a:t>μικροβίων. Η </a:t>
            </a:r>
            <a:r>
              <a:rPr lang="el-GR" b="1" dirty="0"/>
              <a:t>έμμεση μετάδοση </a:t>
            </a:r>
            <a:r>
              <a:rPr lang="el-GR" dirty="0"/>
              <a:t>επιτελείται:</a:t>
            </a:r>
          </a:p>
          <a:p>
            <a:pPr marL="0" indent="0">
              <a:buNone/>
            </a:pPr>
            <a:r>
              <a:rPr lang="el-GR" b="1" dirty="0"/>
              <a:t>α)</a:t>
            </a:r>
            <a:r>
              <a:rPr lang="el-GR" dirty="0"/>
              <a:t> Με μολυσμένα αντικείμενα, νερό, τροφές.</a:t>
            </a:r>
          </a:p>
          <a:p>
            <a:pPr marL="0" indent="0">
              <a:buNone/>
            </a:pPr>
            <a:r>
              <a:rPr lang="el-GR" b="1" dirty="0"/>
              <a:t>β)</a:t>
            </a:r>
            <a:r>
              <a:rPr lang="el-GR" dirty="0"/>
              <a:t> Με αρθρόποδα-μεταφορείς είτε μηχανικά, είτε βιολογικά (</a:t>
            </a:r>
            <a:r>
              <a:rPr lang="el-GR" dirty="0" smtClean="0"/>
              <a:t>πολλαπλασιασμός ή </a:t>
            </a:r>
            <a:r>
              <a:rPr lang="el-GR" dirty="0"/>
              <a:t>μέρος του βιολογικού κύκλου του μικροβίου μέσα στο αρθρόποδο).</a:t>
            </a:r>
          </a:p>
          <a:p>
            <a:pPr marL="0" indent="0">
              <a:buNone/>
            </a:pPr>
            <a:r>
              <a:rPr lang="el-GR" b="1" dirty="0"/>
              <a:t>γ)</a:t>
            </a:r>
            <a:r>
              <a:rPr lang="el-GR" dirty="0"/>
              <a:t> Με τον αέρα που περιέχει μολυσμένα σταγονίδια ή σκόνη.</a:t>
            </a:r>
          </a:p>
          <a:p>
            <a:pPr marL="0" indent="0">
              <a:buNone/>
            </a:pPr>
            <a:r>
              <a:rPr lang="el-GR" b="1" dirty="0"/>
              <a:t>Οριζόντια μετάδοση </a:t>
            </a:r>
            <a:r>
              <a:rPr lang="el-GR" dirty="0"/>
              <a:t>ονομάζεται η μετάδοση από άτομο σε άτομο, ενώ </a:t>
            </a:r>
            <a:r>
              <a:rPr lang="el-GR" b="1" dirty="0" smtClean="0"/>
              <a:t>κάθετη </a:t>
            </a:r>
            <a:r>
              <a:rPr lang="el-GR" dirty="0" smtClean="0"/>
              <a:t>η </a:t>
            </a:r>
            <a:r>
              <a:rPr lang="el-GR" dirty="0"/>
              <a:t>μετάδοση από τη μητέρα στους απογόνους.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56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err="1"/>
              <a:t>Επιζωοτιολογία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833574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73323"/>
            <a:ext cx="8229600" cy="3679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Περίοδος μεταδοτικότητας </a:t>
            </a:r>
            <a:r>
              <a:rPr lang="el-GR" sz="2000" dirty="0"/>
              <a:t>είναι ο χρόνος που κατά τη διάρκεια της </a:t>
            </a:r>
            <a:r>
              <a:rPr lang="el-GR" sz="2000" dirty="0" smtClean="0"/>
              <a:t>λοίμωξης το </a:t>
            </a:r>
            <a:r>
              <a:rPr lang="el-GR" sz="2000" dirty="0"/>
              <a:t>μικρόβιο μεταδίδεται άμεσα ή έμμεσα σε άλλους ξενιστές. Πολύ επικίνδυνη για </a:t>
            </a:r>
            <a:r>
              <a:rPr lang="el-GR" sz="2000" dirty="0" smtClean="0"/>
              <a:t>την εξάπλωση </a:t>
            </a:r>
            <a:r>
              <a:rPr lang="el-GR" sz="2000" dirty="0"/>
              <a:t>μιας </a:t>
            </a:r>
            <a:r>
              <a:rPr lang="el-GR" sz="2000" dirty="0" err="1"/>
              <a:t>επιζωοτίας</a:t>
            </a:r>
            <a:r>
              <a:rPr lang="el-GR" sz="2000" dirty="0"/>
              <a:t> είναι η μετάδοση κατά τη φάση της επώασης </a:t>
            </a:r>
            <a:r>
              <a:rPr lang="el-GR" sz="2000" dirty="0" smtClean="0"/>
              <a:t>προτού αναγνωριστεί </a:t>
            </a:r>
            <a:r>
              <a:rPr lang="el-GR" sz="2000" dirty="0"/>
              <a:t>η νόσος και ληφθούν τα κατάλληλα μέτρα (αφθώδης πυρετός).</a:t>
            </a:r>
          </a:p>
          <a:p>
            <a:pPr marL="0" indent="0">
              <a:buNone/>
            </a:pPr>
            <a:r>
              <a:rPr lang="el-GR" sz="2000" b="1" dirty="0"/>
              <a:t>Ενδημική ή ενζωοτική </a:t>
            </a:r>
            <a:r>
              <a:rPr lang="el-GR" sz="2000" dirty="0"/>
              <a:t>ονομάζεται η νόσος του ανθρώπου ή των </a:t>
            </a:r>
            <a:r>
              <a:rPr lang="el-GR" sz="2000" dirty="0" smtClean="0"/>
              <a:t>ζώων αντίστοιχα </a:t>
            </a:r>
            <a:r>
              <a:rPr lang="el-GR" sz="2000" dirty="0"/>
              <a:t>όταν υπάρχει μόνιμα σε μια γεωγραφική περιοχή (</a:t>
            </a:r>
            <a:r>
              <a:rPr lang="el-GR" sz="2000" dirty="0" err="1"/>
              <a:t>βρουκέλλωση</a:t>
            </a:r>
            <a:r>
              <a:rPr lang="el-GR" sz="2000" dirty="0"/>
              <a:t> </a:t>
            </a:r>
            <a:r>
              <a:rPr lang="el-GR" sz="2000" dirty="0" smtClean="0"/>
              <a:t>στην Ελλάδα).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57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err="1"/>
              <a:t>Επιζωοτιολογία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5253032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Επιδημική ή επιζωοτική </a:t>
            </a:r>
            <a:r>
              <a:rPr lang="el-GR" sz="2000" dirty="0"/>
              <a:t>λέγεται η νόσος στις περιπτώσεις που σε μια περιοχή παρατηρηθεί</a:t>
            </a:r>
          </a:p>
          <a:p>
            <a:pPr marL="0" indent="0">
              <a:buNone/>
            </a:pPr>
            <a:r>
              <a:rPr lang="el-GR" sz="2000" b="1" dirty="0"/>
              <a:t>α) </a:t>
            </a:r>
            <a:r>
              <a:rPr lang="el-GR" sz="2000" dirty="0"/>
              <a:t>σημαντική αύξηση της συχνότητας της ενζωοτικής νόσου.</a:t>
            </a:r>
          </a:p>
          <a:p>
            <a:pPr marL="0" indent="0">
              <a:buNone/>
            </a:pPr>
            <a:r>
              <a:rPr lang="el-GR" sz="2000" b="1" dirty="0"/>
              <a:t>β) </a:t>
            </a:r>
            <a:r>
              <a:rPr lang="el-GR" sz="2000" dirty="0"/>
              <a:t>εισαγωγή νέας νόσου.</a:t>
            </a:r>
          </a:p>
          <a:p>
            <a:pPr marL="0" indent="0">
              <a:buNone/>
            </a:pPr>
            <a:r>
              <a:rPr lang="el-GR" sz="2000" dirty="0"/>
              <a:t>Τα αίτια που προκαλούν τις </a:t>
            </a:r>
            <a:r>
              <a:rPr lang="el-GR" sz="2000" dirty="0" err="1"/>
              <a:t>επιζωοτίες</a:t>
            </a:r>
            <a:r>
              <a:rPr lang="el-GR" sz="2000" dirty="0"/>
              <a:t> είναι ποικίλα:</a:t>
            </a:r>
          </a:p>
          <a:p>
            <a:pPr marL="0" indent="0">
              <a:buNone/>
            </a:pPr>
            <a:r>
              <a:rPr lang="el-GR" sz="2000" dirty="0"/>
              <a:t>Μείωση αντίστασης πληθυσμού, αύξηση παθογόνου δύναμης του </a:t>
            </a:r>
            <a:r>
              <a:rPr lang="el-GR" sz="2000" dirty="0" smtClean="0"/>
              <a:t>μικροβίου, ευνοϊκές </a:t>
            </a:r>
            <a:r>
              <a:rPr lang="el-GR" sz="2000" dirty="0"/>
              <a:t>συνθήκες μετάδοσης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Πανδημία η </a:t>
            </a:r>
            <a:r>
              <a:rPr lang="el-GR" sz="2000" b="1" dirty="0" err="1"/>
              <a:t>πανζωοτία</a:t>
            </a:r>
            <a:r>
              <a:rPr lang="el-GR" sz="2000" b="1" dirty="0"/>
              <a:t> </a:t>
            </a:r>
            <a:r>
              <a:rPr lang="el-GR" sz="2000" dirty="0"/>
              <a:t>είναι μια εκτεταμένη επιδημία ή </a:t>
            </a:r>
            <a:r>
              <a:rPr lang="el-GR" sz="2000" dirty="0" err="1"/>
              <a:t>επιζωοτία</a:t>
            </a:r>
            <a:r>
              <a:rPr lang="el-GR" sz="2000" dirty="0"/>
              <a:t> </a:t>
            </a:r>
            <a:r>
              <a:rPr lang="el-GR" sz="2000" dirty="0" smtClean="0"/>
              <a:t>που επεκτείνεται </a:t>
            </a:r>
            <a:r>
              <a:rPr lang="el-GR" sz="2000" dirty="0"/>
              <a:t>παγκόσμια ή σε μια ήπειρο ή σε μεγάλη περιοχή </a:t>
            </a:r>
            <a:r>
              <a:rPr lang="el-GR" sz="2000" dirty="0" smtClean="0"/>
              <a:t>(γρίπη </a:t>
            </a:r>
            <a:r>
              <a:rPr lang="el-GR" sz="2000" dirty="0"/>
              <a:t>του </a:t>
            </a:r>
            <a:r>
              <a:rPr lang="el-GR" sz="2000" dirty="0" smtClean="0"/>
              <a:t>1917-1918)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58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err="1"/>
              <a:t>Επιζωοτιολογία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1826420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Σποραδική </a:t>
            </a:r>
            <a:r>
              <a:rPr lang="el-GR" sz="2000" dirty="0"/>
              <a:t>ονομάζεται η νόσος της οποίας τα κρούσματα είναι λίγα </a:t>
            </a:r>
            <a:r>
              <a:rPr lang="el-GR" sz="2000" dirty="0" smtClean="0"/>
              <a:t>και ακανόνιστα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Ποσοστό νοσηρότητας </a:t>
            </a:r>
            <a:r>
              <a:rPr lang="el-GR" sz="2000" dirty="0"/>
              <a:t>είναι το ποσοστό μεταξύ του πληθυσμού </a:t>
            </a:r>
            <a:r>
              <a:rPr lang="el-GR" sz="2000" dirty="0" smtClean="0"/>
              <a:t>μιας περιοχής </a:t>
            </a:r>
            <a:r>
              <a:rPr lang="el-GR" sz="2000" dirty="0"/>
              <a:t>ή πληθυσμού ζώων που νοσεί από ορισμένη νόσο για </a:t>
            </a:r>
            <a:r>
              <a:rPr lang="el-GR" sz="2000" dirty="0" smtClean="0"/>
              <a:t>συγκεκριμένη χρονική </a:t>
            </a:r>
            <a:r>
              <a:rPr lang="el-GR" sz="2000" dirty="0"/>
              <a:t>περίοδο.</a:t>
            </a:r>
          </a:p>
          <a:p>
            <a:pPr marL="0" indent="0">
              <a:buNone/>
            </a:pPr>
            <a:r>
              <a:rPr lang="el-GR" sz="2000" b="1" dirty="0"/>
              <a:t>Ποσοστό θνησιμότητας </a:t>
            </a:r>
            <a:r>
              <a:rPr lang="el-GR" sz="2000" dirty="0"/>
              <a:t>είναι το ποσοστό μεταξύ του πληθυσμού </a:t>
            </a:r>
            <a:r>
              <a:rPr lang="el-GR" sz="2000" dirty="0" smtClean="0"/>
              <a:t>μιας περιοχής </a:t>
            </a:r>
            <a:r>
              <a:rPr lang="el-GR" sz="2000" dirty="0"/>
              <a:t>που πεθαίνει από ορισμένη νόσο σε συγκεκριμένη χρονική περίοδο.</a:t>
            </a:r>
          </a:p>
          <a:p>
            <a:pPr marL="0" indent="0">
              <a:buNone/>
            </a:pPr>
            <a:r>
              <a:rPr lang="el-GR" sz="2000" b="1" dirty="0"/>
              <a:t>Ποσοστό θνητότητας </a:t>
            </a:r>
            <a:r>
              <a:rPr lang="el-GR" sz="2000" dirty="0"/>
              <a:t>ονομάζεται το ποσοστό των θανάτων μεταξύ </a:t>
            </a:r>
            <a:r>
              <a:rPr lang="el-GR" sz="2000" dirty="0" smtClean="0"/>
              <a:t>του πληθυσμού </a:t>
            </a:r>
            <a:r>
              <a:rPr lang="el-GR" sz="2000" dirty="0"/>
              <a:t>που νόσησε (η </a:t>
            </a:r>
            <a:r>
              <a:rPr lang="el-GR" sz="2000" dirty="0" smtClean="0"/>
              <a:t>γρίπη </a:t>
            </a:r>
            <a:r>
              <a:rPr lang="el-GR" sz="2000" dirty="0"/>
              <a:t>έχει υψηλό ποσοστό νοσηρότητας αλλά </a:t>
            </a:r>
            <a:r>
              <a:rPr lang="el-GR" sz="2000" dirty="0" smtClean="0"/>
              <a:t>ελάχιστη θνησιμότητα</a:t>
            </a:r>
            <a:r>
              <a:rPr lang="el-GR" sz="2000" dirty="0"/>
              <a:t>, η λύσσα έχει μικρά ποσοστά θνησιμότητας αλλά μεγάλη θνητότητα).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59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err="1"/>
              <a:t>Επιζωοτιολογία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26921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561356"/>
            <a:ext cx="7776864" cy="3137644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/>
              <a:t>Σήμερα  με την ανάπτυξη εντατικών μεθόδων διατήρησης και αναπαραγωγής των ζωικών πληθυσμών τα απλής αιτιολογίας λοιμώδη νοσήματα τείνουν να περιοριστούν ή ακόμα και να εκλείψουν ολοσχερώς, (πανώλη, αφθώδης). </a:t>
            </a:r>
            <a:endParaRPr lang="el-GR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Παράλληλα </a:t>
            </a:r>
            <a:r>
              <a:rPr lang="el-GR" sz="2000" dirty="0"/>
              <a:t>ενισχύθηκε η εμφάνιση και επικράτηση των πολλαπλής αιτιολογίας νοσημάτων.</a:t>
            </a:r>
          </a:p>
        </p:txBody>
      </p:sp>
      <p:sp>
        <p:nvSpPr>
          <p:cNvPr id="4" name="Τίτλος 6"/>
          <p:cNvSpPr>
            <a:spLocks noGrp="1"/>
          </p:cNvSpPr>
          <p:nvPr>
            <p:ph type="ctrTitle"/>
          </p:nvPr>
        </p:nvSpPr>
        <p:spPr>
          <a:xfrm>
            <a:off x="683568" y="265212"/>
            <a:ext cx="7772400" cy="1080119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Εισαγωγ</a:t>
            </a:r>
            <a:r>
              <a:rPr lang="el-GR" sz="2800" dirty="0"/>
              <a:t>ή</a:t>
            </a:r>
          </a:p>
        </p:txBody>
      </p:sp>
    </p:spTree>
    <p:extLst>
      <p:ext uri="{BB962C8B-B14F-4D97-AF65-F5344CB8AC3E}">
        <p14:creationId xmlns:p14="http://schemas.microsoft.com/office/powerpoint/2010/main" val="27592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9348"/>
            <a:ext cx="8229600" cy="3615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Συχνότητα νόσου </a:t>
            </a:r>
            <a:r>
              <a:rPr lang="el-GR" sz="2000" dirty="0"/>
              <a:t>είναι το ποσοστό των κρουσμάτων επί του συνόλου </a:t>
            </a:r>
            <a:r>
              <a:rPr lang="el-GR" sz="2000" dirty="0" smtClean="0"/>
              <a:t>του πληθυσμού </a:t>
            </a:r>
            <a:r>
              <a:rPr lang="el-GR" sz="2000" dirty="0"/>
              <a:t>μέσα σε συγκεκριμένη χρονική περίοδο.</a:t>
            </a:r>
          </a:p>
          <a:p>
            <a:pPr marL="0" indent="0">
              <a:buNone/>
            </a:pPr>
            <a:r>
              <a:rPr lang="el-GR" sz="2000" b="1" dirty="0"/>
              <a:t>Συχνότητα λοίμωξης </a:t>
            </a:r>
            <a:r>
              <a:rPr lang="el-GR" sz="2000" dirty="0"/>
              <a:t>είναι το αντίστοιχο ποσοστό που διαπιστώθηκε </a:t>
            </a:r>
            <a:r>
              <a:rPr lang="el-GR" sz="2000" dirty="0" smtClean="0"/>
              <a:t>ύστερα από </a:t>
            </a:r>
            <a:r>
              <a:rPr lang="el-GR" sz="2000" dirty="0"/>
              <a:t>εργαστηριακές μεθόδους (ορολογικά</a:t>
            </a:r>
            <a:r>
              <a:rPr lang="el-GR" sz="2000" dirty="0" smtClean="0"/>
              <a:t>).</a:t>
            </a:r>
          </a:p>
          <a:p>
            <a:pPr marL="0" indent="0">
              <a:buNone/>
            </a:pPr>
            <a:r>
              <a:rPr lang="el-GR" sz="2000" b="1" dirty="0"/>
              <a:t>Νοσήματα υποχρεωτικής δήλωσης </a:t>
            </a:r>
            <a:r>
              <a:rPr lang="el-GR" sz="2000" dirty="0"/>
              <a:t>είναι όσα από το νόμο είναι </a:t>
            </a:r>
            <a:r>
              <a:rPr lang="el-GR" sz="2000" dirty="0" smtClean="0"/>
              <a:t>υποχρεωτική η </a:t>
            </a:r>
            <a:r>
              <a:rPr lang="el-GR" sz="2000" dirty="0"/>
              <a:t>δήλωση κάθε κρούσματος (ύποπτο ή επιβεβαιωμένο) στις αρμόδιες </a:t>
            </a:r>
            <a:r>
              <a:rPr lang="el-GR" sz="2000" dirty="0" smtClean="0"/>
              <a:t>κτηνιατρικές αρχές</a:t>
            </a:r>
            <a:r>
              <a:rPr lang="el-GR" sz="2000" dirty="0"/>
              <a:t>. Υπάρχουν εθνικοί και διεθνείς πίνακες νοσημάτων υποχρεωτικής δήλωσης.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60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err="1"/>
              <a:t>Επιζωοτιολογία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6604369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9348"/>
            <a:ext cx="8229600" cy="3615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Επιδημιολογική επιτήρηση νόσου </a:t>
            </a:r>
            <a:r>
              <a:rPr lang="el-GR" sz="2000" dirty="0"/>
              <a:t>ονομάζουμε τη συνεχή </a:t>
            </a:r>
            <a:r>
              <a:rPr lang="el-GR" sz="2000" dirty="0" smtClean="0"/>
              <a:t>συγκέντρωση πληροφοριών </a:t>
            </a:r>
            <a:r>
              <a:rPr lang="el-GR" sz="2000" dirty="0"/>
              <a:t>από τις αρμόδιες υπηρεσίες σχετικά με την παρουσία και </a:t>
            </a:r>
            <a:r>
              <a:rPr lang="el-GR" sz="2000" dirty="0" smtClean="0"/>
              <a:t>την εξάπλωση </a:t>
            </a:r>
            <a:r>
              <a:rPr lang="el-GR" sz="2000" dirty="0"/>
              <a:t>της. Αυτό εκτελείται με τη συστηματική συλλογή και αξιολόγηση:</a:t>
            </a:r>
          </a:p>
          <a:p>
            <a:pPr marL="0" indent="0">
              <a:buNone/>
            </a:pPr>
            <a:r>
              <a:rPr lang="el-GR" sz="2000" dirty="0"/>
              <a:t>α) Εκθέσεων νοσηρότητας και θνησιμότητας.</a:t>
            </a:r>
          </a:p>
          <a:p>
            <a:pPr marL="0" indent="0">
              <a:buNone/>
            </a:pPr>
            <a:r>
              <a:rPr lang="el-GR" sz="2000" dirty="0"/>
              <a:t>β) Εκθέσεων μελέτης επιδημιών ή μεμονωμένων περιπτώσεων.</a:t>
            </a:r>
          </a:p>
          <a:p>
            <a:pPr marL="0" indent="0">
              <a:buNone/>
            </a:pPr>
            <a:r>
              <a:rPr lang="el-GR" sz="2000" dirty="0"/>
              <a:t>γ) Αποτελεσμάτων εργαστηριακών εξετάσεων.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61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err="1"/>
              <a:t>Επιζωοτιολογία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581250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Διάγνωση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5372"/>
            <a:ext cx="8229600" cy="3399764"/>
          </a:xfrm>
        </p:spPr>
        <p:txBody>
          <a:bodyPr>
            <a:normAutofit/>
          </a:bodyPr>
          <a:lstStyle/>
          <a:p>
            <a:r>
              <a:rPr lang="el-GR" sz="2000" dirty="0"/>
              <a:t>Η ακριβής και ταχεία διάγνωση των </a:t>
            </a:r>
            <a:r>
              <a:rPr lang="el-GR" sz="2000" dirty="0" err="1"/>
              <a:t>ζωονόσων</a:t>
            </a:r>
            <a:r>
              <a:rPr lang="el-GR" sz="2000" dirty="0"/>
              <a:t> έχει ιδιαίτερη σημασία γιατί </a:t>
            </a:r>
            <a:r>
              <a:rPr lang="el-GR" sz="2000" dirty="0" err="1" smtClean="0"/>
              <a:t>απ</a:t>
            </a:r>
            <a:r>
              <a:rPr lang="el-GR" sz="2000" dirty="0"/>
              <a:t> </a:t>
            </a:r>
            <a:r>
              <a:rPr lang="el-GR" sz="2000" dirty="0" smtClean="0"/>
              <a:t>αυτό </a:t>
            </a:r>
            <a:r>
              <a:rPr lang="el-GR" sz="2000" dirty="0"/>
              <a:t>εξαρτάται η λήψη μέτρων, μερικά των οποίων επιβάλλονται από το νόμο </a:t>
            </a:r>
            <a:r>
              <a:rPr lang="el-GR" sz="2000" dirty="0" smtClean="0"/>
              <a:t>και έχουν </a:t>
            </a:r>
            <a:r>
              <a:rPr lang="el-GR" sz="2000" dirty="0"/>
              <a:t>αντίκτυπο στην εθνική οικονομία και τη Δημόσια υγεία (αφθώδης, </a:t>
            </a:r>
            <a:r>
              <a:rPr lang="el-GR" sz="2000" dirty="0" smtClean="0"/>
              <a:t>λύσσα, πανώλη</a:t>
            </a:r>
            <a:r>
              <a:rPr lang="el-GR" sz="2000" dirty="0"/>
              <a:t>, σαλμονέλωση, </a:t>
            </a:r>
            <a:r>
              <a:rPr lang="el-GR" sz="2000" dirty="0" err="1"/>
              <a:t>λιστερίωση</a:t>
            </a:r>
            <a:r>
              <a:rPr lang="el-GR" sz="2000" dirty="0"/>
              <a:t>). </a:t>
            </a:r>
            <a:endParaRPr lang="el-GR" sz="2000" dirty="0" smtClean="0"/>
          </a:p>
          <a:p>
            <a:r>
              <a:rPr lang="el-GR" sz="2000" dirty="0" smtClean="0"/>
              <a:t>Η </a:t>
            </a:r>
            <a:r>
              <a:rPr lang="el-GR" sz="2000" dirty="0"/>
              <a:t>διάγνωσή τους βασίζεται στην </a:t>
            </a:r>
            <a:r>
              <a:rPr lang="el-GR" sz="2000" dirty="0" smtClean="0"/>
              <a:t>κλινική εξέταση</a:t>
            </a:r>
            <a:r>
              <a:rPr lang="el-GR" sz="2000" dirty="0"/>
              <a:t>, στη </a:t>
            </a:r>
            <a:r>
              <a:rPr lang="el-GR" sz="2000" dirty="0" err="1"/>
              <a:t>νεκροσκοπική</a:t>
            </a:r>
            <a:r>
              <a:rPr lang="el-GR" sz="2000" dirty="0"/>
              <a:t> και στις εργαστηριακές εξετάσεις.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22974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Θεραπεία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Η θεραπευτική αγωγή σε ζώα που πάσχουν από λοιμώδη </a:t>
            </a:r>
            <a:r>
              <a:rPr lang="el-GR" sz="2000" dirty="0" smtClean="0"/>
              <a:t>νοσήματα αποσκοπεί</a:t>
            </a:r>
            <a:r>
              <a:rPr lang="el-GR" sz="2000" dirty="0"/>
              <a:t>:</a:t>
            </a:r>
          </a:p>
          <a:p>
            <a:pPr marL="0" indent="0">
              <a:buNone/>
            </a:pPr>
            <a:r>
              <a:rPr lang="el-GR" sz="2000" b="1" dirty="0"/>
              <a:t>α</a:t>
            </a:r>
            <a:r>
              <a:rPr lang="el-GR" sz="2000" b="1" dirty="0" smtClean="0"/>
              <a:t>)</a:t>
            </a:r>
            <a:r>
              <a:rPr lang="el-GR" sz="2000" dirty="0" smtClean="0"/>
              <a:t> Στην </a:t>
            </a:r>
            <a:r>
              <a:rPr lang="el-GR" sz="2000" dirty="0"/>
              <a:t>ανακούφιση από τα συμπτώματα (</a:t>
            </a:r>
            <a:r>
              <a:rPr lang="el-GR" sz="2000" dirty="0" err="1"/>
              <a:t>συμπτωματική</a:t>
            </a:r>
            <a:r>
              <a:rPr lang="el-GR" sz="2000" dirty="0"/>
              <a:t> θεραπεία).</a:t>
            </a:r>
          </a:p>
          <a:p>
            <a:pPr marL="0" indent="0">
              <a:buNone/>
            </a:pPr>
            <a:r>
              <a:rPr lang="el-GR" sz="2000" b="1" dirty="0"/>
              <a:t>β</a:t>
            </a:r>
            <a:r>
              <a:rPr lang="el-GR" sz="2000" b="1" dirty="0" smtClean="0"/>
              <a:t>)</a:t>
            </a:r>
            <a:r>
              <a:rPr lang="el-GR" sz="2000" dirty="0" smtClean="0"/>
              <a:t> Στην </a:t>
            </a:r>
            <a:r>
              <a:rPr lang="el-GR" sz="2000" dirty="0"/>
              <a:t>εξουδετέρωση των παθογόνων μικροβίων ή των προϊόντων </a:t>
            </a:r>
            <a:r>
              <a:rPr lang="el-GR" sz="2000" dirty="0" smtClean="0"/>
              <a:t>τους (αιτιολογική </a:t>
            </a:r>
            <a:r>
              <a:rPr lang="el-GR" sz="2000" dirty="0"/>
              <a:t>θεραπεία</a:t>
            </a:r>
            <a:r>
              <a:rPr lang="el-GR" sz="2000" dirty="0" smtClean="0"/>
              <a:t>).</a:t>
            </a:r>
          </a:p>
          <a:p>
            <a:pPr marL="0" indent="0">
              <a:buNone/>
            </a:pPr>
            <a:r>
              <a:rPr lang="el-GR" sz="2000" b="1" dirty="0"/>
              <a:t>γ</a:t>
            </a:r>
            <a:r>
              <a:rPr lang="el-GR" sz="2000" b="1" dirty="0" smtClean="0"/>
              <a:t>) </a:t>
            </a:r>
            <a:r>
              <a:rPr lang="el-GR" sz="2000" dirty="0" smtClean="0"/>
              <a:t>Στην </a:t>
            </a:r>
            <a:r>
              <a:rPr lang="el-GR" sz="2000" dirty="0"/>
              <a:t>ενίσχυση της αμυντικής ικανότητας του οργανισμού και στην </a:t>
            </a:r>
            <a:r>
              <a:rPr lang="el-GR" sz="2000" dirty="0" smtClean="0"/>
              <a:t>αύξηση των </a:t>
            </a:r>
            <a:r>
              <a:rPr lang="el-GR" sz="2000" dirty="0"/>
              <a:t>αποδόσεων των παραγωγικών ζώων (αυξητικοί παράγοντες).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72008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9348"/>
            <a:ext cx="8229600" cy="3615788"/>
          </a:xfrm>
        </p:spPr>
        <p:txBody>
          <a:bodyPr>
            <a:normAutofit/>
          </a:bodyPr>
          <a:lstStyle/>
          <a:p>
            <a:r>
              <a:rPr lang="el-GR" sz="2000" b="1" dirty="0"/>
              <a:t>Χημειοθεραπεία </a:t>
            </a:r>
            <a:r>
              <a:rPr lang="el-GR" sz="2000" dirty="0"/>
              <a:t>ονομάζεται η εξουδετέρωση ή η αναστολή </a:t>
            </a:r>
            <a:r>
              <a:rPr lang="el-GR" sz="2000" dirty="0" smtClean="0"/>
              <a:t>του πολλαπλασιασμού </a:t>
            </a:r>
            <a:r>
              <a:rPr lang="el-GR" sz="2000" dirty="0"/>
              <a:t>του λοιμογόνου παράγοντα. Συνήθως επιτυγχάνεται με τη </a:t>
            </a:r>
            <a:r>
              <a:rPr lang="el-GR" sz="2000" dirty="0" smtClean="0"/>
              <a:t>χρήση </a:t>
            </a:r>
            <a:r>
              <a:rPr lang="el-GR" sz="2000" dirty="0" err="1" smtClean="0"/>
              <a:t>χημειοθεραπευτικών</a:t>
            </a:r>
            <a:r>
              <a:rPr lang="el-GR" sz="2000" dirty="0" smtClean="0"/>
              <a:t> </a:t>
            </a:r>
            <a:r>
              <a:rPr lang="el-GR" sz="2000" dirty="0"/>
              <a:t>φαρμάκων (αντιβιοτικά) ή σπανιότερα με βιολογικά </a:t>
            </a:r>
            <a:r>
              <a:rPr lang="el-GR" sz="2000" dirty="0" smtClean="0"/>
              <a:t>προϊόντα (</a:t>
            </a:r>
            <a:r>
              <a:rPr lang="el-GR" sz="2000" dirty="0" err="1" smtClean="0"/>
              <a:t>αντιοροί</a:t>
            </a:r>
            <a:r>
              <a:rPr lang="el-GR" sz="2000" dirty="0" smtClean="0"/>
              <a:t>).</a:t>
            </a:r>
          </a:p>
          <a:p>
            <a:r>
              <a:rPr lang="el-GR" sz="2000" b="1" dirty="0" err="1"/>
              <a:t>Χημειοπροφύλαξη</a:t>
            </a:r>
            <a:r>
              <a:rPr lang="el-GR" sz="2000" b="1" dirty="0"/>
              <a:t> </a:t>
            </a:r>
            <a:r>
              <a:rPr lang="el-GR" sz="2000" dirty="0"/>
              <a:t>είναι η προληπτική χορήγηση </a:t>
            </a:r>
            <a:r>
              <a:rPr lang="el-GR" sz="2000" dirty="0" err="1"/>
              <a:t>αντιμικροβιακών</a:t>
            </a:r>
            <a:r>
              <a:rPr lang="el-GR" sz="2000" dirty="0"/>
              <a:t> </a:t>
            </a:r>
            <a:r>
              <a:rPr lang="el-GR" sz="2000" dirty="0" smtClean="0"/>
              <a:t>φαρμάκων που </a:t>
            </a:r>
            <a:r>
              <a:rPr lang="el-GR" sz="2000" dirty="0"/>
              <a:t>αποσκοπεί στην αποφυγή εγκατάστασης μικροοργανισμών στα </a:t>
            </a:r>
            <a:r>
              <a:rPr lang="el-GR" sz="2000" dirty="0" smtClean="0"/>
              <a:t>διάφορα όργανα </a:t>
            </a:r>
            <a:r>
              <a:rPr lang="el-GR" sz="2000" dirty="0"/>
              <a:t>και στους ιστούς με επακόλουθο σηπτικές ή καταστροφικές επιπλοκές.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64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28939476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81365"/>
            <a:ext cx="8640960" cy="3923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Για την αντιμετώπιση των λοιμώξεων οι οποίες προκαλούνται </a:t>
            </a:r>
            <a:r>
              <a:rPr lang="el-GR" sz="2000" dirty="0" smtClean="0"/>
              <a:t>από:</a:t>
            </a:r>
          </a:p>
          <a:p>
            <a:r>
              <a:rPr lang="el-GR" sz="2000" b="1" dirty="0" smtClean="0"/>
              <a:t>Βακτήρια</a:t>
            </a:r>
            <a:r>
              <a:rPr lang="el-GR" sz="2000" dirty="0" smtClean="0"/>
              <a:t> → </a:t>
            </a:r>
            <a:r>
              <a:rPr lang="el-GR" sz="2000" dirty="0" err="1"/>
              <a:t>αντιβακτηριακά</a:t>
            </a:r>
            <a:r>
              <a:rPr lang="el-GR" sz="2000" dirty="0"/>
              <a:t> </a:t>
            </a:r>
            <a:r>
              <a:rPr lang="el-GR" sz="2000" dirty="0" smtClean="0"/>
              <a:t>φάρμακα</a:t>
            </a:r>
          </a:p>
          <a:p>
            <a:r>
              <a:rPr lang="el-GR" sz="2000" b="1" dirty="0" smtClean="0"/>
              <a:t>Μύκητες</a:t>
            </a:r>
            <a:r>
              <a:rPr lang="el-GR" sz="2000" dirty="0" smtClean="0"/>
              <a:t> → </a:t>
            </a:r>
            <a:r>
              <a:rPr lang="el-GR" sz="2000" dirty="0" err="1" smtClean="0"/>
              <a:t>αντιμυκητιασικά</a:t>
            </a:r>
            <a:r>
              <a:rPr lang="el-GR" sz="2000" dirty="0" smtClean="0"/>
              <a:t> φάρμακα</a:t>
            </a:r>
          </a:p>
          <a:p>
            <a:r>
              <a:rPr lang="el-GR" sz="2000" b="1" dirty="0" smtClean="0"/>
              <a:t>Πρωτόζωα</a:t>
            </a:r>
            <a:r>
              <a:rPr lang="el-GR" sz="2000" dirty="0" smtClean="0"/>
              <a:t> → </a:t>
            </a:r>
            <a:r>
              <a:rPr lang="el-GR" sz="2000" dirty="0" err="1" smtClean="0"/>
              <a:t>αντιπρωτοζωικά</a:t>
            </a:r>
            <a:r>
              <a:rPr lang="el-GR" sz="2000" dirty="0" smtClean="0"/>
              <a:t> φάρμακα</a:t>
            </a:r>
          </a:p>
          <a:p>
            <a:r>
              <a:rPr lang="el-GR" sz="2000" b="1" dirty="0" err="1" smtClean="0"/>
              <a:t>Ενδο</a:t>
            </a:r>
            <a:r>
              <a:rPr lang="el-GR" sz="2000" b="1" dirty="0" smtClean="0"/>
              <a:t>- και </a:t>
            </a:r>
            <a:r>
              <a:rPr lang="el-GR" sz="2000" b="1" dirty="0" err="1" smtClean="0"/>
              <a:t>εξωπαρασιτικούς</a:t>
            </a:r>
            <a:r>
              <a:rPr lang="el-GR" sz="2000" b="1" dirty="0" smtClean="0"/>
              <a:t> </a:t>
            </a:r>
            <a:r>
              <a:rPr lang="el-GR" sz="2000" b="1" dirty="0" err="1" smtClean="0"/>
              <a:t>πολυκυτταρικούς</a:t>
            </a:r>
            <a:r>
              <a:rPr lang="el-GR" sz="2000" b="1" dirty="0" smtClean="0"/>
              <a:t> οργανισμούς </a:t>
            </a:r>
            <a:r>
              <a:rPr lang="el-GR" sz="2000" dirty="0" smtClean="0"/>
              <a:t>→ αντιπαρασιτικά φάρμακα</a:t>
            </a:r>
          </a:p>
          <a:p>
            <a:r>
              <a:rPr lang="el-GR" sz="2000" b="1" dirty="0" smtClean="0"/>
              <a:t>Ιούς</a:t>
            </a:r>
            <a:r>
              <a:rPr lang="el-GR" sz="2000" dirty="0" smtClean="0"/>
              <a:t> → υπό διερεύνηση/εξέλιξη λόγω στενής σχέσης ιού και κυττάρων του ξενιστή.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65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17331938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5372"/>
            <a:ext cx="8229600" cy="3399764"/>
          </a:xfrm>
        </p:spPr>
        <p:txBody>
          <a:bodyPr>
            <a:normAutofit/>
          </a:bodyPr>
          <a:lstStyle/>
          <a:p>
            <a:r>
              <a:rPr lang="el-GR" sz="2000" dirty="0"/>
              <a:t>Βασικό χαρακτηριστικό γνώρισμα ενός </a:t>
            </a:r>
            <a:r>
              <a:rPr lang="el-GR" sz="2000" dirty="0" err="1"/>
              <a:t>χημειοθεραπευτικού</a:t>
            </a:r>
            <a:r>
              <a:rPr lang="el-GR" sz="2000" dirty="0"/>
              <a:t> είναι η επιλεκτική τοξική δράση που εκδηλώνει έναντι του </a:t>
            </a:r>
            <a:r>
              <a:rPr lang="el-GR" sz="2000" dirty="0" smtClean="0"/>
              <a:t>μικροοργανισμού.</a:t>
            </a:r>
          </a:p>
          <a:p>
            <a:r>
              <a:rPr lang="el-GR" sz="2000" dirty="0" smtClean="0"/>
              <a:t>Χρόνος </a:t>
            </a:r>
            <a:r>
              <a:rPr lang="el-GR" sz="2000" dirty="0"/>
              <a:t>αναμονής ενός </a:t>
            </a:r>
            <a:r>
              <a:rPr lang="el-GR" sz="2000" dirty="0" err="1"/>
              <a:t>αντιμικροβιακού</a:t>
            </a:r>
            <a:r>
              <a:rPr lang="el-GR" sz="2000" dirty="0"/>
              <a:t> ονομάζεται ο χρόνος που </a:t>
            </a:r>
            <a:r>
              <a:rPr lang="el-GR" sz="2000" dirty="0" smtClean="0"/>
              <a:t>μεσολαβεί από </a:t>
            </a:r>
            <a:r>
              <a:rPr lang="el-GR" sz="2000" dirty="0"/>
              <a:t>την τελευταία χορήγηση του έως την πλήρη απέκκριση από τον οργανισμό </a:t>
            </a:r>
            <a:r>
              <a:rPr lang="el-GR" sz="2000" dirty="0" smtClean="0"/>
              <a:t>του ζώου</a:t>
            </a:r>
            <a:r>
              <a:rPr lang="el-GR" sz="2000" dirty="0"/>
              <a:t>, ώστε να μην ανιχνευτούν κατάλοιπά του στο σφάγιο.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66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32968604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Σύγχρονες </a:t>
            </a:r>
            <a:r>
              <a:rPr lang="el-GR" sz="2000" dirty="0"/>
              <a:t>πηγές παραγωγής αντιβιοτικών είναι:</a:t>
            </a:r>
          </a:p>
          <a:p>
            <a:r>
              <a:rPr lang="el-GR" sz="2000" b="1" dirty="0" err="1" smtClean="0"/>
              <a:t>Μεταβολίτες</a:t>
            </a:r>
            <a:r>
              <a:rPr lang="el-GR" sz="2000" b="1" dirty="0" smtClean="0"/>
              <a:t> </a:t>
            </a:r>
            <a:r>
              <a:rPr lang="el-GR" sz="2000" b="1" dirty="0"/>
              <a:t>μυκήτων (</a:t>
            </a:r>
            <a:r>
              <a:rPr lang="en-US" sz="2000" b="1" dirty="0" err="1"/>
              <a:t>Penicillium</a:t>
            </a:r>
            <a:r>
              <a:rPr lang="en-US" sz="2000" b="1" dirty="0"/>
              <a:t> </a:t>
            </a:r>
            <a:r>
              <a:rPr lang="en-US" sz="2000" b="1" dirty="0" err="1"/>
              <a:t>spp</a:t>
            </a:r>
            <a:r>
              <a:rPr lang="en-US" sz="2000" b="1" dirty="0"/>
              <a:t>, Streptomyces </a:t>
            </a:r>
            <a:r>
              <a:rPr lang="en-US" sz="2000" b="1" dirty="0" err="1"/>
              <a:t>spp</a:t>
            </a:r>
            <a:r>
              <a:rPr lang="en-US" sz="2000" b="1" dirty="0"/>
              <a:t>)</a:t>
            </a:r>
          </a:p>
          <a:p>
            <a:r>
              <a:rPr lang="el-GR" sz="2000" b="1" dirty="0" smtClean="0"/>
              <a:t>Βακτηρίδια </a:t>
            </a:r>
            <a:r>
              <a:rPr lang="el-GR" sz="2000" b="1" dirty="0"/>
              <a:t>(</a:t>
            </a:r>
            <a:r>
              <a:rPr lang="en-US" sz="2000" b="1" dirty="0"/>
              <a:t>Bacillus </a:t>
            </a:r>
            <a:r>
              <a:rPr lang="en-US" sz="2000" b="1" dirty="0" err="1"/>
              <a:t>spp</a:t>
            </a:r>
            <a:r>
              <a:rPr lang="en-US" sz="2000" b="1" dirty="0"/>
              <a:t>)</a:t>
            </a:r>
          </a:p>
          <a:p>
            <a:r>
              <a:rPr lang="el-GR" sz="2000" b="1" dirty="0" err="1" smtClean="0"/>
              <a:t>Ημισυνθετικές</a:t>
            </a:r>
            <a:r>
              <a:rPr lang="el-GR" sz="2000" b="1" dirty="0" smtClean="0"/>
              <a:t> </a:t>
            </a:r>
            <a:r>
              <a:rPr lang="el-GR" sz="2000" b="1" dirty="0"/>
              <a:t>παραλλαγές φυσικών ουσιών (</a:t>
            </a:r>
            <a:r>
              <a:rPr lang="el-GR" sz="2000" b="1" dirty="0" err="1"/>
              <a:t>αμπικιλλίνη</a:t>
            </a:r>
            <a:r>
              <a:rPr lang="el-GR" sz="2000" b="1" dirty="0"/>
              <a:t>)</a:t>
            </a:r>
          </a:p>
          <a:p>
            <a:r>
              <a:rPr lang="el-GR" sz="2000" b="1" dirty="0" smtClean="0"/>
              <a:t>Συνθετικές </a:t>
            </a:r>
            <a:r>
              <a:rPr lang="el-GR" sz="2000" b="1" dirty="0"/>
              <a:t>ουσίες (</a:t>
            </a:r>
            <a:r>
              <a:rPr lang="el-GR" sz="2000" b="1" dirty="0" err="1"/>
              <a:t>χλωραμφαινικόλη</a:t>
            </a:r>
            <a:r>
              <a:rPr lang="el-GR" sz="2000" b="1" dirty="0"/>
              <a:t>)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67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23986432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Τα </a:t>
            </a:r>
            <a:r>
              <a:rPr lang="el-GR" sz="2000" dirty="0" err="1"/>
              <a:t>αντιμικροβιακά</a:t>
            </a:r>
            <a:r>
              <a:rPr lang="el-GR" sz="2000" dirty="0"/>
              <a:t> ταξινομούνται ανάλογα με τις </a:t>
            </a:r>
            <a:r>
              <a:rPr lang="el-GR" sz="2000" b="1" dirty="0"/>
              <a:t>φυσικοχημικές τους </a:t>
            </a:r>
            <a:r>
              <a:rPr lang="el-GR" sz="2000" b="1" dirty="0" smtClean="0"/>
              <a:t>ιδιότητες</a:t>
            </a:r>
            <a:r>
              <a:rPr lang="el-GR" sz="2000" dirty="0" smtClean="0"/>
              <a:t>, την </a:t>
            </a:r>
            <a:r>
              <a:rPr lang="el-GR" sz="2000" b="1" dirty="0" err="1"/>
              <a:t>αντιμικροβιακή</a:t>
            </a:r>
            <a:r>
              <a:rPr lang="el-GR" sz="2000" b="1" dirty="0"/>
              <a:t> τους δράση</a:t>
            </a:r>
            <a:r>
              <a:rPr lang="el-GR" sz="2000" dirty="0"/>
              <a:t>, το </a:t>
            </a:r>
            <a:r>
              <a:rPr lang="el-GR" sz="2000" b="1" dirty="0"/>
              <a:t>μηχανισμό </a:t>
            </a:r>
            <a:r>
              <a:rPr lang="el-GR" sz="2000" b="1" dirty="0" smtClean="0"/>
              <a:t>δράσης</a:t>
            </a:r>
            <a:r>
              <a:rPr lang="el-GR" sz="2000" dirty="0" smtClean="0"/>
              <a:t> τους.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Ο μηχανισμός δράσης των αντιβιοτικών είναι:</a:t>
            </a:r>
          </a:p>
          <a:p>
            <a:pPr marL="0" indent="0">
              <a:buNone/>
            </a:pPr>
            <a:r>
              <a:rPr lang="el-GR" sz="2000" b="1" dirty="0"/>
              <a:t>α)</a:t>
            </a:r>
            <a:r>
              <a:rPr lang="el-GR" sz="2000" dirty="0"/>
              <a:t> παρεμβολή στη σύνθεση του κυτταρικού τοιχώματος των βακτηρίων.</a:t>
            </a:r>
          </a:p>
          <a:p>
            <a:pPr marL="0" indent="0">
              <a:buNone/>
            </a:pPr>
            <a:r>
              <a:rPr lang="el-GR" sz="2000" b="1" dirty="0"/>
              <a:t>β)</a:t>
            </a:r>
            <a:r>
              <a:rPr lang="el-GR" sz="2000" dirty="0"/>
              <a:t> παρεμβολή στην </a:t>
            </a:r>
            <a:r>
              <a:rPr lang="el-GR" sz="2000" dirty="0" err="1"/>
              <a:t>πρωτεϊνοσύνθεση</a:t>
            </a:r>
            <a:r>
              <a:rPr lang="el-GR" sz="2000" dirty="0"/>
              <a:t> των βακτηρίων.</a:t>
            </a:r>
          </a:p>
          <a:p>
            <a:pPr marL="0" indent="0">
              <a:buNone/>
            </a:pPr>
            <a:r>
              <a:rPr lang="el-GR" sz="2000" b="1" dirty="0"/>
              <a:t>γ)</a:t>
            </a:r>
            <a:r>
              <a:rPr lang="el-GR" sz="2000" dirty="0"/>
              <a:t> παρεμβολή στην σύνθεση του πυρηνικού οξέος των βακτηρίων.</a:t>
            </a:r>
          </a:p>
          <a:p>
            <a:pPr marL="0" indent="0">
              <a:buNone/>
            </a:pPr>
            <a:r>
              <a:rPr lang="el-GR" sz="2000" b="1" dirty="0"/>
              <a:t>δ)</a:t>
            </a:r>
            <a:r>
              <a:rPr lang="el-GR" sz="2000" dirty="0"/>
              <a:t> μεταβολή της διαπερατότητας της κυτταρικής μεμβράνης των βακτηρίων.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68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37094767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5372"/>
            <a:ext cx="8229600" cy="3399764"/>
          </a:xfrm>
        </p:spPr>
        <p:txBody>
          <a:bodyPr>
            <a:normAutofit/>
          </a:bodyPr>
          <a:lstStyle/>
          <a:p>
            <a:r>
              <a:rPr lang="el-GR" sz="2000" b="1" dirty="0"/>
              <a:t>Μικροβιακή </a:t>
            </a:r>
            <a:r>
              <a:rPr lang="el-GR" sz="2000" b="1" dirty="0" smtClean="0"/>
              <a:t>αντίσταση, </a:t>
            </a:r>
            <a:r>
              <a:rPr lang="el-GR" sz="2000" dirty="0"/>
              <a:t>η ικανότητα του μικροβίου να εξουδετερώνει </a:t>
            </a:r>
            <a:r>
              <a:rPr lang="el-GR" sz="2000" dirty="0" smtClean="0"/>
              <a:t>με ποικίλους</a:t>
            </a:r>
            <a:r>
              <a:rPr lang="el-GR" sz="2000" dirty="0"/>
              <a:t>, όμως γνωστούς, μηχανισμούς τη δράση του </a:t>
            </a:r>
            <a:r>
              <a:rPr lang="el-GR" sz="2000" dirty="0" err="1"/>
              <a:t>αντιμικροβιακού</a:t>
            </a:r>
            <a:r>
              <a:rPr lang="el-GR" sz="2000" dirty="0"/>
              <a:t> </a:t>
            </a:r>
            <a:r>
              <a:rPr lang="el-GR" sz="2000" dirty="0" smtClean="0"/>
              <a:t>εναντίον του.</a:t>
            </a:r>
          </a:p>
          <a:p>
            <a:r>
              <a:rPr lang="el-GR" sz="2000" dirty="0"/>
              <a:t>Η ανάπτυξη αντίστασης είτε διατηρείται μόνιμα, είτε παρέρχεται με τη </a:t>
            </a:r>
            <a:r>
              <a:rPr lang="el-GR" sz="2000" dirty="0" smtClean="0"/>
              <a:t>παύση πίεσης </a:t>
            </a:r>
            <a:r>
              <a:rPr lang="el-GR" sz="2000" dirty="0"/>
              <a:t>του συγκεκριμένου </a:t>
            </a:r>
            <a:r>
              <a:rPr lang="el-GR" sz="2000" dirty="0" err="1"/>
              <a:t>αντιμικροβιακού</a:t>
            </a:r>
            <a:r>
              <a:rPr lang="el-GR" sz="2000" dirty="0"/>
              <a:t>, όμως δεν είναι ικανότητα που </a:t>
            </a:r>
            <a:r>
              <a:rPr lang="el-GR" sz="2000" dirty="0" smtClean="0"/>
              <a:t>αποκτείται απ</a:t>
            </a:r>
            <a:r>
              <a:rPr lang="el-GR" sz="2000" dirty="0"/>
              <a:t>’ όλα τα μικρόβια.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69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413535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3080" y="1345331"/>
            <a:ext cx="7992888" cy="3744416"/>
          </a:xfrm>
        </p:spPr>
        <p:txBody>
          <a:bodyPr>
            <a:normAutofit lnSpcReduction="10000"/>
          </a:bodyPr>
          <a:lstStyle/>
          <a:p>
            <a:pPr algn="l"/>
            <a:endParaRPr lang="el-GR" sz="2000" dirty="0" smtClean="0"/>
          </a:p>
          <a:p>
            <a:pPr algn="l"/>
            <a:r>
              <a:rPr lang="el-GR" sz="2000" dirty="0"/>
              <a:t>Η εφαρμογή των εντατικών μεθόδων εκτροφής προκάλεσε </a:t>
            </a:r>
            <a:endParaRPr lang="el-GR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την </a:t>
            </a:r>
            <a:r>
              <a:rPr lang="el-GR" sz="2000" dirty="0"/>
              <a:t>αύξηση της συχνότητας της μεταφοράς των παθογόνων </a:t>
            </a:r>
            <a:r>
              <a:rPr lang="el-GR" sz="2000" dirty="0" smtClean="0"/>
              <a:t>μικροοργανισμών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την </a:t>
            </a:r>
            <a:r>
              <a:rPr lang="el-GR" sz="2000" dirty="0"/>
              <a:t>έξαρση των συμπτωμάτων με αποτέλεσμα τη συνεχή διασπορά των μικροβίων στο </a:t>
            </a:r>
            <a:r>
              <a:rPr lang="el-GR" sz="2000" dirty="0" smtClean="0"/>
              <a:t>περιβάλλον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την </a:t>
            </a:r>
            <a:r>
              <a:rPr lang="el-GR" sz="2000" dirty="0"/>
              <a:t>αύξηση της ικανότητας των μικροοργανισμών να ξεπερνούν τους μηχανισμούς αντίστασης των ξενιστών ή ακόμα και το "σπάσιμο" του φραγμού των ειδών (</a:t>
            </a:r>
            <a:r>
              <a:rPr lang="el-GR" sz="2000" dirty="0" err="1"/>
              <a:t>σπογγόμορφη</a:t>
            </a:r>
            <a:r>
              <a:rPr lang="el-GR" sz="2000" dirty="0"/>
              <a:t> εγκεφαλοπάθεια των </a:t>
            </a:r>
            <a:r>
              <a:rPr lang="el-GR" sz="2000" dirty="0" smtClean="0"/>
              <a:t>βοοειδών)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την </a:t>
            </a:r>
            <a:r>
              <a:rPr lang="el-GR" sz="2000" dirty="0" err="1"/>
              <a:t>επανενεργοποίηση</a:t>
            </a:r>
            <a:r>
              <a:rPr lang="el-GR" sz="2000" dirty="0"/>
              <a:t> παραδοσιακών ασθενειών (</a:t>
            </a:r>
            <a:r>
              <a:rPr lang="el-GR" sz="2000" dirty="0" smtClean="0"/>
              <a:t>φυματίωση)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είτε </a:t>
            </a:r>
            <a:r>
              <a:rPr lang="el-GR" sz="2000" dirty="0"/>
              <a:t>την εμφάνιση νέων πλέον λοιμογόνων.</a:t>
            </a:r>
          </a:p>
          <a:p>
            <a:pPr algn="l"/>
            <a:endParaRPr lang="el-GR" sz="2000" dirty="0"/>
          </a:p>
        </p:txBody>
      </p:sp>
      <p:sp>
        <p:nvSpPr>
          <p:cNvPr id="5" name="Τίτλος 6"/>
          <p:cNvSpPr txBox="1">
            <a:spLocks/>
          </p:cNvSpPr>
          <p:nvPr/>
        </p:nvSpPr>
        <p:spPr>
          <a:xfrm>
            <a:off x="683568" y="265212"/>
            <a:ext cx="777240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 smtClean="0"/>
              <a:t>Εισαγωγή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815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33364"/>
            <a:ext cx="8229600" cy="3471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Οι κύριοι μηχανισμοί μέσω των οποίων εκδηλώνεται η ανθεκτικότητα είναι:</a:t>
            </a:r>
          </a:p>
          <a:p>
            <a:pPr marL="0" indent="0">
              <a:buNone/>
            </a:pPr>
            <a:r>
              <a:rPr lang="el-GR" sz="2000" b="1" dirty="0"/>
              <a:t>α)</a:t>
            </a:r>
            <a:r>
              <a:rPr lang="el-GR" sz="2000" dirty="0"/>
              <a:t> η παραγωγή ενζύμων που διασπούν τον </a:t>
            </a:r>
            <a:r>
              <a:rPr lang="el-GR" sz="2000" dirty="0" err="1"/>
              <a:t>αντιμικροβιακό</a:t>
            </a:r>
            <a:r>
              <a:rPr lang="el-GR" sz="2000" dirty="0"/>
              <a:t> </a:t>
            </a:r>
            <a:r>
              <a:rPr lang="el-GR" sz="2000" dirty="0" smtClean="0"/>
              <a:t>παράγοντα (</a:t>
            </a:r>
            <a:r>
              <a:rPr lang="el-GR" sz="2000" dirty="0" err="1" smtClean="0"/>
              <a:t>λακταμάση</a:t>
            </a:r>
            <a:r>
              <a:rPr lang="el-GR" sz="2000" dirty="0" smtClean="0"/>
              <a:t> </a:t>
            </a:r>
            <a:r>
              <a:rPr lang="el-GR" sz="2000" dirty="0"/>
              <a:t>των σταφυλόκοκκων για την πενικιλίνη)</a:t>
            </a:r>
          </a:p>
          <a:p>
            <a:pPr marL="0" indent="0">
              <a:buNone/>
            </a:pPr>
            <a:r>
              <a:rPr lang="el-GR" sz="2000" b="1" dirty="0"/>
              <a:t>β)</a:t>
            </a:r>
            <a:r>
              <a:rPr lang="el-GR" sz="2000" dirty="0"/>
              <a:t> η ιδιαίτερη μεταβολική δραστηριότητα που εξουδετερώνει την </a:t>
            </a:r>
            <a:r>
              <a:rPr lang="el-GR" sz="2000" dirty="0" smtClean="0"/>
              <a:t>αδρανοποίηση του </a:t>
            </a:r>
            <a:r>
              <a:rPr lang="el-GR" sz="2000" dirty="0"/>
              <a:t>παράγοντα από το </a:t>
            </a:r>
            <a:r>
              <a:rPr lang="el-GR" sz="2000" dirty="0" err="1"/>
              <a:t>αντιμικροβιακό</a:t>
            </a:r>
            <a:r>
              <a:rPr lang="el-GR" sz="2000" dirty="0"/>
              <a:t> (</a:t>
            </a:r>
            <a:r>
              <a:rPr lang="el-GR" sz="2000" dirty="0" err="1"/>
              <a:t>φολικό</a:t>
            </a:r>
            <a:r>
              <a:rPr lang="el-GR" sz="2000" dirty="0"/>
              <a:t> οξύ και </a:t>
            </a:r>
            <a:r>
              <a:rPr lang="el-GR" sz="2000" dirty="0" err="1"/>
              <a:t>σουλφοναμίδες</a:t>
            </a:r>
            <a:r>
              <a:rPr lang="el-GR" sz="2000" dirty="0" smtClean="0"/>
              <a:t>).</a:t>
            </a:r>
          </a:p>
          <a:p>
            <a:pPr marL="0" indent="0">
              <a:buNone/>
            </a:pPr>
            <a:r>
              <a:rPr lang="el-GR" sz="2000" b="1" dirty="0"/>
              <a:t>γ)</a:t>
            </a:r>
            <a:r>
              <a:rPr lang="el-GR" sz="2000" dirty="0"/>
              <a:t> μεταβολή της διαπερατότητας τους, ιδιαίτερα του κυτταρικού </a:t>
            </a:r>
            <a:r>
              <a:rPr lang="el-GR" sz="2000" dirty="0" smtClean="0"/>
              <a:t>τους τοιχώματος</a:t>
            </a:r>
            <a:r>
              <a:rPr lang="el-GR" sz="2000" dirty="0"/>
              <a:t>, στο φάρμακο.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70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42124357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δ)</a:t>
            </a:r>
            <a:r>
              <a:rPr lang="el-GR" sz="2000" dirty="0"/>
              <a:t> αύξηση της συγκέντρωσης του </a:t>
            </a:r>
            <a:r>
              <a:rPr lang="el-GR" sz="2000" dirty="0" err="1"/>
              <a:t>μεταβολίτη</a:t>
            </a:r>
            <a:r>
              <a:rPr lang="el-GR" sz="2000" dirty="0"/>
              <a:t> (υπερπαραγωγή </a:t>
            </a:r>
            <a:r>
              <a:rPr lang="el-GR" sz="2000" dirty="0" smtClean="0"/>
              <a:t>p- </a:t>
            </a:r>
            <a:r>
              <a:rPr lang="el-GR" sz="2000" dirty="0" err="1" smtClean="0"/>
              <a:t>αμινοβενζοϊκού</a:t>
            </a:r>
            <a:r>
              <a:rPr lang="el-GR" sz="2000" dirty="0" smtClean="0"/>
              <a:t> </a:t>
            </a:r>
            <a:r>
              <a:rPr lang="el-GR" sz="2000" dirty="0"/>
              <a:t>οξέος από βακτήρια κατά τη δράση τους έναντι των </a:t>
            </a:r>
            <a:r>
              <a:rPr lang="el-GR" sz="2000" dirty="0" err="1"/>
              <a:t>σουλφοναμίδων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ε)</a:t>
            </a:r>
            <a:r>
              <a:rPr lang="el-GR" sz="2000" dirty="0"/>
              <a:t> γενετική μεταβολή λόγω μετάλλαξης σε </a:t>
            </a:r>
            <a:r>
              <a:rPr lang="el-GR" sz="2000" dirty="0" err="1"/>
              <a:t>βακτηριακό</a:t>
            </a:r>
            <a:r>
              <a:rPr lang="el-GR" sz="2000" dirty="0"/>
              <a:t> χρωμόσωμα, </a:t>
            </a:r>
            <a:r>
              <a:rPr lang="el-GR" sz="2000" dirty="0" smtClean="0"/>
              <a:t>κυρίως λόγω </a:t>
            </a:r>
            <a:r>
              <a:rPr lang="el-GR" sz="2000" dirty="0"/>
              <a:t>μακρόχρονης χορήγησης συγκεκριμένου αντιβιοτικού.</a:t>
            </a:r>
          </a:p>
          <a:p>
            <a:pPr marL="0" indent="0">
              <a:buNone/>
            </a:pPr>
            <a:r>
              <a:rPr lang="el-GR" sz="2000" b="1" dirty="0" err="1"/>
              <a:t>στ</a:t>
            </a:r>
            <a:r>
              <a:rPr lang="el-GR" sz="2000" b="1" dirty="0"/>
              <a:t>)</a:t>
            </a:r>
            <a:r>
              <a:rPr lang="el-GR" sz="2000" dirty="0"/>
              <a:t> μεταδιδόμενη </a:t>
            </a:r>
            <a:r>
              <a:rPr lang="el-GR" sz="2000" dirty="0" err="1"/>
              <a:t>μικροβιοανθεκτικότητα</a:t>
            </a:r>
            <a:r>
              <a:rPr lang="el-GR" sz="2000" dirty="0"/>
              <a:t> ιδιαίτερα στα </a:t>
            </a:r>
            <a:r>
              <a:rPr lang="el-GR" sz="2000" dirty="0" err="1"/>
              <a:t>Gram</a:t>
            </a:r>
            <a:r>
              <a:rPr lang="el-GR" sz="2000" dirty="0"/>
              <a:t>- βακτήρια </a:t>
            </a:r>
            <a:r>
              <a:rPr lang="el-GR" sz="2000" dirty="0" smtClean="0"/>
              <a:t>λόγω </a:t>
            </a:r>
            <a:r>
              <a:rPr lang="el-GR" sz="2000" dirty="0" err="1" smtClean="0"/>
              <a:t>εξωχρωματοσωματικής</a:t>
            </a:r>
            <a:r>
              <a:rPr lang="el-GR" sz="2000" dirty="0" smtClean="0"/>
              <a:t> </a:t>
            </a:r>
            <a:r>
              <a:rPr lang="el-GR" sz="2000" dirty="0"/>
              <a:t>μεταβίβασης </a:t>
            </a:r>
            <a:r>
              <a:rPr lang="el-GR" sz="2000" dirty="0" err="1"/>
              <a:t>πλασμιδίων</a:t>
            </a:r>
            <a:r>
              <a:rPr lang="el-GR" sz="2000" dirty="0"/>
              <a:t> από είδος σε είδος ή </a:t>
            </a:r>
            <a:r>
              <a:rPr lang="el-GR" sz="2000" dirty="0" err="1" smtClean="0"/>
              <a:t>βακτηριακό</a:t>
            </a:r>
            <a:r>
              <a:rPr lang="el-GR" sz="2000" dirty="0"/>
              <a:t> </a:t>
            </a:r>
            <a:r>
              <a:rPr lang="el-GR" sz="2000" dirty="0" smtClean="0"/>
              <a:t>κύτταρο </a:t>
            </a:r>
            <a:r>
              <a:rPr lang="el-GR" sz="2000" dirty="0"/>
              <a:t>σε άλλο ή σπανιότερα και από βακτηριοφάγους συνηθέστερα κατά </a:t>
            </a:r>
            <a:r>
              <a:rPr lang="el-GR" sz="2000" dirty="0" smtClean="0"/>
              <a:t>τη </a:t>
            </a:r>
            <a:r>
              <a:rPr lang="el-GR" sz="2000" dirty="0" err="1" smtClean="0"/>
              <a:t>βακτηριακή</a:t>
            </a:r>
            <a:r>
              <a:rPr lang="el-GR" sz="2000" dirty="0" smtClean="0"/>
              <a:t> </a:t>
            </a:r>
            <a:r>
              <a:rPr lang="el-GR" sz="2000" dirty="0"/>
              <a:t>σύζευξη.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71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39648558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8356" y="1181365"/>
            <a:ext cx="8507288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Βασικές αρχές ορθολογικής </a:t>
            </a:r>
            <a:r>
              <a:rPr lang="el-GR" sz="2000" b="1" dirty="0" err="1"/>
              <a:t>αντιμικροβιακής</a:t>
            </a:r>
            <a:r>
              <a:rPr lang="el-GR" sz="2000" b="1" dirty="0"/>
              <a:t> </a:t>
            </a:r>
            <a:r>
              <a:rPr lang="el-GR" sz="2000" b="1" dirty="0" smtClean="0"/>
              <a:t>θεραπείας</a:t>
            </a:r>
            <a:r>
              <a:rPr lang="el-GR" sz="2000" dirty="0" smtClean="0"/>
              <a:t>:</a:t>
            </a:r>
          </a:p>
          <a:p>
            <a:r>
              <a:rPr lang="el-GR" sz="2000" dirty="0"/>
              <a:t>Η εξασφάλιση αποτελεσματικής συγκέντρωσης του </a:t>
            </a:r>
            <a:r>
              <a:rPr lang="el-GR" sz="2000" dirty="0" err="1"/>
              <a:t>αντιμικροβιακού</a:t>
            </a:r>
            <a:r>
              <a:rPr lang="el-GR" sz="2000" dirty="0"/>
              <a:t> </a:t>
            </a:r>
            <a:r>
              <a:rPr lang="el-GR" sz="2000" dirty="0" smtClean="0"/>
              <a:t>στο σημείο </a:t>
            </a:r>
            <a:r>
              <a:rPr lang="el-GR" sz="2000" dirty="0"/>
              <a:t>δράσης για επαρκές χρονικό διάστημα</a:t>
            </a:r>
            <a:r>
              <a:rPr lang="el-GR" sz="2000" dirty="0" smtClean="0"/>
              <a:t>. </a:t>
            </a:r>
            <a:r>
              <a:rPr lang="el-GR" sz="2000" dirty="0"/>
              <a:t>Ο ακριβής προσδιορισμός της δόσης, της συχνότητας και του </a:t>
            </a:r>
            <a:r>
              <a:rPr lang="el-GR" sz="2000" dirty="0" smtClean="0"/>
              <a:t>τρόπου χορήγησης</a:t>
            </a:r>
            <a:r>
              <a:rPr lang="el-GR" sz="2000" dirty="0"/>
              <a:t>, καθώς και της διάρκειας θεραπείας, ώστε να εξασφαλιστεί </a:t>
            </a:r>
            <a:r>
              <a:rPr lang="el-GR" sz="2000" dirty="0" smtClean="0"/>
              <a:t>πλήρης αποθεραπεία </a:t>
            </a:r>
            <a:r>
              <a:rPr lang="el-GR" sz="2000" dirty="0"/>
              <a:t>και να αποκλειστεί το ενδεχόμενο υποτροπής ή η εκδήλωση </a:t>
            </a:r>
            <a:r>
              <a:rPr lang="el-GR" sz="2000" dirty="0" smtClean="0"/>
              <a:t>τοξικών παρενεργειών.</a:t>
            </a:r>
          </a:p>
          <a:p>
            <a:r>
              <a:rPr lang="el-GR" sz="2000" dirty="0"/>
              <a:t>Να ακολουθείται πιστά ο χρόνος αναμονής (χρόνος από τη χορήγηση ως </a:t>
            </a:r>
            <a:r>
              <a:rPr lang="el-GR" sz="2000" dirty="0" smtClean="0"/>
              <a:t>την αξιοποίηση </a:t>
            </a:r>
            <a:r>
              <a:rPr lang="el-GR" sz="2000" dirty="0"/>
              <a:t>των ζώων ή τη διάθεση των προϊόντων τους) για κάθε </a:t>
            </a:r>
            <a:r>
              <a:rPr lang="el-GR" sz="2000" dirty="0" smtClean="0"/>
              <a:t>αντιβιοτικό, </a:t>
            </a:r>
            <a:r>
              <a:rPr lang="el-GR" sz="2000" dirty="0"/>
              <a:t>ώστε να μην ανιχνεύονται κατάλοιπα στους ιστούς ή </a:t>
            </a:r>
            <a:r>
              <a:rPr lang="el-GR" sz="2000" dirty="0" smtClean="0"/>
              <a:t>στα προϊόντα </a:t>
            </a:r>
            <a:r>
              <a:rPr lang="el-GR" sz="2000" dirty="0"/>
              <a:t>του ζώου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Η εφαρμογή ενισχυτικής θεραπείας ώστε να δίνεται η δυνατότητα στον </a:t>
            </a:r>
            <a:r>
              <a:rPr lang="el-GR" sz="2000" dirty="0" smtClean="0"/>
              <a:t>ξενιστή να </a:t>
            </a:r>
            <a:r>
              <a:rPr lang="el-GR" sz="2000" dirty="0"/>
              <a:t>εκδηλώσει τις αμυντικές του αντιδράσεις.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72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40801401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Η ταυτόχρονη χορήγηση δύο ή περισσοτέρων </a:t>
            </a:r>
            <a:r>
              <a:rPr lang="el-GR" sz="2000" dirty="0" err="1"/>
              <a:t>αντιμικροβιακών</a:t>
            </a:r>
            <a:r>
              <a:rPr lang="el-GR" sz="2000" dirty="0"/>
              <a:t> </a:t>
            </a:r>
            <a:r>
              <a:rPr lang="el-GR" sz="2000" dirty="0" smtClean="0"/>
              <a:t>απαιτεί ιδιαίτερη προσοχή και </a:t>
            </a:r>
            <a:r>
              <a:rPr lang="el-GR" sz="2000" dirty="0"/>
              <a:t>πηγάζει από τις εξής σκοπιμότητες</a:t>
            </a:r>
            <a:r>
              <a:rPr lang="el-GR" sz="2000" dirty="0" smtClean="0"/>
              <a:t>:</a:t>
            </a:r>
          </a:p>
          <a:p>
            <a:r>
              <a:rPr lang="el-GR" sz="2000" dirty="0" err="1"/>
              <a:t>Tην</a:t>
            </a:r>
            <a:r>
              <a:rPr lang="el-GR" sz="2000" dirty="0"/>
              <a:t> αντιμετώπιση μικτών λοιμώξεων, όπου όλοι οι λοιμογόνοι παράγοντες </a:t>
            </a:r>
            <a:r>
              <a:rPr lang="el-GR" sz="2000" dirty="0" smtClean="0"/>
              <a:t>δεν είναι </a:t>
            </a:r>
            <a:r>
              <a:rPr lang="el-GR" sz="2000" dirty="0"/>
              <a:t>εξίσου ευαίσθητοι σε ένα μεμονωμένο αντιβιοτικό.</a:t>
            </a:r>
          </a:p>
          <a:p>
            <a:r>
              <a:rPr lang="el-GR" sz="2000" dirty="0"/>
              <a:t>Την επίτευξη </a:t>
            </a:r>
            <a:r>
              <a:rPr lang="el-GR" sz="2000" dirty="0" err="1"/>
              <a:t>συνεργιστικής</a:t>
            </a:r>
            <a:r>
              <a:rPr lang="el-GR" sz="2000" dirty="0"/>
              <a:t> δράσης για την αντιμετώπιση ανθεκτικών </a:t>
            </a:r>
            <a:r>
              <a:rPr lang="el-GR" sz="2000" dirty="0" smtClean="0"/>
              <a:t>στελεχών μικροβίων </a:t>
            </a:r>
            <a:r>
              <a:rPr lang="el-GR" sz="2000" dirty="0"/>
              <a:t>(</a:t>
            </a:r>
            <a:r>
              <a:rPr lang="el-GR" sz="2000" dirty="0" err="1"/>
              <a:t>τριμεθοπρίμη</a:t>
            </a:r>
            <a:r>
              <a:rPr lang="el-GR" sz="2000" dirty="0"/>
              <a:t> με </a:t>
            </a:r>
            <a:r>
              <a:rPr lang="el-GR" sz="2000" dirty="0" err="1"/>
              <a:t>σουλφοναμίδες</a:t>
            </a:r>
            <a:r>
              <a:rPr lang="el-GR" sz="2000" dirty="0"/>
              <a:t>).</a:t>
            </a:r>
          </a:p>
          <a:p>
            <a:r>
              <a:rPr lang="el-GR" sz="2000" dirty="0"/>
              <a:t>Την πρόληψη εμφάνισης ανθεκτικών στελεχών.</a:t>
            </a:r>
          </a:p>
          <a:p>
            <a:r>
              <a:rPr lang="el-GR" sz="2000" dirty="0"/>
              <a:t>Την ελαχιστοποίηση της πιθανότητας εμφάνισης τοξικών παρενεργειών </a:t>
            </a:r>
            <a:r>
              <a:rPr lang="el-GR" sz="2000" dirty="0" smtClean="0"/>
              <a:t>μέσω της </a:t>
            </a:r>
            <a:r>
              <a:rPr lang="el-GR" sz="2000" dirty="0"/>
              <a:t>μείωσης της δόσης των συστατικών του συνδυασμού.</a:t>
            </a:r>
          </a:p>
          <a:p>
            <a:r>
              <a:rPr lang="el-GR" sz="2000" dirty="0"/>
              <a:t>Την αύξηση της συγκέντρωσης του </a:t>
            </a:r>
            <a:r>
              <a:rPr lang="el-GR" sz="2000" dirty="0" err="1"/>
              <a:t>αντιμικροβιακού</a:t>
            </a:r>
            <a:r>
              <a:rPr lang="el-GR" sz="2000" dirty="0"/>
              <a:t> στους ιστούς.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73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3346536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89348"/>
            <a:ext cx="8496944" cy="3420756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200" dirty="0" smtClean="0">
                <a:solidFill>
                  <a:prstClr val="white">
                    <a:lumMod val="50000"/>
                  </a:prstClr>
                </a:solidFill>
                <a:ea typeface="Arial Unicode MS"/>
                <a:cs typeface="Times New Roman" pitchFamily="18" charset="0"/>
              </a:rPr>
              <a:t>Λοιμώδη Νοσήματα και Υγιεινή των Ζώων. Γιάννης Σκούφος, Άρτα 2004</a:t>
            </a:r>
            <a:endParaRPr lang="el-GR" sz="12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75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76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328280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Σκούφος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Ι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ωάννης. Λοιμώδη Νοσήματα- Υγιεινή Αγροτικών Ζώων.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eclass.teiep.gr/courses/TEXG1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Πρόδρομος </a:t>
            </a:r>
            <a:r>
              <a:rPr lang="el-GR" sz="2900" b="1" dirty="0" err="1" smtClean="0"/>
              <a:t>Σακάλογλου</a:t>
            </a:r>
            <a:r>
              <a:rPr lang="el-GR" sz="2900" b="1" dirty="0" smtClean="0"/>
              <a:t> 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l-GR" b="1" dirty="0"/>
              <a:t>ΛΟΙΜΩΔΗ ΝΟΣΗΜΑΤΑ - ΖΩΟΝΟΣΟΙ - ΠΕΡΙΒΑΛΛΟΝ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57300" y="1345330"/>
            <a:ext cx="8424936" cy="3744417"/>
          </a:xfrm>
        </p:spPr>
        <p:txBody>
          <a:bodyPr>
            <a:noAutofit/>
          </a:bodyPr>
          <a:lstStyle/>
          <a:p>
            <a:pPr algn="l"/>
            <a:r>
              <a:rPr lang="el-GR" sz="2000" dirty="0"/>
              <a:t>Στόχος σήμερα είναι ο έλεγχος και η πρόληψη των λοιμωδών νοσημάτων σε επίπεδο εκτροφής, σε πανεθνικό επίπεδο ή ακόμη και σε παγκόσμιο.</a:t>
            </a:r>
          </a:p>
          <a:p>
            <a:pPr algn="l"/>
            <a:r>
              <a:rPr lang="el-GR" sz="2000" dirty="0"/>
              <a:t>Για τον έλεγχο των </a:t>
            </a:r>
            <a:r>
              <a:rPr lang="el-GR" sz="2000" dirty="0" err="1"/>
              <a:t>ζωονόσων</a:t>
            </a:r>
            <a:r>
              <a:rPr lang="el-GR" sz="2000" dirty="0"/>
              <a:t> εφαρμόζονται μέτρα που ταξινομούνται σε δύο κατηγορίες</a:t>
            </a:r>
            <a:r>
              <a:rPr lang="el-GR" sz="2000" dirty="0" smtClean="0"/>
              <a:t>:</a:t>
            </a:r>
            <a:endParaRPr lang="el-GR" sz="2000" dirty="0"/>
          </a:p>
          <a:p>
            <a:pPr algn="l"/>
            <a:r>
              <a:rPr lang="el-GR" sz="2000" b="1" dirty="0" smtClean="0"/>
              <a:t>1.</a:t>
            </a:r>
            <a:r>
              <a:rPr lang="el-GR" sz="2000" dirty="0" smtClean="0"/>
              <a:t> </a:t>
            </a:r>
            <a:r>
              <a:rPr lang="el-GR" sz="2000" dirty="0"/>
              <a:t>Μέτρα που αποβλέπουν στη διακοπή της επαφής μεταξύ του ανθρώπου και των μολυσμένων ζώων η των προϊόντων τους (συντηρητικά, εφαρμόζονται συνήθως όταν η συχνότητα της </a:t>
            </a:r>
            <a:r>
              <a:rPr lang="el-GR" sz="2000" dirty="0" err="1"/>
              <a:t>ζωονόσου</a:t>
            </a:r>
            <a:r>
              <a:rPr lang="el-GR" sz="2000" dirty="0"/>
              <a:t> είναι υψηλή.)</a:t>
            </a:r>
          </a:p>
          <a:p>
            <a:pPr algn="l"/>
            <a:r>
              <a:rPr lang="el-GR" sz="2000" dirty="0"/>
              <a:t> </a:t>
            </a:r>
          </a:p>
          <a:p>
            <a:pPr algn="l"/>
            <a:r>
              <a:rPr lang="el-GR" sz="2000" b="1" dirty="0" smtClean="0"/>
              <a:t>2. </a:t>
            </a:r>
            <a:r>
              <a:rPr lang="el-GR" sz="2000" dirty="0"/>
              <a:t>Μέτρα που αποβλέπουν στη μείωση της συχνότητας ή στην εκρίζωση των</a:t>
            </a:r>
          </a:p>
          <a:p>
            <a:pPr algn="l"/>
            <a:r>
              <a:rPr lang="el-GR" sz="2000" dirty="0"/>
              <a:t>νόσων από το ζωικό πληθυσμό (προγράμματα εμβολιασμών, εκρίζωσης) (ριζικά, αποβλέπουν στην εξουδετέρωση της δεξαμενής του μικροοργανισμού.)</a:t>
            </a:r>
          </a:p>
          <a:p>
            <a:pPr algn="l"/>
            <a:endParaRPr lang="el-GR" sz="2000" dirty="0"/>
          </a:p>
        </p:txBody>
      </p:sp>
      <p:sp>
        <p:nvSpPr>
          <p:cNvPr id="6" name="Τίτλος 6"/>
          <p:cNvSpPr txBox="1">
            <a:spLocks/>
          </p:cNvSpPr>
          <p:nvPr/>
        </p:nvSpPr>
        <p:spPr>
          <a:xfrm>
            <a:off x="683568" y="265212"/>
            <a:ext cx="777240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 smtClean="0"/>
              <a:t>Εισαγωγή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5189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ctrTitle"/>
          </p:nvPr>
        </p:nvSpPr>
        <p:spPr>
          <a:xfrm>
            <a:off x="688032" y="265212"/>
            <a:ext cx="7772400" cy="864981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Παθογένεια</a:t>
            </a:r>
            <a:endParaRPr lang="el-GR" sz="24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5760" y="1993404"/>
            <a:ext cx="8496944" cy="208823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/>
              <a:t>Η παθογένεια εξετάζει τους μηχανισμούς μέσω των οποίων τα </a:t>
            </a:r>
            <a:r>
              <a:rPr lang="el-GR" sz="2000" dirty="0" smtClean="0"/>
              <a:t>μικρόβια προκαλούν </a:t>
            </a:r>
            <a:r>
              <a:rPr lang="el-GR" sz="2000" dirty="0"/>
              <a:t>λοιμώδη νοσήματα, όπως και εκείνους που αποτελούν την άμυνα </a:t>
            </a:r>
            <a:r>
              <a:rPr lang="el-GR" sz="2000" dirty="0" smtClean="0"/>
              <a:t>του ξενιστή </a:t>
            </a:r>
            <a:r>
              <a:rPr lang="el-GR" sz="2000" dirty="0"/>
              <a:t>απέναντι σε αυτά οδηγώντας στην ίαση.</a:t>
            </a:r>
          </a:p>
        </p:txBody>
      </p:sp>
    </p:spTree>
    <p:extLst>
      <p:ext uri="{BB962C8B-B14F-4D97-AF65-F5344CB8AC3E}">
        <p14:creationId xmlns:p14="http://schemas.microsoft.com/office/powerpoint/2010/main" val="9468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2297</TotalTime>
  <Words>4880</Words>
  <Application>Microsoft Office PowerPoint</Application>
  <PresentationFormat>Προβολή στην οθόνη (16:10)</PresentationFormat>
  <Paragraphs>449</Paragraphs>
  <Slides>79</Slides>
  <Notes>20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79</vt:i4>
      </vt:variant>
    </vt:vector>
  </HeadingPairs>
  <TitlesOfParts>
    <vt:vector size="85" baseType="lpstr">
      <vt:lpstr>Arial</vt:lpstr>
      <vt:lpstr>Arial Unicode MS</vt:lpstr>
      <vt:lpstr>Calibri</vt:lpstr>
      <vt:lpstr>MS PGothic</vt:lpstr>
      <vt:lpstr>Times New Roman</vt:lpstr>
      <vt:lpstr>Θέμα του Office</vt:lpstr>
      <vt:lpstr>Λοιμώδη Νοσήματα – Υγιεινή Αγροτικών Ζώων</vt:lpstr>
      <vt:lpstr>Παρουσίαση του PowerPoint</vt:lpstr>
      <vt:lpstr>Άδειες Χρήσης</vt:lpstr>
      <vt:lpstr>Χρηματοδότηση</vt:lpstr>
      <vt:lpstr>Εισαγωγή</vt:lpstr>
      <vt:lpstr>Εισαγωγή</vt:lpstr>
      <vt:lpstr>Παρουσίαση του PowerPoint</vt:lpstr>
      <vt:lpstr>Παρουσίαση του PowerPoint</vt:lpstr>
      <vt:lpstr>Παθογένεια</vt:lpstr>
      <vt:lpstr>Παρουσίαση του PowerPoint</vt:lpstr>
      <vt:lpstr>Ορισμοί</vt:lpstr>
      <vt:lpstr>Ορισμοί</vt:lpstr>
      <vt:lpstr>Πηγές Μόλυνσης</vt:lpstr>
      <vt:lpstr>Παρουσίαση του PowerPoint</vt:lpstr>
      <vt:lpstr>Παρουσίαση του PowerPoint</vt:lpstr>
      <vt:lpstr>Παρουσίαση του PowerPoint</vt:lpstr>
      <vt:lpstr>Παράγοντες που επηρεάζουν την ικανότητα εισβολής</vt:lpstr>
      <vt:lpstr>Μηχανισμός βλάβης του ξενιστή</vt:lpstr>
      <vt:lpstr>Μηχανισμός βλάβης του ξενιστή</vt:lpstr>
      <vt:lpstr>Μηχανισμός βλάβης του ξενιστή</vt:lpstr>
      <vt:lpstr>Άμυνα του ξενιστή κατά των μικροβίων</vt:lpstr>
      <vt:lpstr>Μη ειδική αντιβακτηριακή άμυνα και φαγοκυτταρικό σύστημα</vt:lpstr>
      <vt:lpstr>Μη ειδική αντιβακτηριακή άμυνα και φαγοκυτταρικό σύστημα</vt:lpstr>
      <vt:lpstr>Μη ειδική αντιβακτηριακή άμυνα και φαγοκυτταρικό σύστημα</vt:lpstr>
      <vt:lpstr>Παρουσίαση του PowerPoint</vt:lpstr>
      <vt:lpstr>Ειδική αντιβακτηριακή άμυνα</vt:lpstr>
      <vt:lpstr>Ειδική αντιβακτηριακή άμυνα</vt:lpstr>
      <vt:lpstr>Παρουσίαση του PowerPoint</vt:lpstr>
      <vt:lpstr>Παραγωγή αντισωμάτων</vt:lpstr>
      <vt:lpstr>Παραγωγή αντισωμάτων</vt:lpstr>
      <vt:lpstr>Χυμική ανοσολογική απάντηση</vt:lpstr>
      <vt:lpstr>Χυμική ανοσολογική απάντηση</vt:lpstr>
      <vt:lpstr>Χυμική ανοσολογική απάντηση</vt:lpstr>
      <vt:lpstr>Χυμική ανοσολογική απάντηση</vt:lpstr>
      <vt:lpstr>Χυμική ανοσολογική απάντηση</vt:lpstr>
      <vt:lpstr>Κυτταρική ανοσία</vt:lpstr>
      <vt:lpstr>Κυτταρική ανοσία</vt:lpstr>
      <vt:lpstr>Κυτταρική ανοσία</vt:lpstr>
      <vt:lpstr>Μηχανισμοί ανοσολογικής άμυνας Ο ρόλος των αντισωμάτων</vt:lpstr>
      <vt:lpstr>Μηχανισμοί ανοσολογικής άμυνας Ο ρόλος των αντισωμάτων</vt:lpstr>
      <vt:lpstr>Παθογένεια μυκητιακών λοιμώξεων</vt:lpstr>
      <vt:lpstr>Παθογένεια μυκητιακών λοιμώξεων</vt:lpstr>
      <vt:lpstr>Παθογένεια πρωτοζωικών λοιμώξεων</vt:lpstr>
      <vt:lpstr>Παθογένεια πρωτοζωικών λοιμώξεων</vt:lpstr>
      <vt:lpstr>Παθογένεια πρωτοζωικών λοιμώξεων</vt:lpstr>
      <vt:lpstr>Παθογένεια ιογενών λοιμώξεων</vt:lpstr>
      <vt:lpstr>Παθογένεια ιογενών λοιμώξεων</vt:lpstr>
      <vt:lpstr>Παθογένεια ιογενών λοιμώξεων</vt:lpstr>
      <vt:lpstr>Παθογένεια ιογενών λοιμώξεων</vt:lpstr>
      <vt:lpstr>Συμπτωματολογία</vt:lpstr>
      <vt:lpstr>Επιζωοτιολογία</vt:lpstr>
      <vt:lpstr>Επιζωοτιολογία</vt:lpstr>
      <vt:lpstr>Επιζωοτιολογία</vt:lpstr>
      <vt:lpstr>Επιζωοτιολογία</vt:lpstr>
      <vt:lpstr>Επιζωοτιολογία</vt:lpstr>
      <vt:lpstr>Επιζωοτιολογία</vt:lpstr>
      <vt:lpstr>Επιζωοτιολογία</vt:lpstr>
      <vt:lpstr>Επιζωοτιολογία</vt:lpstr>
      <vt:lpstr>Επιζωοτιολογία</vt:lpstr>
      <vt:lpstr>Επιζωοτιολογία</vt:lpstr>
      <vt:lpstr>Επιζωοτιολογία</vt:lpstr>
      <vt:lpstr>Διάγνωση</vt:lpstr>
      <vt:lpstr>Θεραπεία</vt:lpstr>
      <vt:lpstr>Θεραπεία</vt:lpstr>
      <vt:lpstr>Θεραπεία</vt:lpstr>
      <vt:lpstr>Θεραπεία</vt:lpstr>
      <vt:lpstr>Θεραπεία</vt:lpstr>
      <vt:lpstr>Θεραπεία</vt:lpstr>
      <vt:lpstr>Θεραπεία</vt:lpstr>
      <vt:lpstr>Θεραπεία</vt:lpstr>
      <vt:lpstr>Θεραπεία</vt:lpstr>
      <vt:lpstr>Θεραπεία</vt:lpstr>
      <vt:lpstr>Θεραπεία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Makis Sakaloglou</cp:lastModifiedBy>
  <cp:revision>227</cp:revision>
  <dcterms:created xsi:type="dcterms:W3CDTF">2012-09-06T09:03:05Z</dcterms:created>
  <dcterms:modified xsi:type="dcterms:W3CDTF">2015-11-25T10:58:14Z</dcterms:modified>
</cp:coreProperties>
</file>