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9" r:id="rId3"/>
    <p:sldId id="257" r:id="rId4"/>
    <p:sldId id="259" r:id="rId5"/>
    <p:sldId id="460"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2" r:id="rId35"/>
    <p:sldId id="501" r:id="rId36"/>
    <p:sldId id="503" r:id="rId37"/>
    <p:sldId id="504" r:id="rId38"/>
    <p:sldId id="505" r:id="rId39"/>
    <p:sldId id="506" r:id="rId40"/>
    <p:sldId id="507" r:id="rId41"/>
    <p:sldId id="508" r:id="rId42"/>
    <p:sldId id="472" r:id="rId43"/>
    <p:sldId id="291" r:id="rId44"/>
    <p:sldId id="292" r:id="rId45"/>
    <p:sldId id="293" r:id="rId46"/>
    <p:sldId id="280" r:id="rId47"/>
  </p:sldIdLst>
  <p:sldSz cx="9144000" cy="5715000" type="screen16x10"/>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55632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206690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11918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844607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203253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420759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252618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262370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190880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358112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1547565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2961882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2179691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1904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208831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128751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201154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74098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446097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312147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1112902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1153031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1289106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235340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3274559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1830211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1897714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74777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2205516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38263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1268575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2540153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651811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18349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170710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55144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43267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113229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marL="0" marR="0" lvl="0" indent="0" algn="ctr" defTabSz="914400" rtl="0" eaLnBrk="1" fontAlgn="auto" latinLnBrk="0" hangingPunct="1">
              <a:lnSpc>
                <a:spcPct val="150000"/>
              </a:lnSpc>
              <a:spcBef>
                <a:spcPts val="500"/>
              </a:spcBef>
              <a:spcAft>
                <a:spcPts val="0"/>
              </a:spcAft>
              <a:buClrTx/>
              <a:buSzTx/>
              <a:buFontTx/>
              <a:buNone/>
              <a:tabLst/>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Πολυμέσα και ΠΣ,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10</a:t>
            </a:r>
            <a:r>
              <a:rPr lang="en-US" sz="2800" dirty="0" smtClean="0"/>
              <a:t> </a:t>
            </a:r>
            <a:r>
              <a:rPr lang="el-GR" sz="2800" dirty="0" smtClean="0"/>
              <a:t>:</a:t>
            </a:r>
            <a:r>
              <a:rPr lang="en-US" sz="2800" dirty="0" smtClean="0"/>
              <a:t> </a:t>
            </a:r>
            <a:r>
              <a:rPr lang="el-GR" sz="2800" b="1" dirty="0" smtClean="0"/>
              <a:t>Πολυμέσα και Πληροφοριακά Συστήματα</a:t>
            </a:r>
            <a:endParaRPr lang="el-GR" sz="1800" b="1" dirty="0" smtClean="0"/>
          </a:p>
          <a:p>
            <a:endParaRPr lang="en-US"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Περιεχόμενο</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Ο σκοπός των πολυμέσων είναι να κάνουν την πληροφορία (περιεχόμενο) </a:t>
            </a:r>
            <a:r>
              <a:rPr lang="el-GR" sz="2800" dirty="0" smtClean="0">
                <a:solidFill>
                  <a:prstClr val="black">
                    <a:lumMod val="75000"/>
                    <a:lumOff val="25000"/>
                  </a:prstClr>
                </a:solidFill>
                <a:ea typeface="Tahoma" panose="020B0604030504040204" pitchFamily="34" charset="0"/>
                <a:cs typeface="Tahoma" panose="020B0604030504040204" pitchFamily="34" charset="0"/>
              </a:rPr>
              <a:t>πιο </a:t>
            </a:r>
            <a:r>
              <a:rPr lang="el-GR" sz="2800" dirty="0">
                <a:solidFill>
                  <a:prstClr val="black">
                    <a:lumMod val="75000"/>
                    <a:lumOff val="25000"/>
                  </a:prstClr>
                </a:solidFill>
                <a:ea typeface="Tahoma" panose="020B0604030504040204" pitchFamily="34" charset="0"/>
                <a:cs typeface="Tahoma" panose="020B0604030504040204" pitchFamily="34" charset="0"/>
              </a:rPr>
              <a:t>άμεση, ελκυστική και απλή.</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Οι </a:t>
            </a:r>
            <a:r>
              <a:rPr lang="el-GR" sz="2800" dirty="0">
                <a:solidFill>
                  <a:prstClr val="black">
                    <a:lumMod val="75000"/>
                    <a:lumOff val="25000"/>
                  </a:prstClr>
                </a:solidFill>
                <a:ea typeface="Tahoma" panose="020B0604030504040204" pitchFamily="34" charset="0"/>
                <a:cs typeface="Tahoma" panose="020B0604030504040204" pitchFamily="34" charset="0"/>
              </a:rPr>
              <a:t>τεχνολογίες πολυμέσων δίνουν στο χρήστη την επιλογή του τύπου του περιεχομένου που θα παρουσιαστεί και του τρόπου παρουσίασης.</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Ανεξάρτητα </a:t>
            </a:r>
            <a:r>
              <a:rPr lang="el-GR" sz="2800" dirty="0">
                <a:solidFill>
                  <a:prstClr val="black">
                    <a:lumMod val="75000"/>
                    <a:lumOff val="25000"/>
                  </a:prstClr>
                </a:solidFill>
                <a:ea typeface="Tahoma" panose="020B0604030504040204" pitchFamily="34" charset="0"/>
                <a:cs typeface="Tahoma" panose="020B0604030504040204" pitchFamily="34" charset="0"/>
              </a:rPr>
              <a:t>της τεχνολογίας που θα χρησιμοποιηθεί στα πολυμέσα, </a:t>
            </a:r>
            <a:r>
              <a:rPr lang="el-GR" sz="2800" dirty="0" smtClean="0">
                <a:solidFill>
                  <a:prstClr val="black">
                    <a:lumMod val="75000"/>
                    <a:lumOff val="25000"/>
                  </a:prstClr>
                </a:solidFill>
                <a:ea typeface="Tahoma" panose="020B0604030504040204" pitchFamily="34" charset="0"/>
                <a:cs typeface="Tahoma" panose="020B0604030504040204" pitchFamily="34" charset="0"/>
              </a:rPr>
              <a:t>πρωταρχικός </a:t>
            </a:r>
            <a:r>
              <a:rPr lang="el-GR" sz="2800" dirty="0">
                <a:solidFill>
                  <a:prstClr val="black">
                    <a:lumMod val="75000"/>
                    <a:lumOff val="25000"/>
                  </a:prstClr>
                </a:solidFill>
                <a:ea typeface="Tahoma" panose="020B0604030504040204" pitchFamily="34" charset="0"/>
                <a:cs typeface="Tahoma" panose="020B0604030504040204" pitchFamily="34" charset="0"/>
              </a:rPr>
              <a:t>στόχος είναι η παροχή υψηλής ποιότητας περιεχομένου.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575047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Υπερμέσα</a:t>
            </a:r>
            <a:r>
              <a:rPr lang="el-GR" dirty="0"/>
              <a:t> και Πλοήγηση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διαδικασία μετακίνησης ανάμεσα στην «ηλεκτρονική» πληροφορία καλείται πλοήγηση.</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Τα καλά σχεδιασμένα προϊόντα πολυμέσων παρέχουν στο χρήστη ποικίλες μεθόδους πλοήγησης και επιλογής περιεχομένου.</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πλοήγηση πολυμέσων βασίζεται στα «</a:t>
            </a:r>
            <a:r>
              <a:rPr lang="el-GR" sz="2000" dirty="0" err="1">
                <a:solidFill>
                  <a:prstClr val="black">
                    <a:lumMod val="75000"/>
                    <a:lumOff val="25000"/>
                  </a:prstClr>
                </a:solidFill>
                <a:ea typeface="Tahoma" panose="020B0604030504040204" pitchFamily="34" charset="0"/>
                <a:cs typeface="Tahoma" panose="020B0604030504040204" pitchFamily="34" charset="0"/>
              </a:rPr>
              <a:t>υπερμέσα</a:t>
            </a:r>
            <a:r>
              <a:rPr lang="el-GR" sz="2000" dirty="0">
                <a:solidFill>
                  <a:prstClr val="black">
                    <a:lumMod val="75000"/>
                    <a:lumOff val="25000"/>
                  </a:prstClr>
                </a:solidFill>
                <a:ea typeface="Tahoma" panose="020B0604030504040204" pitchFamily="34" charset="0"/>
                <a:cs typeface="Tahoma" panose="020B0604030504040204" pitchFamily="34" charset="0"/>
              </a:rPr>
              <a:t>».</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Αυτά υποστηρίζουν τη σύνδεση διαφορετικών τύπων περιεχομένου.</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Με την επιλογή ενός συνδέσμου </a:t>
            </a:r>
            <a:r>
              <a:rPr lang="el-GR" sz="2000" dirty="0" err="1">
                <a:solidFill>
                  <a:prstClr val="black">
                    <a:lumMod val="75000"/>
                    <a:lumOff val="25000"/>
                  </a:prstClr>
                </a:solidFill>
                <a:ea typeface="Tahoma" panose="020B0604030504040204" pitchFamily="34" charset="0"/>
                <a:cs typeface="Tahoma" panose="020B0604030504040204" pitchFamily="34" charset="0"/>
              </a:rPr>
              <a:t>υπερ</a:t>
            </a:r>
            <a:r>
              <a:rPr lang="el-GR" sz="2000" dirty="0">
                <a:solidFill>
                  <a:prstClr val="black">
                    <a:lumMod val="75000"/>
                    <a:lumOff val="25000"/>
                  </a:prstClr>
                </a:solidFill>
                <a:ea typeface="Tahoma" panose="020B0604030504040204" pitchFamily="34" charset="0"/>
                <a:cs typeface="Tahoma" panose="020B0604030504040204" pitchFamily="34" charset="0"/>
              </a:rPr>
              <a:t>-κειμένου, οι χρήστες WWW μεταβαίνουν σε νέα ιστοσελίδα.</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Ομοίως και σε άλλες εφαρμογές πολυμέσων, όπου πραγματοποιείται μετακίνηση σε άλλο επίπεδο πληροφορίας.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1580122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Δημιουργία Περιεχομένου</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Η δημιουργία προϊόντων πολυμέσων (όπως παιχνίδια </a:t>
            </a:r>
            <a:r>
              <a:rPr lang="el-GR" sz="2400" dirty="0" smtClean="0">
                <a:solidFill>
                  <a:prstClr val="black">
                    <a:lumMod val="75000"/>
                    <a:lumOff val="25000"/>
                  </a:prstClr>
                </a:solidFill>
                <a:ea typeface="Tahoma" panose="020B0604030504040204" pitchFamily="34" charset="0"/>
                <a:cs typeface="Tahoma" panose="020B0604030504040204" pitchFamily="34" charset="0"/>
              </a:rPr>
              <a:t>και CD-ROM </a:t>
            </a:r>
            <a:r>
              <a:rPr lang="el-GR" sz="2400" dirty="0">
                <a:solidFill>
                  <a:prstClr val="black">
                    <a:lumMod val="75000"/>
                    <a:lumOff val="25000"/>
                  </a:prstClr>
                </a:solidFill>
                <a:ea typeface="Tahoma" panose="020B0604030504040204" pitchFamily="34" charset="0"/>
                <a:cs typeface="Tahoma" panose="020B0604030504040204" pitchFamily="34" charset="0"/>
              </a:rPr>
              <a:t>εγκυκλοπαιδειών) απαιτεί δεξιότητες </a:t>
            </a:r>
            <a:r>
              <a:rPr lang="el-GR" sz="2400" dirty="0" smtClean="0">
                <a:solidFill>
                  <a:prstClr val="black">
                    <a:lumMod val="75000"/>
                    <a:lumOff val="25000"/>
                  </a:prstClr>
                </a:solidFill>
                <a:ea typeface="Tahoma" panose="020B0604030504040204" pitchFamily="34" charset="0"/>
                <a:cs typeface="Tahoma" panose="020B0604030504040204" pitchFamily="34" charset="0"/>
              </a:rPr>
              <a:t>πολλών ανθρώπων</a:t>
            </a:r>
            <a:r>
              <a:rPr lang="el-GR" sz="2400" dirty="0">
                <a:solidFill>
                  <a:prstClr val="black">
                    <a:lumMod val="75000"/>
                    <a:lumOff val="25000"/>
                  </a:prstClr>
                </a:solidFill>
                <a:ea typeface="Tahoma" panose="020B0604030504040204" pitchFamily="34" charset="0"/>
                <a:cs typeface="Tahoma" panose="020B0604030504040204" pitchFamily="34" charset="0"/>
              </a:rPr>
              <a:t>, που συνεργάζονται στις εξής φάσεις:</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Καθορισμός </a:t>
            </a:r>
            <a:r>
              <a:rPr lang="el-GR" sz="2400" dirty="0">
                <a:solidFill>
                  <a:prstClr val="black">
                    <a:lumMod val="75000"/>
                    <a:lumOff val="25000"/>
                  </a:prstClr>
                </a:solidFill>
                <a:ea typeface="Tahoma" panose="020B0604030504040204" pitchFamily="34" charset="0"/>
                <a:cs typeface="Tahoma" panose="020B0604030504040204" pitchFamily="34" charset="0"/>
              </a:rPr>
              <a:t>Κοινού</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Σχέδιο </a:t>
            </a:r>
            <a:r>
              <a:rPr lang="el-GR" sz="2400" dirty="0">
                <a:solidFill>
                  <a:prstClr val="black">
                    <a:lumMod val="75000"/>
                    <a:lumOff val="25000"/>
                  </a:prstClr>
                </a:solidFill>
                <a:ea typeface="Tahoma" panose="020B0604030504040204" pitchFamily="34" charset="0"/>
                <a:cs typeface="Tahoma" panose="020B0604030504040204" pitchFamily="34" charset="0"/>
              </a:rPr>
              <a:t>και Πλοκή</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Επιλογή </a:t>
            </a:r>
            <a:r>
              <a:rPr lang="el-GR" sz="2400" dirty="0">
                <a:solidFill>
                  <a:prstClr val="black">
                    <a:lumMod val="75000"/>
                    <a:lumOff val="25000"/>
                  </a:prstClr>
                </a:solidFill>
                <a:ea typeface="Tahoma" panose="020B0604030504040204" pitchFamily="34" charset="0"/>
                <a:cs typeface="Tahoma" panose="020B0604030504040204" pitchFamily="34" charset="0"/>
              </a:rPr>
              <a:t>Εργαλείων</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Συγγραφή </a:t>
            </a:r>
            <a:r>
              <a:rPr lang="el-GR" sz="2400" dirty="0">
                <a:solidFill>
                  <a:prstClr val="black">
                    <a:lumMod val="75000"/>
                    <a:lumOff val="25000"/>
                  </a:prstClr>
                </a:solidFill>
                <a:ea typeface="Tahoma" panose="020B0604030504040204" pitchFamily="34" charset="0"/>
                <a:cs typeface="Tahoma" panose="020B0604030504040204" pitchFamily="34" charset="0"/>
              </a:rPr>
              <a:t>Εφαρμογής Πολυμέσων</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Έλεγχος</a:t>
            </a:r>
            <a:endParaRPr lang="el-GR" sz="2400" dirty="0">
              <a:solidFill>
                <a:prstClr val="black">
                  <a:lumMod val="75000"/>
                  <a:lumOff val="25000"/>
                </a:prstClr>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200956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Διαδικασία Ανάπτυξης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grpSp>
        <p:nvGrpSpPr>
          <p:cNvPr id="23" name="Ομάδα 22"/>
          <p:cNvGrpSpPr/>
          <p:nvPr/>
        </p:nvGrpSpPr>
        <p:grpSpPr>
          <a:xfrm>
            <a:off x="1763688" y="1184793"/>
            <a:ext cx="5832648" cy="4320480"/>
            <a:chOff x="1259632" y="1129308"/>
            <a:chExt cx="6400800" cy="4994275"/>
          </a:xfrm>
        </p:grpSpPr>
        <p:pic>
          <p:nvPicPr>
            <p:cNvPr id="8" name="Picture 2"/>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259632" y="1129308"/>
              <a:ext cx="64008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8"/>
            <p:cNvSpPr>
              <a:spLocks noChangeArrowheads="1"/>
            </p:cNvSpPr>
            <p:nvPr/>
          </p:nvSpPr>
          <p:spPr bwMode="auto">
            <a:xfrm>
              <a:off x="1716832" y="1330920"/>
              <a:ext cx="990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0" name="Text Box 57"/>
            <p:cNvSpPr txBox="1">
              <a:spLocks noChangeArrowheads="1"/>
            </p:cNvSpPr>
            <p:nvPr/>
          </p:nvSpPr>
          <p:spPr bwMode="auto">
            <a:xfrm>
              <a:off x="1708895" y="1407120"/>
              <a:ext cx="1017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Κοινό ?</a:t>
              </a:r>
              <a:endParaRPr lang="en-US" sz="2000" b="1">
                <a:solidFill>
                  <a:schemeClr val="tx1"/>
                </a:solidFill>
                <a:latin typeface="Times New Roman" panose="02020603050405020304" pitchFamily="18" charset="0"/>
              </a:endParaRPr>
            </a:p>
          </p:txBody>
        </p:sp>
        <p:sp>
          <p:nvSpPr>
            <p:cNvPr id="11" name="Rectangle 59"/>
            <p:cNvSpPr>
              <a:spLocks noChangeArrowheads="1"/>
            </p:cNvSpPr>
            <p:nvPr/>
          </p:nvSpPr>
          <p:spPr bwMode="auto">
            <a:xfrm>
              <a:off x="6288832" y="194052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2" name="Rectangle 60"/>
            <p:cNvSpPr>
              <a:spLocks noChangeArrowheads="1"/>
            </p:cNvSpPr>
            <p:nvPr/>
          </p:nvSpPr>
          <p:spPr bwMode="auto">
            <a:xfrm>
              <a:off x="1970832" y="36677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3" name="Rectangle 61"/>
            <p:cNvSpPr>
              <a:spLocks noChangeArrowheads="1"/>
            </p:cNvSpPr>
            <p:nvPr/>
          </p:nvSpPr>
          <p:spPr bwMode="auto">
            <a:xfrm>
              <a:off x="5526832" y="32359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4" name="Rectangle 62"/>
            <p:cNvSpPr>
              <a:spLocks noChangeArrowheads="1"/>
            </p:cNvSpPr>
            <p:nvPr/>
          </p:nvSpPr>
          <p:spPr bwMode="auto">
            <a:xfrm>
              <a:off x="2948732" y="52679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5" name="Rectangle 63"/>
            <p:cNvSpPr>
              <a:spLocks noChangeArrowheads="1"/>
            </p:cNvSpPr>
            <p:nvPr/>
          </p:nvSpPr>
          <p:spPr bwMode="auto">
            <a:xfrm>
              <a:off x="5145832" y="48107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6" name="Rectangle 64"/>
            <p:cNvSpPr>
              <a:spLocks noChangeArrowheads="1"/>
            </p:cNvSpPr>
            <p:nvPr/>
          </p:nvSpPr>
          <p:spPr bwMode="auto">
            <a:xfrm>
              <a:off x="2847132" y="23088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7" name="Text Box 66"/>
            <p:cNvSpPr txBox="1">
              <a:spLocks noChangeArrowheads="1"/>
            </p:cNvSpPr>
            <p:nvPr/>
          </p:nvSpPr>
          <p:spPr bwMode="auto">
            <a:xfrm>
              <a:off x="2828082" y="5356820"/>
              <a:ext cx="154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Περιεχόμενο</a:t>
              </a:r>
              <a:endParaRPr lang="en-US" sz="2000" b="1">
                <a:solidFill>
                  <a:schemeClr val="tx1"/>
                </a:solidFill>
                <a:latin typeface="Times New Roman" panose="02020603050405020304" pitchFamily="18" charset="0"/>
              </a:endParaRPr>
            </a:p>
          </p:txBody>
        </p:sp>
        <p:sp>
          <p:nvSpPr>
            <p:cNvPr id="18" name="Text Box 67"/>
            <p:cNvSpPr txBox="1">
              <a:spLocks noChangeArrowheads="1"/>
            </p:cNvSpPr>
            <p:nvPr/>
          </p:nvSpPr>
          <p:spPr bwMode="auto">
            <a:xfrm>
              <a:off x="2037507" y="3769320"/>
              <a:ext cx="1204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Εργαλεία</a:t>
              </a:r>
              <a:endParaRPr lang="en-US" sz="2000" b="1">
                <a:solidFill>
                  <a:schemeClr val="tx1"/>
                </a:solidFill>
                <a:latin typeface="Times New Roman" panose="02020603050405020304" pitchFamily="18" charset="0"/>
              </a:endParaRPr>
            </a:p>
          </p:txBody>
        </p:sp>
        <p:sp>
          <p:nvSpPr>
            <p:cNvPr id="19" name="Text Box 68"/>
            <p:cNvSpPr txBox="1">
              <a:spLocks noChangeArrowheads="1"/>
            </p:cNvSpPr>
            <p:nvPr/>
          </p:nvSpPr>
          <p:spPr bwMode="auto">
            <a:xfrm>
              <a:off x="3043982" y="241042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Σχέδιο</a:t>
              </a:r>
              <a:endParaRPr lang="en-US" sz="2000" b="1">
                <a:solidFill>
                  <a:schemeClr val="tx1"/>
                </a:solidFill>
                <a:latin typeface="Times New Roman" panose="02020603050405020304" pitchFamily="18" charset="0"/>
              </a:endParaRPr>
            </a:p>
          </p:txBody>
        </p:sp>
        <p:sp>
          <p:nvSpPr>
            <p:cNvPr id="20" name="Text Box 69"/>
            <p:cNvSpPr txBox="1">
              <a:spLocks noChangeArrowheads="1"/>
            </p:cNvSpPr>
            <p:nvPr/>
          </p:nvSpPr>
          <p:spPr bwMode="auto">
            <a:xfrm>
              <a:off x="5126782" y="4912320"/>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Συγγραφή</a:t>
              </a:r>
              <a:endParaRPr lang="en-US" sz="2000" b="1">
                <a:solidFill>
                  <a:schemeClr val="tx1"/>
                </a:solidFill>
                <a:latin typeface="Times New Roman" panose="02020603050405020304" pitchFamily="18" charset="0"/>
              </a:endParaRPr>
            </a:p>
          </p:txBody>
        </p:sp>
        <p:sp>
          <p:nvSpPr>
            <p:cNvPr id="21" name="Text Box 70"/>
            <p:cNvSpPr txBox="1">
              <a:spLocks noChangeArrowheads="1"/>
            </p:cNvSpPr>
            <p:nvPr/>
          </p:nvSpPr>
          <p:spPr bwMode="auto">
            <a:xfrm>
              <a:off x="5685582" y="3350220"/>
              <a:ext cx="109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Έλεγχος</a:t>
              </a:r>
              <a:endParaRPr lang="en-US" sz="2000" b="1">
                <a:solidFill>
                  <a:schemeClr val="tx1"/>
                </a:solidFill>
                <a:latin typeface="Times New Roman" panose="02020603050405020304" pitchFamily="18" charset="0"/>
              </a:endParaRPr>
            </a:p>
          </p:txBody>
        </p:sp>
        <p:sp>
          <p:nvSpPr>
            <p:cNvPr id="22" name="Text Box 71"/>
            <p:cNvSpPr txBox="1">
              <a:spLocks noChangeArrowheads="1"/>
            </p:cNvSpPr>
            <p:nvPr/>
          </p:nvSpPr>
          <p:spPr bwMode="auto">
            <a:xfrm>
              <a:off x="6358682" y="1978620"/>
              <a:ext cx="963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Προϊόν</a:t>
              </a:r>
              <a:endParaRPr lang="en-US" sz="2000" b="1">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1646474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Καθορισμός Κοινού</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Προτού γραφτεί οποιοσδήποτε κώδικας ή σχεδιαστεί οτιδήποτε, η ομάδα ανάπτυξης πρέπει να καθορίσει ποιο είναι το κοινό-στόχος του προϊόντος.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Στη </a:t>
            </a:r>
            <a:r>
              <a:rPr lang="el-GR" sz="2400" dirty="0">
                <a:solidFill>
                  <a:prstClr val="black">
                    <a:lumMod val="75000"/>
                    <a:lumOff val="25000"/>
                  </a:prstClr>
                </a:solidFill>
                <a:ea typeface="Tahoma" panose="020B0604030504040204" pitchFamily="34" charset="0"/>
                <a:cs typeface="Tahoma" panose="020B0604030504040204" pitchFamily="34" charset="0"/>
              </a:rPr>
              <a:t>συνέχεια πρέπει να καθοριστούν οι ανάγκες των χρηστών και ο τρόπος χρήσης του προϊόντος.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Το </a:t>
            </a:r>
            <a:r>
              <a:rPr lang="el-GR" sz="2400" dirty="0">
                <a:solidFill>
                  <a:prstClr val="black">
                    <a:lumMod val="75000"/>
                    <a:lumOff val="25000"/>
                  </a:prstClr>
                </a:solidFill>
                <a:ea typeface="Tahoma" panose="020B0604030504040204" pitchFamily="34" charset="0"/>
                <a:cs typeface="Tahoma" panose="020B0604030504040204" pitchFamily="34" charset="0"/>
              </a:rPr>
              <a:t>κοινό, οι ανάγκες και η χρήση προκύπτουν μέσα από σειρά ερωτήσεων που σχετίζονται με τους χρήστες.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Οι </a:t>
            </a:r>
            <a:r>
              <a:rPr lang="el-GR" sz="2400" dirty="0">
                <a:solidFill>
                  <a:prstClr val="black">
                    <a:lumMod val="75000"/>
                    <a:lumOff val="25000"/>
                  </a:prstClr>
                </a:solidFill>
                <a:ea typeface="Tahoma" panose="020B0604030504040204" pitchFamily="34" charset="0"/>
                <a:cs typeface="Tahoma" panose="020B0604030504040204" pitchFamily="34" charset="0"/>
              </a:rPr>
              <a:t>απαντήσεις αναφέρονται και καθορίζουν την εμφάνιση και λειτουργία του προϊόντος.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406842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Σχέδιο και Πλοκή</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Ο σχεδιασμός εφαρμογής πολυμέσων περιλαμβάνει τον καθορισμό του ακριβούς περιεχομένου που θα περιλαμβάνει το προϊόν, τη ροή της πληροφορίας σε αυτό και τα είδη των εργαλείων και επιλογών που θα επιζητήσει ο χρήστης.</a:t>
            </a:r>
          </a:p>
          <a:p>
            <a:pPr marL="228600" lvl="0" indent="-228600">
              <a:lnSpc>
                <a:spcPct val="90000"/>
              </a:lnSpc>
              <a:spcBef>
                <a:spcPts val="1800"/>
              </a:spcBef>
              <a:buSzPct val="80000"/>
              <a:buFont typeface="Wingdings" pitchFamily="2" charset="2"/>
              <a:buChar char="§"/>
            </a:pPr>
            <a:endParaRPr lang="el-GR" sz="24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Οι υπεύθυνοι ανάπτυξης της εφαρμογής (προϊόντος) συνήθως αναπαριστούν τη ροή της πληροφορίας του περιεχομένου (πλοκή) με τη δημιουργία σκίτσων που περιέχουν σκηνές από το προϊόν.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2888939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Σκίτσα Πλοκής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pic>
        <p:nvPicPr>
          <p:cNvPr id="6" name="Picture 2" descr="C:\NortonSlides\art24\24-3.jpg"/>
          <p:cNvPicPr>
            <a:picLocks noChangeAspect="1" noChangeArrowheads="1"/>
          </p:cNvPicPr>
          <p:nvPr/>
        </p:nvPicPr>
        <p:blipFill>
          <a:blip r:embed="rId3">
            <a:extLst>
              <a:ext uri="{28A0092B-C50C-407E-A947-70E740481C1C}">
                <a14:useLocalDpi xmlns:a14="http://schemas.microsoft.com/office/drawing/2010/main" val="0"/>
              </a:ext>
            </a:extLst>
          </a:blip>
          <a:srcRect r="10001"/>
          <a:stretch>
            <a:fillRect/>
          </a:stretch>
        </p:blipFill>
        <p:spPr bwMode="auto">
          <a:xfrm>
            <a:off x="1475656" y="1057300"/>
            <a:ext cx="6477000" cy="418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451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Εργαλεία και Συγγραφή</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Οι υπεύθυνοι ανάπτυξης μπορούν να επιλέξουν από ένα ευρύ φάσμα εργαλείων για τα προϊόντα τους.</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επιλογή εξαρτάται από τον τύπο του περιεχομένου και τα χαρακτηριστικά της αλληλεπίδρασης και πλοήγησης που απαιτούνται από το προϊόν.</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Διαφορετικές </a:t>
            </a:r>
            <a:r>
              <a:rPr lang="el-GR" sz="2000" dirty="0" err="1">
                <a:solidFill>
                  <a:prstClr val="black">
                    <a:lumMod val="75000"/>
                    <a:lumOff val="25000"/>
                  </a:prstClr>
                </a:solidFill>
                <a:ea typeface="Tahoma" panose="020B0604030504040204" pitchFamily="34" charset="0"/>
                <a:cs typeface="Tahoma" panose="020B0604030504040204" pitchFamily="34" charset="0"/>
              </a:rPr>
              <a:t>υπο</a:t>
            </a:r>
            <a:r>
              <a:rPr lang="el-GR" sz="2000" dirty="0">
                <a:solidFill>
                  <a:prstClr val="black">
                    <a:lumMod val="75000"/>
                    <a:lumOff val="25000"/>
                  </a:prstClr>
                </a:solidFill>
                <a:ea typeface="Tahoma" panose="020B0604030504040204" pitchFamily="34" charset="0"/>
                <a:cs typeface="Tahoma" panose="020B0604030504040204" pitchFamily="34" charset="0"/>
              </a:rPr>
              <a:t>-ομάδες δημιουργούν διαφορετικά είδη περιεχομένου για το προϊόν. Οι συγγραφείς, για παράδειγμα, αναπτύσσουν τα κείμενα αφήγησης.</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διαδικασία συνδυασμού όλων των διαφορετικών στοιχείων της εφαρμογής σε ένα ολοκληρωμένο προϊόν καλείται συγγραφή πολυμέσων και απαιτεί ειδικά εργαλεία που αναγνωρίζουν και ελέγχουν όλους τους τύπους του περιεχομένου.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3564634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Έλεγχος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Πριν την προώθηση της εφαρμογής προς τους τελικούς χρήστες, το προϊόν πολυμέσων περνά από διάφορους τύπους δοκιμών.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Εάν </a:t>
            </a:r>
            <a:r>
              <a:rPr lang="el-GR" sz="2400" dirty="0">
                <a:solidFill>
                  <a:prstClr val="black">
                    <a:lumMod val="75000"/>
                    <a:lumOff val="25000"/>
                  </a:prstClr>
                </a:solidFill>
                <a:ea typeface="Tahoma" panose="020B0604030504040204" pitchFamily="34" charset="0"/>
                <a:cs typeface="Tahoma" panose="020B0604030504040204" pitchFamily="34" charset="0"/>
              </a:rPr>
              <a:t>το προϊόν αποτύχει σε οποιαδήποτε βήμα των δοκιμών, επιστρέφει στη διαδικασία ανάπτυξης ή ακόμα και στην αρχική φάση σχεδιασμού.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2680552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Τεχνολογία Νέων Μέσων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Προκειμένου να χρησιμοποιηθούν διάφοροι τύποι </a:t>
            </a:r>
            <a:r>
              <a:rPr lang="el-GR" sz="2400" dirty="0" smtClean="0">
                <a:solidFill>
                  <a:prstClr val="black">
                    <a:lumMod val="75000"/>
                    <a:lumOff val="25000"/>
                  </a:prstClr>
                </a:solidFill>
                <a:ea typeface="Tahoma" panose="020B0604030504040204" pitchFamily="34" charset="0"/>
                <a:cs typeface="Tahoma" panose="020B0604030504040204" pitchFamily="34" charset="0"/>
              </a:rPr>
              <a:t>περιεχομένου </a:t>
            </a:r>
            <a:r>
              <a:rPr lang="el-GR" sz="2400" dirty="0">
                <a:solidFill>
                  <a:prstClr val="black">
                    <a:lumMod val="75000"/>
                    <a:lumOff val="25000"/>
                  </a:prstClr>
                </a:solidFill>
                <a:ea typeface="Tahoma" panose="020B0604030504040204" pitchFamily="34" charset="0"/>
                <a:cs typeface="Tahoma" panose="020B0604030504040204" pitchFamily="34" charset="0"/>
              </a:rPr>
              <a:t>και να επιτρέπεται η αλληλεπίδραση των  </a:t>
            </a:r>
            <a:r>
              <a:rPr lang="el-GR" sz="2400" dirty="0" smtClean="0">
                <a:solidFill>
                  <a:prstClr val="black">
                    <a:lumMod val="75000"/>
                    <a:lumOff val="25000"/>
                  </a:prstClr>
                </a:solidFill>
                <a:ea typeface="Tahoma" panose="020B0604030504040204" pitchFamily="34" charset="0"/>
                <a:cs typeface="Tahoma" panose="020B0604030504040204" pitchFamily="34" charset="0"/>
              </a:rPr>
              <a:t>χρηστών</a:t>
            </a:r>
            <a:r>
              <a:rPr lang="el-GR" sz="2400" dirty="0">
                <a:solidFill>
                  <a:prstClr val="black">
                    <a:lumMod val="75000"/>
                    <a:lumOff val="25000"/>
                  </a:prstClr>
                </a:solidFill>
                <a:ea typeface="Tahoma" panose="020B0604030504040204" pitchFamily="34" charset="0"/>
                <a:cs typeface="Tahoma" panose="020B0604030504040204" pitchFamily="34" charset="0"/>
              </a:rPr>
              <a:t>, τα προγράμματα πολυμέσων είναι σε θέση να </a:t>
            </a:r>
            <a:r>
              <a:rPr lang="el-GR" sz="2400" dirty="0" smtClean="0">
                <a:solidFill>
                  <a:prstClr val="black">
                    <a:lumMod val="75000"/>
                    <a:lumOff val="25000"/>
                  </a:prstClr>
                </a:solidFill>
                <a:ea typeface="Tahoma" panose="020B0604030504040204" pitchFamily="34" charset="0"/>
                <a:cs typeface="Tahoma" panose="020B0604030504040204" pitchFamily="34" charset="0"/>
              </a:rPr>
              <a:t>χρησιμοποιήσουν </a:t>
            </a:r>
            <a:r>
              <a:rPr lang="el-GR" sz="2400" dirty="0">
                <a:solidFill>
                  <a:prstClr val="black">
                    <a:lumMod val="75000"/>
                    <a:lumOff val="25000"/>
                  </a:prstClr>
                </a:solidFill>
                <a:ea typeface="Tahoma" panose="020B0604030504040204" pitchFamily="34" charset="0"/>
                <a:cs typeface="Tahoma" panose="020B0604030504040204" pitchFamily="34" charset="0"/>
              </a:rPr>
              <a:t>ευρύ φάσμα  των τεχνολογιών, όπως:</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MPEG και JPEG</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QuickTime</a:t>
            </a:r>
            <a:endParaRPr lang="el-GR" sz="2000" dirty="0">
              <a:solidFill>
                <a:prstClr val="black">
                  <a:lumMod val="75000"/>
                  <a:lumOff val="25000"/>
                </a:prstClr>
              </a:solidFill>
              <a:ea typeface="Tahoma" panose="020B0604030504040204" pitchFamily="34" charset="0"/>
              <a:cs typeface="Tahoma" panose="020B0604030504040204" pitchFamily="34" charset="0"/>
            </a:endParaRP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Video</a:t>
            </a:r>
            <a:r>
              <a:rPr lang="el-GR" sz="2000" dirty="0">
                <a:solidFill>
                  <a:prstClr val="black">
                    <a:lumMod val="75000"/>
                    <a:lumOff val="25000"/>
                  </a:prstClr>
                </a:solidFill>
                <a:ea typeface="Tahoma" panose="020B0604030504040204" pitchFamily="34" charset="0"/>
                <a:cs typeface="Tahoma" panose="020B0604030504040204" pitchFamily="34" charset="0"/>
              </a:rPr>
              <a:t> για Windows</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RealAudio</a:t>
            </a:r>
            <a:r>
              <a:rPr lang="el-GR" sz="2000" dirty="0">
                <a:solidFill>
                  <a:prstClr val="black">
                    <a:lumMod val="75000"/>
                    <a:lumOff val="25000"/>
                  </a:prstClr>
                </a:solidFill>
                <a:ea typeface="Tahoma" panose="020B0604030504040204" pitchFamily="34" charset="0"/>
                <a:cs typeface="Tahoma" panose="020B0604030504040204" pitchFamily="34" charset="0"/>
              </a:rPr>
              <a:t> και </a:t>
            </a:r>
            <a:r>
              <a:rPr lang="el-GR" sz="2000" dirty="0" err="1">
                <a:solidFill>
                  <a:prstClr val="black">
                    <a:lumMod val="75000"/>
                    <a:lumOff val="25000"/>
                  </a:prstClr>
                </a:solidFill>
                <a:ea typeface="Tahoma" panose="020B0604030504040204" pitchFamily="34" charset="0"/>
                <a:cs typeface="Tahoma" panose="020B0604030504040204" pitchFamily="34" charset="0"/>
              </a:rPr>
              <a:t>RealVideo</a:t>
            </a:r>
            <a:endParaRPr lang="el-GR" sz="2000" dirty="0">
              <a:solidFill>
                <a:prstClr val="black">
                  <a:lumMod val="75000"/>
                  <a:lumOff val="25000"/>
                </a:prstClr>
              </a:solidFill>
              <a:ea typeface="Tahoma" panose="020B0604030504040204" pitchFamily="34" charset="0"/>
              <a:cs typeface="Tahoma" panose="020B0604030504040204" pitchFamily="34" charset="0"/>
            </a:endParaRP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Shockwave</a:t>
            </a:r>
            <a:endParaRPr lang="el-GR" sz="2000" dirty="0">
              <a:solidFill>
                <a:prstClr val="black">
                  <a:lumMod val="75000"/>
                  <a:lumOff val="25000"/>
                </a:prstClr>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260174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10</a:t>
            </a:r>
            <a:r>
              <a:rPr lang="en-US" sz="2800" b="1" dirty="0" smtClean="0"/>
              <a:t> </a:t>
            </a:r>
            <a:r>
              <a:rPr lang="el-GR" sz="2800" b="1" dirty="0" smtClean="0"/>
              <a:t>:</a:t>
            </a:r>
            <a:r>
              <a:rPr lang="en-US" sz="2800" b="1" dirty="0" smtClean="0"/>
              <a:t> </a:t>
            </a:r>
            <a:r>
              <a:rPr lang="el-GR" sz="2800" dirty="0" smtClean="0"/>
              <a:t>Πολυμέσα </a:t>
            </a:r>
            <a:r>
              <a:rPr lang="el-GR" sz="2800" dirty="0"/>
              <a:t>και Πληροφοριακά </a:t>
            </a:r>
            <a:r>
              <a:rPr lang="el-GR" sz="2800" dirty="0" smtClean="0"/>
              <a:t>Συστήματα</a:t>
            </a:r>
          </a:p>
          <a:p>
            <a:pPr lvl="0" algn="l"/>
            <a:endParaRPr lang="en-US" sz="1200" smtClean="0"/>
          </a:p>
          <a:p>
            <a:pPr lvl="0" algn="l"/>
            <a:endParaRPr lang="el-GR" sz="2800" dirty="0"/>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Πληροφοριακά Συστήματα</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Σκοπός Πληροφοριακών </a:t>
            </a: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Συστημάτων</a:t>
            </a: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Τύποι Πληροφοριακών </a:t>
            </a: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Συστημάτων</a:t>
            </a: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Τμήμα Πληροφοριακών Συστημάτων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756313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Χρήσεις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Ένα ΠΣ είναι ένας μηχανισμός που βοηθά τους χρήστες στη συλλογή, αποθήκευση, οργάνωση και χρήση της πληροφορίας. Αυτός είναι άλλωστε και ο κυρίαρχος σκοπός των Η/Υ.</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Ένα </a:t>
            </a:r>
            <a:r>
              <a:rPr lang="el-GR" sz="2800" dirty="0">
                <a:solidFill>
                  <a:prstClr val="black">
                    <a:lumMod val="75000"/>
                    <a:lumOff val="25000"/>
                  </a:prstClr>
                </a:solidFill>
                <a:ea typeface="Tahoma" panose="020B0604030504040204" pitchFamily="34" charset="0"/>
                <a:cs typeface="Tahoma" panose="020B0604030504040204" pitchFamily="34" charset="0"/>
              </a:rPr>
              <a:t>ΠΣ μπορεί να είναι και μη υπολογιστικό όπως, για παράδειγμα ένα βιβλίο διευθύνσεων.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Τα </a:t>
            </a:r>
            <a:r>
              <a:rPr lang="el-GR" sz="2800" dirty="0">
                <a:solidFill>
                  <a:prstClr val="black">
                    <a:lumMod val="75000"/>
                    <a:lumOff val="25000"/>
                  </a:prstClr>
                </a:solidFill>
                <a:ea typeface="Tahoma" panose="020B0604030504040204" pitchFamily="34" charset="0"/>
                <a:cs typeface="Tahoma" panose="020B0604030504040204" pitchFamily="34" charset="0"/>
              </a:rPr>
              <a:t>αυτοματοποιημένα (υπολογιστικά) ΠΣ μπορεί να είναι από μια απλή ΒΔ ονομάτων μέχρι ένα δορυφορικό σύστημα εντοπισμού.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416549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Μέρη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Ένα ΠΣ έχει 3 βασικά μέρη:</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Το </a:t>
            </a:r>
            <a:r>
              <a:rPr lang="el-GR" sz="2400" dirty="0">
                <a:solidFill>
                  <a:prstClr val="black">
                    <a:lumMod val="75000"/>
                    <a:lumOff val="25000"/>
                  </a:prstClr>
                </a:solidFill>
                <a:ea typeface="Tahoma" panose="020B0604030504040204" pitchFamily="34" charset="0"/>
                <a:cs typeface="Tahoma" panose="020B0604030504040204" pitchFamily="34" charset="0"/>
              </a:rPr>
              <a:t>φυσικό μέσο αποθήκευσης των πληροφοριών, όπως είναι οι δίσκοι.</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Τη </a:t>
            </a:r>
            <a:r>
              <a:rPr lang="el-GR" sz="2400" dirty="0">
                <a:solidFill>
                  <a:prstClr val="black">
                    <a:lumMod val="75000"/>
                    <a:lumOff val="25000"/>
                  </a:prstClr>
                </a:solidFill>
                <a:ea typeface="Tahoma" panose="020B0604030504040204" pitchFamily="34" charset="0"/>
                <a:cs typeface="Tahoma" panose="020B0604030504040204" pitchFamily="34" charset="0"/>
              </a:rPr>
              <a:t>διαδικασία διαχείρισης της πληροφορίας που εξασφαλίζει και την ακεραιότητα αυτής.</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Κανόνες </a:t>
            </a:r>
            <a:r>
              <a:rPr lang="el-GR" sz="2400" dirty="0">
                <a:solidFill>
                  <a:prstClr val="black">
                    <a:lumMod val="75000"/>
                    <a:lumOff val="25000"/>
                  </a:prstClr>
                </a:solidFill>
                <a:ea typeface="Tahoma" panose="020B0604030504040204" pitchFamily="34" charset="0"/>
                <a:cs typeface="Tahoma" panose="020B0604030504040204" pitchFamily="34" charset="0"/>
              </a:rPr>
              <a:t>χρήσης και διανομής της πληροφορίας, που εξασφαλίζουν τη «σωστή» πρόσβαση στο ΠΣ.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3997054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Τύποι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Συστήματα αυτοματισμού γραφείου</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επεξεργασίας συναλλαγών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υποστήριξης αποφάσεων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πληροφοριών διεύθυνσης</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Έμπειρα </a:t>
            </a:r>
            <a:r>
              <a:rPr lang="el-GR" sz="2800" dirty="0">
                <a:solidFill>
                  <a:prstClr val="black">
                    <a:lumMod val="75000"/>
                    <a:lumOff val="25000"/>
                  </a:prstClr>
                </a:solidFill>
                <a:ea typeface="Tahoma" panose="020B0604030504040204" pitchFamily="34" charset="0"/>
                <a:cs typeface="Tahoma" panose="020B0604030504040204" pitchFamily="34" charset="0"/>
              </a:rPr>
              <a:t>(ή εξειδικευμένα) συστήματα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831092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Αυτοματισμού Γραφείου</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Χρησιμοποιούνται για να αυτοματοποιήσουν τις επαναλαμβανόμενες εργασίες «γραφείου», όπως η δημιουργία των εγγράφων, τιμολογίων, κ.λπ.</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Μπορούν </a:t>
            </a:r>
            <a:r>
              <a:rPr lang="el-GR" sz="2400" dirty="0">
                <a:solidFill>
                  <a:prstClr val="black">
                    <a:lumMod val="75000"/>
                    <a:lumOff val="25000"/>
                  </a:prstClr>
                </a:solidFill>
                <a:ea typeface="Tahoma" panose="020B0604030504040204" pitchFamily="34" charset="0"/>
                <a:cs typeface="Tahoma" panose="020B0604030504040204" pitchFamily="34" charset="0"/>
              </a:rPr>
              <a:t>να σχεδιαστούν από κοινό (εμπορίου) λογισμικό εφαρμογών με το οποίο αρκετοί χρήστες είναι εξοικειωμένοι (Microsoft Office).</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Σε </a:t>
            </a:r>
            <a:r>
              <a:rPr lang="el-GR" sz="2400" dirty="0">
                <a:solidFill>
                  <a:prstClr val="black">
                    <a:lumMod val="75000"/>
                    <a:lumOff val="25000"/>
                  </a:prstClr>
                </a:solidFill>
                <a:ea typeface="Tahoma" panose="020B0604030504040204" pitchFamily="34" charset="0"/>
                <a:cs typeface="Tahoma" panose="020B0604030504040204" pitchFamily="34" charset="0"/>
              </a:rPr>
              <a:t>μερικά συστήματα γραφείων, το λογισμικό του εμπορίου μπορεί να 	προσαρμοστεί στο να εκτελεί συγκεκριμένες διεργασίες, χωρίς αυτό να είναι πάντα απαραίτητο (MAC).</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2781396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Επεξεργασία Συναλλαγών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Χρησιμοποιούνται για τη διαχείριση, επεξεργασία και παρακολούθηση ποικίλου τύπου συναλλαγών.</a:t>
            </a:r>
          </a:p>
          <a:p>
            <a:pPr marL="228600" lvl="0" indent="-228600">
              <a:lnSpc>
                <a:spcPct val="90000"/>
              </a:lnSpc>
              <a:spcBef>
                <a:spcPts val="1800"/>
              </a:spcBef>
              <a:buSzPct val="80000"/>
              <a:buFont typeface="Wingdings" pitchFamily="2" charset="2"/>
              <a:buChar char="§"/>
            </a:pPr>
            <a:endParaRPr lang="el-GR" sz="24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Μια συναλλαγή είναι ένα γεγονός που μπορεί να εκφραστεί ως σειρά βημάτων, όπως η λήψη και η διεκπεραίωση μιας (τραπεζικής) εντολής από κάποιο  πελάτη.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618190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Παραγγελία Προϊόντος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5292"/>
            <a:ext cx="6656313" cy="454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133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Αποφάσεων</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συστήματα αυτά συλλέγουν πλήθος δεδομένων της εταιρίας και τα χρησιμοποιούν για να παράγουν ειδικές εκθέσεις που συντελούν καταλυτικά στη λήψη των αποφάσεων.</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δεδομένα που χρησιμοποιούν μπορεί να προέρχονται από το ΠΣ επεξεργασίας συναλλαγών και από εξωτερικές πηγές, όπως εκθέσεις χρηματιστηρίου, πληροφορίες για τους ανταγωνιστές κ.λπ.</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Ως αποτέλεσμα παρέχουν ιδιαίτερα προσαρμοσμένες και δομημένες εκθέσεις που χρησιμοποιούνται σε συγκεκριμένες επιχειρησιακές  καταστάσεις.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2684081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Αποφάσεων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pic>
        <p:nvPicPr>
          <p:cNvPr id="25" name="Εικόνα 24"/>
          <p:cNvPicPr>
            <a:picLocks noChangeAspect="1"/>
          </p:cNvPicPr>
          <p:nvPr/>
        </p:nvPicPr>
        <p:blipFill>
          <a:blip r:embed="rId3"/>
          <a:stretch>
            <a:fillRect/>
          </a:stretch>
        </p:blipFill>
        <p:spPr>
          <a:xfrm>
            <a:off x="1547664" y="1016601"/>
            <a:ext cx="6120680" cy="4607748"/>
          </a:xfrm>
          <a:prstGeom prst="rect">
            <a:avLst/>
          </a:prstGeom>
        </p:spPr>
      </p:pic>
    </p:spTree>
    <p:extLst>
      <p:ext uri="{BB962C8B-B14F-4D97-AF65-F5344CB8AC3E}">
        <p14:creationId xmlns:p14="http://schemas.microsoft.com/office/powerpoint/2010/main" val="3437396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Έμπειρα Συστήματα</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Είναι εξειδικευμένα ΠΣ που εκτελούν ανθρώπινες διεργασίες, π.χ. λήψη αποφάσεων</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ΕΣ χρησιμοποιούνται στην έγκριση τραπεζικών δανείων, στη λήψη αποφάσεων αγοράς μεγάλης κλίμακας καθώς και στην υποστήριξη των ιατρικών αποφάσεων και διαγνώσεων</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Στηρίζονται σε τεράστιες και λεπτομερείς ΒΔ που ονομάζονται </a:t>
            </a:r>
            <a:r>
              <a:rPr lang="el-GR" sz="2400" dirty="0" err="1">
                <a:solidFill>
                  <a:srgbClr val="000000"/>
                </a:solidFill>
                <a:ea typeface="Arial Unicode MS"/>
                <a:cs typeface="Times New Roman" pitchFamily="18" charset="0"/>
              </a:rPr>
              <a:t>Γνωσιακές</a:t>
            </a:r>
            <a:r>
              <a:rPr lang="el-GR" sz="2400" dirty="0">
                <a:solidFill>
                  <a:srgbClr val="000000"/>
                </a:solidFill>
                <a:ea typeface="Arial Unicode MS"/>
                <a:cs typeface="Times New Roman" pitchFamily="18" charset="0"/>
              </a:rPr>
              <a:t> ΒΔ</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Ειδικό λογισμικό, ο μηχανισμός εξαγωγής συμπεράσματος, αναλύει τα δεδομένα και απαντά σε ερωτήματα ή πραγματοποιεί επιλογές.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248579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Έμπειρα Συστήματα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pic>
        <p:nvPicPr>
          <p:cNvPr id="31" name="Εικόνα 30"/>
          <p:cNvPicPr>
            <a:picLocks noChangeAspect="1"/>
          </p:cNvPicPr>
          <p:nvPr/>
        </p:nvPicPr>
        <p:blipFill>
          <a:blip r:embed="rId3"/>
          <a:stretch>
            <a:fillRect/>
          </a:stretch>
        </p:blipFill>
        <p:spPr>
          <a:xfrm>
            <a:off x="1475656" y="1022991"/>
            <a:ext cx="6261562" cy="4680569"/>
          </a:xfrm>
          <a:prstGeom prst="rect">
            <a:avLst/>
          </a:prstGeom>
        </p:spPr>
      </p:pic>
    </p:spTree>
    <p:extLst>
      <p:ext uri="{BB962C8B-B14F-4D97-AF65-F5344CB8AC3E}">
        <p14:creationId xmlns:p14="http://schemas.microsoft.com/office/powerpoint/2010/main" val="1548482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Ρόλος</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Το Τμήμα ΠΣ είναι αρμόδιο για το σχεδιασμό, υλοποίηση και διαχείριση του ΠΣ μιας εταιρίας.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Παλαιότερα το Τμήμα ΠΣ εξυπηρετούσε τις ανάγκες ενημέρωσης μόνο των διευθυντών. Μοντέρνα Τμήματα ΠΣ, υποστηρίζουν όλους τους εργαζομένους μιας επιχείρησης καθώς και τους σκοπούς της ίδιας της εταιρίας.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Οι εργασίες του Τμήματος ΠΣ περιλαμβάνουν το σχεδιασμό, προγραμματισμό, εγκατάσταση, και συντήρηση των συστημάτων, την παραγωγή εκθέσεων  και τον έλεγχο των δαπανών.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4114154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Φορείς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
        <p:nvSpPr>
          <p:cNvPr id="6" name="Rectangle 3"/>
          <p:cNvSpPr>
            <a:spLocks noChangeArrowheads="1"/>
          </p:cNvSpPr>
          <p:nvPr/>
        </p:nvSpPr>
        <p:spPr bwMode="auto">
          <a:xfrm>
            <a:off x="251520" y="1204490"/>
            <a:ext cx="9144000" cy="366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marL="681038">
              <a:spcBef>
                <a:spcPct val="20000"/>
              </a:spcBef>
              <a:buChar char="•"/>
              <a:tabLst>
                <a:tab pos="5248275" algn="l"/>
              </a:tabLst>
              <a:defRPr sz="3200">
                <a:solidFill>
                  <a:srgbClr val="333399"/>
                </a:solidFill>
                <a:latin typeface="Tahoma" panose="020B0604030504040204" pitchFamily="34" charset="0"/>
              </a:defRPr>
            </a:lvl1pPr>
            <a:lvl2pPr marL="1028700" indent="-285750">
              <a:spcBef>
                <a:spcPct val="20000"/>
              </a:spcBef>
              <a:buChar char="–"/>
              <a:tabLst>
                <a:tab pos="5248275" algn="l"/>
              </a:tabLst>
              <a:defRPr sz="2800">
                <a:solidFill>
                  <a:srgbClr val="333399"/>
                </a:solidFill>
                <a:latin typeface="Tahoma" panose="020B0604030504040204" pitchFamily="34" charset="0"/>
              </a:defRPr>
            </a:lvl2pPr>
            <a:lvl3pPr marL="1143000" indent="-228600">
              <a:spcBef>
                <a:spcPct val="20000"/>
              </a:spcBef>
              <a:buChar char="•"/>
              <a:tabLst>
                <a:tab pos="5248275" algn="l"/>
              </a:tabLst>
              <a:defRPr sz="2400">
                <a:solidFill>
                  <a:srgbClr val="333399"/>
                </a:solidFill>
                <a:latin typeface="Tahoma" panose="020B0604030504040204" pitchFamily="34" charset="0"/>
              </a:defRPr>
            </a:lvl3pPr>
            <a:lvl4pPr marL="1600200" indent="-228600">
              <a:spcBef>
                <a:spcPct val="20000"/>
              </a:spcBef>
              <a:buChar char="–"/>
              <a:tabLst>
                <a:tab pos="5248275" algn="l"/>
              </a:tabLst>
              <a:defRPr sz="2000">
                <a:solidFill>
                  <a:srgbClr val="333399"/>
                </a:solidFill>
                <a:latin typeface="Tahoma" panose="020B0604030504040204" pitchFamily="34" charset="0"/>
              </a:defRPr>
            </a:lvl4pPr>
            <a:lvl5pPr marL="2057400" indent="-228600">
              <a:spcBef>
                <a:spcPct val="20000"/>
              </a:spcBef>
              <a:buChar char="»"/>
              <a:tabLst>
                <a:tab pos="5248275" algn="l"/>
              </a:tabLst>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9pPr>
          </a:lstStyle>
          <a:p>
            <a:pPr marL="1023938" indent="-342900" eaLnBrk="1" hangingPunct="1">
              <a:lnSpc>
                <a:spcPct val="120000"/>
              </a:lnSpc>
              <a:spcBef>
                <a:spcPct val="0"/>
              </a:spcBef>
              <a:buFont typeface="Wingdings" panose="05000000000000000000" pitchFamily="2" charset="2"/>
              <a:buChar char="§"/>
            </a:pPr>
            <a:r>
              <a:rPr lang="el-GR" sz="2000" b="1" dirty="0">
                <a:solidFill>
                  <a:schemeClr val="tx1"/>
                </a:solidFill>
                <a:latin typeface="+mn-lt"/>
              </a:rPr>
              <a:t>Ένα Τμήμα ΠΣ </a:t>
            </a:r>
            <a:r>
              <a:rPr lang="en-US" sz="2000" b="1" dirty="0">
                <a:solidFill>
                  <a:schemeClr val="tx1"/>
                </a:solidFill>
                <a:latin typeface="+mn-lt"/>
                <a:cs typeface="Times New Roman" panose="02020603050405020304" pitchFamily="18" charset="0"/>
              </a:rPr>
              <a:t>μπ</a:t>
            </a:r>
            <a:r>
              <a:rPr lang="en-US" sz="2000" b="1" dirty="0" err="1">
                <a:solidFill>
                  <a:schemeClr val="tx1"/>
                </a:solidFill>
                <a:latin typeface="+mn-lt"/>
                <a:cs typeface="Times New Roman" panose="02020603050405020304" pitchFamily="18" charset="0"/>
              </a:rPr>
              <a:t>ορεί</a:t>
            </a:r>
            <a:r>
              <a:rPr lang="en-US" sz="2000" b="1" dirty="0">
                <a:solidFill>
                  <a:schemeClr val="tx1"/>
                </a:solidFill>
                <a:latin typeface="+mn-lt"/>
                <a:cs typeface="Times New Roman" panose="02020603050405020304" pitchFamily="18" charset="0"/>
              </a:rPr>
              <a:t> να π</a:t>
            </a:r>
            <a:r>
              <a:rPr lang="en-US" sz="2000" b="1" dirty="0" err="1">
                <a:solidFill>
                  <a:schemeClr val="tx1"/>
                </a:solidFill>
                <a:latin typeface="+mn-lt"/>
                <a:cs typeface="Times New Roman" panose="02020603050405020304" pitchFamily="18" charset="0"/>
              </a:rPr>
              <a:t>εριλά</a:t>
            </a:r>
            <a:r>
              <a:rPr lang="en-US" sz="2000" b="1" dirty="0">
                <a:solidFill>
                  <a:schemeClr val="tx1"/>
                </a:solidFill>
                <a:latin typeface="+mn-lt"/>
                <a:cs typeface="Times New Roman" panose="02020603050405020304" pitchFamily="18" charset="0"/>
              </a:rPr>
              <a:t>βει πολλά μέλη με διαφορετικές δεξιότητες. </a:t>
            </a:r>
            <a:r>
              <a:rPr lang="en-US" sz="2000" b="1" dirty="0" err="1">
                <a:solidFill>
                  <a:schemeClr val="tx1"/>
                </a:solidFill>
                <a:latin typeface="+mn-lt"/>
                <a:cs typeface="Times New Roman" panose="02020603050405020304" pitchFamily="18" charset="0"/>
              </a:rPr>
              <a:t>Έν</a:t>
            </a:r>
            <a:r>
              <a:rPr lang="en-US" sz="2000" b="1" dirty="0">
                <a:solidFill>
                  <a:schemeClr val="tx1"/>
                </a:solidFill>
                <a:latin typeface="+mn-lt"/>
                <a:cs typeface="Times New Roman" panose="02020603050405020304" pitchFamily="18" charset="0"/>
              </a:rPr>
              <a:t>α μεγάλο </a:t>
            </a:r>
            <a:r>
              <a:rPr lang="el-GR" sz="2000" b="1" dirty="0">
                <a:solidFill>
                  <a:schemeClr val="tx1"/>
                </a:solidFill>
                <a:latin typeface="+mn-lt"/>
              </a:rPr>
              <a:t>Τμήμα ΠΣ </a:t>
            </a:r>
            <a:r>
              <a:rPr lang="en-US" sz="2000" b="1" dirty="0">
                <a:solidFill>
                  <a:schemeClr val="tx1"/>
                </a:solidFill>
                <a:latin typeface="+mn-lt"/>
                <a:cs typeface="Times New Roman" panose="02020603050405020304" pitchFamily="18" charset="0"/>
              </a:rPr>
              <a:t>μπ</a:t>
            </a:r>
            <a:r>
              <a:rPr lang="en-US" sz="2000" b="1" dirty="0" err="1">
                <a:solidFill>
                  <a:schemeClr val="tx1"/>
                </a:solidFill>
                <a:latin typeface="+mn-lt"/>
                <a:cs typeface="Times New Roman" panose="02020603050405020304" pitchFamily="18" charset="0"/>
              </a:rPr>
              <a:t>ορεί</a:t>
            </a:r>
            <a:r>
              <a:rPr lang="en-US" sz="2000" b="1" dirty="0">
                <a:solidFill>
                  <a:schemeClr val="tx1"/>
                </a:solidFill>
                <a:latin typeface="+mn-lt"/>
                <a:cs typeface="Times New Roman" panose="02020603050405020304" pitchFamily="18" charset="0"/>
              </a:rPr>
              <a:t> να π</a:t>
            </a:r>
            <a:r>
              <a:rPr lang="en-US" sz="2000" b="1" dirty="0" err="1">
                <a:solidFill>
                  <a:schemeClr val="tx1"/>
                </a:solidFill>
                <a:latin typeface="+mn-lt"/>
                <a:cs typeface="Times New Roman" panose="02020603050405020304" pitchFamily="18" charset="0"/>
              </a:rPr>
              <a:t>εριλά</a:t>
            </a:r>
            <a:r>
              <a:rPr lang="en-US" sz="2000" b="1" dirty="0">
                <a:solidFill>
                  <a:schemeClr val="tx1"/>
                </a:solidFill>
                <a:latin typeface="+mn-lt"/>
                <a:cs typeface="Times New Roman" panose="02020603050405020304" pitchFamily="18" charset="0"/>
              </a:rPr>
              <a:t>βει:</a:t>
            </a:r>
          </a:p>
          <a:p>
            <a:pPr eaLnBrk="1" hangingPunct="1">
              <a:lnSpc>
                <a:spcPct val="120000"/>
              </a:lnSpc>
              <a:spcBef>
                <a:spcPct val="0"/>
              </a:spcBef>
              <a:buFontTx/>
              <a:buNone/>
            </a:pPr>
            <a:endParaRPr lang="el-GR" sz="2000" b="1" dirty="0">
              <a:solidFill>
                <a:schemeClr val="tx1"/>
              </a:solidFill>
              <a:latin typeface="+mn-lt"/>
            </a:endParaRP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Διευθυντές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Προγρ</a:t>
            </a:r>
            <a:r>
              <a:rPr lang="en-US" sz="2000" dirty="0">
                <a:solidFill>
                  <a:schemeClr val="tx1"/>
                </a:solidFill>
                <a:latin typeface="+mn-lt"/>
                <a:cs typeface="Times New Roman" panose="02020603050405020304" pitchFamily="18" charset="0"/>
              </a:rPr>
              <a:t>αμματιστές</a:t>
            </a:r>
            <a:endParaRPr lang="en-US" sz="2000" dirty="0">
              <a:solidFill>
                <a:schemeClr val="tx1"/>
              </a:solidFill>
              <a:latin typeface="+mn-lt"/>
            </a:endParaRPr>
          </a:p>
          <a:p>
            <a:pPr eaLnBrk="1" hangingPunct="1">
              <a:lnSpc>
                <a:spcPct val="120000"/>
              </a:lnSpc>
              <a:spcBef>
                <a:spcPct val="0"/>
              </a:spcBef>
              <a:buFontTx/>
              <a:buNone/>
            </a:pPr>
            <a:r>
              <a:rPr lang="en-US" sz="2000" dirty="0">
                <a:solidFill>
                  <a:schemeClr val="tx1"/>
                </a:solidFill>
                <a:latin typeface="+mn-lt"/>
                <a:cs typeface="Times New Roman" panose="02020603050405020304" pitchFamily="18" charset="0"/>
              </a:rPr>
              <a:t>Επ</a:t>
            </a:r>
            <a:r>
              <a:rPr lang="en-US" sz="2000" dirty="0" err="1">
                <a:solidFill>
                  <a:schemeClr val="tx1"/>
                </a:solidFill>
                <a:latin typeface="+mn-lt"/>
                <a:cs typeface="Times New Roman" panose="02020603050405020304" pitchFamily="18" charset="0"/>
              </a:rPr>
              <a:t>ιστήμονες</a:t>
            </a:r>
            <a:r>
              <a:rPr lang="en-US" sz="2000" dirty="0">
                <a:solidFill>
                  <a:schemeClr val="tx1"/>
                </a:solidFill>
                <a:latin typeface="+mn-lt"/>
                <a:cs typeface="Times New Roman" panose="02020603050405020304" pitchFamily="18" charset="0"/>
              </a:rPr>
              <a:t> υπ</a:t>
            </a:r>
            <a:r>
              <a:rPr lang="en-US" sz="2000" dirty="0" err="1">
                <a:solidFill>
                  <a:schemeClr val="tx1"/>
                </a:solidFill>
                <a:latin typeface="+mn-lt"/>
                <a:cs typeface="Times New Roman" panose="02020603050405020304" pitchFamily="18" charset="0"/>
              </a:rPr>
              <a:t>ολογιστών</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Ειδικο</a:t>
            </a:r>
            <a:r>
              <a:rPr lang="el-GR" sz="2000" dirty="0" err="1">
                <a:solidFill>
                  <a:schemeClr val="tx1"/>
                </a:solidFill>
                <a:latin typeface="+mn-lt"/>
              </a:rPr>
              <a:t>ύς</a:t>
            </a:r>
            <a:r>
              <a:rPr lang="en-US" sz="2000" dirty="0">
                <a:solidFill>
                  <a:schemeClr val="tx1"/>
                </a:solidFill>
                <a:latin typeface="+mn-lt"/>
                <a:cs typeface="Times New Roman" panose="02020603050405020304" pitchFamily="18" charset="0"/>
              </a:rPr>
              <a:t> </a:t>
            </a:r>
            <a:r>
              <a:rPr lang="el-GR" sz="2000" dirty="0">
                <a:solidFill>
                  <a:schemeClr val="tx1"/>
                </a:solidFill>
                <a:latin typeface="+mn-lt"/>
              </a:rPr>
              <a:t>ΒΔ</a:t>
            </a:r>
            <a:endParaRPr lang="en-US" sz="2000" dirty="0">
              <a:solidFill>
                <a:schemeClr val="tx1"/>
              </a:solidFill>
              <a:latin typeface="+mn-lt"/>
              <a:cs typeface="Times New Roman" panose="02020603050405020304" pitchFamily="18" charset="0"/>
            </a:endParaRP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Αν</a:t>
            </a:r>
            <a:r>
              <a:rPr lang="en-US" sz="2000" dirty="0">
                <a:solidFill>
                  <a:schemeClr val="tx1"/>
                </a:solidFill>
                <a:latin typeface="+mn-lt"/>
                <a:cs typeface="Times New Roman" panose="02020603050405020304" pitchFamily="18" charset="0"/>
              </a:rPr>
              <a:t>αλυτές συστημάτων 	</a:t>
            </a:r>
            <a:r>
              <a:rPr lang="el-GR" sz="2000" dirty="0">
                <a:solidFill>
                  <a:schemeClr val="tx1"/>
                </a:solidFill>
                <a:latin typeface="+mn-lt"/>
              </a:rPr>
              <a:t>Υπεύθυνους</a:t>
            </a:r>
            <a:r>
              <a:rPr lang="en-US" sz="2000" dirty="0">
                <a:solidFill>
                  <a:schemeClr val="tx1"/>
                </a:solidFill>
                <a:latin typeface="+mn-lt"/>
                <a:cs typeface="Times New Roman" panose="02020603050405020304" pitchFamily="18" charset="0"/>
              </a:rPr>
              <a:t> α</a:t>
            </a:r>
            <a:r>
              <a:rPr lang="en-US" sz="2000" dirty="0" err="1">
                <a:solidFill>
                  <a:schemeClr val="tx1"/>
                </a:solidFill>
                <a:latin typeface="+mn-lt"/>
                <a:cs typeface="Times New Roman" panose="02020603050405020304" pitchFamily="18" charset="0"/>
              </a:rPr>
              <a:t>σφάλει</a:t>
            </a:r>
            <a:r>
              <a:rPr lang="en-US" sz="2000" dirty="0">
                <a:solidFill>
                  <a:schemeClr val="tx1"/>
                </a:solidFill>
                <a:latin typeface="+mn-lt"/>
                <a:cs typeface="Times New Roman" panose="02020603050405020304" pitchFamily="18" charset="0"/>
              </a:rPr>
              <a:t>ας</a:t>
            </a:r>
          </a:p>
          <a:p>
            <a:pPr eaLnBrk="1" hangingPunct="1">
              <a:lnSpc>
                <a:spcPct val="120000"/>
              </a:lnSpc>
              <a:spcBef>
                <a:spcPct val="0"/>
              </a:spcBef>
              <a:buFontTx/>
              <a:buNone/>
            </a:pPr>
            <a:r>
              <a:rPr lang="el-GR" sz="2000" dirty="0">
                <a:solidFill>
                  <a:schemeClr val="tx1"/>
                </a:solidFill>
                <a:latin typeface="+mn-lt"/>
              </a:rPr>
              <a:t>Α</a:t>
            </a:r>
            <a:r>
              <a:rPr lang="en-US" sz="2000" dirty="0" err="1">
                <a:solidFill>
                  <a:schemeClr val="tx1"/>
                </a:solidFill>
                <a:latin typeface="+mn-lt"/>
                <a:cs typeface="Times New Roman" panose="02020603050405020304" pitchFamily="18" charset="0"/>
              </a:rPr>
              <a:t>ρχιτέκτονες</a:t>
            </a:r>
            <a:r>
              <a:rPr lang="en-US" sz="2000" dirty="0">
                <a:solidFill>
                  <a:schemeClr val="tx1"/>
                </a:solidFill>
                <a:latin typeface="+mn-lt"/>
                <a:cs typeface="Times New Roman" panose="02020603050405020304" pitchFamily="18" charset="0"/>
              </a:rPr>
              <a:t> β</a:t>
            </a:r>
            <a:r>
              <a:rPr lang="en-US" sz="2000" dirty="0" err="1">
                <a:solidFill>
                  <a:schemeClr val="tx1"/>
                </a:solidFill>
                <a:latin typeface="+mn-lt"/>
                <a:cs typeface="Times New Roman" panose="02020603050405020304" pitchFamily="18" charset="0"/>
              </a:rPr>
              <a:t>οήθει</a:t>
            </a:r>
            <a:r>
              <a:rPr lang="en-US" sz="2000" dirty="0">
                <a:solidFill>
                  <a:schemeClr val="tx1"/>
                </a:solidFill>
                <a:latin typeface="+mn-lt"/>
                <a:cs typeface="Times New Roman" panose="02020603050405020304" pitchFamily="18" charset="0"/>
              </a:rPr>
              <a:t>ας χρηστών </a:t>
            </a:r>
            <a:r>
              <a:rPr lang="el-GR" sz="2000" dirty="0">
                <a:solidFill>
                  <a:schemeClr val="tx1"/>
                </a:solidFill>
                <a:latin typeface="+mn-lt"/>
              </a:rPr>
              <a:t>	Ε</a:t>
            </a:r>
            <a:r>
              <a:rPr lang="en-US" sz="2000" dirty="0">
                <a:solidFill>
                  <a:schemeClr val="tx1"/>
                </a:solidFill>
                <a:latin typeface="+mn-lt"/>
                <a:cs typeface="Times New Roman" panose="02020603050405020304" pitchFamily="18" charset="0"/>
              </a:rPr>
              <a:t>κπα</a:t>
            </a:r>
            <a:r>
              <a:rPr lang="en-US" sz="2000" dirty="0" err="1">
                <a:solidFill>
                  <a:schemeClr val="tx1"/>
                </a:solidFill>
                <a:latin typeface="+mn-lt"/>
                <a:cs typeface="Times New Roman" panose="02020603050405020304" pitchFamily="18" charset="0"/>
              </a:rPr>
              <a:t>ιδευτές</a:t>
            </a:r>
            <a:endParaRPr lang="en-US" sz="2000" dirty="0">
              <a:solidFill>
                <a:schemeClr val="tx1"/>
              </a:solidFill>
              <a:latin typeface="+mn-lt"/>
              <a:cs typeface="Times New Roman" panose="02020603050405020304" pitchFamily="18" charset="0"/>
            </a:endParaRPr>
          </a:p>
          <a:p>
            <a:pPr eaLnBrk="1" hangingPunct="1">
              <a:lnSpc>
                <a:spcPct val="120000"/>
              </a:lnSpc>
              <a:spcBef>
                <a:spcPct val="0"/>
              </a:spcBef>
              <a:buFontTx/>
              <a:buNone/>
            </a:pPr>
            <a:r>
              <a:rPr lang="el-GR" sz="2000" dirty="0">
                <a:solidFill>
                  <a:schemeClr val="tx1"/>
                </a:solidFill>
                <a:latin typeface="+mn-lt"/>
              </a:rPr>
              <a:t>Σ</a:t>
            </a:r>
            <a:r>
              <a:rPr lang="en-US" sz="2000" dirty="0" err="1">
                <a:solidFill>
                  <a:schemeClr val="tx1"/>
                </a:solidFill>
                <a:latin typeface="+mn-lt"/>
                <a:cs typeface="Times New Roman" panose="02020603050405020304" pitchFamily="18" charset="0"/>
              </a:rPr>
              <a:t>υγγρ</a:t>
            </a:r>
            <a:r>
              <a:rPr lang="en-US" sz="2000" dirty="0">
                <a:solidFill>
                  <a:schemeClr val="tx1"/>
                </a:solidFill>
                <a:latin typeface="+mn-lt"/>
                <a:cs typeface="Times New Roman" panose="02020603050405020304" pitchFamily="18" charset="0"/>
              </a:rPr>
              <a:t>αφείς </a:t>
            </a:r>
            <a:r>
              <a:rPr lang="el-GR" sz="2000" dirty="0">
                <a:solidFill>
                  <a:schemeClr val="tx1"/>
                </a:solidFill>
                <a:latin typeface="+mn-lt"/>
              </a:rPr>
              <a:t>τεχνικών κειμένων</a:t>
            </a:r>
            <a:r>
              <a:rPr lang="en-US" sz="2000" dirty="0">
                <a:solidFill>
                  <a:schemeClr val="tx1"/>
                </a:solidFill>
                <a:latin typeface="+mn-lt"/>
                <a:cs typeface="Times New Roman" panose="02020603050405020304" pitchFamily="18" charset="0"/>
              </a:rPr>
              <a:t> </a:t>
            </a:r>
            <a:r>
              <a:rPr lang="el-GR" sz="2000" dirty="0">
                <a:solidFill>
                  <a:schemeClr val="tx1"/>
                </a:solidFill>
                <a:latin typeface="+mn-lt"/>
              </a:rPr>
              <a:t>	Αντιπροσώπους αγοράς</a:t>
            </a:r>
            <a:endParaRPr lang="en-US" sz="2000" dirty="0">
              <a:solidFill>
                <a:schemeClr val="tx1"/>
              </a:solidFill>
              <a:latin typeface="+mn-lt"/>
            </a:endParaRPr>
          </a:p>
          <a:p>
            <a:pPr eaLnBrk="1" hangingPunct="1">
              <a:lnSpc>
                <a:spcPct val="120000"/>
              </a:lnSpc>
              <a:spcBef>
                <a:spcPct val="0"/>
              </a:spcBef>
              <a:buFontTx/>
              <a:buNone/>
            </a:pPr>
            <a:r>
              <a:rPr lang="el-GR" sz="2000" dirty="0" err="1">
                <a:solidFill>
                  <a:schemeClr val="tx1"/>
                </a:solidFill>
                <a:latin typeface="+mn-lt"/>
              </a:rPr>
              <a:t>Διαχειριστ</a:t>
            </a:r>
            <a:r>
              <a:rPr lang="en-US" sz="2000" dirty="0" err="1">
                <a:solidFill>
                  <a:schemeClr val="tx1"/>
                </a:solidFill>
                <a:latin typeface="+mn-lt"/>
                <a:cs typeface="Times New Roman" panose="02020603050405020304" pitchFamily="18" charset="0"/>
              </a:rPr>
              <a:t>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συστημάτων</a:t>
            </a:r>
            <a:r>
              <a:rPr lang="el-GR" sz="2000" dirty="0">
                <a:solidFill>
                  <a:schemeClr val="tx1"/>
                </a:solidFill>
                <a:latin typeface="+mn-lt"/>
              </a:rPr>
              <a:t>	Διαχειριστές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δικτύ</a:t>
            </a:r>
            <a:r>
              <a:rPr lang="el-GR" sz="2000" dirty="0">
                <a:solidFill>
                  <a:schemeClr val="tx1"/>
                </a:solidFill>
                <a:latin typeface="+mn-lt"/>
              </a:rPr>
              <a:t>ου</a:t>
            </a: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Τεχνικοί</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συντήρησης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υλικού</a:t>
            </a:r>
            <a:endParaRPr lang="en-US" sz="2000" dirty="0">
              <a:solidFill>
                <a:schemeClr val="tx1"/>
              </a:solidFill>
              <a:latin typeface="+mn-lt"/>
              <a:cs typeface="Times New Roman" panose="02020603050405020304" pitchFamily="18" charset="0"/>
            </a:endParaRPr>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spTree>
    <p:extLst>
      <p:ext uri="{BB962C8B-B14F-4D97-AF65-F5344CB8AC3E}">
        <p14:creationId xmlns:p14="http://schemas.microsoft.com/office/powerpoint/2010/main" val="699183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a:t>
            </a:r>
            <a:r>
              <a:rPr lang="el-GR" dirty="0" smtClean="0"/>
              <a:t>ΠΣ (Κύκλος </a:t>
            </a:r>
            <a:r>
              <a:rPr lang="el-GR" dirty="0"/>
              <a:t>Ζωής </a:t>
            </a:r>
            <a:r>
              <a:rPr lang="el-GR" dirty="0" smtClean="0"/>
              <a:t>ΠΣ)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sp>
        <p:nvSpPr>
          <p:cNvPr id="8"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800" dirty="0">
                <a:solidFill>
                  <a:srgbClr val="000000"/>
                </a:solidFill>
                <a:ea typeface="Arial Unicode MS"/>
                <a:cs typeface="Times New Roman" pitchFamily="18" charset="0"/>
              </a:rPr>
              <a:t>Η ανάπτυξη κύκλου ζωής των συστημάτων (SDLC) είναι μια οργανωμένη μέθοδος δημιουργίας ΠΣ.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8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800" dirty="0">
                <a:solidFill>
                  <a:srgbClr val="000000"/>
                </a:solidFill>
                <a:ea typeface="Arial Unicode MS"/>
                <a:cs typeface="Times New Roman" pitchFamily="18" charset="0"/>
              </a:rPr>
              <a:t>Το SDLC περιλαμβάνει 5 φάσεις</a:t>
            </a:r>
            <a:r>
              <a:rPr lang="el-GR" sz="28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smtClean="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Ανάλυση Αναγκών</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Σχεδιασμός Συστήματος</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Ανάπτυξη</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Υλοποίηση</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Συντήρηση</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2794086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337220"/>
            <a:ext cx="4258816" cy="952500"/>
          </a:xfrm>
        </p:spPr>
        <p:txBody>
          <a:bodyPr>
            <a:normAutofit fontScale="90000"/>
          </a:bodyPr>
          <a:lstStyle/>
          <a:p>
            <a:r>
              <a:rPr lang="el-GR" dirty="0"/>
              <a:t>Ανάπτυξη </a:t>
            </a:r>
            <a:r>
              <a:rPr lang="el-GR" dirty="0" smtClean="0"/>
              <a:t>ΠΣ (Κύκλος </a:t>
            </a:r>
            <a:r>
              <a:rPr lang="el-GR" dirty="0"/>
              <a:t>Ζωής </a:t>
            </a:r>
            <a:r>
              <a:rPr lang="el-GR" dirty="0" smtClean="0"/>
              <a:t>ΠΣ)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1956"/>
            <a:ext cx="2808904"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
          <p:cNvSpPr txBox="1">
            <a:spLocks noChangeArrowheads="1"/>
          </p:cNvSpPr>
          <p:nvPr/>
        </p:nvSpPr>
        <p:spPr bwMode="auto">
          <a:xfrm>
            <a:off x="6964413" y="551860"/>
            <a:ext cx="919291" cy="52322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spAutoFit/>
          </a:bodyPr>
          <a:lstStyle/>
          <a:p>
            <a:pPr algn="ctr" eaLnBrk="1" hangingPunct="1">
              <a:defRPr/>
            </a:pPr>
            <a:r>
              <a:rPr lang="en-US" sz="2800" b="1">
                <a:solidFill>
                  <a:srgbClr val="FF0000"/>
                </a:solidFill>
                <a:effectLst>
                  <a:outerShdw blurRad="38100" dist="38100" dir="2700000" algn="tl">
                    <a:srgbClr val="C0C0C0"/>
                  </a:outerShdw>
                </a:effectLst>
              </a:rPr>
              <a:t>SDLC</a:t>
            </a:r>
          </a:p>
        </p:txBody>
      </p:sp>
    </p:spTree>
    <p:extLst>
      <p:ext uri="{BB962C8B-B14F-4D97-AF65-F5344CB8AC3E}">
        <p14:creationId xmlns:p14="http://schemas.microsoft.com/office/powerpoint/2010/main" val="24812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1: Ανάλυση Αναγκών</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Η ομάδα ανάπτυξης πρέπει να καθορίσει το πρόβλημα που θα επιλύει το ΠΣ, να αναλύσει το τρέχον  σύστημα και να επιλέξει τη λύση.</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Οι αναλυτές μπορούν να τεκμηριώσουν το τρέχον σύστημα χρησιμοποιώντας εργαλεία  όπως διαγράμματα ροής δεδομένων, δομημένη γλώσσα (</a:t>
            </a:r>
            <a:r>
              <a:rPr lang="el-GR" sz="2400" dirty="0" err="1">
                <a:solidFill>
                  <a:srgbClr val="000000"/>
                </a:solidFill>
                <a:ea typeface="Arial Unicode MS"/>
                <a:cs typeface="Times New Roman" pitchFamily="18" charset="0"/>
              </a:rPr>
              <a:t>ψευδοκώδικας</a:t>
            </a:r>
            <a:r>
              <a:rPr lang="el-GR" sz="2400" dirty="0">
                <a:solidFill>
                  <a:srgbClr val="000000"/>
                </a:solidFill>
                <a:ea typeface="Arial Unicode MS"/>
                <a:cs typeface="Times New Roman" pitchFamily="18" charset="0"/>
              </a:rPr>
              <a:t>) και δέντρα αποφάσεων.</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Η ομάδα μαθαίνει επίσης πως το τρέχον σύστημα (αν υπάρχει) λειτουργεί και πως ικανοποιεί (ή όχι) τις ανάγκες πληροφόρησης της εταιρίας.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2673640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Ροής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pic>
        <p:nvPicPr>
          <p:cNvPr id="6" name="Picture 2"/>
          <p:cNvPicPr>
            <a:picLocks noChangeAspect="1" noChangeArrowheads="1"/>
          </p:cNvPicPr>
          <p:nvPr/>
        </p:nvPicPr>
        <p:blipFill>
          <a:blip r:embed="rId3">
            <a:lum contrast="30000"/>
            <a:extLst>
              <a:ext uri="{28A0092B-C50C-407E-A947-70E740481C1C}">
                <a14:useLocalDpi xmlns:a14="http://schemas.microsoft.com/office/drawing/2010/main" val="0"/>
              </a:ext>
            </a:extLst>
          </a:blip>
          <a:srcRect r="2499"/>
          <a:stretch>
            <a:fillRect/>
          </a:stretch>
        </p:blipFill>
        <p:spPr bwMode="auto">
          <a:xfrm>
            <a:off x="0" y="1181365"/>
            <a:ext cx="8915400"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53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2: Σχεδιασμός Συστήματος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
        <p:nvSpPr>
          <p:cNvPr id="5" name="Θέση περιεχομένου 4"/>
          <p:cNvSpPr>
            <a:spLocks noGrp="1"/>
          </p:cNvSpPr>
          <p:nvPr>
            <p:ph idx="1"/>
          </p:nvPr>
        </p:nvSpPr>
        <p:spPr/>
        <p:txBody>
          <a:bodyPr>
            <a:normAutofit fontScale="70000" lnSpcReduction="20000"/>
          </a:bodyPr>
          <a:lstStyle/>
          <a:p>
            <a:r>
              <a:rPr lang="el-GR" dirty="0"/>
              <a:t>Η ομάδα καθορίζει πώς η επιλεγμένη λύση θα εφαρμοστεί. Για να το κάνει αυτό, οι σχεδιαστές μπορούν να χρησιμοποιήσουν 2 μεθόδους</a:t>
            </a:r>
            <a:r>
              <a:rPr lang="el-GR" dirty="0" smtClean="0"/>
              <a:t>:</a:t>
            </a:r>
          </a:p>
          <a:p>
            <a:pPr lvl="1"/>
            <a:r>
              <a:rPr lang="el-GR" sz="3200" dirty="0"/>
              <a:t>Από-πάνω-προς-τα-κάτω (</a:t>
            </a:r>
            <a:r>
              <a:rPr lang="el-GR" sz="3200" dirty="0" err="1"/>
              <a:t>top-down</a:t>
            </a:r>
            <a:r>
              <a:rPr lang="el-GR" sz="3200" dirty="0"/>
              <a:t>), όπου ο σχεδιασμός ξεκινά με μια γενική εικόνα και προχωρά ιεραρχικά προς τις λεπτομέρειες.</a:t>
            </a:r>
          </a:p>
          <a:p>
            <a:pPr lvl="1"/>
            <a:r>
              <a:rPr lang="el-GR" sz="3200" dirty="0"/>
              <a:t>Από-κάτω-προς-τα-πάνω (</a:t>
            </a:r>
            <a:r>
              <a:rPr lang="el-GR" sz="3200" dirty="0" err="1"/>
              <a:t>bottom-up</a:t>
            </a:r>
            <a:r>
              <a:rPr lang="el-GR" sz="3200" dirty="0"/>
              <a:t>), όπου ο σχεδιασμός αρχίζει με τις λεπτομέρειες και κινείται προς τις σημαντικότερες λειτουργίες.</a:t>
            </a:r>
          </a:p>
          <a:p>
            <a:pPr marL="0" indent="0">
              <a:buNone/>
            </a:pPr>
            <a:r>
              <a:rPr lang="el-GR" dirty="0"/>
              <a:t>Στην ίδια φάση κατασκευάζονται και μοντέλα ή/και πρωτότυπα τμημάτων του ΠΣ, ώστε να ελεγχθεί η αποτελεσματικότητα του σχεδιασμού.</a:t>
            </a:r>
          </a:p>
          <a:p>
            <a:endParaRPr lang="el-GR" dirty="0"/>
          </a:p>
        </p:txBody>
      </p:sp>
    </p:spTree>
    <p:extLst>
      <p:ext uri="{BB962C8B-B14F-4D97-AF65-F5344CB8AC3E}">
        <p14:creationId xmlns:p14="http://schemas.microsoft.com/office/powerpoint/2010/main" val="1001565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3: Ανάπτυξη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
        <p:nvSpPr>
          <p:cNvPr id="5" name="Θέση περιεχομένου 4"/>
          <p:cNvSpPr>
            <a:spLocks noGrp="1"/>
          </p:cNvSpPr>
          <p:nvPr>
            <p:ph idx="1"/>
          </p:nvPr>
        </p:nvSpPr>
        <p:spPr/>
        <p:txBody>
          <a:bodyPr>
            <a:normAutofit fontScale="77500" lnSpcReduction="20000"/>
          </a:bodyPr>
          <a:lstStyle/>
          <a:p>
            <a:r>
              <a:rPr lang="el-GR" dirty="0"/>
              <a:t>Εδώ τα διάφορα τμήματα του λογισμικού είτε δημιουργούνται είτε αποκτούνται (αγοράζονται).</a:t>
            </a:r>
          </a:p>
          <a:p>
            <a:endParaRPr lang="el-GR" dirty="0"/>
          </a:p>
          <a:p>
            <a:r>
              <a:rPr lang="el-GR" dirty="0"/>
              <a:t>Οι προγραμματιστές επιλέγουν είτε τη δημιουργία του απαραίτητου λογισμικού από την αρχή είτε την προσαρμογή λογισμικού που αποκτήθηκε από άλλη πηγή.</a:t>
            </a:r>
          </a:p>
          <a:p>
            <a:endParaRPr lang="el-GR" dirty="0"/>
          </a:p>
          <a:p>
            <a:r>
              <a:rPr lang="el-GR" dirty="0"/>
              <a:t>Σε αυτή τη φάση αναπτύσσεται επίσης και η τεκμηρίωση του συστήματος, όπως τα εγχειρίδια χρήσης και η </a:t>
            </a:r>
            <a:r>
              <a:rPr lang="el-GR" dirty="0" err="1"/>
              <a:t>online</a:t>
            </a:r>
            <a:r>
              <a:rPr lang="el-GR" dirty="0"/>
              <a:t> βοήθεια των χρηστών.</a:t>
            </a:r>
          </a:p>
          <a:p>
            <a:endParaRPr lang="el-GR" dirty="0"/>
          </a:p>
        </p:txBody>
      </p:sp>
    </p:spTree>
    <p:extLst>
      <p:ext uri="{BB962C8B-B14F-4D97-AF65-F5344CB8AC3E}">
        <p14:creationId xmlns:p14="http://schemas.microsoft.com/office/powerpoint/2010/main" val="2456939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4: Υλοποίηση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
        <p:nvSpPr>
          <p:cNvPr id="5" name="Θέση περιεχομένου 4"/>
          <p:cNvSpPr>
            <a:spLocks noGrp="1"/>
          </p:cNvSpPr>
          <p:nvPr>
            <p:ph idx="1"/>
          </p:nvPr>
        </p:nvSpPr>
        <p:spPr/>
        <p:txBody>
          <a:bodyPr>
            <a:noAutofit/>
          </a:bodyPr>
          <a:lstStyle/>
          <a:p>
            <a:r>
              <a:rPr lang="el-GR" sz="1800" dirty="0"/>
              <a:t>Κυρίαρχο ζήτημα σε αυτή τη φάση είναι η εγκατάσταση του συστήματος. 4 μέθοδοι μετατροπής υπάρχουν για τη μετάβαση από παλιό σύστημα σε νεότερο</a:t>
            </a:r>
            <a:r>
              <a:rPr lang="el-GR" sz="1800" dirty="0" smtClean="0"/>
              <a:t>:</a:t>
            </a:r>
            <a:endParaRPr lang="en-US" sz="1800" dirty="0" smtClean="0"/>
          </a:p>
          <a:p>
            <a:pPr lvl="1"/>
            <a:r>
              <a:rPr lang="el-GR" sz="1800" dirty="0"/>
              <a:t>Άμεση – όλοι οι χρήστες παύουν να χρησιμοποιούν το παλιό σύστημα και δουλεύουν με το νέο.</a:t>
            </a:r>
          </a:p>
          <a:p>
            <a:pPr lvl="1"/>
            <a:r>
              <a:rPr lang="el-GR" sz="1800" dirty="0"/>
              <a:t>Παράλληλη – το παλαιό σύστημα παραμένει σε λειτουργία όσο το νέο αυξάνει τα δεδομένα του.</a:t>
            </a:r>
          </a:p>
          <a:p>
            <a:pPr lvl="1"/>
            <a:r>
              <a:rPr lang="el-GR" sz="1800" dirty="0"/>
              <a:t>Ρυθμιζόμενη – οι χρήστες εργάζονται με το νέο σύστημα τμηματικά (βήμα-βήμα).</a:t>
            </a:r>
          </a:p>
          <a:p>
            <a:pPr lvl="1"/>
            <a:r>
              <a:rPr lang="el-GR" sz="1800" dirty="0"/>
              <a:t>Πιλοτική – Υποομάδα χρηστών χρησιμοποιεί το νέο σύστημα ενώ όλοι οι άλλοι εργάζονται με το παλαιό.</a:t>
            </a:r>
          </a:p>
          <a:p>
            <a:pPr marL="0" indent="0">
              <a:buNone/>
            </a:pPr>
            <a:r>
              <a:rPr lang="el-GR" sz="1800" dirty="0"/>
              <a:t>Η επιλογή της μεθόδου εξαρτάται από το εν λόγω ΠΣ</a:t>
            </a:r>
            <a:r>
              <a:rPr lang="el-GR" sz="1800" dirty="0" smtClean="0"/>
              <a:t>.</a:t>
            </a:r>
            <a:endParaRPr lang="el-GR" sz="1800" dirty="0"/>
          </a:p>
        </p:txBody>
      </p:sp>
    </p:spTree>
    <p:extLst>
      <p:ext uri="{BB962C8B-B14F-4D97-AF65-F5344CB8AC3E}">
        <p14:creationId xmlns:p14="http://schemas.microsoft.com/office/powerpoint/2010/main" val="4130718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Υλοποίησης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5292"/>
            <a:ext cx="6696744" cy="47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96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5: Συντήρηση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
        <p:nvSpPr>
          <p:cNvPr id="5" name="Θέση περιεχομένου 4"/>
          <p:cNvSpPr>
            <a:spLocks noGrp="1"/>
          </p:cNvSpPr>
          <p:nvPr>
            <p:ph idx="1"/>
          </p:nvPr>
        </p:nvSpPr>
        <p:spPr/>
        <p:txBody>
          <a:bodyPr>
            <a:noAutofit/>
          </a:bodyPr>
          <a:lstStyle/>
          <a:p>
            <a:r>
              <a:rPr lang="el-GR" sz="2400" dirty="0"/>
              <a:t>Κατά τη διάρκεια αυτής της φάσης, παρέχεται συνεχής υποστήριξη στους χρήστες του νέου συστήματος.</a:t>
            </a:r>
          </a:p>
          <a:p>
            <a:endParaRPr lang="el-GR" sz="2400" dirty="0"/>
          </a:p>
          <a:p>
            <a:r>
              <a:rPr lang="el-GR" sz="2400" dirty="0"/>
              <a:t>Επίσης, οι αλλαγές και οι βελτιώσεις είναι μέρος της </a:t>
            </a:r>
            <a:r>
              <a:rPr lang="el-GR" sz="2400" dirty="0" smtClean="0"/>
              <a:t>πέμπτης </a:t>
            </a:r>
            <a:r>
              <a:rPr lang="el-GR" sz="2400" dirty="0"/>
              <a:t>φάσης, όπως είναι και η διαδικασία απομόνωσης και επίλυσης των προβλημάτων του συστήματος.</a:t>
            </a:r>
          </a:p>
        </p:txBody>
      </p:sp>
    </p:spTree>
    <p:extLst>
      <p:ext uri="{BB962C8B-B14F-4D97-AF65-F5344CB8AC3E}">
        <p14:creationId xmlns:p14="http://schemas.microsoft.com/office/powerpoint/2010/main" val="2467584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2569156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43</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Πολυμέσα και Πληροφοριακά Συστήματα</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Μέσα Πολυμέσων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Μέσο είναι ένας τρόπος μεταφοράς της πληροφορίας.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Ο </a:t>
            </a:r>
            <a:r>
              <a:rPr lang="el-GR" sz="2400" dirty="0">
                <a:solidFill>
                  <a:prstClr val="black">
                    <a:lumMod val="75000"/>
                    <a:lumOff val="25000"/>
                  </a:prstClr>
                </a:solidFill>
                <a:ea typeface="Tahoma" panose="020B0604030504040204" pitchFamily="34" charset="0"/>
                <a:cs typeface="Tahoma" panose="020B0604030504040204" pitchFamily="34" charset="0"/>
              </a:rPr>
              <a:t>προφορικός και γραπτός λόγος είναι 2 παραδείγματα μέσων.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Υπάρχουν </a:t>
            </a:r>
            <a:r>
              <a:rPr lang="el-GR" sz="2400" dirty="0">
                <a:solidFill>
                  <a:prstClr val="black">
                    <a:lumMod val="75000"/>
                    <a:lumOff val="25000"/>
                  </a:prstClr>
                </a:solidFill>
                <a:ea typeface="Tahoma" panose="020B0604030504040204" pitchFamily="34" charset="0"/>
                <a:cs typeface="Tahoma" panose="020B0604030504040204" pitchFamily="34" charset="0"/>
              </a:rPr>
              <a:t>πολλά είδη μεμονωμένων μέσων.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Πολυμέσα </a:t>
            </a:r>
            <a:r>
              <a:rPr lang="el-GR" sz="2400" dirty="0">
                <a:solidFill>
                  <a:prstClr val="black">
                    <a:lumMod val="75000"/>
                    <a:lumOff val="25000"/>
                  </a:prstClr>
                </a:solidFill>
                <a:ea typeface="Tahoma" panose="020B0604030504040204" pitchFamily="34" charset="0"/>
                <a:cs typeface="Tahoma" panose="020B0604030504040204" pitchFamily="34" charset="0"/>
              </a:rPr>
              <a:t>είναι η παράλληλη χρήση περισσότερων του ενός μέσου για τη μεταφορά μηνύματος ή πληροφορίας.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Χαρακτηριστικό </a:t>
            </a:r>
            <a:r>
              <a:rPr lang="el-GR" sz="2400" dirty="0">
                <a:solidFill>
                  <a:prstClr val="black">
                    <a:lumMod val="75000"/>
                    <a:lumOff val="25000"/>
                  </a:prstClr>
                </a:solidFill>
                <a:ea typeface="Tahoma" panose="020B0604030504040204" pitchFamily="34" charset="0"/>
                <a:cs typeface="Tahoma" panose="020B0604030504040204" pitchFamily="34" charset="0"/>
              </a:rPr>
              <a:t>παράδειγμα πολυμέσων είναι οι παρουσιάσεις μέσω διαφανειών.</a:t>
            </a:r>
          </a:p>
          <a:p>
            <a:pPr algn="just">
              <a:lnSpc>
                <a:spcPts val="2065"/>
              </a:lnSpc>
              <a:spcBef>
                <a:spcPts val="0"/>
              </a:spcBef>
              <a:spcAft>
                <a:spcPts val="0"/>
              </a:spcAft>
              <a:buClr>
                <a:srgbClr val="000000"/>
              </a:buClr>
              <a:buSzPts val="1200"/>
              <a:buFont typeface="+mj-lt"/>
              <a:buAutoNum type="arabicPeriod"/>
            </a:pPr>
            <a:endParaRPr lang="el-GR" sz="24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81149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Αλληλεπίδραση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Ένα PC μπορεί να παρουσιάσει πολλούς τύπους μέσων  ταυτόχρονα (όπως η τηλεόραση). Για παράδειγμα, κείμενο, εικόνα, μουσική και αφήγηση μπορούν να παίζουν συγχρόνως.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Η TV δεν είναι διαλογική, παρά μόνο «παραδίδει» το περιεχόμενο. Το PC υποστηρίζει τη χρήση διαλογικών πολυμέσων όπως τα παιχνίδια.</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Αλληλεπίδραση σημαίνει ο χρήστης και το πρόγραμμα να ανταποκρίνονται μεταξύ τους.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Το πρόγραμμα παρέχει μια συνεχώς μεταβαλλόμενη σειρά επιλογών, την οποία ο χρήστης επιλέγει για να κατευθύνει τη ροή του προγράμματος.</a:t>
            </a:r>
          </a:p>
          <a:p>
            <a:pPr algn="just">
              <a:lnSpc>
                <a:spcPts val="2065"/>
              </a:lnSpc>
              <a:spcBef>
                <a:spcPts val="0"/>
              </a:spcBef>
              <a:spcAft>
                <a:spcPts val="0"/>
              </a:spcAft>
              <a:buClr>
                <a:srgbClr val="000000"/>
              </a:buClr>
              <a:buSzPts val="1200"/>
              <a:buFont typeface="+mj-lt"/>
              <a:buAutoNum type="arabicPeriod"/>
            </a:pPr>
            <a:endParaRPr lang="el-GR" sz="22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1426244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Αμφίδρομη Επικοινωνία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9367"/>
            <a:ext cx="5360640" cy="409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960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Νέα Μέσα &amp; Ψηφιακή Σύγκλιση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Ο όρος «νέα μέσα» καλύπτει όλους τους τύπους  πολυμέσων με τεχνολογία αλληλεπίδρασης.</a:t>
            </a:r>
          </a:p>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Τα </a:t>
            </a:r>
            <a:r>
              <a:rPr lang="el-GR" sz="2200" dirty="0">
                <a:solidFill>
                  <a:prstClr val="black">
                    <a:lumMod val="75000"/>
                    <a:lumOff val="25000"/>
                  </a:prstClr>
                </a:solidFill>
                <a:ea typeface="Tahoma" panose="020B0604030504040204" pitchFamily="34" charset="0"/>
                <a:cs typeface="Tahoma" panose="020B0604030504040204" pitchFamily="34" charset="0"/>
              </a:rPr>
              <a:t>νέα μέσα περιλαμβάνουν όχι μόνο το περιεχόμενο των πολυμέσων, αλλά και τις τεχνολογίες επικοινωνίας όπως τα καλώδια (ειδικού τύπου), τις τηλεφωνικές γραμμές, τα δίκτυα και το Διαδίκτυο.</a:t>
            </a:r>
          </a:p>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Τα </a:t>
            </a:r>
            <a:r>
              <a:rPr lang="el-GR" sz="2200" dirty="0">
                <a:solidFill>
                  <a:prstClr val="black">
                    <a:lumMod val="75000"/>
                    <a:lumOff val="25000"/>
                  </a:prstClr>
                </a:solidFill>
                <a:ea typeface="Tahoma" panose="020B0604030504040204" pitchFamily="34" charset="0"/>
                <a:cs typeface="Tahoma" panose="020B0604030504040204" pitchFamily="34" charset="0"/>
              </a:rPr>
              <a:t>νέα μέσα βασίζονται στην έννοια της ψηφιακής  σύγκλισης, που σημαίνει το συνδυασμό πολλών διαφορετικών τεχνολογιών για τη μεταφορά διαφορετικών τύπων περιεχομένου και πληροφορίας σε ένα και μόνο ψηφιακό «κύκλωμα» (π.χ. ψηφιακή τηλεόραση).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403158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Επίπεδα &amp; Διαστάσεις Πληροφορίας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Σημασία περιεχομένου</a:t>
            </a:r>
          </a:p>
          <a:p>
            <a:pPr marL="228600" lvl="0" indent="-228600">
              <a:lnSpc>
                <a:spcPct val="90000"/>
              </a:lnSpc>
              <a:spcBef>
                <a:spcPts val="1800"/>
              </a:spcBef>
              <a:buSzPct val="80000"/>
              <a:buFont typeface="Wingdings" pitchFamily="2" charset="2"/>
              <a:buChar char="§"/>
            </a:pP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err="1">
                <a:solidFill>
                  <a:prstClr val="black">
                    <a:lumMod val="75000"/>
                    <a:lumOff val="25000"/>
                  </a:prstClr>
                </a:solidFill>
                <a:ea typeface="Tahoma" panose="020B0604030504040204" pitchFamily="34" charset="0"/>
                <a:cs typeface="Tahoma" panose="020B0604030504040204" pitchFamily="34" charset="0"/>
              </a:rPr>
              <a:t>Υπερμέσα</a:t>
            </a:r>
            <a:r>
              <a:rPr lang="el-GR" sz="2800" dirty="0">
                <a:solidFill>
                  <a:prstClr val="black">
                    <a:lumMod val="75000"/>
                    <a:lumOff val="25000"/>
                  </a:prstClr>
                </a:solidFill>
                <a:ea typeface="Tahoma" panose="020B0604030504040204" pitchFamily="34" charset="0"/>
                <a:cs typeface="Tahoma" panose="020B0604030504040204" pitchFamily="34" charset="0"/>
              </a:rPr>
              <a:t> και Πλοήγηση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6910680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5109</TotalTime>
  <Words>2172</Words>
  <Application>Microsoft Office PowerPoint</Application>
  <PresentationFormat>Προβολή στην οθόνη (16:10)</PresentationFormat>
  <Paragraphs>314</Paragraphs>
  <Slides>46</Slides>
  <Notes>46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46</vt:i4>
      </vt:variant>
    </vt:vector>
  </HeadingPairs>
  <TitlesOfParts>
    <vt:vector size="53" baseType="lpstr">
      <vt:lpstr>Arial Unicode MS</vt:lpstr>
      <vt:lpstr>Arial</vt:lpstr>
      <vt:lpstr>Calibri</vt:lpstr>
      <vt:lpstr>Tahoma</vt:lpstr>
      <vt:lpstr>Times New Roman</vt:lpstr>
      <vt:lpstr>Wingdings</vt:lpstr>
      <vt:lpstr>Θέμα του Office</vt:lpstr>
      <vt:lpstr>Πληροφορική II</vt:lpstr>
      <vt:lpstr>Παρουσίαση του PowerPoint</vt:lpstr>
      <vt:lpstr>Άδειες Χρήσης</vt:lpstr>
      <vt:lpstr>Χρηματοδότηση</vt:lpstr>
      <vt:lpstr>Μέσα Πολυμέσων</vt:lpstr>
      <vt:lpstr>Αλληλεπίδραση</vt:lpstr>
      <vt:lpstr>Αμφίδρομη Επικοινωνία</vt:lpstr>
      <vt:lpstr>Νέα Μέσα &amp; Ψηφιακή Σύγκλιση</vt:lpstr>
      <vt:lpstr>Επίπεδα &amp; Διαστάσεις Πληροφορίας</vt:lpstr>
      <vt:lpstr>Περιεχόμενο</vt:lpstr>
      <vt:lpstr>Υπερμέσα και Πλοήγηση</vt:lpstr>
      <vt:lpstr>Δημιουργία Περιεχομένου</vt:lpstr>
      <vt:lpstr>Διαδικασία Ανάπτυξης</vt:lpstr>
      <vt:lpstr>Καθορισμός Κοινού</vt:lpstr>
      <vt:lpstr>Σχέδιο και Πλοκή</vt:lpstr>
      <vt:lpstr>Σκίτσα Πλοκής</vt:lpstr>
      <vt:lpstr>Εργαλεία και Συγγραφή</vt:lpstr>
      <vt:lpstr>Έλεγχος</vt:lpstr>
      <vt:lpstr>Τεχνολογία Νέων Μέσων</vt:lpstr>
      <vt:lpstr>Πληροφοριακά Συστήματα</vt:lpstr>
      <vt:lpstr>Χρήσεις ΠΣ</vt:lpstr>
      <vt:lpstr>Μέρη ΠΣ</vt:lpstr>
      <vt:lpstr>Τύποι ΠΣ</vt:lpstr>
      <vt:lpstr>Συστήματα Αυτοματισμού Γραφείου</vt:lpstr>
      <vt:lpstr>Επεξεργασία Συναλλαγών</vt:lpstr>
      <vt:lpstr>Παραγγελία Προϊόντος</vt:lpstr>
      <vt:lpstr>Υποστήριξη Αποφάσεων</vt:lpstr>
      <vt:lpstr>Υποστήριξη Αποφάσεων</vt:lpstr>
      <vt:lpstr>Έμπειρα Συστήματα</vt:lpstr>
      <vt:lpstr>Έμπειρα Συστήματα</vt:lpstr>
      <vt:lpstr>Ρόλος</vt:lpstr>
      <vt:lpstr>Φορείς</vt:lpstr>
      <vt:lpstr>Ανάπτυξη ΠΣ (Κύκλος Ζωής ΠΣ)</vt:lpstr>
      <vt:lpstr>Ανάπτυξη ΠΣ (Κύκλος Ζωής ΠΣ)</vt:lpstr>
      <vt:lpstr>Φάση 1: Ανάλυση Αναγκών</vt:lpstr>
      <vt:lpstr>Διάγραμμα Ροής</vt:lpstr>
      <vt:lpstr>Φάση 2: Σχεδιασμός Συστήματος</vt:lpstr>
      <vt:lpstr>Φάση 3: Ανάπτυξη</vt:lpstr>
      <vt:lpstr>Φάση 4: Υλοποίηση</vt:lpstr>
      <vt:lpstr>Μέθοδοι Υλοποίησης</vt:lpstr>
      <vt:lpstr>Φάση 5: Συντήρηση</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362</cp:revision>
  <dcterms:created xsi:type="dcterms:W3CDTF">2012-09-06T09:03:05Z</dcterms:created>
  <dcterms:modified xsi:type="dcterms:W3CDTF">2015-09-23T17:59:53Z</dcterms:modified>
</cp:coreProperties>
</file>