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9" r:id="rId3"/>
    <p:sldId id="257" r:id="rId4"/>
    <p:sldId id="259" r:id="rId5"/>
    <p:sldId id="309" r:id="rId6"/>
    <p:sldId id="261" r:id="rId7"/>
    <p:sldId id="296" r:id="rId8"/>
    <p:sldId id="298" r:id="rId9"/>
    <p:sldId id="297" r:id="rId10"/>
    <p:sldId id="262" r:id="rId11"/>
    <p:sldId id="299" r:id="rId12"/>
    <p:sldId id="302" r:id="rId13"/>
    <p:sldId id="301" r:id="rId14"/>
    <p:sldId id="300" r:id="rId15"/>
    <p:sldId id="303" r:id="rId16"/>
    <p:sldId id="304" r:id="rId17"/>
    <p:sldId id="308" r:id="rId18"/>
    <p:sldId id="305" r:id="rId19"/>
    <p:sldId id="290" r:id="rId20"/>
    <p:sldId id="310" r:id="rId21"/>
    <p:sldId id="311" r:id="rId22"/>
    <p:sldId id="312" r:id="rId23"/>
    <p:sldId id="313" r:id="rId24"/>
    <p:sldId id="314" r:id="rId25"/>
    <p:sldId id="315" r:id="rId26"/>
  </p:sldIdLst>
  <p:sldSz cx="9144000" cy="5715000" type="screen16x10"/>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90" d="100"/>
          <a:sy n="90" d="100"/>
        </p:scale>
        <p:origin x="-2400" y="-97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06/07/2015</a:t>
            </a:fld>
            <a:endParaRPr lang="en-GB" dirty="0"/>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dirty="0"/>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6/7/2015</a:t>
            </a:fld>
            <a:endParaRPr lang="el-GR" dirty="0"/>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dirty="0"/>
          </a:p>
        </p:txBody>
      </p:sp>
    </p:spTree>
    <p:extLst>
      <p:ext uri="{BB962C8B-B14F-4D97-AF65-F5344CB8AC3E}">
        <p14:creationId xmlns="" xmlns:p14="http://schemas.microsoft.com/office/powerpoint/2010/main" val="364998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dirty="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dirty="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dirty="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dirty="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dirty="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eclass.teiep.gr/OpenClass/courses/ACC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082145"/>
          </a:xfrm>
        </p:spPr>
        <p:txBody>
          <a:bodyPr>
            <a:normAutofit/>
          </a:bodyPr>
          <a:lstStyle/>
          <a:p>
            <a:r>
              <a:rPr lang="el-GR" sz="3200" dirty="0" smtClean="0"/>
              <a:t>Χρηματοοικονομική των Επιχειρήσεων</a:t>
            </a:r>
            <a:endParaRPr lang="el-GR" sz="3200" dirty="0"/>
          </a:p>
        </p:txBody>
      </p:sp>
      <p:sp>
        <p:nvSpPr>
          <p:cNvPr id="3" name="Υπότιτλος 2"/>
          <p:cNvSpPr>
            <a:spLocks noGrp="1"/>
          </p:cNvSpPr>
          <p:nvPr>
            <p:ph type="subTitle" idx="1"/>
          </p:nvPr>
        </p:nvSpPr>
        <p:spPr>
          <a:xfrm>
            <a:off x="683568" y="3000375"/>
            <a:ext cx="7776864" cy="1357291"/>
          </a:xfrm>
        </p:spPr>
        <p:txBody>
          <a:bodyPr>
            <a:noAutofit/>
          </a:bodyPr>
          <a:lstStyle/>
          <a:p>
            <a:r>
              <a:rPr lang="el-GR" sz="2800" dirty="0" smtClean="0"/>
              <a:t>Ενότητα: </a:t>
            </a:r>
            <a:r>
              <a:rPr lang="el-GR" sz="2800" b="1" dirty="0" smtClean="0"/>
              <a:t>θεμελιώδεις αρχές</a:t>
            </a:r>
          </a:p>
          <a:p>
            <a:endParaRPr lang="el-GR" sz="2800" dirty="0" smtClean="0"/>
          </a:p>
          <a:p>
            <a:r>
              <a:rPr lang="el-GR" sz="2800" dirty="0" smtClean="0"/>
              <a:t>Καραμάνης</a:t>
            </a:r>
            <a:r>
              <a:rPr lang="el-GR" sz="2800" dirty="0" smtClean="0"/>
              <a:t> Κωνσταντίνος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10</a:t>
            </a:fld>
            <a:endParaRPr lang="el-GR" dirty="0"/>
          </a:p>
        </p:txBody>
      </p:sp>
      <p:sp>
        <p:nvSpPr>
          <p:cNvPr id="5" name="1 - Τίτλος"/>
          <p:cNvSpPr>
            <a:spLocks noGrp="1"/>
          </p:cNvSpPr>
          <p:nvPr>
            <p:ph type="title"/>
          </p:nvPr>
        </p:nvSpPr>
        <p:spPr>
          <a:xfrm>
            <a:off x="395536" y="481236"/>
            <a:ext cx="8229600" cy="952500"/>
          </a:xfrm>
        </p:spPr>
        <p:txBody>
          <a:bodyPr>
            <a:noAutofit/>
          </a:bodyPr>
          <a:lstStyle/>
          <a:p>
            <a:pPr algn="ctr" eaLnBrk="1" hangingPunct="1"/>
            <a:r>
              <a:rPr lang="el-GR" sz="3200" b="1" dirty="0" smtClean="0">
                <a:ea typeface="ＭＳ Ｐゴシック" pitchFamily="34" charset="-128"/>
              </a:rPr>
              <a:t>Δομικό Πλαίσιο: </a:t>
            </a:r>
            <a:br>
              <a:rPr lang="el-GR" sz="3200" b="1" dirty="0" smtClean="0">
                <a:ea typeface="ＭＳ Ｐゴシック" pitchFamily="34" charset="-128"/>
              </a:rPr>
            </a:br>
            <a:r>
              <a:rPr lang="el-GR" sz="3200" b="1" dirty="0" smtClean="0">
                <a:ea typeface="ＭＳ Ｐゴシック" pitchFamily="34" charset="-128"/>
              </a:rPr>
              <a:t>Χρηματοδότηση Επενδύσεων </a:t>
            </a:r>
            <a:endParaRPr lang="el-GR" sz="3200" b="1" dirty="0" smtClean="0"/>
          </a:p>
        </p:txBody>
      </p:sp>
      <p:sp>
        <p:nvSpPr>
          <p:cNvPr id="6" name="2 - Θέση περιεχομένου"/>
          <p:cNvSpPr>
            <a:spLocks noGrp="1"/>
          </p:cNvSpPr>
          <p:nvPr>
            <p:ph idx="1"/>
          </p:nvPr>
        </p:nvSpPr>
        <p:spPr>
          <a:xfrm>
            <a:off x="457200" y="1333500"/>
            <a:ext cx="8229600" cy="4024330"/>
          </a:xfrm>
        </p:spPr>
        <p:txBody>
          <a:bodyPr rtlCol="0">
            <a:normAutofit fontScale="77500" lnSpcReduction="20000"/>
          </a:bodyPr>
          <a:lstStyle/>
          <a:p>
            <a:pPr marL="365760" indent="-256032" algn="just">
              <a:lnSpc>
                <a:spcPct val="110000"/>
              </a:lnSpc>
              <a:buFont typeface="Wingdings" pitchFamily="2" charset="2"/>
              <a:buChar char="q"/>
              <a:defRPr/>
            </a:pPr>
            <a:r>
              <a:rPr lang="el-GR" sz="3600" dirty="0" smtClean="0">
                <a:ea typeface="ＭＳ Ｐゴシック" charset="-128"/>
              </a:rPr>
              <a:t>Συγκέντρωση κεφαλαίων από:</a:t>
            </a:r>
          </a:p>
          <a:p>
            <a:pPr marL="536575" indent="0" algn="just" eaLnBrk="1" fontAlgn="auto" hangingPunct="1">
              <a:lnSpc>
                <a:spcPct val="110000"/>
              </a:lnSpc>
              <a:spcAft>
                <a:spcPts val="0"/>
              </a:spcAft>
              <a:buFont typeface="Wingdings" pitchFamily="2" charset="2"/>
              <a:buChar char="Ø"/>
              <a:defRPr/>
            </a:pPr>
            <a:r>
              <a:rPr lang="el-GR" sz="3100" b="1" dirty="0" smtClean="0">
                <a:ea typeface="ＭＳ Ｐゴシック" charset="-128"/>
              </a:rPr>
              <a:t>Α. Δανειακά κεφάλαια: </a:t>
            </a:r>
            <a:r>
              <a:rPr lang="el-GR" sz="3100" dirty="0" smtClean="0">
                <a:ea typeface="ＭＳ Ｐゴシック" charset="-128"/>
              </a:rPr>
              <a:t>άντληση κεφαλαίων από επενδυτές ή χρηματοοικονομικά ιδρύματα με την υπόσχεση πληρωμής τόκων επί των ταμειακών ροών που παράγουν τα περιουσιακά στοιχεία και περιορισμένο ή καθόλου ρόλο στη διοίκηση της επιχείρησης.</a:t>
            </a:r>
          </a:p>
          <a:p>
            <a:pPr marL="536575" indent="-11113" algn="just" eaLnBrk="1" fontAlgn="auto" hangingPunct="1">
              <a:lnSpc>
                <a:spcPct val="110000"/>
              </a:lnSpc>
              <a:spcAft>
                <a:spcPts val="0"/>
              </a:spcAft>
              <a:buFont typeface="Wingdings" pitchFamily="2" charset="2"/>
              <a:buChar char="Ø"/>
              <a:defRPr/>
            </a:pPr>
            <a:r>
              <a:rPr lang="el-GR" sz="2800" b="1" dirty="0" smtClean="0">
                <a:latin typeface="Comic Sans MS" pitchFamily="66" charset="0"/>
                <a:ea typeface="ＭＳ Ｐゴシック" charset="-128"/>
              </a:rPr>
              <a:t>Β</a:t>
            </a:r>
            <a:r>
              <a:rPr lang="el-GR" sz="3100" b="1" dirty="0" smtClean="0">
                <a:ea typeface="ＭＳ Ｐゴシック" charset="-128"/>
              </a:rPr>
              <a:t>. Ίδια κεφάλαια:</a:t>
            </a:r>
            <a:r>
              <a:rPr lang="el-GR" sz="3100" dirty="0" smtClean="0">
                <a:ea typeface="ＭＳ Ｐゴシック" charset="-128"/>
              </a:rPr>
              <a:t> οι επενδυτές λαμβάνουν ότι απομένει από τις ταμειακές ροές έπειτα από την καταβολή των πληρωμών τόκων και έχουν έναν πολύ πιο σημαντικό ρόλο στη λειτουργία της επιχείρησης.    </a:t>
            </a:r>
            <a:endParaRPr lang="en-US" sz="3100" dirty="0" smtClean="0">
              <a:ea typeface="ＭＳ Ｐゴシック" charset="-128"/>
            </a:endParaRPr>
          </a:p>
          <a:p>
            <a:pPr marL="365760" indent="-256032" eaLnBrk="1" fontAlgn="auto" hangingPunct="1">
              <a:spcAft>
                <a:spcPts val="0"/>
              </a:spcAft>
              <a:buClr>
                <a:schemeClr val="accent3"/>
              </a:buClr>
              <a:buFont typeface="Arial" pitchFamily="34" charset="0"/>
              <a:buChar char="•"/>
              <a:defRPr/>
            </a:pPr>
            <a:endParaRPr lang="el-GR" dirty="0" smtClean="0"/>
          </a:p>
        </p:txBody>
      </p:sp>
      <p:sp>
        <p:nvSpPr>
          <p:cNvPr id="7" name="6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8" name="7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9"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0"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11</a:t>
            </a:fld>
            <a:endParaRPr lang="el-GR" dirty="0"/>
          </a:p>
        </p:txBody>
      </p:sp>
      <p:sp>
        <p:nvSpPr>
          <p:cNvPr id="7" name="1 - Τίτλος"/>
          <p:cNvSpPr>
            <a:spLocks noGrp="1"/>
          </p:cNvSpPr>
          <p:nvPr>
            <p:ph type="title"/>
          </p:nvPr>
        </p:nvSpPr>
        <p:spPr/>
        <p:txBody>
          <a:bodyPr/>
          <a:lstStyle/>
          <a:p>
            <a:pPr algn="ctr" eaLnBrk="1" hangingPunct="1"/>
            <a:r>
              <a:rPr lang="el-GR" sz="3200" b="1" dirty="0" smtClean="0">
                <a:ea typeface="ＭＳ Ｐゴシック" pitchFamily="34" charset="-128"/>
              </a:rPr>
              <a:t>Η Επιχείρηση: Δομικό Πλαίσιο</a:t>
            </a:r>
            <a:endParaRPr lang="el-GR" sz="3200" b="1" dirty="0" smtClean="0"/>
          </a:p>
        </p:txBody>
      </p:sp>
      <p:pic>
        <p:nvPicPr>
          <p:cNvPr id="8" name="Picture 6" descr="C:\Users\kostas\Pictures\Οι σαρώσεις μου\2014-03 (Μαρ)\σάρωση0046.jpg"/>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571472" y="1142988"/>
            <a:ext cx="8572528" cy="4286280"/>
          </a:xfrm>
          <a:prstGeom prst="rect">
            <a:avLst/>
          </a:prstGeom>
          <a:noFill/>
        </p:spPr>
      </p:pic>
      <p:sp>
        <p:nvSpPr>
          <p:cNvPr id="10" name="4 - Θέση υποσέλιδου"/>
          <p:cNvSpPr>
            <a:spLocks noGrp="1"/>
          </p:cNvSpPr>
          <p:nvPr/>
        </p:nvSpPr>
        <p:spPr bwMode="auto">
          <a:xfrm rot="16200000">
            <a:off x="-1534353" y="3177375"/>
            <a:ext cx="3997336" cy="357190"/>
          </a:xfrm>
          <a:prstGeom prst="rect">
            <a:avLst/>
          </a:prstGeom>
          <a:noFill/>
          <a:ln w="9525">
            <a:noFill/>
            <a:miter lim="800000"/>
            <a:headEnd/>
            <a:tailEnd/>
          </a:ln>
        </p:spPr>
        <p:txBody>
          <a:bodyPr anchor="ctr"/>
          <a:lstStyle/>
          <a:p>
            <a:pPr algn="ctr" eaLnBrk="1" hangingPunct="1"/>
            <a:r>
              <a:rPr lang="el-GR" sz="1200" dirty="0">
                <a:latin typeface="Comic Sans MS" pitchFamily="66" charset="0"/>
              </a:rPr>
              <a:t>Πηγή: Α. </a:t>
            </a:r>
            <a:r>
              <a:rPr lang="en-US" sz="1200" dirty="0">
                <a:latin typeface="Comic Sans MS" pitchFamily="66" charset="0"/>
              </a:rPr>
              <a:t>Damodaran</a:t>
            </a:r>
            <a:r>
              <a:rPr lang="en-US" sz="1200" dirty="0">
                <a:latin typeface="Comic Sans MS" pitchFamily="66" charset="0"/>
              </a:rPr>
              <a:t>, 2014</a:t>
            </a:r>
            <a:endParaRPr lang="el-GR" sz="1200" dirty="0">
              <a:latin typeface="Comic Sans MS" pitchFamily="66" charset="0"/>
            </a:endParaRPr>
          </a:p>
        </p:txBody>
      </p:sp>
      <p:sp>
        <p:nvSpPr>
          <p:cNvPr id="11" name="10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9" name="8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4" cstate="print"/>
          <a:stretch>
            <a:fillRect/>
          </a:stretch>
        </p:blipFill>
        <p:spPr>
          <a:xfrm>
            <a:off x="0" y="0"/>
            <a:ext cx="323528" cy="451523"/>
          </a:xfrm>
          <a:prstGeom prst="rect">
            <a:avLst/>
          </a:prstGeom>
        </p:spPr>
      </p:pic>
      <p:pic>
        <p:nvPicPr>
          <p:cNvPr id="13"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12</a:t>
            </a:fld>
            <a:endParaRPr lang="el-GR" dirty="0"/>
          </a:p>
        </p:txBody>
      </p:sp>
      <p:sp>
        <p:nvSpPr>
          <p:cNvPr id="7" name="1 - Τίτλος"/>
          <p:cNvSpPr>
            <a:spLocks noGrp="1"/>
          </p:cNvSpPr>
          <p:nvPr>
            <p:ph type="title"/>
          </p:nvPr>
        </p:nvSpPr>
        <p:spPr>
          <a:xfrm>
            <a:off x="457200" y="228864"/>
            <a:ext cx="8229600" cy="1044459"/>
          </a:xfrm>
        </p:spPr>
        <p:txBody>
          <a:bodyPr>
            <a:noAutofit/>
          </a:bodyPr>
          <a:lstStyle/>
          <a:p>
            <a:pPr algn="ctr" eaLnBrk="1" hangingPunct="1"/>
            <a:r>
              <a:rPr lang="el-GR" sz="3200" b="1" dirty="0" smtClean="0">
                <a:ea typeface="ＭＳ Ｐゴシック" pitchFamily="34" charset="-128"/>
              </a:rPr>
              <a:t>Βασικές Αρχές της </a:t>
            </a:r>
            <a:br>
              <a:rPr lang="el-GR" sz="3200" b="1" dirty="0" smtClean="0">
                <a:ea typeface="ＭＳ Ｐゴシック" pitchFamily="34" charset="-128"/>
              </a:rPr>
            </a:br>
            <a:r>
              <a:rPr lang="el-GR" sz="3200" b="1" dirty="0" smtClean="0">
                <a:ea typeface="ＭＳ Ｐゴシック" pitchFamily="34" charset="-128"/>
              </a:rPr>
              <a:t>Χρηματοοικονομικής των Επιχειρήσεων</a:t>
            </a:r>
            <a:endParaRPr lang="el-GR" sz="3200" b="1" dirty="0" smtClean="0"/>
          </a:p>
        </p:txBody>
      </p:sp>
      <p:sp>
        <p:nvSpPr>
          <p:cNvPr id="8" name="2 - Θέση περιεχομένου"/>
          <p:cNvSpPr>
            <a:spLocks noGrp="1"/>
          </p:cNvSpPr>
          <p:nvPr>
            <p:ph idx="1"/>
          </p:nvPr>
        </p:nvSpPr>
        <p:spPr>
          <a:xfrm>
            <a:off x="457200" y="1333500"/>
            <a:ext cx="8229600" cy="4024313"/>
          </a:xfrm>
        </p:spPr>
        <p:txBody>
          <a:bodyPr>
            <a:normAutofit/>
          </a:bodyPr>
          <a:lstStyle/>
          <a:p>
            <a:pPr algn="just" eaLnBrk="1" hangingPunct="1">
              <a:spcBef>
                <a:spcPct val="0"/>
              </a:spcBef>
              <a:buFont typeface="Wingdings" pitchFamily="2" charset="2"/>
              <a:buChar char="q"/>
            </a:pPr>
            <a:r>
              <a:rPr lang="el-GR" sz="2800" b="1" dirty="0" smtClean="0">
                <a:ea typeface="ＭＳ Ｐゴシック" pitchFamily="34" charset="-128"/>
              </a:rPr>
              <a:t>Επενδυτική Αρχή:</a:t>
            </a:r>
            <a:r>
              <a:rPr lang="el-GR" sz="2800" dirty="0" smtClean="0">
                <a:ea typeface="ＭＳ Ｐゴシック" pitchFamily="34" charset="-128"/>
              </a:rPr>
              <a:t> προσδιορίζει που επενδύει τους πόρους της η επιχείρηση.</a:t>
            </a:r>
          </a:p>
          <a:p>
            <a:pPr algn="just" eaLnBrk="1" hangingPunct="1">
              <a:spcBef>
                <a:spcPct val="0"/>
              </a:spcBef>
              <a:buFont typeface="Wingdings" pitchFamily="2" charset="2"/>
              <a:buChar char="q"/>
            </a:pPr>
            <a:r>
              <a:rPr lang="el-GR" sz="2800" b="1" dirty="0" smtClean="0">
                <a:ea typeface="ＭＳ Ｐゴシック" pitchFamily="34" charset="-128"/>
              </a:rPr>
              <a:t>Χρηματοδοτική Αρχή: </a:t>
            </a:r>
            <a:r>
              <a:rPr lang="el-GR" sz="2800" dirty="0" smtClean="0">
                <a:ea typeface="ＭＳ Ｐゴシック" pitchFamily="34" charset="-128"/>
              </a:rPr>
              <a:t>καθορίζει το μίγμα των κεφαλαίων που χρησιμοποιούνται για να χρηματοδοτήσουν αυτές της επενδύσεις. </a:t>
            </a:r>
          </a:p>
          <a:p>
            <a:pPr algn="just" eaLnBrk="1" hangingPunct="1">
              <a:spcBef>
                <a:spcPct val="0"/>
              </a:spcBef>
              <a:buFont typeface="Wingdings" pitchFamily="2" charset="2"/>
              <a:buChar char="q"/>
            </a:pPr>
            <a:r>
              <a:rPr lang="el-GR" sz="2800" b="1" dirty="0" smtClean="0">
                <a:ea typeface="ＭＳ Ｐゴシック" pitchFamily="34" charset="-128"/>
              </a:rPr>
              <a:t>Μερισματική Αρχή:</a:t>
            </a:r>
            <a:r>
              <a:rPr lang="el-GR" sz="2800" dirty="0" smtClean="0">
                <a:ea typeface="ＭＳ Ｐゴシック" pitchFamily="34" charset="-128"/>
              </a:rPr>
              <a:t> απαντά στο τι μέρος των κερδών πρέπει να </a:t>
            </a:r>
            <a:r>
              <a:rPr lang="el-GR" sz="2800" dirty="0" smtClean="0">
                <a:ea typeface="ＭＳ Ｐゴシック" pitchFamily="34" charset="-128"/>
              </a:rPr>
              <a:t>επανεπενδυθεί</a:t>
            </a:r>
            <a:r>
              <a:rPr lang="el-GR" sz="2800" dirty="0" smtClean="0">
                <a:ea typeface="ＭＳ Ｐゴシック" pitchFamily="34" charset="-128"/>
              </a:rPr>
              <a:t> στην επιχείρηση και πόσο πρέπει να επιστραφεί στους ιδιοκτήτες. </a:t>
            </a:r>
            <a:endParaRPr lang="el-GR" sz="2800" dirty="0" smtClean="0"/>
          </a:p>
        </p:txBody>
      </p:sp>
      <p:sp>
        <p:nvSpPr>
          <p:cNvPr id="9" name="8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6" name="5 - Ορθογώνιο"/>
          <p:cNvSpPr/>
          <p:nvPr/>
        </p:nvSpPr>
        <p:spPr>
          <a:xfrm>
            <a:off x="251520" y="0"/>
            <a:ext cx="8572560" cy="33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0"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
        <p:nvSpPr>
          <p:cNvPr id="7" name="1 - Τίτλος"/>
          <p:cNvSpPr>
            <a:spLocks noGrp="1"/>
          </p:cNvSpPr>
          <p:nvPr>
            <p:ph type="title"/>
          </p:nvPr>
        </p:nvSpPr>
        <p:spPr>
          <a:xfrm>
            <a:off x="457200" y="228865"/>
            <a:ext cx="8229600" cy="771247"/>
          </a:xfrm>
        </p:spPr>
        <p:txBody>
          <a:bodyPr/>
          <a:lstStyle/>
          <a:p>
            <a:pPr algn="ctr" eaLnBrk="1" hangingPunct="1"/>
            <a:r>
              <a:rPr lang="el-GR" sz="3200" b="1" dirty="0" smtClean="0">
                <a:ea typeface="ＭＳ Ｐゴシック" pitchFamily="34" charset="-128"/>
              </a:rPr>
              <a:t>Η Επενδυτική Αρχή</a:t>
            </a:r>
            <a:endParaRPr lang="el-GR" sz="3200" b="1" dirty="0" smtClean="0"/>
          </a:p>
        </p:txBody>
      </p:sp>
      <p:sp>
        <p:nvSpPr>
          <p:cNvPr id="8" name="2 - Θέση περιεχομένου"/>
          <p:cNvSpPr>
            <a:spLocks noGrp="1"/>
          </p:cNvSpPr>
          <p:nvPr>
            <p:ph idx="1"/>
          </p:nvPr>
        </p:nvSpPr>
        <p:spPr>
          <a:xfrm>
            <a:off x="457200" y="928674"/>
            <a:ext cx="8229600" cy="4429139"/>
          </a:xfrm>
        </p:spPr>
        <p:txBody>
          <a:bodyPr rtlCol="0">
            <a:noAutofit/>
          </a:bodyPr>
          <a:lstStyle/>
          <a:p>
            <a:pPr marL="365760" indent="-256032" algn="just">
              <a:lnSpc>
                <a:spcPct val="120000"/>
              </a:lnSpc>
              <a:spcBef>
                <a:spcPts val="0"/>
              </a:spcBef>
              <a:buFont typeface="Wingdings" pitchFamily="2" charset="2"/>
              <a:buChar char="q"/>
              <a:defRPr/>
            </a:pPr>
            <a:r>
              <a:rPr lang="el-GR" sz="2000" dirty="0" smtClean="0"/>
              <a:t>Οι επενδυτικές αποφάσεις περιλαμβάνουν όχι μόνο αυτές που δημιουργούν έσοδα και κέρδη </a:t>
            </a:r>
            <a:r>
              <a:rPr lang="el-GR" sz="2000" i="1" dirty="0" smtClean="0"/>
              <a:t>(π.χ. εισαγωγή σε μια νέα αγορά)</a:t>
            </a:r>
            <a:r>
              <a:rPr lang="el-GR" sz="2000" dirty="0" smtClean="0"/>
              <a:t> αλλά και αυτές που εξοικονομούν χρήματα </a:t>
            </a:r>
            <a:r>
              <a:rPr lang="el-GR" sz="2000" i="1" dirty="0" smtClean="0"/>
              <a:t>(π.χ. δημιουργία ενός αποδοτικότερου συστήματος διανομής).</a:t>
            </a:r>
          </a:p>
          <a:p>
            <a:pPr marL="365760" indent="-256032" algn="just" eaLnBrk="1" fontAlgn="auto" hangingPunct="1">
              <a:lnSpc>
                <a:spcPct val="120000"/>
              </a:lnSpc>
              <a:spcBef>
                <a:spcPts val="0"/>
              </a:spcBef>
              <a:spcAft>
                <a:spcPts val="0"/>
              </a:spcAft>
              <a:buFont typeface="Wingdings" pitchFamily="2" charset="2"/>
              <a:buChar char="q"/>
              <a:defRPr/>
            </a:pPr>
            <a:r>
              <a:rPr lang="el-GR" sz="2000" dirty="0" smtClean="0"/>
              <a:t>Το ενδεικτικό επιτόκιο πρέπει να είναι υψηλότερο για επενδυτικά σχέδια υψηλότερου κινδύνου και να αντανακλά το μείγμα χρηματοδότησης που χρησιμοποιείται. </a:t>
            </a:r>
          </a:p>
          <a:p>
            <a:pPr marL="365760" indent="-256032" algn="just" eaLnBrk="1" fontAlgn="auto" hangingPunct="1">
              <a:lnSpc>
                <a:spcPct val="120000"/>
              </a:lnSpc>
              <a:spcBef>
                <a:spcPts val="0"/>
              </a:spcBef>
              <a:spcAft>
                <a:spcPts val="0"/>
              </a:spcAft>
              <a:buFont typeface="Wingdings" pitchFamily="2" charset="2"/>
              <a:buChar char="q"/>
              <a:defRPr/>
            </a:pPr>
            <a:r>
              <a:rPr lang="el-GR" sz="2000" dirty="0" smtClean="0"/>
              <a:t>Μια προτεινόμενη επένδυση πρέπει να αποφέρει μεγαλύτερη απόδοση από το ενδεικτικό επιτόκιο.</a:t>
            </a:r>
          </a:p>
          <a:p>
            <a:pPr marL="365760" indent="-256032" algn="just" eaLnBrk="1" fontAlgn="auto" hangingPunct="1">
              <a:lnSpc>
                <a:spcPct val="120000"/>
              </a:lnSpc>
              <a:spcBef>
                <a:spcPts val="0"/>
              </a:spcBef>
              <a:spcAft>
                <a:spcPts val="0"/>
              </a:spcAft>
              <a:buFont typeface="Wingdings" pitchFamily="2" charset="2"/>
              <a:buChar char="q"/>
              <a:defRPr/>
            </a:pPr>
            <a:r>
              <a:rPr lang="el-GR" sz="2000" dirty="0" smtClean="0"/>
              <a:t>Οι αποδόσεις των επενδυτικών σχεδίων υπολογίζονται βάσει των παραγόμενων ταμειακών ροών και της χρονικής διάρθρωσης αυτών. </a:t>
            </a:r>
          </a:p>
        </p:txBody>
      </p:sp>
      <p:sp>
        <p:nvSpPr>
          <p:cNvPr id="9" name="8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6" name="5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0"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
        <p:nvSpPr>
          <p:cNvPr id="7" name="1 - Τίτλος"/>
          <p:cNvSpPr>
            <a:spLocks noGrp="1"/>
          </p:cNvSpPr>
          <p:nvPr>
            <p:ph type="title"/>
          </p:nvPr>
        </p:nvSpPr>
        <p:spPr/>
        <p:txBody>
          <a:bodyPr/>
          <a:lstStyle/>
          <a:p>
            <a:pPr algn="ctr" eaLnBrk="1" hangingPunct="1"/>
            <a:r>
              <a:rPr lang="el-GR" sz="3200" b="1" dirty="0" smtClean="0">
                <a:ea typeface="ＭＳ Ｐゴシック" pitchFamily="34" charset="-128"/>
              </a:rPr>
              <a:t>Η Χρηματοδοτική Αρχή</a:t>
            </a:r>
            <a:endParaRPr lang="el-GR" sz="3200" b="1" dirty="0" smtClean="0"/>
          </a:p>
        </p:txBody>
      </p:sp>
      <p:sp>
        <p:nvSpPr>
          <p:cNvPr id="8" name="2 - Θέση περιεχομένου"/>
          <p:cNvSpPr>
            <a:spLocks noGrp="1"/>
          </p:cNvSpPr>
          <p:nvPr>
            <p:ph idx="1"/>
          </p:nvPr>
        </p:nvSpPr>
        <p:spPr>
          <a:xfrm>
            <a:off x="457200" y="1333500"/>
            <a:ext cx="8229600" cy="4024313"/>
          </a:xfrm>
        </p:spPr>
        <p:txBody>
          <a:bodyPr>
            <a:normAutofit fontScale="77500" lnSpcReduction="20000"/>
          </a:bodyPr>
          <a:lstStyle/>
          <a:p>
            <a:pPr marL="274320" indent="-274320" algn="just" eaLnBrk="1" fontAlgn="auto" hangingPunct="1">
              <a:spcBef>
                <a:spcPts val="0"/>
              </a:spcBef>
              <a:spcAft>
                <a:spcPts val="0"/>
              </a:spcAft>
              <a:buFont typeface="Wingdings" pitchFamily="2" charset="2"/>
              <a:buChar char="q"/>
              <a:defRPr/>
            </a:pPr>
            <a:r>
              <a:rPr lang="el-GR" sz="3300" dirty="0" smtClean="0"/>
              <a:t>Αφορά σε ένα μίγμα χρηματοδότησης (δανειακά και ίδια κεφάλαια), το οποίο μεγιστοποιεί την αξία των επενδύσεων που πραγματοποιούνται και αντιστοιχεί με τη φύση των περιουσιακών στοιχείων του ενεργητικού. </a:t>
            </a:r>
          </a:p>
          <a:p>
            <a:pPr marL="274320" indent="-274320" algn="just" eaLnBrk="1" fontAlgn="auto" hangingPunct="1">
              <a:spcBef>
                <a:spcPts val="0"/>
              </a:spcBef>
              <a:spcAft>
                <a:spcPts val="0"/>
              </a:spcAft>
              <a:buNone/>
              <a:defRPr/>
            </a:pPr>
            <a:endParaRPr lang="el-GR" sz="3300" dirty="0" smtClean="0"/>
          </a:p>
          <a:p>
            <a:pPr marL="444500" indent="-1588" algn="just" eaLnBrk="1" fontAlgn="auto" hangingPunct="1">
              <a:spcBef>
                <a:spcPts val="0"/>
              </a:spcBef>
              <a:spcAft>
                <a:spcPts val="0"/>
              </a:spcAft>
              <a:buFont typeface="Wingdings" pitchFamily="2" charset="2"/>
              <a:buChar char="Ø"/>
              <a:defRPr/>
            </a:pPr>
            <a:r>
              <a:rPr lang="el-GR" sz="2800" dirty="0" smtClean="0"/>
              <a:t>Σε εισηγμένες επιχειρήσεις στο χρηματιστήριο τα δανειακά κεφάλαια συνήθως παίρνουν τη μορφή ομολόγων και τα ίδια κεφάλαια τη μορφή κοινών μετοχών.</a:t>
            </a:r>
          </a:p>
          <a:p>
            <a:pPr marL="444500" indent="-1588" algn="just" eaLnBrk="1" fontAlgn="auto" hangingPunct="1">
              <a:spcBef>
                <a:spcPts val="0"/>
              </a:spcBef>
              <a:spcAft>
                <a:spcPts val="0"/>
              </a:spcAft>
              <a:buNone/>
              <a:defRPr/>
            </a:pPr>
            <a:endParaRPr lang="el-GR" sz="2800" dirty="0" smtClean="0"/>
          </a:p>
          <a:p>
            <a:pPr marL="444500" indent="-1588" algn="just" eaLnBrk="1" fontAlgn="auto" hangingPunct="1">
              <a:spcBef>
                <a:spcPts val="0"/>
              </a:spcBef>
              <a:spcAft>
                <a:spcPts val="0"/>
              </a:spcAft>
              <a:buFont typeface="Wingdings" pitchFamily="2" charset="2"/>
              <a:buChar char="Ø"/>
              <a:defRPr/>
            </a:pPr>
            <a:r>
              <a:rPr lang="el-GR" sz="2800" dirty="0" smtClean="0"/>
              <a:t>Στις μη εισηγμένες τα δανειακά κεφάλαια αφορούν σε τραπεζικά δάνεια και τα ίδια κεφάλαια αντιπροσωπεύουν τις αποταμιεύσεις του ιδιοκτήτη.  </a:t>
            </a:r>
          </a:p>
        </p:txBody>
      </p:sp>
      <p:sp>
        <p:nvSpPr>
          <p:cNvPr id="9" name="8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6" name="5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0"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dirty="0"/>
          </a:p>
        </p:txBody>
      </p:sp>
      <p:sp>
        <p:nvSpPr>
          <p:cNvPr id="5" name="1 - Τίτλος"/>
          <p:cNvSpPr>
            <a:spLocks noGrp="1"/>
          </p:cNvSpPr>
          <p:nvPr>
            <p:ph type="title"/>
          </p:nvPr>
        </p:nvSpPr>
        <p:spPr/>
        <p:txBody>
          <a:bodyPr/>
          <a:lstStyle/>
          <a:p>
            <a:pPr algn="ctr" eaLnBrk="1" hangingPunct="1"/>
            <a:r>
              <a:rPr lang="el-GR" sz="3200" b="1" dirty="0" smtClean="0">
                <a:ea typeface="ＭＳ Ｐゴシック" pitchFamily="34" charset="-128"/>
              </a:rPr>
              <a:t>Η Μερισματική Αρχή</a:t>
            </a:r>
            <a:endParaRPr lang="el-GR" sz="3200" b="1" dirty="0" smtClean="0"/>
          </a:p>
        </p:txBody>
      </p:sp>
      <p:sp>
        <p:nvSpPr>
          <p:cNvPr id="6" name="2 - Θέση περιεχομένου"/>
          <p:cNvSpPr>
            <a:spLocks noGrp="1"/>
          </p:cNvSpPr>
          <p:nvPr>
            <p:ph idx="1"/>
          </p:nvPr>
        </p:nvSpPr>
        <p:spPr>
          <a:xfrm>
            <a:off x="457200" y="1333500"/>
            <a:ext cx="8229600" cy="4024313"/>
          </a:xfrm>
        </p:spPr>
        <p:txBody>
          <a:bodyPr rtlCol="0">
            <a:normAutofit/>
          </a:bodyPr>
          <a:lstStyle/>
          <a:p>
            <a:pPr marL="365760" indent="-256032" algn="just" eaLnBrk="1" fontAlgn="auto" hangingPunct="1">
              <a:spcAft>
                <a:spcPts val="0"/>
              </a:spcAft>
              <a:buFont typeface="Wingdings" pitchFamily="2" charset="2"/>
              <a:buChar char="q"/>
              <a:defRPr/>
            </a:pPr>
            <a:r>
              <a:rPr lang="el-GR" sz="2400" dirty="0" smtClean="0">
                <a:ea typeface="ＭＳ Ｐゴシック" charset="-128"/>
              </a:rPr>
              <a:t>Οι επιχειρήσεις που αναπτύσσονται και φτάνουν στο στάδιο ωρίμανσης πρέπει να ανακαλύψουν τρόπους επιστροφής των πλεοναζόντων μετρητών στους ιδιοκτήτες. </a:t>
            </a:r>
          </a:p>
          <a:p>
            <a:pPr marL="536575" indent="-7938" algn="just" eaLnBrk="1" fontAlgn="auto" hangingPunct="1">
              <a:spcAft>
                <a:spcPts val="0"/>
              </a:spcAft>
              <a:buFont typeface="Wingdings" pitchFamily="2" charset="2"/>
              <a:buChar char="Ø"/>
              <a:defRPr/>
            </a:pPr>
            <a:r>
              <a:rPr lang="el-GR" sz="2400" dirty="0" smtClean="0"/>
              <a:t>Στις εισηγμένες επιχειρήσεις η επιστροφή πραγματοποιείται είτε με την πληρωμή μερισμάτων είτε με την επαναγορά μετοχών.</a:t>
            </a:r>
          </a:p>
          <a:p>
            <a:pPr marL="536575" indent="-7938" algn="just" eaLnBrk="1" fontAlgn="auto" hangingPunct="1">
              <a:spcAft>
                <a:spcPts val="0"/>
              </a:spcAft>
              <a:buFont typeface="Wingdings" pitchFamily="2" charset="2"/>
              <a:buChar char="Ø"/>
              <a:defRPr/>
            </a:pPr>
            <a:r>
              <a:rPr lang="el-GR" sz="2400" dirty="0" smtClean="0"/>
              <a:t>Για τις μη εισηγμένες η επιστροφή περιλαμβάνει συνήθως απλώς την απόσυρση μέρους ή όλων των κεφαλαίων της επιχείρησης εκ μέρους του ιδιοκτήτη της.    </a:t>
            </a:r>
          </a:p>
        </p:txBody>
      </p:sp>
      <p:sp>
        <p:nvSpPr>
          <p:cNvPr id="9" name="8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7" name="6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0"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dirty="0"/>
          </a:p>
        </p:txBody>
      </p:sp>
      <p:sp>
        <p:nvSpPr>
          <p:cNvPr id="5" name="1 - Τίτλος"/>
          <p:cNvSpPr>
            <a:spLocks noGrp="1"/>
          </p:cNvSpPr>
          <p:nvPr>
            <p:ph type="title"/>
          </p:nvPr>
        </p:nvSpPr>
        <p:spPr>
          <a:xfrm>
            <a:off x="457200" y="409228"/>
            <a:ext cx="8229600" cy="772136"/>
          </a:xfrm>
        </p:spPr>
        <p:txBody>
          <a:bodyPr>
            <a:noAutofit/>
          </a:bodyPr>
          <a:lstStyle/>
          <a:p>
            <a:pPr algn="ctr" eaLnBrk="1" hangingPunct="1"/>
            <a:r>
              <a:rPr lang="el-GR" sz="3200" b="1" dirty="0" smtClean="0">
                <a:ea typeface="ＭＳ Ｐゴシック" pitchFamily="34" charset="-128"/>
              </a:rPr>
              <a:t>Η Χρηματοοικονομική και η Αξία της Επιχείρησης</a:t>
            </a:r>
            <a:endParaRPr lang="el-GR" sz="3200" b="1" dirty="0" smtClean="0"/>
          </a:p>
        </p:txBody>
      </p:sp>
      <p:sp>
        <p:nvSpPr>
          <p:cNvPr id="6" name="2 - Θέση περιεχομένου"/>
          <p:cNvSpPr>
            <a:spLocks noGrp="1"/>
          </p:cNvSpPr>
          <p:nvPr>
            <p:ph idx="1"/>
          </p:nvPr>
        </p:nvSpPr>
        <p:spPr>
          <a:xfrm>
            <a:off x="457200" y="1142988"/>
            <a:ext cx="8229600" cy="4572012"/>
          </a:xfrm>
        </p:spPr>
        <p:txBody>
          <a:bodyPr rtlCol="0">
            <a:noAutofit/>
          </a:bodyPr>
          <a:lstStyle/>
          <a:p>
            <a:pPr marL="514350" indent="-514350" algn="just" eaLnBrk="1" fontAlgn="auto" hangingPunct="1">
              <a:lnSpc>
                <a:spcPct val="120000"/>
              </a:lnSpc>
              <a:spcBef>
                <a:spcPts val="0"/>
              </a:spcBef>
              <a:spcAft>
                <a:spcPts val="0"/>
              </a:spcAft>
              <a:buFont typeface="Wingdings" pitchFamily="2" charset="2"/>
              <a:buChar char="q"/>
              <a:defRPr/>
            </a:pPr>
            <a:r>
              <a:rPr lang="el-GR" sz="2000" b="1" dirty="0" smtClean="0">
                <a:ea typeface="ＭＳ Ｐゴシック" charset="-128"/>
              </a:rPr>
              <a:t>Η αξία της επιχείρησης εξαρτάται</a:t>
            </a:r>
            <a:r>
              <a:rPr lang="el-GR" sz="2000" dirty="0" smtClean="0">
                <a:ea typeface="ＭＳ Ｐゴシック" charset="-128"/>
              </a:rPr>
              <a:t>:</a:t>
            </a:r>
          </a:p>
          <a:p>
            <a:pPr marL="357188" indent="0" algn="just" eaLnBrk="1" fontAlgn="auto" hangingPunct="1">
              <a:lnSpc>
                <a:spcPct val="120000"/>
              </a:lnSpc>
              <a:spcBef>
                <a:spcPts val="0"/>
              </a:spcBef>
              <a:spcAft>
                <a:spcPts val="0"/>
              </a:spcAft>
              <a:buFont typeface="Wingdings" pitchFamily="2" charset="2"/>
              <a:buChar char="Ø"/>
              <a:defRPr/>
            </a:pPr>
            <a:r>
              <a:rPr lang="el-GR" sz="2000" dirty="0" smtClean="0">
                <a:ea typeface="ＭＳ Ｐゴシック" charset="-128"/>
              </a:rPr>
              <a:t>από την ποιότητα των επενδυτικών σχεδίων </a:t>
            </a:r>
            <a:r>
              <a:rPr lang="el-GR" sz="2000" i="1" dirty="0" smtClean="0">
                <a:ea typeface="ＭＳ Ｐゴシック" charset="-128"/>
              </a:rPr>
              <a:t>(επενδυτικές αποφάσεις)</a:t>
            </a:r>
            <a:r>
              <a:rPr lang="el-GR" sz="2000" dirty="0" smtClean="0">
                <a:ea typeface="ＭＳ Ｐゴシック" charset="-128"/>
              </a:rPr>
              <a:t> και </a:t>
            </a:r>
          </a:p>
          <a:p>
            <a:pPr marL="357188" indent="0" algn="just" eaLnBrk="1" fontAlgn="auto" hangingPunct="1">
              <a:lnSpc>
                <a:spcPct val="120000"/>
              </a:lnSpc>
              <a:spcBef>
                <a:spcPts val="0"/>
              </a:spcBef>
              <a:spcAft>
                <a:spcPts val="0"/>
              </a:spcAft>
              <a:buFont typeface="Wingdings" pitchFamily="2" charset="2"/>
              <a:buChar char="Ø"/>
              <a:defRPr/>
            </a:pPr>
            <a:r>
              <a:rPr lang="el-GR" sz="2000" dirty="0" smtClean="0">
                <a:ea typeface="ＭＳ Ｐゴシック" charset="-128"/>
              </a:rPr>
              <a:t>από το ποσό που </a:t>
            </a:r>
            <a:r>
              <a:rPr lang="el-GR" sz="2000" dirty="0" smtClean="0">
                <a:ea typeface="ＭＳ Ｐゴシック" charset="-128"/>
              </a:rPr>
              <a:t>επανεπενδύεται</a:t>
            </a:r>
            <a:r>
              <a:rPr lang="el-GR" sz="2000" dirty="0" smtClean="0">
                <a:ea typeface="ＭＳ Ｐゴシック" charset="-128"/>
              </a:rPr>
              <a:t> στην επιχείρηση </a:t>
            </a:r>
            <a:r>
              <a:rPr lang="el-GR" sz="2000" i="1" dirty="0" smtClean="0">
                <a:ea typeface="ＭＳ Ｐゴシック" charset="-128"/>
              </a:rPr>
              <a:t>(μερισματικές αποφάσεις). </a:t>
            </a:r>
          </a:p>
          <a:p>
            <a:pPr marL="357188" indent="0" algn="just" eaLnBrk="1" fontAlgn="auto" hangingPunct="1">
              <a:lnSpc>
                <a:spcPct val="120000"/>
              </a:lnSpc>
              <a:spcBef>
                <a:spcPts val="0"/>
              </a:spcBef>
              <a:spcAft>
                <a:spcPts val="0"/>
              </a:spcAft>
              <a:buFont typeface="Wingdings" pitchFamily="2" charset="2"/>
              <a:buChar char="Ø"/>
              <a:defRPr/>
            </a:pPr>
            <a:r>
              <a:rPr lang="el-GR" sz="2000" dirty="0" smtClean="0">
                <a:ea typeface="ＭＳ Ｐゴシック" charset="-128"/>
              </a:rPr>
              <a:t>από το προεξοφλητικό επιτόκιο και από τις αναμενόμενες ταμειακές ροές </a:t>
            </a:r>
            <a:r>
              <a:rPr lang="el-GR" sz="2000" i="1" dirty="0" smtClean="0">
                <a:ea typeface="ＭＳ Ｐゴシック" charset="-128"/>
              </a:rPr>
              <a:t>(χρηματοδοτικές αποφάσεις ). </a:t>
            </a:r>
          </a:p>
          <a:p>
            <a:pPr marL="357188" indent="0" algn="just" eaLnBrk="1" fontAlgn="auto" hangingPunct="1">
              <a:lnSpc>
                <a:spcPct val="120000"/>
              </a:lnSpc>
              <a:spcBef>
                <a:spcPts val="0"/>
              </a:spcBef>
              <a:spcAft>
                <a:spcPts val="0"/>
              </a:spcAft>
              <a:buNone/>
              <a:defRPr/>
            </a:pPr>
            <a:endParaRPr lang="el-GR" sz="2000" i="1" dirty="0" smtClean="0">
              <a:ea typeface="ＭＳ Ｐゴシック" charset="-128"/>
            </a:endParaRPr>
          </a:p>
          <a:p>
            <a:pPr marL="0" indent="0" algn="ctr" eaLnBrk="1" fontAlgn="auto" hangingPunct="1">
              <a:lnSpc>
                <a:spcPct val="120000"/>
              </a:lnSpc>
              <a:spcBef>
                <a:spcPts val="0"/>
              </a:spcBef>
              <a:spcAft>
                <a:spcPts val="0"/>
              </a:spcAft>
              <a:buFont typeface="Wingdings" pitchFamily="2" charset="2"/>
              <a:buChar char="v"/>
              <a:defRPr/>
            </a:pPr>
            <a:r>
              <a:rPr lang="el-GR" sz="2000" b="1" dirty="0" smtClean="0">
                <a:ea typeface="ＭＳ Ｐゴシック" charset="-128"/>
              </a:rPr>
              <a:t>   Η αξία μιας επιχείρησης ισούται με την παρούσα αξία των αναμενόμενων ταμειακών ροών της, προεξοφλημένων με ένα επιτόκιο το οποίο αντανακλά τόσο των κίνδυνο των επενδυτικών σχεδίων όσο και το χρηματοδοτικό μίγμα.</a:t>
            </a:r>
            <a:endParaRPr lang="el-GR" sz="2000" dirty="0" smtClean="0"/>
          </a:p>
        </p:txBody>
      </p:sp>
      <p:sp>
        <p:nvSpPr>
          <p:cNvPr id="9" name="8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7" name="6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0"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17</a:t>
            </a:fld>
            <a:endParaRPr lang="el-GR" dirty="0"/>
          </a:p>
        </p:txBody>
      </p:sp>
      <p:sp>
        <p:nvSpPr>
          <p:cNvPr id="5" name="Title 1"/>
          <p:cNvSpPr>
            <a:spLocks noGrp="1"/>
          </p:cNvSpPr>
          <p:nvPr>
            <p:ph type="title"/>
          </p:nvPr>
        </p:nvSpPr>
        <p:spPr/>
        <p:txBody>
          <a:bodyPr/>
          <a:lstStyle/>
          <a:p>
            <a:pPr algn="ctr" eaLnBrk="1" hangingPunct="1"/>
            <a:r>
              <a:rPr lang="el-GR" sz="3200" b="1" dirty="0" smtClean="0">
                <a:ea typeface="ＭＳ Ｐゴシック" pitchFamily="34" charset="-128"/>
              </a:rPr>
              <a:t>Αξία ενός Αξιόγραφου</a:t>
            </a:r>
            <a:endParaRPr lang="en-US" sz="3200" b="1" dirty="0" smtClean="0">
              <a:ea typeface="ＭＳ Ｐゴシック" pitchFamily="34" charset="-128"/>
            </a:endParaRPr>
          </a:p>
        </p:txBody>
      </p:sp>
      <p:sp>
        <p:nvSpPr>
          <p:cNvPr id="6" name="Content Placeholder 2"/>
          <p:cNvSpPr>
            <a:spLocks noGrp="1"/>
          </p:cNvSpPr>
          <p:nvPr>
            <p:ph idx="1"/>
          </p:nvPr>
        </p:nvSpPr>
        <p:spPr>
          <a:xfrm>
            <a:off x="457200" y="1333500"/>
            <a:ext cx="8229600" cy="4024313"/>
          </a:xfrm>
        </p:spPr>
        <p:txBody>
          <a:bodyPr>
            <a:noAutofit/>
          </a:bodyPr>
          <a:lstStyle/>
          <a:p>
            <a:pPr marL="514350" indent="-514350" algn="just" eaLnBrk="1" hangingPunct="1">
              <a:buFont typeface="Wingdings" pitchFamily="2" charset="2"/>
              <a:buChar char="q"/>
              <a:defRPr/>
            </a:pPr>
            <a:r>
              <a:rPr lang="el-GR" sz="2000" b="1" dirty="0" smtClean="0">
                <a:ea typeface="ＭＳ Ｐゴシック" pitchFamily="34" charset="-128"/>
              </a:rPr>
              <a:t>Επηρεάζεται από:</a:t>
            </a:r>
          </a:p>
          <a:p>
            <a:pPr marL="514350" indent="-71438" algn="just" eaLnBrk="1" hangingPunct="1">
              <a:buFont typeface="Wingdings" pitchFamily="2" charset="2"/>
              <a:buChar char="Ø"/>
              <a:defRPr/>
            </a:pPr>
            <a:r>
              <a:rPr lang="el-GR" sz="2000" dirty="0" smtClean="0">
                <a:ea typeface="ＭＳ Ｐゴシック" pitchFamily="34" charset="-128"/>
              </a:rPr>
              <a:t>Την ταμειακή ροή του αξιόγραφου</a:t>
            </a:r>
          </a:p>
          <a:p>
            <a:pPr marL="514350" indent="-71438" algn="just" eaLnBrk="1" hangingPunct="1">
              <a:buFont typeface="Wingdings" pitchFamily="2" charset="2"/>
              <a:buChar char="Ø"/>
              <a:defRPr/>
            </a:pPr>
            <a:r>
              <a:rPr lang="el-GR" sz="2000" dirty="0" smtClean="0">
                <a:ea typeface="ＭＳ Ｐゴシック" pitchFamily="34" charset="-128"/>
              </a:rPr>
              <a:t>Το ποσοστό απόλυτης αύξησης της ταμειακής ροής </a:t>
            </a:r>
          </a:p>
          <a:p>
            <a:pPr marL="514350" indent="-71438" algn="just" eaLnBrk="1" hangingPunct="1">
              <a:buFont typeface="Wingdings" pitchFamily="2" charset="2"/>
              <a:buChar char="Ø"/>
              <a:defRPr/>
            </a:pPr>
            <a:r>
              <a:rPr lang="el-GR" sz="2000" dirty="0" smtClean="0">
                <a:ea typeface="ＭＳ Ｐゴシック" pitchFamily="34" charset="-128"/>
              </a:rPr>
              <a:t>Τον κίνδυνο ή αβεβαιότητα της ταμειακής ροής </a:t>
            </a:r>
            <a:r>
              <a:rPr lang="el-GR" sz="2000" i="1" dirty="0" smtClean="0">
                <a:ea typeface="ＭＳ Ｐゴシック" pitchFamily="34" charset="-128"/>
              </a:rPr>
              <a:t>(προεξοφλητικό επιτόκιο)</a:t>
            </a:r>
          </a:p>
          <a:p>
            <a:pPr marL="514350" indent="-71438" algn="just" eaLnBrk="1" hangingPunct="1">
              <a:buFont typeface="Wingdings 2" pitchFamily="18" charset="2"/>
              <a:buNone/>
              <a:defRPr/>
            </a:pPr>
            <a:endParaRPr lang="el-GR" sz="2000" dirty="0" smtClean="0">
              <a:ea typeface="ＭＳ Ｐゴシック" pitchFamily="34" charset="-128"/>
            </a:endParaRPr>
          </a:p>
          <a:p>
            <a:pPr marL="514350" indent="25400" algn="ctr" eaLnBrk="1" hangingPunct="1">
              <a:buFont typeface="Wingdings" pitchFamily="2" charset="2"/>
              <a:buChar char="ü"/>
              <a:defRPr/>
            </a:pPr>
            <a:r>
              <a:rPr lang="el-GR" sz="2000" b="1" dirty="0" smtClean="0">
                <a:ea typeface="ＭＳ Ｐゴシック" pitchFamily="34" charset="-128"/>
              </a:rPr>
              <a:t>Αύξηση της ποσότητας της ταμειακής ροής αυξάνει την τιμή του αξιόγραφου</a:t>
            </a:r>
          </a:p>
          <a:p>
            <a:pPr marL="514350" indent="25400" algn="ctr" eaLnBrk="1" hangingPunct="1">
              <a:buFont typeface="Wingdings" pitchFamily="2" charset="2"/>
              <a:buChar char="ü"/>
              <a:defRPr/>
            </a:pPr>
            <a:r>
              <a:rPr lang="el-GR" sz="2000" b="1" dirty="0" smtClean="0">
                <a:ea typeface="ＭＳ Ｐゴシック" pitchFamily="34" charset="-128"/>
              </a:rPr>
              <a:t>Αύξηση του κινδύνου ή της αβεβαιότητας της ταμειακής ροής μειώνει την τιμή του αξιόγραφου</a:t>
            </a:r>
          </a:p>
        </p:txBody>
      </p:sp>
      <p:sp>
        <p:nvSpPr>
          <p:cNvPr id="9" name="8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7" name="6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0"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0251-5B84-4D2F-A9C7-1C62C4738B3F}" type="slidenum">
              <a:rPr lang="el-GR" smtClean="0"/>
              <a:pPr/>
              <a:t>18</a:t>
            </a:fld>
            <a:endParaRPr lang="el-GR" dirty="0"/>
          </a:p>
        </p:txBody>
      </p:sp>
      <p:sp>
        <p:nvSpPr>
          <p:cNvPr id="7" name="1 - Τίτλος"/>
          <p:cNvSpPr>
            <a:spLocks noGrp="1"/>
          </p:cNvSpPr>
          <p:nvPr>
            <p:ph type="title"/>
          </p:nvPr>
        </p:nvSpPr>
        <p:spPr>
          <a:xfrm>
            <a:off x="571472" y="214294"/>
            <a:ext cx="8229600" cy="699809"/>
          </a:xfrm>
        </p:spPr>
        <p:txBody>
          <a:bodyPr>
            <a:normAutofit/>
          </a:bodyPr>
          <a:lstStyle/>
          <a:p>
            <a:pPr algn="ctr" eaLnBrk="1" hangingPunct="1"/>
            <a:r>
              <a:rPr lang="el-GR" sz="3200" dirty="0" smtClean="0"/>
              <a:t>Ο Στόχος της λήψης των αποφάσεων </a:t>
            </a:r>
            <a:endParaRPr lang="el-GR" sz="3200" b="1" dirty="0" smtClean="0"/>
          </a:p>
        </p:txBody>
      </p:sp>
      <p:pic>
        <p:nvPicPr>
          <p:cNvPr id="5" name="Picture 6" descr="1"/>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0" y="1071550"/>
            <a:ext cx="9144000" cy="4786346"/>
          </a:xfrm>
          <a:prstGeom prst="rect">
            <a:avLst/>
          </a:prstGeom>
          <a:noFill/>
        </p:spPr>
      </p:pic>
      <p:sp>
        <p:nvSpPr>
          <p:cNvPr id="9" name="4 - Θέση υποσέλιδου"/>
          <p:cNvSpPr>
            <a:spLocks noGrp="1"/>
          </p:cNvSpPr>
          <p:nvPr/>
        </p:nvSpPr>
        <p:spPr bwMode="auto">
          <a:xfrm>
            <a:off x="142844" y="1071550"/>
            <a:ext cx="3971956" cy="214314"/>
          </a:xfrm>
          <a:prstGeom prst="rect">
            <a:avLst/>
          </a:prstGeom>
          <a:solidFill>
            <a:schemeClr val="bg2">
              <a:lumMod val="50000"/>
            </a:schemeClr>
          </a:solidFill>
          <a:ln w="9525">
            <a:noFill/>
            <a:miter lim="800000"/>
            <a:headEnd/>
            <a:tailEnd/>
          </a:ln>
        </p:spPr>
        <p:txBody>
          <a:bodyPr anchor="ctr"/>
          <a:lstStyle/>
          <a:p>
            <a:pPr algn="ctr" eaLnBrk="1" hangingPunct="1">
              <a:defRPr/>
            </a:pPr>
            <a:r>
              <a:rPr lang="el-GR" sz="1200" dirty="0">
                <a:latin typeface="Comic Sans MS" pitchFamily="66" charset="0"/>
              </a:rPr>
              <a:t>Πηγή: Α. </a:t>
            </a:r>
            <a:r>
              <a:rPr lang="en-US" sz="1200" dirty="0">
                <a:latin typeface="Comic Sans MS" pitchFamily="66" charset="0"/>
              </a:rPr>
              <a:t>Damodaran</a:t>
            </a:r>
            <a:r>
              <a:rPr lang="en-US" sz="1200" dirty="0">
                <a:latin typeface="Comic Sans MS" pitchFamily="66" charset="0"/>
              </a:rPr>
              <a:t>,</a:t>
            </a:r>
            <a:r>
              <a:rPr lang="el-GR" sz="1200" dirty="0">
                <a:latin typeface="Comic Sans MS" pitchFamily="66" charset="0"/>
              </a:rPr>
              <a:t>,</a:t>
            </a:r>
            <a:r>
              <a:rPr lang="en-US" sz="1200" dirty="0">
                <a:latin typeface="Comic Sans MS" pitchFamily="66" charset="0"/>
              </a:rPr>
              <a:t> 2014</a:t>
            </a:r>
            <a:endParaRPr lang="el-GR" sz="1200" dirty="0">
              <a:latin typeface="Comic Sans MS" pitchFamily="66" charset="0"/>
            </a:endParaRPr>
          </a:p>
        </p:txBody>
      </p:sp>
      <p:sp>
        <p:nvSpPr>
          <p:cNvPr id="10" name="9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8" name="7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1" name="Εικόνα 7"/>
          <p:cNvPicPr>
            <a:picLocks noChangeAspect="1"/>
          </p:cNvPicPr>
          <p:nvPr/>
        </p:nvPicPr>
        <p:blipFill>
          <a:blip r:embed="rId4" cstate="print"/>
          <a:stretch>
            <a:fillRect/>
          </a:stretch>
        </p:blipFill>
        <p:spPr>
          <a:xfrm>
            <a:off x="0" y="0"/>
            <a:ext cx="323528" cy="451523"/>
          </a:xfrm>
          <a:prstGeom prst="rect">
            <a:avLst/>
          </a:prstGeom>
        </p:spPr>
      </p:pic>
      <p:pic>
        <p:nvPicPr>
          <p:cNvPr id="12"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8464" y="292596"/>
            <a:ext cx="395536" cy="404664"/>
          </a:xfrm>
          <a:prstGeom prst="rect">
            <a:avLst/>
          </a:prstGeom>
        </p:spPr>
      </p:pic>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28865"/>
            <a:ext cx="8291264" cy="952500"/>
          </a:xfrm>
        </p:spPr>
        <p:txBody>
          <a:bodyPr>
            <a:normAutofit/>
          </a:bodyPr>
          <a:lstStyle/>
          <a:p>
            <a:r>
              <a:rPr lang="el-GR" sz="3200" dirty="0" smtClean="0"/>
              <a:t>Βιβλιογραφία</a:t>
            </a:r>
            <a:endParaRPr lang="el-GR" sz="3200" dirty="0"/>
          </a:p>
        </p:txBody>
      </p:sp>
      <p:sp>
        <p:nvSpPr>
          <p:cNvPr id="3" name="Θέση περιεχομένου 2"/>
          <p:cNvSpPr>
            <a:spLocks noGrp="1"/>
          </p:cNvSpPr>
          <p:nvPr>
            <p:ph idx="1"/>
          </p:nvPr>
        </p:nvSpPr>
        <p:spPr>
          <a:xfrm>
            <a:off x="437785" y="1300518"/>
            <a:ext cx="8240150" cy="3852804"/>
          </a:xfrm>
        </p:spPr>
        <p:txBody>
          <a:bodyPr>
            <a:noAutofit/>
          </a:bodyPr>
          <a:lstStyle/>
          <a:p>
            <a:pPr marL="274320" indent="-274320">
              <a:lnSpc>
                <a:spcPct val="90000"/>
              </a:lnSpc>
              <a:buClr>
                <a:schemeClr val="accent3"/>
              </a:buClr>
              <a:buNone/>
              <a:defRPr/>
            </a:pPr>
            <a:r>
              <a:rPr lang="el-GR" sz="2800" dirty="0" smtClean="0"/>
              <a:t>Εφαρμοσμένη Χρηματοοικονομική για Επιχειρήσεις (2014)  ,</a:t>
            </a:r>
            <a:r>
              <a:rPr lang="en-US" sz="2800" dirty="0" smtClean="0"/>
              <a:t> </a:t>
            </a:r>
            <a:r>
              <a:rPr lang="en-US" sz="2800" dirty="0" smtClean="0"/>
              <a:t>Damodaran</a:t>
            </a:r>
            <a:r>
              <a:rPr lang="en-US" sz="2800" dirty="0" smtClean="0"/>
              <a:t> </a:t>
            </a:r>
            <a:r>
              <a:rPr lang="el-GR" sz="2800" dirty="0" smtClean="0"/>
              <a:t> Α</a:t>
            </a:r>
          </a:p>
          <a:p>
            <a:pPr marL="274320" indent="-274320">
              <a:lnSpc>
                <a:spcPct val="90000"/>
              </a:lnSpc>
              <a:buClr>
                <a:schemeClr val="accent3"/>
              </a:buClr>
              <a:buNone/>
              <a:defRPr/>
            </a:pPr>
            <a:endParaRPr lang="el-GR" sz="2800" dirty="0" smtClean="0"/>
          </a:p>
          <a:p>
            <a:pPr marL="274320" indent="-274320">
              <a:lnSpc>
                <a:spcPct val="90000"/>
              </a:lnSpc>
              <a:buClr>
                <a:schemeClr val="accent3"/>
              </a:buClr>
              <a:buNone/>
              <a:defRPr/>
            </a:pPr>
            <a:r>
              <a:rPr lang="el-GR" sz="2800" dirty="0" smtClean="0"/>
              <a:t>Χρηματοοικονομική (2012), </a:t>
            </a:r>
            <a:r>
              <a:rPr lang="en-US" sz="2800" dirty="0" smtClean="0"/>
              <a:t>Groppelli</a:t>
            </a:r>
            <a:r>
              <a:rPr lang="en-US" sz="2800" dirty="0" smtClean="0"/>
              <a:t> </a:t>
            </a:r>
            <a:r>
              <a:rPr lang="en-US" sz="2800" dirty="0" smtClean="0"/>
              <a:t>A.and</a:t>
            </a:r>
            <a:r>
              <a:rPr lang="en-US" sz="2800" dirty="0" smtClean="0"/>
              <a:t> </a:t>
            </a:r>
            <a:r>
              <a:rPr lang="en-US" sz="2800" dirty="0" smtClean="0"/>
              <a:t>Nikbakht</a:t>
            </a:r>
            <a:r>
              <a:rPr lang="el-GR" sz="2800" dirty="0" smtClean="0"/>
              <a:t> Ε.</a:t>
            </a:r>
            <a:r>
              <a:rPr lang="en-US" sz="2800" dirty="0" smtClean="0"/>
              <a:t> </a:t>
            </a:r>
            <a:endParaRPr lang="el-GR" sz="2800" dirty="0" smtClean="0"/>
          </a:p>
        </p:txBody>
      </p:sp>
      <p:sp>
        <p:nvSpPr>
          <p:cNvPr id="4" name="3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5" name="4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6"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7"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3024336"/>
          </a:xfrm>
        </p:spPr>
        <p:txBody>
          <a:bodyPr>
            <a:noAutofit/>
          </a:bodyPr>
          <a:lstStyle/>
          <a:p>
            <a:pPr algn="l"/>
            <a:r>
              <a:rPr lang="el-GR" sz="2800" dirty="0" smtClean="0">
                <a:latin typeface="+mj-lt"/>
              </a:rPr>
              <a:t>Τμήμα : ΧΡΗΜΑΤΟΟΙΚΟΝΟΜΙΚΗΣ &amp; ΛΟΓΙΣΤΙΚΗΣ</a:t>
            </a:r>
          </a:p>
          <a:p>
            <a:pPr algn="l"/>
            <a:endParaRPr lang="el-GR" sz="2800" dirty="0" smtClean="0">
              <a:latin typeface="+mj-lt"/>
            </a:endParaRPr>
          </a:p>
          <a:p>
            <a:pPr algn="l"/>
            <a:r>
              <a:rPr lang="el-GR" sz="2400" b="1" dirty="0" smtClean="0"/>
              <a:t>Τίτλος Μαθήματος :Χρηματοοικονομική των επιχειρήσεων</a:t>
            </a:r>
            <a:endParaRPr lang="en-US" sz="2400" b="1" dirty="0" smtClean="0"/>
          </a:p>
          <a:p>
            <a:pPr algn="l"/>
            <a:endParaRPr lang="el-GR" sz="2400" b="1" dirty="0" smtClean="0"/>
          </a:p>
          <a:p>
            <a:pPr algn="l"/>
            <a:r>
              <a:rPr lang="el-GR" sz="2000" b="1" dirty="0" smtClean="0"/>
              <a:t>Ενότητα :</a:t>
            </a:r>
            <a:r>
              <a:rPr lang="en-US" sz="2000" b="1" dirty="0" smtClean="0"/>
              <a:t> </a:t>
            </a:r>
            <a:r>
              <a:rPr lang="el-GR" sz="2000" b="1" dirty="0" smtClean="0"/>
              <a:t>Θεμελιώδεις Αρχές</a:t>
            </a:r>
            <a:endParaRPr lang="en-US" sz="2000" b="1" dirty="0" smtClean="0"/>
          </a:p>
          <a:p>
            <a:pPr algn="l"/>
            <a:endParaRPr lang="el-GR" sz="2000" b="1" dirty="0" smtClean="0"/>
          </a:p>
          <a:p>
            <a:pPr algn="l">
              <a:lnSpc>
                <a:spcPts val="2600"/>
              </a:lnSpc>
            </a:pPr>
            <a:r>
              <a:rPr lang="el-GR" sz="2000" dirty="0" smtClean="0">
                <a:solidFill>
                  <a:schemeClr val="tx2">
                    <a:lumMod val="50000"/>
                  </a:schemeClr>
                </a:solidFill>
              </a:rPr>
              <a:t>Καραμάνης</a:t>
            </a:r>
            <a:r>
              <a:rPr lang="el-GR" sz="2000" dirty="0" smtClean="0">
                <a:solidFill>
                  <a:schemeClr val="tx2">
                    <a:lumMod val="50000"/>
                  </a:schemeClr>
                </a:solidFill>
              </a:rPr>
              <a:t> Κων/νος</a:t>
            </a:r>
          </a:p>
          <a:p>
            <a:pPr algn="l">
              <a:lnSpc>
                <a:spcPts val="2600"/>
              </a:lnSpc>
            </a:pPr>
            <a:r>
              <a:rPr lang="el-GR" sz="2000" dirty="0" smtClean="0">
                <a:solidFill>
                  <a:schemeClr val="tx2">
                    <a:lumMod val="50000"/>
                  </a:schemeClr>
                </a:solidFill>
              </a:rPr>
              <a:t>Επίκουρος Καθηγητής</a:t>
            </a:r>
          </a:p>
          <a:p>
            <a:pPr algn="l">
              <a:lnSpc>
                <a:spcPts val="2600"/>
              </a:lnSpc>
            </a:pPr>
            <a:r>
              <a:rPr lang="el-GR" sz="2000" dirty="0" smtClean="0">
                <a:solidFill>
                  <a:schemeClr val="tx2">
                    <a:lumMod val="50000"/>
                  </a:schemeClr>
                </a:solidFill>
              </a:rPr>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5305772"/>
            <a:ext cx="1581685" cy="409228"/>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29360" y="0"/>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67544" y="121196"/>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3046986"/>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a:t>
            </a:r>
            <a:endParaRPr lang="el-GR" sz="2400" dirty="0" smtClean="0">
              <a:solidFill>
                <a:schemeClr val="bg1">
                  <a:lumMod val="50000"/>
                </a:schemeClr>
              </a:solidFill>
            </a:endParaRPr>
          </a:p>
          <a:p>
            <a:pPr algn="just"/>
            <a:r>
              <a:rPr lang="el-GR" sz="2400" dirty="0" smtClean="0">
                <a:solidFill>
                  <a:schemeClr val="bg1">
                    <a:lumMod val="50000"/>
                  </a:schemeClr>
                </a:solidFill>
              </a:rPr>
              <a:t>&lt;</a:t>
            </a:r>
            <a:r>
              <a:rPr lang="el-GR" sz="2400" dirty="0" smtClean="0">
                <a:solidFill>
                  <a:schemeClr val="bg1">
                    <a:lumMod val="50000"/>
                  </a:schemeClr>
                </a:solidFill>
              </a:rPr>
              <a:t>Καραμάνης</a:t>
            </a:r>
            <a:r>
              <a:rPr lang="el-GR" sz="2400" dirty="0" smtClean="0">
                <a:solidFill>
                  <a:schemeClr val="bg1">
                    <a:lumMod val="50000"/>
                  </a:schemeClr>
                </a:solidFill>
              </a:rPr>
              <a:t> Κωνσταντίνος&gt;.</a:t>
            </a:r>
            <a:endParaRPr lang="el-GR" sz="2400" dirty="0">
              <a:solidFill>
                <a:schemeClr val="bg1">
                  <a:lumMod val="50000"/>
                </a:schemeClr>
              </a:solidFill>
            </a:endParaRPr>
          </a:p>
          <a:p>
            <a:pPr algn="just"/>
            <a:r>
              <a:rPr lang="el-GR" sz="2400" dirty="0">
                <a:solidFill>
                  <a:schemeClr val="bg1">
                    <a:lumMod val="50000"/>
                  </a:schemeClr>
                </a:solidFill>
              </a:rPr>
              <a:t> </a:t>
            </a:r>
            <a:r>
              <a:rPr lang="el-GR" sz="2400" dirty="0" smtClean="0">
                <a:solidFill>
                  <a:schemeClr val="bg1">
                    <a:lumMod val="50000"/>
                  </a:schemeClr>
                </a:solidFill>
              </a:rPr>
              <a:t>&lt;Χρηματοοικονομική των επιχειρήσεων&gt;.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&lt;Πρέβεζα&gt;, 2015. </a:t>
            </a:r>
            <a:r>
              <a:rPr lang="el-GR" sz="2400" dirty="0">
                <a:solidFill>
                  <a:schemeClr val="bg1">
                    <a:lumMod val="50000"/>
                  </a:schemeClr>
                </a:solidFill>
              </a:rPr>
              <a:t>Διαθέσιμο από τη δικτυακή διεύθυνση:</a:t>
            </a:r>
          </a:p>
          <a:p>
            <a:pPr algn="just"/>
            <a:r>
              <a:rPr lang="el-GR" sz="2400" dirty="0" smtClean="0">
                <a:solidFill>
                  <a:schemeClr val="bg1">
                    <a:lumMod val="50000"/>
                  </a:schemeClr>
                </a:solidFill>
              </a:rPr>
              <a:t> </a:t>
            </a:r>
            <a:r>
              <a:rPr lang="en-US" sz="2400" dirty="0" smtClean="0">
                <a:solidFill>
                  <a:schemeClr val="bg1">
                    <a:lumMod val="50000"/>
                  </a:schemeClr>
                </a:solidFill>
                <a:hlinkClick r:id="rId3"/>
              </a:rPr>
              <a:t>http://eclass.teiep.gr/OpenClass/courses/ACC100/</a:t>
            </a:r>
            <a:endParaRPr lang="en-US"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
        <p:nvSpPr>
          <p:cNvPr id="12" name="11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3" name="Εικόνα 7"/>
          <p:cNvPicPr>
            <a:picLocks noChangeAspect="1"/>
          </p:cNvPicPr>
          <p:nvPr/>
        </p:nvPicPr>
        <p:blipFill>
          <a:blip r:embed="rId4" cstate="print"/>
          <a:stretch>
            <a:fillRect/>
          </a:stretch>
        </p:blipFill>
        <p:spPr>
          <a:xfrm>
            <a:off x="0" y="0"/>
            <a:ext cx="323528" cy="451523"/>
          </a:xfrm>
          <a:prstGeom prst="rect">
            <a:avLst/>
          </a:prstGeom>
        </p:spPr>
      </p:pic>
      <p:pic>
        <p:nvPicPr>
          <p:cNvPr id="15"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539552" y="481236"/>
            <a:ext cx="8062025" cy="720080"/>
          </a:xfrm>
        </p:spPr>
        <p:txBody>
          <a:bodyPr>
            <a:normAutofit fontScale="90000"/>
          </a:bodyPr>
          <a:lstStyle/>
          <a:p>
            <a:r>
              <a:rPr lang="el-GR" dirty="0"/>
              <a:t>Σημείωμα </a:t>
            </a:r>
            <a:r>
              <a:rPr lang="el-GR" dirty="0"/>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Creative</a:t>
            </a:r>
            <a:r>
              <a:rPr lang="en-US" sz="2000" dirty="0">
                <a:solidFill>
                  <a:schemeClr val="bg1">
                    <a:lumMod val="50000"/>
                  </a:schemeClr>
                </a:solidFill>
              </a:rPr>
              <a:t> </a:t>
            </a:r>
            <a:r>
              <a:rPr lang="el-GR" sz="2000" dirty="0">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8" name="7 - Ορθογώνιο"/>
          <p:cNvSpPr/>
          <p:nvPr/>
        </p:nvSpPr>
        <p:spPr>
          <a:xfrm>
            <a:off x="285720" y="0"/>
            <a:ext cx="8572560" cy="33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9" name="Εικόνα 7"/>
          <p:cNvPicPr>
            <a:picLocks noChangeAspect="1"/>
          </p:cNvPicPr>
          <p:nvPr/>
        </p:nvPicPr>
        <p:blipFill>
          <a:blip r:embed="rId5" cstate="print"/>
          <a:stretch>
            <a:fillRect/>
          </a:stretch>
        </p:blipFill>
        <p:spPr>
          <a:xfrm>
            <a:off x="0" y="0"/>
            <a:ext cx="323528" cy="451523"/>
          </a:xfrm>
          <a:prstGeom prst="rect">
            <a:avLst/>
          </a:prstGeom>
        </p:spPr>
      </p:pic>
      <p:pic>
        <p:nvPicPr>
          <p:cNvPr id="10" name="Εικόνα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&lt;Θάνου Σοφία&gt;</a:t>
            </a:r>
            <a:endParaRPr lang="el-GR" sz="2900" b="1" dirty="0"/>
          </a:p>
          <a:p>
            <a:pPr algn="r"/>
            <a:r>
              <a:rPr lang="el-GR" sz="2900" dirty="0" smtClean="0"/>
              <a:t>&lt;Πρέβεζα&gt;,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6" name="5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7" name="Εικόνα 7"/>
          <p:cNvPicPr>
            <a:picLocks noChangeAspect="1"/>
          </p:cNvPicPr>
          <p:nvPr/>
        </p:nvPicPr>
        <p:blipFill>
          <a:blip r:embed="rId5" cstate="print"/>
          <a:stretch>
            <a:fillRect/>
          </a:stretch>
        </p:blipFill>
        <p:spPr>
          <a:xfrm>
            <a:off x="0" y="0"/>
            <a:ext cx="323528" cy="451523"/>
          </a:xfrm>
          <a:prstGeom prst="rect">
            <a:avLst/>
          </a:prstGeom>
        </p:spPr>
      </p:pic>
      <p:pic>
        <p:nvPicPr>
          <p:cNvPr id="8" name="Εικόνα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dirty="0"/>
          </a:p>
        </p:txBody>
      </p:sp>
      <p:sp>
        <p:nvSpPr>
          <p:cNvPr id="10" name="9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3"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409227"/>
            <a:ext cx="8062025" cy="598163"/>
          </a:xfrm>
        </p:spPr>
        <p:txBody>
          <a:bodyPr>
            <a:normAutofit fontScale="90000"/>
          </a:bodyPr>
          <a:lstStyle/>
          <a:p>
            <a:r>
              <a:rPr lang="el-GR" dirty="0" smtClean="0"/>
              <a:t>Διατήρηση Σημειωμάτων</a:t>
            </a:r>
            <a:endParaRPr lang="el-GR" dirty="0"/>
          </a:p>
        </p:txBody>
      </p:sp>
      <p:sp>
        <p:nvSpPr>
          <p:cNvPr id="168" name="Rectangle 167"/>
          <p:cNvSpPr/>
          <p:nvPr/>
        </p:nvSpPr>
        <p:spPr>
          <a:xfrm>
            <a:off x="618101" y="1587284"/>
            <a:ext cx="7765365" cy="3693317"/>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a:solidFill>
                  <a:schemeClr val="bg1">
                    <a:lumMod val="50000"/>
                  </a:schemeClr>
                </a:solidFill>
              </a:rPr>
              <a:t>υπερσυνδέσμους</a:t>
            </a:r>
            <a:r>
              <a:rPr lang="el-GR" sz="2600" dirty="0">
                <a:solidFill>
                  <a:schemeClr val="bg1">
                    <a:lumMod val="50000"/>
                  </a:schemeClr>
                </a:solidFill>
              </a:rPr>
              <a:t>.</a:t>
            </a:r>
          </a:p>
        </p:txBody>
      </p:sp>
      <p:sp>
        <p:nvSpPr>
          <p:cNvPr id="10" name="9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3"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l-GR" sz="3200" dirty="0" smtClean="0"/>
              <a:t>Άδειες Χρήσης</a:t>
            </a:r>
            <a:endParaRPr lang="el-GR" sz="3200"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
        <p:nvSpPr>
          <p:cNvPr id="6" name="5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7" name="Εικόνα 7"/>
          <p:cNvPicPr>
            <a:picLocks noChangeAspect="1"/>
          </p:cNvPicPr>
          <p:nvPr/>
        </p:nvPicPr>
        <p:blipFill>
          <a:blip r:embed="rId4" cstate="print"/>
          <a:stretch>
            <a:fillRect/>
          </a:stretch>
        </p:blipFill>
        <p:spPr>
          <a:xfrm>
            <a:off x="0" y="0"/>
            <a:ext cx="323528" cy="451523"/>
          </a:xfrm>
          <a:prstGeom prst="rect">
            <a:avLst/>
          </a:prstGeom>
        </p:spPr>
      </p:pic>
      <p:pic>
        <p:nvPicPr>
          <p:cNvPr id="10"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
        <p:nvSpPr>
          <p:cNvPr id="11" name="10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Χρηματοδότηση</a:t>
            </a:r>
            <a:endParaRPr lang="el-GR" sz="3200"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
        <p:nvSpPr>
          <p:cNvPr id="8" name="7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6" name="Εικόνα 7"/>
          <p:cNvPicPr>
            <a:picLocks noChangeAspect="1"/>
          </p:cNvPicPr>
          <p:nvPr/>
        </p:nvPicPr>
        <p:blipFill>
          <a:blip r:embed="rId4" cstate="print"/>
          <a:stretch>
            <a:fillRect/>
          </a:stretch>
        </p:blipFill>
        <p:spPr>
          <a:xfrm>
            <a:off x="0" y="0"/>
            <a:ext cx="323528" cy="451523"/>
          </a:xfrm>
          <a:prstGeom prst="rect">
            <a:avLst/>
          </a:prstGeom>
        </p:spPr>
      </p:pic>
      <p:pic>
        <p:nvPicPr>
          <p:cNvPr id="7"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Σκοποί  ενότητας</a:t>
            </a:r>
            <a:endParaRPr lang="el-GR" sz="3200" dirty="0"/>
          </a:p>
        </p:txBody>
      </p:sp>
      <p:sp>
        <p:nvSpPr>
          <p:cNvPr id="3" name="2 - Θέση περιεχομένου"/>
          <p:cNvSpPr>
            <a:spLocks noGrp="1"/>
          </p:cNvSpPr>
          <p:nvPr>
            <p:ph idx="1"/>
          </p:nvPr>
        </p:nvSpPr>
        <p:spPr/>
        <p:txBody>
          <a:bodyPr>
            <a:normAutofit/>
          </a:bodyPr>
          <a:lstStyle/>
          <a:p>
            <a:pPr algn="just">
              <a:buNone/>
            </a:pPr>
            <a:r>
              <a:rPr lang="el-GR" sz="2400" dirty="0" smtClean="0"/>
              <a:t>    Σκοπός της  παρούσας ενότητας είναι  να αναλυθούν οι τρείς θεμελιώδεις αρχές της χρηματοοικονομικής διοικητικής ( οι αρχές της επένδυσης ,της χρηματοδότησης  και του μερίσματος) καθώς και  να γίνει η ανάλυση του στόχου της μεγιστοποίησης της αξίας της επιχείρησης ο οποίος βρίσκεται στο επίκεντρο της θεωρίας της χρηματοοικονομικής διοικητικής.</a:t>
            </a:r>
          </a:p>
          <a:p>
            <a:pPr>
              <a:buNone/>
            </a:pPr>
            <a:r>
              <a:rPr lang="el-GR" sz="2400" b="1" dirty="0" smtClean="0"/>
              <a:t>     Λέξεις  κλειδιά :  </a:t>
            </a:r>
            <a:r>
              <a:rPr lang="el-GR" sz="2400" dirty="0" smtClean="0"/>
              <a:t>Χρηματοδοτική αρχή ,μερισματική αρχή, επενδυτική αρχή.</a:t>
            </a:r>
            <a:endParaRPr lang="el-GR"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5</a:t>
            </a:fld>
            <a:endParaRPr lang="el-GR" dirty="0"/>
          </a:p>
        </p:txBody>
      </p:sp>
      <p:sp>
        <p:nvSpPr>
          <p:cNvPr id="5" name="4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6" name="5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7" name="Εικόνα 7"/>
          <p:cNvPicPr>
            <a:picLocks noChangeAspect="1"/>
          </p:cNvPicPr>
          <p:nvPr/>
        </p:nvPicPr>
        <p:blipFill>
          <a:blip r:embed="rId2" cstate="print"/>
          <a:stretch>
            <a:fillRect/>
          </a:stretch>
        </p:blipFill>
        <p:spPr>
          <a:xfrm>
            <a:off x="0" y="0"/>
            <a:ext cx="323528" cy="451523"/>
          </a:xfrm>
          <a:prstGeom prst="rect">
            <a:avLst/>
          </a:prstGeom>
        </p:spPr>
      </p:pic>
      <p:pic>
        <p:nvPicPr>
          <p:cNvPr id="8" name="Εικόνα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90251-5B84-4D2F-A9C7-1C62C4738B3F}" type="slidenum">
              <a:rPr lang="el-GR" smtClean="0"/>
              <a:pPr/>
              <a:t>6</a:t>
            </a:fld>
            <a:endParaRPr lang="el-GR" dirty="0"/>
          </a:p>
        </p:txBody>
      </p:sp>
      <p:sp>
        <p:nvSpPr>
          <p:cNvPr id="7" name="6 - TextBox"/>
          <p:cNvSpPr txBox="1"/>
          <p:nvPr/>
        </p:nvSpPr>
        <p:spPr>
          <a:xfrm>
            <a:off x="714348" y="0"/>
            <a:ext cx="1571636" cy="214294"/>
          </a:xfrm>
          <a:prstGeom prst="rect">
            <a:avLst/>
          </a:prstGeom>
        </p:spPr>
        <p:txBody>
          <a:bodyPr vert="horz" wrap="square" lIns="91440" tIns="45720" rIns="91440" bIns="45720" rtlCol="0" anchor="ctr">
            <a:normAutofit fontScale="55000" lnSpcReduction="20000"/>
          </a:bodyPr>
          <a:lstStyle/>
          <a:p>
            <a:endParaRPr lang="el-GR" dirty="0" smtClean="0">
              <a:solidFill>
                <a:schemeClr val="bg1"/>
              </a:solidFill>
            </a:endParaRPr>
          </a:p>
        </p:txBody>
      </p:sp>
      <p:sp>
        <p:nvSpPr>
          <p:cNvPr id="8" name="7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9" name="1 - Τίτλος"/>
          <p:cNvSpPr txBox="1">
            <a:spLocks noGrp="1"/>
          </p:cNvSpPr>
          <p:nvPr>
            <p:ph type="title"/>
          </p:nvPr>
        </p:nvSpPr>
        <p:spPr>
          <a:xfrm>
            <a:off x="457200" y="428608"/>
            <a:ext cx="8229600" cy="928694"/>
          </a:xfrm>
          <a:prstGeom prst="rect">
            <a:avLst/>
          </a:prstGeom>
        </p:spPr>
        <p:txBody>
          <a:bodyPr lIns="0" rIns="0" bIns="0" anchor="b">
            <a:noAutofit/>
          </a:bodyPr>
          <a:lstStyle/>
          <a:p>
            <a:pPr algn="ctr" eaLnBrk="1" fontAlgn="auto" hangingPunct="1">
              <a:spcAft>
                <a:spcPts val="0"/>
              </a:spcAft>
              <a:defRPr/>
            </a:pPr>
            <a:r>
              <a:rPr lang="el-GR" sz="3200" b="1" dirty="0">
                <a:ea typeface="ＭＳ Ｐゴシック" charset="-128"/>
                <a:cs typeface="+mj-cs"/>
              </a:rPr>
              <a:t>Τι</a:t>
            </a:r>
            <a:r>
              <a:rPr lang="el-GR" sz="3200" b="1" dirty="0">
                <a:solidFill>
                  <a:schemeClr val="tx2"/>
                </a:solidFill>
                <a:ea typeface="ＭＳ Ｐゴシック" charset="-128"/>
                <a:cs typeface="+mj-cs"/>
              </a:rPr>
              <a:t> </a:t>
            </a:r>
            <a:r>
              <a:rPr lang="el-GR" sz="3200" b="1" dirty="0">
                <a:ea typeface="ＭＳ Ｐゴシック" charset="-128"/>
                <a:cs typeface="+mj-cs"/>
              </a:rPr>
              <a:t>είναι η Χρηματοοικονομική των Επιχειρήσεων</a:t>
            </a:r>
            <a:r>
              <a:rPr lang="el-GR" sz="3200" b="1" u="sng" dirty="0">
                <a:ea typeface="ＭＳ Ｐゴシック" charset="-128"/>
                <a:cs typeface="+mj-cs"/>
              </a:rPr>
              <a:t>;</a:t>
            </a:r>
            <a:endParaRPr lang="el-GR" sz="3200" b="1" dirty="0">
              <a:ea typeface="+mj-ea"/>
              <a:cs typeface="+mj-cs"/>
            </a:endParaRPr>
          </a:p>
        </p:txBody>
      </p:sp>
      <p:sp>
        <p:nvSpPr>
          <p:cNvPr id="10" name="Rectangle 3"/>
          <p:cNvSpPr>
            <a:spLocks noGrp="1" noChangeArrowheads="1"/>
          </p:cNvSpPr>
          <p:nvPr>
            <p:ph idx="1"/>
          </p:nvPr>
        </p:nvSpPr>
        <p:spPr/>
        <p:txBody>
          <a:bodyPr>
            <a:normAutofit fontScale="62500" lnSpcReduction="20000"/>
          </a:bodyPr>
          <a:lstStyle/>
          <a:p>
            <a:pPr algn="just" eaLnBrk="1" hangingPunct="1">
              <a:spcBef>
                <a:spcPct val="0"/>
              </a:spcBef>
              <a:buFont typeface="Wingdings" pitchFamily="2" charset="2"/>
              <a:buChar char="q"/>
            </a:pPr>
            <a:r>
              <a:rPr lang="el-GR" sz="4000" b="1" dirty="0" smtClean="0"/>
              <a:t>Χρηματοοικονομική:</a:t>
            </a:r>
            <a:r>
              <a:rPr lang="el-GR" sz="4000" dirty="0" smtClean="0"/>
              <a:t> εφαρμογή μιας σειράς οικονομικών αρχών για την μεγιστοποίηση του πλούτου, δηλαδή της συνολικής αξίας μιας επιχείρησης.</a:t>
            </a:r>
            <a:r>
              <a:rPr lang="el-GR" sz="4000" b="1" dirty="0" smtClean="0">
                <a:ea typeface="ＭＳ Ｐゴシック" pitchFamily="34" charset="-128"/>
              </a:rPr>
              <a:t> </a:t>
            </a:r>
          </a:p>
          <a:p>
            <a:pPr algn="just" eaLnBrk="1" hangingPunct="1">
              <a:spcBef>
                <a:spcPct val="0"/>
              </a:spcBef>
              <a:buNone/>
            </a:pPr>
            <a:endParaRPr lang="el-GR" sz="4000" b="1" dirty="0" smtClean="0">
              <a:ea typeface="ＭＳ Ｐゴシック" pitchFamily="34" charset="-128"/>
            </a:endParaRPr>
          </a:p>
          <a:p>
            <a:pPr algn="just" eaLnBrk="1" hangingPunct="1">
              <a:spcBef>
                <a:spcPct val="0"/>
              </a:spcBef>
              <a:buFont typeface="Wingdings" pitchFamily="2" charset="2"/>
              <a:buChar char="q"/>
            </a:pPr>
            <a:r>
              <a:rPr lang="el-GR" sz="4000" b="1" dirty="0" smtClean="0">
                <a:ea typeface="ＭＳ Ｐゴシック" pitchFamily="34" charset="-128"/>
              </a:rPr>
              <a:t>Χρηματοοικονομική Ανάλυση: </a:t>
            </a:r>
            <a:r>
              <a:rPr lang="el-GR" sz="4000" dirty="0" smtClean="0">
                <a:ea typeface="ＭＳ Ｐゴシック" pitchFamily="34" charset="-128"/>
              </a:rPr>
              <a:t>παρέχει τη δυνατότητα να λαμβάνονται ορθές επενδυτικές αποφάσεις την κατάλληλη χρονική στιγμή.</a:t>
            </a:r>
          </a:p>
          <a:p>
            <a:pPr algn="just" eaLnBrk="1" hangingPunct="1">
              <a:spcBef>
                <a:spcPct val="0"/>
              </a:spcBef>
              <a:buNone/>
            </a:pPr>
            <a:endParaRPr lang="el-GR" sz="4000" dirty="0" smtClean="0">
              <a:ea typeface="ＭＳ Ｐゴシック" pitchFamily="34" charset="-128"/>
            </a:endParaRPr>
          </a:p>
          <a:p>
            <a:pPr algn="just" eaLnBrk="1" hangingPunct="1">
              <a:spcBef>
                <a:spcPct val="0"/>
              </a:spcBef>
              <a:buFont typeface="Wingdings" pitchFamily="2" charset="2"/>
              <a:buChar char="q"/>
            </a:pPr>
            <a:r>
              <a:rPr lang="el-GR" sz="4000" b="1" dirty="0" smtClean="0">
                <a:ea typeface="ＭＳ Ｐゴシック" pitchFamily="34" charset="-128"/>
              </a:rPr>
              <a:t>Χρηματοοικονομικός Προγραμματισμός: </a:t>
            </a:r>
            <a:r>
              <a:rPr lang="el-GR" sz="4000" dirty="0" smtClean="0">
                <a:ea typeface="ＭＳ Ｐゴシック" pitchFamily="34" charset="-128"/>
              </a:rPr>
              <a:t>περιλαμβάνει τη καθημερινή λήψη αποφάσεων για την αντιμετώπιση των ταμειακών αναγκών της επιχείρησης.</a:t>
            </a:r>
          </a:p>
          <a:p>
            <a:pPr algn="just" eaLnBrk="1" hangingPunct="1">
              <a:lnSpc>
                <a:spcPct val="150000"/>
              </a:lnSpc>
              <a:spcBef>
                <a:spcPct val="0"/>
              </a:spcBef>
              <a:buFont typeface="Wingdings" pitchFamily="2" charset="2"/>
              <a:buChar char="q"/>
            </a:pPr>
            <a:endParaRPr lang="el-GR" sz="2800" dirty="0" smtClean="0">
              <a:latin typeface="Comic Sans MS" pitchFamily="66" charset="0"/>
            </a:endParaRPr>
          </a:p>
        </p:txBody>
      </p:sp>
      <p:sp>
        <p:nvSpPr>
          <p:cNvPr id="11" name="10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3"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90251-5B84-4D2F-A9C7-1C62C4738B3F}" type="slidenum">
              <a:rPr lang="el-GR" smtClean="0"/>
              <a:pPr/>
              <a:t>7</a:t>
            </a:fld>
            <a:endParaRPr lang="el-GR" dirty="0"/>
          </a:p>
        </p:txBody>
      </p:sp>
      <p:sp>
        <p:nvSpPr>
          <p:cNvPr id="5" name="4 - Ορθογώνιο"/>
          <p:cNvSpPr/>
          <p:nvPr/>
        </p:nvSpPr>
        <p:spPr>
          <a:xfrm>
            <a:off x="285720" y="0"/>
            <a:ext cx="8429684" cy="214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TextBox"/>
          <p:cNvSpPr txBox="1"/>
          <p:nvPr/>
        </p:nvSpPr>
        <p:spPr>
          <a:xfrm>
            <a:off x="714348" y="0"/>
            <a:ext cx="1571636" cy="214294"/>
          </a:xfrm>
          <a:prstGeom prst="rect">
            <a:avLst/>
          </a:prstGeom>
        </p:spPr>
        <p:txBody>
          <a:bodyPr vert="horz" wrap="square" lIns="91440" tIns="45720" rIns="91440" bIns="45720" rtlCol="0" anchor="ctr">
            <a:normAutofit fontScale="55000" lnSpcReduction="20000"/>
          </a:bodyPr>
          <a:lstStyle/>
          <a:p>
            <a:endParaRPr lang="el-GR" dirty="0" smtClean="0">
              <a:solidFill>
                <a:schemeClr val="bg1"/>
              </a:solidFill>
            </a:endParaRPr>
          </a:p>
        </p:txBody>
      </p:sp>
      <p:sp>
        <p:nvSpPr>
          <p:cNvPr id="9" name="8 - TextBox"/>
          <p:cNvSpPr txBox="1"/>
          <p:nvPr/>
        </p:nvSpPr>
        <p:spPr>
          <a:xfrm>
            <a:off x="642910" y="142856"/>
            <a:ext cx="2500330" cy="142876"/>
          </a:xfrm>
          <a:prstGeom prst="rect">
            <a:avLst/>
          </a:prstGeom>
        </p:spPr>
        <p:txBody>
          <a:bodyPr vert="horz" wrap="square" lIns="91440" tIns="45720" rIns="91440" bIns="45720" rtlCol="0" anchor="ctr">
            <a:normAutofit fontScale="25000" lnSpcReduction="20000"/>
          </a:bodyPr>
          <a:lstStyle/>
          <a:p>
            <a:endParaRPr lang="el-GR" dirty="0" smtClean="0"/>
          </a:p>
        </p:txBody>
      </p:sp>
      <p:sp>
        <p:nvSpPr>
          <p:cNvPr id="11" name="10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13" name="1 - Τίτλος"/>
          <p:cNvSpPr>
            <a:spLocks noGrp="1"/>
          </p:cNvSpPr>
          <p:nvPr>
            <p:ph type="title"/>
          </p:nvPr>
        </p:nvSpPr>
        <p:spPr>
          <a:xfrm>
            <a:off x="457200" y="357169"/>
            <a:ext cx="8229600" cy="824195"/>
          </a:xfrm>
        </p:spPr>
        <p:txBody>
          <a:bodyPr>
            <a:noAutofit/>
          </a:bodyPr>
          <a:lstStyle/>
          <a:p>
            <a:pPr algn="ctr" eaLnBrk="1" hangingPunct="1"/>
            <a:r>
              <a:rPr lang="el-GR" sz="3200" b="1" dirty="0" smtClean="0">
                <a:ea typeface="ＭＳ Ｐゴシック" pitchFamily="34" charset="-128"/>
              </a:rPr>
              <a:t>Γιατί είναι χρήσιμη η Χρηματοοικονομική Ανάλυση;</a:t>
            </a:r>
            <a:endParaRPr lang="el-GR" sz="3200" b="1" dirty="0" smtClean="0"/>
          </a:p>
        </p:txBody>
      </p:sp>
      <p:sp>
        <p:nvSpPr>
          <p:cNvPr id="16" name="2 - Θέση περιεχομένου"/>
          <p:cNvSpPr>
            <a:spLocks noGrp="1"/>
          </p:cNvSpPr>
          <p:nvPr>
            <p:ph idx="1"/>
          </p:nvPr>
        </p:nvSpPr>
        <p:spPr>
          <a:xfrm>
            <a:off x="428596" y="1285844"/>
            <a:ext cx="8229600" cy="4429156"/>
          </a:xfrm>
        </p:spPr>
        <p:txBody>
          <a:bodyPr rtlCol="0">
            <a:noAutofit/>
          </a:bodyPr>
          <a:lstStyle/>
          <a:p>
            <a:pPr marL="274320" indent="-274320" algn="just" eaLnBrk="1" fontAlgn="auto" hangingPunct="1">
              <a:spcAft>
                <a:spcPts val="0"/>
              </a:spcAft>
              <a:buClr>
                <a:schemeClr val="tx1"/>
              </a:buClr>
              <a:buFont typeface="Wingdings" pitchFamily="2" charset="2"/>
              <a:buChar char="q"/>
              <a:defRPr/>
            </a:pPr>
            <a:r>
              <a:rPr lang="el-GR" sz="2800" dirty="0" smtClean="0"/>
              <a:t>Βοηθά την επιχείρηση να υιοθετεί όλο και καλύτερες μεθόδους ώστε να μπορεί να προγραμματίζει καλύτερα σε ένα διαρκώς ανταγωνιστικότερο περιβάλλον</a:t>
            </a:r>
          </a:p>
          <a:p>
            <a:pPr marL="274320" indent="-274320" algn="just">
              <a:buFont typeface="Wingdings" pitchFamily="2" charset="2"/>
              <a:buChar char="q"/>
              <a:defRPr/>
            </a:pPr>
            <a:r>
              <a:rPr lang="el-GR" sz="2800" dirty="0" smtClean="0"/>
              <a:t>Βοηθά μια επιχείρηση να  εκπέμπει ευνοϊκά σήματα προς τους επενδυτές όταν εδραιώνει, σε μια σειρά από οικονομικές εκθέσεις, αποδόσεις που αυξάνονται με γρήγορο και σταθερό ρυθμό και με το χαμηλότερο επίπεδο κινδύνου</a:t>
            </a:r>
            <a:r>
              <a:rPr lang="el-GR" sz="2400" dirty="0" smtClean="0"/>
              <a:t>.</a:t>
            </a:r>
          </a:p>
        </p:txBody>
      </p:sp>
      <p:sp>
        <p:nvSpPr>
          <p:cNvPr id="10" name="9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4"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90251-5B84-4D2F-A9C7-1C62C4738B3F}" type="slidenum">
              <a:rPr lang="el-GR" smtClean="0"/>
              <a:pPr/>
              <a:t>8</a:t>
            </a:fld>
            <a:endParaRPr lang="el-GR" dirty="0"/>
          </a:p>
        </p:txBody>
      </p:sp>
      <p:sp>
        <p:nvSpPr>
          <p:cNvPr id="7" name="6 - TextBox"/>
          <p:cNvSpPr txBox="1"/>
          <p:nvPr/>
        </p:nvSpPr>
        <p:spPr>
          <a:xfrm>
            <a:off x="714348" y="0"/>
            <a:ext cx="1571636" cy="214294"/>
          </a:xfrm>
          <a:prstGeom prst="rect">
            <a:avLst/>
          </a:prstGeom>
        </p:spPr>
        <p:txBody>
          <a:bodyPr vert="horz" wrap="square" lIns="91440" tIns="45720" rIns="91440" bIns="45720" rtlCol="0" anchor="ctr">
            <a:normAutofit fontScale="55000" lnSpcReduction="20000"/>
          </a:bodyPr>
          <a:lstStyle/>
          <a:p>
            <a:endParaRPr lang="el-GR" dirty="0" smtClean="0">
              <a:solidFill>
                <a:schemeClr val="bg1"/>
              </a:solidFill>
            </a:endParaRPr>
          </a:p>
        </p:txBody>
      </p:sp>
      <p:sp>
        <p:nvSpPr>
          <p:cNvPr id="11" name="10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12" name="1 - Τίτλος"/>
          <p:cNvSpPr>
            <a:spLocks noGrp="1"/>
          </p:cNvSpPr>
          <p:nvPr>
            <p:ph type="title"/>
          </p:nvPr>
        </p:nvSpPr>
        <p:spPr>
          <a:xfrm>
            <a:off x="500063" y="214313"/>
            <a:ext cx="8229600" cy="952500"/>
          </a:xfrm>
        </p:spPr>
        <p:txBody>
          <a:bodyPr/>
          <a:lstStyle/>
          <a:p>
            <a:pPr algn="ctr" eaLnBrk="1" hangingPunct="1"/>
            <a:r>
              <a:rPr lang="el-GR" sz="3200" b="1" dirty="0" smtClean="0">
                <a:ea typeface="ＭＳ Ｐゴシック" pitchFamily="34" charset="-128"/>
              </a:rPr>
              <a:t>Επιχείρηση: Δομικό Πλαίσιο</a:t>
            </a:r>
            <a:endParaRPr lang="el-GR" sz="3200" b="1" dirty="0" smtClean="0"/>
          </a:p>
        </p:txBody>
      </p:sp>
      <p:sp>
        <p:nvSpPr>
          <p:cNvPr id="13" name="2 - Θέση περιεχομένου"/>
          <p:cNvSpPr>
            <a:spLocks noGrp="1"/>
          </p:cNvSpPr>
          <p:nvPr>
            <p:ph idx="1"/>
          </p:nvPr>
        </p:nvSpPr>
        <p:spPr>
          <a:xfrm>
            <a:off x="457200" y="1071550"/>
            <a:ext cx="8229600" cy="4643450"/>
          </a:xfrm>
        </p:spPr>
        <p:txBody>
          <a:bodyPr rtlCol="0">
            <a:noAutofit/>
          </a:bodyPr>
          <a:lstStyle/>
          <a:p>
            <a:pPr marL="365760" indent="-256032" algn="just" eaLnBrk="1" fontAlgn="auto" hangingPunct="1">
              <a:spcBef>
                <a:spcPts val="600"/>
              </a:spcBef>
              <a:spcAft>
                <a:spcPts val="0"/>
              </a:spcAft>
              <a:buFont typeface="Wingdings" pitchFamily="2" charset="2"/>
              <a:buChar char="q"/>
              <a:defRPr/>
            </a:pPr>
            <a:r>
              <a:rPr lang="el-GR" sz="2800" b="1" dirty="0" smtClean="0">
                <a:ea typeface="ＭＳ Ｐゴシック" pitchFamily="34" charset="-128"/>
              </a:rPr>
              <a:t>Επιχείρηση:</a:t>
            </a:r>
            <a:r>
              <a:rPr lang="el-GR" sz="2800" dirty="0" smtClean="0">
                <a:ea typeface="ＭＳ Ｐゴシック" pitchFamily="34" charset="-128"/>
              </a:rPr>
              <a:t> κάθε μορφή επιχείρησης, μεγάλη ή μικρή, παραγωγική ή παροχής υπηρεσιών, μη εισηγμένη ή εισηγμένη.</a:t>
            </a:r>
          </a:p>
          <a:p>
            <a:pPr marL="536575" indent="-7938" algn="just">
              <a:spcBef>
                <a:spcPts val="600"/>
              </a:spcBef>
              <a:buFont typeface="Wingdings" pitchFamily="2" charset="2"/>
              <a:buChar char="Ø"/>
              <a:defRPr/>
            </a:pPr>
            <a:r>
              <a:rPr lang="el-GR" sz="2400" dirty="0" smtClean="0">
                <a:ea typeface="ＭＳ Ｐゴシック" charset="-128"/>
              </a:rPr>
              <a:t>Βασικός στόχος επιχείρησης είναι η μεγιστοποίηση της αξίας της επιχείρησης </a:t>
            </a:r>
            <a:r>
              <a:rPr lang="el-GR" sz="2400" dirty="0" smtClean="0"/>
              <a:t>με το μικρότερο δυνατό κίνδυνο</a:t>
            </a:r>
            <a:r>
              <a:rPr lang="el-GR" sz="2400" dirty="0" smtClean="0">
                <a:ea typeface="ＭＳ Ｐゴシック" charset="-128"/>
              </a:rPr>
              <a:t>. </a:t>
            </a:r>
          </a:p>
          <a:p>
            <a:pPr marL="536575" indent="-7938" algn="just">
              <a:spcBef>
                <a:spcPts val="600"/>
              </a:spcBef>
              <a:buFont typeface="Wingdings" pitchFamily="2" charset="2"/>
              <a:buChar char="Ø"/>
              <a:defRPr/>
            </a:pPr>
            <a:endParaRPr lang="el-GR" sz="2400" dirty="0" smtClean="0">
              <a:ea typeface="ＭＳ Ｐゴシック" charset="-128"/>
            </a:endParaRPr>
          </a:p>
          <a:p>
            <a:pPr marL="536575" indent="-7938" algn="just">
              <a:spcBef>
                <a:spcPts val="600"/>
              </a:spcBef>
              <a:buFont typeface="Wingdings" pitchFamily="2" charset="2"/>
              <a:buChar char="Ø"/>
              <a:defRPr/>
            </a:pPr>
            <a:r>
              <a:rPr lang="el-GR" sz="2400" dirty="0" smtClean="0">
                <a:ea typeface="ＭＳ Ｐゴシック" charset="-128"/>
              </a:rPr>
              <a:t>Στην πράξη οι επιχειρήσεις ικανοποιούν πολλαπλούς στόχους (των μετόχων, των εργαζομένων, των πελατών)  ή άμεσους στόχους όπως το μερίδιο αγοράς και η κερδοφορία τους.   </a:t>
            </a:r>
            <a:endParaRPr lang="en-US" sz="2400" dirty="0" smtClean="0">
              <a:ea typeface="ＭＳ Ｐゴシック" charset="-128"/>
            </a:endParaRPr>
          </a:p>
          <a:p>
            <a:pPr marL="365760" indent="-256032" eaLnBrk="1" fontAlgn="auto" hangingPunct="1">
              <a:spcAft>
                <a:spcPts val="0"/>
              </a:spcAft>
              <a:buClr>
                <a:schemeClr val="accent3"/>
              </a:buClr>
              <a:buFont typeface="Arial" pitchFamily="34" charset="0"/>
              <a:buChar char="•"/>
              <a:defRPr/>
            </a:pPr>
            <a:endParaRPr lang="el-GR" sz="2000" dirty="0" smtClean="0"/>
          </a:p>
        </p:txBody>
      </p:sp>
      <p:sp>
        <p:nvSpPr>
          <p:cNvPr id="8" name="7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9"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0"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90251-5B84-4D2F-A9C7-1C62C4738B3F}" type="slidenum">
              <a:rPr lang="el-GR" smtClean="0"/>
              <a:pPr/>
              <a:t>9</a:t>
            </a:fld>
            <a:endParaRPr lang="el-GR" dirty="0"/>
          </a:p>
        </p:txBody>
      </p:sp>
      <p:sp>
        <p:nvSpPr>
          <p:cNvPr id="5" name="4 - Ορθογώνιο"/>
          <p:cNvSpPr/>
          <p:nvPr/>
        </p:nvSpPr>
        <p:spPr>
          <a:xfrm>
            <a:off x="214282" y="0"/>
            <a:ext cx="8429684" cy="214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TextBox"/>
          <p:cNvSpPr txBox="1"/>
          <p:nvPr/>
        </p:nvSpPr>
        <p:spPr>
          <a:xfrm>
            <a:off x="714348" y="0"/>
            <a:ext cx="1571636" cy="214294"/>
          </a:xfrm>
          <a:prstGeom prst="rect">
            <a:avLst/>
          </a:prstGeom>
        </p:spPr>
        <p:txBody>
          <a:bodyPr vert="horz" wrap="square" lIns="91440" tIns="45720" rIns="91440" bIns="45720" rtlCol="0" anchor="ctr">
            <a:normAutofit fontScale="55000" lnSpcReduction="20000"/>
          </a:bodyPr>
          <a:lstStyle/>
          <a:p>
            <a:endParaRPr lang="el-GR" dirty="0" smtClean="0">
              <a:solidFill>
                <a:schemeClr val="bg1"/>
              </a:solidFill>
            </a:endParaRPr>
          </a:p>
        </p:txBody>
      </p:sp>
      <p:sp>
        <p:nvSpPr>
          <p:cNvPr id="10" name="9 - TextBox"/>
          <p:cNvSpPr txBox="1"/>
          <p:nvPr/>
        </p:nvSpPr>
        <p:spPr>
          <a:xfrm>
            <a:off x="714348" y="214294"/>
            <a:ext cx="2786082" cy="285752"/>
          </a:xfrm>
          <a:prstGeom prst="rect">
            <a:avLst/>
          </a:prstGeom>
        </p:spPr>
        <p:txBody>
          <a:bodyPr vert="horz" wrap="square" lIns="91440" tIns="45720" rIns="91440" bIns="45720" rtlCol="0" anchor="ctr">
            <a:normAutofit fontScale="85000" lnSpcReduction="20000"/>
          </a:bodyPr>
          <a:lstStyle/>
          <a:p>
            <a:r>
              <a:rPr lang="el-GR" dirty="0" smtClean="0">
                <a:solidFill>
                  <a:schemeClr val="bg1"/>
                </a:solidFill>
              </a:rPr>
              <a:t>τιτλος</a:t>
            </a:r>
            <a:endParaRPr lang="el-GR" dirty="0" smtClean="0">
              <a:solidFill>
                <a:schemeClr val="bg1"/>
              </a:solidFill>
            </a:endParaRPr>
          </a:p>
        </p:txBody>
      </p:sp>
      <p:sp>
        <p:nvSpPr>
          <p:cNvPr id="11" name="10 - Ορθογώνιο"/>
          <p:cNvSpPr/>
          <p:nvPr/>
        </p:nvSpPr>
        <p:spPr>
          <a:xfrm>
            <a:off x="285720" y="0"/>
            <a:ext cx="8572560" cy="28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sp>
        <p:nvSpPr>
          <p:cNvPr id="13" name="1 - Τίτλος"/>
          <p:cNvSpPr>
            <a:spLocks noGrp="1"/>
          </p:cNvSpPr>
          <p:nvPr>
            <p:ph type="title"/>
          </p:nvPr>
        </p:nvSpPr>
        <p:spPr>
          <a:xfrm>
            <a:off x="457200" y="481236"/>
            <a:ext cx="8229600" cy="876065"/>
          </a:xfrm>
        </p:spPr>
        <p:txBody>
          <a:bodyPr>
            <a:noAutofit/>
          </a:bodyPr>
          <a:lstStyle/>
          <a:p>
            <a:pPr algn="ctr" eaLnBrk="1" hangingPunct="1"/>
            <a:r>
              <a:rPr lang="el-GR" sz="3200" b="1" dirty="0" smtClean="0">
                <a:ea typeface="ＭＳ Ｐゴシック" pitchFamily="34" charset="-128"/>
              </a:rPr>
              <a:t>Δομικό Πλαίσιο: </a:t>
            </a:r>
            <a:br>
              <a:rPr lang="el-GR" sz="3200" b="1" dirty="0" smtClean="0">
                <a:ea typeface="ＭＳ Ｐゴシック" pitchFamily="34" charset="-128"/>
              </a:rPr>
            </a:br>
            <a:r>
              <a:rPr lang="el-GR" sz="3200" b="1" dirty="0" smtClean="0">
                <a:ea typeface="ＭＳ Ｐゴシック" pitchFamily="34" charset="-128"/>
              </a:rPr>
              <a:t>Επενδύσεις Επιχείρησης</a:t>
            </a:r>
            <a:endParaRPr lang="el-GR" sz="3200" b="1" dirty="0" smtClean="0"/>
          </a:p>
        </p:txBody>
      </p:sp>
      <p:sp>
        <p:nvSpPr>
          <p:cNvPr id="14" name="Rectangle 3"/>
          <p:cNvSpPr>
            <a:spLocks noGrp="1" noChangeArrowheads="1"/>
          </p:cNvSpPr>
          <p:nvPr>
            <p:ph idx="1"/>
          </p:nvPr>
        </p:nvSpPr>
        <p:spPr>
          <a:xfrm>
            <a:off x="457200" y="1643054"/>
            <a:ext cx="8229600" cy="2857520"/>
          </a:xfrm>
        </p:spPr>
        <p:txBody>
          <a:bodyPr>
            <a:normAutofit/>
          </a:bodyPr>
          <a:lstStyle/>
          <a:p>
            <a:pPr algn="just" eaLnBrk="1" hangingPunct="1">
              <a:buFont typeface="Wingdings" pitchFamily="2" charset="2"/>
              <a:buChar char="q"/>
            </a:pPr>
            <a:r>
              <a:rPr lang="el-GR" sz="2800" dirty="0" smtClean="0">
                <a:ea typeface="ＭＳ Ｐゴシック" pitchFamily="34" charset="-128"/>
              </a:rPr>
              <a:t>Ορίζονται ως περιουσιακά στοιχεία ή ενεργητικό, τα οποία διακρίνονται σε υπάρχοντα περιουσιακά στοιχεία και σε περιουσιακά στοιχεία ανάπτυξης </a:t>
            </a:r>
            <a:r>
              <a:rPr lang="el-GR" sz="2800" i="1" dirty="0" smtClean="0">
                <a:ea typeface="ＭＳ Ｐゴシック" pitchFamily="34" charset="-128"/>
              </a:rPr>
              <a:t>(δηλαδή αυτά στα οποία αναμένεται να επενδύσει η επιχείρηση στο μέλλον).</a:t>
            </a:r>
          </a:p>
        </p:txBody>
      </p:sp>
      <p:sp>
        <p:nvSpPr>
          <p:cNvPr id="9" name="8 - Ορθογώνιο"/>
          <p:cNvSpPr/>
          <p:nvPr/>
        </p:nvSpPr>
        <p:spPr>
          <a:xfrm>
            <a:off x="285720" y="0"/>
            <a:ext cx="8572560" cy="409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:Θεμελιώδεις  Αρχές ,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451523"/>
          </a:xfrm>
          <a:prstGeom prst="rect">
            <a:avLst/>
          </a:prstGeom>
        </p:spPr>
      </p:pic>
      <p:pic>
        <p:nvPicPr>
          <p:cNvPr id="15"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04664"/>
          </a:xfrm>
          <a:prstGeom prst="rect">
            <a:avLst/>
          </a:prstGeom>
        </p:spPr>
      </p:pic>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1495</TotalTime>
  <Words>2011</Words>
  <Application>Microsoft Office PowerPoint</Application>
  <PresentationFormat>Προβολή στην οθόνη (16:10)</PresentationFormat>
  <Paragraphs>206</Paragraphs>
  <Slides>25</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Χρηματοοικονομική των Επιχειρήσεων</vt:lpstr>
      <vt:lpstr>Διαφάνεια 2</vt:lpstr>
      <vt:lpstr>Άδειες Χρήσης</vt:lpstr>
      <vt:lpstr>Χρηματοδότηση</vt:lpstr>
      <vt:lpstr>Σκοποί  ενότητας</vt:lpstr>
      <vt:lpstr>Τι είναι η Χρηματοοικονομική των Επιχειρήσεων;</vt:lpstr>
      <vt:lpstr>Γιατί είναι χρήσιμη η Χρηματοοικονομική Ανάλυση;</vt:lpstr>
      <vt:lpstr>Επιχείρηση: Δομικό Πλαίσιο</vt:lpstr>
      <vt:lpstr>Δομικό Πλαίσιο:  Επενδύσεις Επιχείρησης</vt:lpstr>
      <vt:lpstr>Δομικό Πλαίσιο:  Χρηματοδότηση Επενδύσεων </vt:lpstr>
      <vt:lpstr>Η Επιχείρηση: Δομικό Πλαίσιο</vt:lpstr>
      <vt:lpstr>Βασικές Αρχές της  Χρηματοοικονομικής των Επιχειρήσεων</vt:lpstr>
      <vt:lpstr>Η Επενδυτική Αρχή</vt:lpstr>
      <vt:lpstr>Η Χρηματοδοτική Αρχή</vt:lpstr>
      <vt:lpstr>Η Μερισματική Αρχή</vt:lpstr>
      <vt:lpstr>Η Χρηματοοικονομική και η Αξία της Επιχείρησης</vt:lpstr>
      <vt:lpstr>Αξία ενός Αξιόγραφου</vt:lpstr>
      <vt:lpstr>Ο Στόχος της λήψης των αποφάσεων </vt:lpstr>
      <vt:lpstr>Βιβλιογραφία</vt:lpstr>
      <vt:lpstr>Σημείωμα Αναφοράς</vt:lpstr>
      <vt:lpstr>Σημείωμα Αδειοδότησης</vt:lpstr>
      <vt:lpstr>Διαφάνεια 22</vt:lpstr>
      <vt:lpstr>Διαφάνεια 23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pc1</cp:lastModifiedBy>
  <cp:revision>211</cp:revision>
  <dcterms:created xsi:type="dcterms:W3CDTF">2012-09-06T09:03:05Z</dcterms:created>
  <dcterms:modified xsi:type="dcterms:W3CDTF">2015-07-06T17:49:33Z</dcterms:modified>
</cp:coreProperties>
</file>