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290" r:id="rId14"/>
    <p:sldId id="291" r:id="rId15"/>
    <p:sldId id="292" r:id="rId16"/>
    <p:sldId id="293" r:id="rId17"/>
    <p:sldId id="294" r:id="rId18"/>
    <p:sldId id="295" r:id="rId19"/>
    <p:sldId id="280" r:id="rId20"/>
  </p:sldIdLst>
  <p:sldSz cx="9144000" cy="5715000" type="screen16x10"/>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b="1" dirty="0" smtClean="0"/>
              <a:t>Διαφύλαξη Λογιστικών Αρχείων (Άρθρο 7)</a:t>
            </a:r>
            <a:endParaRPr lang="el-GR"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7.2.2 Παρέχεται η δυνατότητα, για τους σκοπούς αυτού του νόμου, αρχεία που αρχικά δημιουργούνται σε έντυπη μορφή να ψηφιοποιούνται και να φυλάσσονται στη νέα μορφή ακόμα και κατά τη διάρκεια της εκάστοτε τρέχουσας περιόδου.</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7.2.3 Η δυνατότητα διαφύλαξης των λογιστικών αρχείων σε ηλεκτρονικά μέσα, κατά τα οριζόμενα στην παράγραφο αυτή, παρέχεται για το σύνολο των τηρούμενων, εκδιδόμενων και λαμβανόμενων λογιστικών αρχείων (βιβλίων και παραστατικών κατά περίπτωση, μετά την 31η Δεκεμβρίου 2014. </a:t>
            </a:r>
            <a:endParaRPr lang="en-US" dirty="0" smtClean="0"/>
          </a:p>
          <a:p>
            <a:pPr marL="0" algn="just">
              <a:buNone/>
            </a:pPr>
            <a:r>
              <a:rPr lang="el-GR" dirty="0" smtClean="0"/>
              <a:t>Η </a:t>
            </a:r>
            <a:r>
              <a:rPr lang="el-GR" dirty="0" smtClean="0"/>
              <a:t>δυνατότητα αυτή παρέχεται επίσης και για τα παραστατικά (στοιχεία) με ημερομηνία έκδοσης πριν την 1/1/2015 αλλά δεν παρέχεται για τα τηρούμενα μέχρι 31 Δεκεμβρίου 2014 βιβλία.</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3.</a:t>
            </a:r>
            <a:r>
              <a:rPr lang="el-GR" sz="2700" dirty="0" smtClean="0"/>
              <a:t> Ειδικά για κάθε τιμολόγιο, διαφυλάσσονται επιπλέον τα δεδομένα που διασφαλίζουν την αυθεντικότητα και την ακεραιότητα του περιεχομένου του, σύμφωνα με τις παραγράφους (1) και (2) του παρόντος άρθρου.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13</a:t>
            </a:r>
            <a:r>
              <a:rPr lang="el-GR" sz="2800" b="1" dirty="0" smtClean="0"/>
              <a:t>: Διαφύλαξη Λογιστικών Αρχείων (Άρθρο 7)</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a:t>
            </a:r>
            <a:r>
              <a:rPr lang="el-GR" dirty="0" smtClean="0"/>
              <a:t>τήν θα αναλύσουμε την έννοια και τον σκοπό της διαφύλαξης των </a:t>
            </a:r>
            <a:r>
              <a:rPr lang="el-GR" smtClean="0"/>
              <a:t>λογιστικών αρχείων.</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Autofit/>
          </a:bodyPr>
          <a:lstStyle/>
          <a:p>
            <a:pPr algn="just">
              <a:buNone/>
            </a:pPr>
            <a:r>
              <a:rPr lang="el-GR" sz="2600" dirty="0" smtClean="0"/>
              <a:t>Διαφύλαξη λογιστικών αρχείων</a:t>
            </a:r>
          </a:p>
          <a:p>
            <a:pPr marL="0" algn="just">
              <a:buNone/>
            </a:pPr>
            <a:r>
              <a:rPr lang="el-GR" sz="2600" b="1" dirty="0" smtClean="0"/>
              <a:t>1. </a:t>
            </a:r>
            <a:r>
              <a:rPr lang="el-GR" sz="2600" dirty="0" smtClean="0"/>
              <a:t>Το σύνολο των λογιστικών αρχείων που η οντότητα τηρεί σύμφωνα με τις διατάξεις αυτού του νόμου διαφυλάσσονται για το μεγαλύτερο χρονικό διάστημα από: </a:t>
            </a:r>
            <a:endParaRPr lang="en-US" sz="2600" dirty="0" smtClean="0"/>
          </a:p>
          <a:p>
            <a:pPr algn="just">
              <a:buNone/>
            </a:pPr>
            <a:r>
              <a:rPr lang="el-GR" sz="2600" dirty="0" smtClean="0"/>
              <a:t> α) Πέντε (5) έτη από τη λήξη της περιόδου. </a:t>
            </a:r>
            <a:endParaRPr lang="en-US" sz="2600" dirty="0" smtClean="0"/>
          </a:p>
          <a:p>
            <a:pPr algn="just">
              <a:buNone/>
            </a:pPr>
            <a:r>
              <a:rPr lang="el-GR" sz="2600" dirty="0" smtClean="0"/>
              <a:t>β) Το χρόνο που ορίζεται από άλλη νομοθεσία.</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rmAutofit fontScale="70000" lnSpcReduction="20000"/>
          </a:bodyPr>
          <a:lstStyle/>
          <a:p>
            <a:pPr marL="0">
              <a:buNone/>
            </a:pPr>
            <a:r>
              <a:rPr lang="el-GR" b="1" dirty="0" smtClean="0"/>
              <a:t>ΕΡΜΗΝΕΙΑ ΠΟΛ 1003</a:t>
            </a:r>
            <a:endParaRPr lang="en-US" dirty="0" smtClean="0"/>
          </a:p>
          <a:p>
            <a:pPr marL="0">
              <a:buNone/>
            </a:pPr>
            <a:r>
              <a:rPr lang="el-GR" dirty="0" smtClean="0"/>
              <a:t> 7.1.1 Η παράγραφος αυτή αναφέρεται στις προθεσμίες φύλαξης των λογιστικών αρχείων.</a:t>
            </a:r>
            <a:endParaRPr lang="en-US" dirty="0" smtClean="0"/>
          </a:p>
          <a:p>
            <a:pPr marL="0">
              <a:buNone/>
            </a:pPr>
            <a:r>
              <a:rPr lang="el-GR" dirty="0" smtClean="0"/>
              <a:t> 71.2 Από τις διατάξεις του παρόντος νόμου δεν ορίζεται ο τόπος τήρησης και διαφύλαξης των βιβλίων και των στοιχείων. Συνεπώς αυτά μπορούν να τηρούνται και να φυλάσσονται οπουδήποτε, ακόμη και κατά την διάρκεια της περιόδου που αφορούν, με την προϋπόθεση να επιδεικνύονται και να δίνονται στον έλεγχο όταν αυτά ζητηθούν, εντός ευλόγου χρόνου. Σημειώνεται ωστόσο ότι άλλα νομοθετήματα δύναται να ρυθμίζουν με διαφορετικό τρόπο το θέμα της διαφύλαξης των βιβλίων και των στοιχείων (σχετικές και οι διατάξεις του της παρ. 2 του άρθρου 13 του Ν. 4174/2013).</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2.</a:t>
            </a:r>
            <a:r>
              <a:rPr lang="el-GR" sz="2700" dirty="0" smtClean="0"/>
              <a:t> Τα λογιστικά αρχεία μπορούν να διαφυλάσσονται σε οποιαδήποτε μορφή, εφόσον υπάρχει σύστημα αναζήτησης, εμφάνισης και εκτύπωσης ή αναπαραγωγής αυτών, για τη διευκόλυνση οποιουδήποτε ελέγχου.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Διαφύλαξη Λογιστικών Αρχείων (Άρθρο 7)</a:t>
            </a:r>
            <a:endParaRPr lang="en-US" sz="3400" dirty="0"/>
          </a:p>
        </p:txBody>
      </p:sp>
      <p:sp>
        <p:nvSpPr>
          <p:cNvPr id="3" name="2 - Θέση περιεχομένου"/>
          <p:cNvSpPr>
            <a:spLocks noGrp="1"/>
          </p:cNvSpPr>
          <p:nvPr>
            <p:ph idx="1"/>
          </p:nvPr>
        </p:nvSpPr>
        <p:spPr/>
        <p:txBody>
          <a:bodyPr>
            <a:normAutofit/>
          </a:bodyPr>
          <a:lstStyle/>
          <a:p>
            <a:pPr algn="just">
              <a:buNone/>
            </a:pPr>
            <a:r>
              <a:rPr lang="el-GR" sz="2700" b="1" dirty="0" smtClean="0"/>
              <a:t>ΕΡΜΗΝΕΙΑ ΠΟΛ 1003</a:t>
            </a:r>
            <a:endParaRPr lang="en-US" sz="2700" dirty="0" smtClean="0"/>
          </a:p>
          <a:p>
            <a:pPr marL="0" algn="just">
              <a:buNone/>
            </a:pPr>
            <a:r>
              <a:rPr lang="el-GR" sz="2700" dirty="0" smtClean="0"/>
              <a:t>7.2.1 Η παράγραφος αυτή παρέχει τη δυνατότητα διαφύλαξης σε οποιαδήποτε μορφή (έντυπη ή ηλεκτρονική) των τηρούμενων λογιστικών αρχείων (βιβλίων και στοιχείων), ανεξάρτητα από τον τρόπο τήρησης αυτών (χειρόγραφα ή μηχανογραφικά).</a:t>
            </a:r>
            <a:endParaRPr lang="en-US" sz="2700" dirty="0" smtClean="0"/>
          </a:p>
          <a:p>
            <a:pPr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1344</TotalTime>
  <Words>778</Words>
  <Application>Microsoft Office PowerPoint</Application>
  <PresentationFormat>Προβολή στην οθόνη (16:10)</PresentationFormat>
  <Paragraphs>96</Paragraphs>
  <Slides>19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Διαφύλαξη Λογιστικών Αρχείων (Άρθρο 7)</vt:lpstr>
      <vt:lpstr>Διαφύλαξη Λογιστικών Αρχείων (Άρθρο 7)</vt:lpstr>
      <vt:lpstr>Διαφύλαξη Λογιστικών Αρχείων (Άρθρο 7)</vt:lpstr>
      <vt:lpstr>Διαφύλαξη Λογιστικών Αρχείων (Άρθρο 7)</vt:lpstr>
      <vt:lpstr>Διαφύλαξη Λογιστικών Αρχείων (Άρθρο 7)</vt:lpstr>
      <vt:lpstr>Διαφύλαξη Λογιστικών Αρχείων (Άρθρο 7)</vt:lpstr>
      <vt:lpstr>Διαφύλαξη Λογιστικών Αρχείων (Άρθρο 7)</vt:lpstr>
      <vt:lpstr>Βιβλιογραφία</vt:lpstr>
      <vt:lpstr>Σημείωμα Αναφοράς</vt:lpstr>
      <vt:lpstr>Σημείωμα Αδειοδότησης</vt:lpstr>
      <vt:lpstr>Διαφάνεια 16</vt:lpstr>
      <vt:lpstr>Διαφάνεια 17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200</cp:revision>
  <dcterms:created xsi:type="dcterms:W3CDTF">2012-09-06T09:03:05Z</dcterms:created>
  <dcterms:modified xsi:type="dcterms:W3CDTF">2015-11-24T20:35:53Z</dcterms:modified>
</cp:coreProperties>
</file>