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56" r:id="rId2"/>
    <p:sldId id="289" r:id="rId3"/>
    <p:sldId id="257" r:id="rId4"/>
    <p:sldId id="259" r:id="rId5"/>
    <p:sldId id="261" r:id="rId6"/>
    <p:sldId id="303" r:id="rId7"/>
    <p:sldId id="302" r:id="rId8"/>
    <p:sldId id="301" r:id="rId9"/>
    <p:sldId id="300" r:id="rId10"/>
    <p:sldId id="309" r:id="rId11"/>
    <p:sldId id="308" r:id="rId12"/>
    <p:sldId id="307" r:id="rId13"/>
    <p:sldId id="290" r:id="rId14"/>
    <p:sldId id="291" r:id="rId15"/>
    <p:sldId id="292" r:id="rId16"/>
    <p:sldId id="293" r:id="rId17"/>
    <p:sldId id="294" r:id="rId18"/>
    <p:sldId id="295" r:id="rId19"/>
    <p:sldId id="280" r:id="rId20"/>
  </p:sldIdLst>
  <p:sldSz cx="9144000" cy="5715000" type="screen16x10"/>
  <p:notesSz cx="6858000" cy="9144000"/>
  <p:custDataLst>
    <p:tags r:id="rId2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106" d="100"/>
          <a:sy n="106" d="100"/>
        </p:scale>
        <p:origin x="-228" y="-114"/>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24/11/2015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24/11/2015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dirty="0"/>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dirty="0"/>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dirty="0"/>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13</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14</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15</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16</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Μηχανογραφημένη Λογιστική Ι</a:t>
            </a:r>
            <a:r>
              <a:rPr lang="en-US" sz="4000" dirty="0" smtClean="0"/>
              <a:t>I</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b="1" dirty="0" smtClean="0"/>
              <a:t>Διαφύλαξη Λογιστικών Αρχείων (Άρθρο 7)</a:t>
            </a:r>
            <a:endParaRPr lang="el-GR" dirty="0" smtClean="0"/>
          </a:p>
          <a:p>
            <a:r>
              <a:rPr lang="el-GR" sz="2800" dirty="0" smtClean="0"/>
              <a:t>Χύτης Ευάγγελος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400" dirty="0" smtClean="0"/>
              <a:t>Διαφύλαξη Λογιστικών Αρχείων (Άρθρο 7)</a:t>
            </a:r>
            <a:endParaRPr lang="en-US" sz="3400" dirty="0"/>
          </a:p>
        </p:txBody>
      </p:sp>
      <p:sp>
        <p:nvSpPr>
          <p:cNvPr id="3" name="2 - Θέση περιεχομένου"/>
          <p:cNvSpPr>
            <a:spLocks noGrp="1"/>
          </p:cNvSpPr>
          <p:nvPr>
            <p:ph idx="1"/>
          </p:nvPr>
        </p:nvSpPr>
        <p:spPr/>
        <p:txBody>
          <a:bodyPr>
            <a:normAutofit/>
          </a:bodyPr>
          <a:lstStyle/>
          <a:p>
            <a:pPr marL="0" algn="just">
              <a:buNone/>
            </a:pPr>
            <a:r>
              <a:rPr lang="el-GR" sz="2700" dirty="0" smtClean="0"/>
              <a:t>7.2.2 Παρέχεται η δυνατότητα, για τους σκοπούς αυτού του νόμου, αρχεία που αρχικά δημιουργούνται σε έντυπη μορφή να ψηφιοποιούνται και να φυλάσσονται στη νέα μορφή ακόμα και κατά τη διάρκεια της εκάστοτε τρέχουσας περιόδου.</a:t>
            </a:r>
            <a:endParaRPr lang="en-US" sz="2700" dirty="0" smtClean="0"/>
          </a:p>
          <a:p>
            <a:pPr marL="0" algn="just">
              <a:buNone/>
            </a:pPr>
            <a:endParaRPr lang="en-US" sz="27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400" dirty="0" smtClean="0"/>
              <a:t>Διαφύλαξη Λογιστικών Αρχείων (Άρθρο 7)</a:t>
            </a:r>
            <a:endParaRPr lang="en-US" sz="3400" dirty="0"/>
          </a:p>
        </p:txBody>
      </p:sp>
      <p:sp>
        <p:nvSpPr>
          <p:cNvPr id="3" name="2 - Θέση περιεχομένου"/>
          <p:cNvSpPr>
            <a:spLocks noGrp="1"/>
          </p:cNvSpPr>
          <p:nvPr>
            <p:ph idx="1"/>
          </p:nvPr>
        </p:nvSpPr>
        <p:spPr/>
        <p:txBody>
          <a:bodyPr>
            <a:normAutofit fontScale="85000" lnSpcReduction="20000"/>
          </a:bodyPr>
          <a:lstStyle/>
          <a:p>
            <a:pPr marL="0" algn="just">
              <a:buNone/>
            </a:pPr>
            <a:r>
              <a:rPr lang="el-GR" dirty="0" smtClean="0"/>
              <a:t>7.2.3 Η δυνατότητα διαφύλαξης των λογιστικών αρχείων σε ηλεκτρονικά μέσα, κατά τα οριζόμενα στην παράγραφο αυτή, παρέχεται για το σύνολο των τηρούμενων, εκδιδόμενων και λαμβανόμενων λογιστικών αρχείων (βιβλίων και παραστατικών κατά περίπτωση, μετά την 31η Δεκεμβρίου 2014. </a:t>
            </a:r>
            <a:endParaRPr lang="en-US" dirty="0" smtClean="0"/>
          </a:p>
          <a:p>
            <a:pPr marL="0" algn="just">
              <a:buNone/>
            </a:pPr>
            <a:r>
              <a:rPr lang="el-GR" dirty="0" smtClean="0"/>
              <a:t>Η </a:t>
            </a:r>
            <a:r>
              <a:rPr lang="el-GR" dirty="0" smtClean="0"/>
              <a:t>δυνατότητα αυτή παρέχεται επίσης και για τα παραστατικά (στοιχεία) με ημερομηνία έκδοσης πριν την 1/1/2015 αλλά δεν παρέχεται για τα τηρούμενα μέχρι 31 Δεκεμβρίου 2014 βιβλία.</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400" dirty="0" smtClean="0"/>
              <a:t>Διαφύλαξη Λογιστικών Αρχείων (Άρθρο 7)</a:t>
            </a:r>
            <a:endParaRPr lang="en-US" sz="3400" dirty="0"/>
          </a:p>
        </p:txBody>
      </p:sp>
      <p:sp>
        <p:nvSpPr>
          <p:cNvPr id="3" name="2 - Θέση περιεχομένου"/>
          <p:cNvSpPr>
            <a:spLocks noGrp="1"/>
          </p:cNvSpPr>
          <p:nvPr>
            <p:ph idx="1"/>
          </p:nvPr>
        </p:nvSpPr>
        <p:spPr/>
        <p:txBody>
          <a:bodyPr>
            <a:normAutofit/>
          </a:bodyPr>
          <a:lstStyle/>
          <a:p>
            <a:pPr marL="0" algn="just">
              <a:buNone/>
            </a:pPr>
            <a:r>
              <a:rPr lang="el-GR" sz="2700" b="1" dirty="0" smtClean="0"/>
              <a:t>3.</a:t>
            </a:r>
            <a:r>
              <a:rPr lang="el-GR" sz="2700" dirty="0" smtClean="0"/>
              <a:t> Ειδικά για κάθε τιμολόγιο, διαφυλάσσονται επιπλέον τα δεδομένα που διασφαλίζουν την αυθεντικότητα και την ακεραιότητα του περιεχομένου του, σύμφωνα με τις παραγράφους (1) και (2) του παρόντος άρθρου. </a:t>
            </a:r>
            <a:endParaRPr lang="en-US" sz="2700" dirty="0" smtClean="0"/>
          </a:p>
          <a:p>
            <a:pPr marL="0" algn="just">
              <a:buNone/>
            </a:pPr>
            <a:endParaRPr lang="en-US" sz="27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buClr>
                <a:srgbClr val="000000"/>
              </a:buClr>
              <a:buSzPts val="1200"/>
              <a:buNone/>
            </a:pPr>
            <a:r>
              <a:rPr lang="el-GR" sz="1400" dirty="0" err="1" smtClean="0">
                <a:ea typeface="Arial Unicode MS"/>
                <a:cs typeface="Times New Roman" pitchFamily="18" charset="0"/>
              </a:rPr>
              <a:t>Καραγιώργος</a:t>
            </a:r>
            <a:r>
              <a:rPr lang="el-GR" sz="1400" dirty="0" smtClean="0">
                <a:ea typeface="Arial Unicode MS"/>
                <a:cs typeface="Times New Roman" pitchFamily="18" charset="0"/>
              </a:rPr>
              <a:t> Π. – Πετρίδης Α. (2010), Μηχανογραφημένη Λογιστική, εκδότης: Αφοί </a:t>
            </a:r>
            <a:r>
              <a:rPr lang="el-GR" sz="1400" dirty="0" err="1" smtClean="0">
                <a:ea typeface="Arial Unicode MS"/>
                <a:cs typeface="Times New Roman" pitchFamily="18" charset="0"/>
              </a:rPr>
              <a:t>Θ.Καραγιώργου</a:t>
            </a:r>
            <a:r>
              <a:rPr lang="el-GR" sz="1400" dirty="0" smtClean="0">
                <a:ea typeface="Arial Unicode MS"/>
                <a:cs typeface="Times New Roman" pitchFamily="18" charset="0"/>
              </a:rPr>
              <a:t> Ο.Ε.</a:t>
            </a:r>
          </a:p>
          <a:p>
            <a:pPr marL="447675" indent="-447675" algn="just">
              <a:lnSpc>
                <a:spcPts val="2065"/>
              </a:lnSpc>
              <a:spcBef>
                <a:spcPts val="0"/>
              </a:spcBef>
              <a:buClr>
                <a:srgbClr val="000000"/>
              </a:buClr>
              <a:buSzPts val="1200"/>
              <a:buNone/>
            </a:pPr>
            <a:r>
              <a:rPr lang="el-GR" sz="1400" dirty="0" err="1" smtClean="0">
                <a:ea typeface="Arial Unicode MS"/>
                <a:cs typeface="Times New Roman" pitchFamily="18" charset="0"/>
              </a:rPr>
              <a:t>Πολλάλης</a:t>
            </a:r>
            <a:r>
              <a:rPr lang="el-GR" sz="1400" dirty="0" smtClean="0">
                <a:ea typeface="Arial Unicode MS"/>
                <a:cs typeface="Times New Roman" pitchFamily="18" charset="0"/>
              </a:rPr>
              <a:t> Ι., </a:t>
            </a:r>
            <a:r>
              <a:rPr lang="el-GR" sz="1400" dirty="0" err="1" smtClean="0">
                <a:ea typeface="Arial Unicode MS"/>
                <a:cs typeface="Times New Roman" pitchFamily="18" charset="0"/>
              </a:rPr>
              <a:t>Βοζίκης</a:t>
            </a:r>
            <a:r>
              <a:rPr lang="el-GR" sz="1400" dirty="0" smtClean="0">
                <a:ea typeface="Arial Unicode MS"/>
                <a:cs typeface="Times New Roman" pitchFamily="18" charset="0"/>
              </a:rPr>
              <a:t> Α. (2009), Πληροφορικά Συστήματα Διαχείρισης Επιχειρησιακών Πόρων: Στρατηγικές και Εφαρμογές, εκδότης: </a:t>
            </a:r>
            <a:r>
              <a:rPr lang="en-US" sz="1400" dirty="0" smtClean="0">
                <a:ea typeface="Arial Unicode MS"/>
                <a:cs typeface="Times New Roman" pitchFamily="18" charset="0"/>
              </a:rPr>
              <a:t>UTOPIA </a:t>
            </a:r>
            <a:r>
              <a:rPr lang="el-GR" sz="1400" dirty="0" smtClean="0">
                <a:ea typeface="Arial Unicode MS"/>
                <a:cs typeface="Times New Roman" pitchFamily="18" charset="0"/>
              </a:rPr>
              <a:t>Εκδόσεις ΕΠΕ</a:t>
            </a:r>
          </a:p>
          <a:p>
            <a:pPr marL="447675" indent="-447675" algn="just">
              <a:lnSpc>
                <a:spcPts val="2065"/>
              </a:lnSpc>
              <a:spcBef>
                <a:spcPts val="0"/>
              </a:spcBef>
              <a:buClr>
                <a:srgbClr val="000000"/>
              </a:buClr>
              <a:buSzPts val="1200"/>
              <a:buNone/>
            </a:pPr>
            <a:r>
              <a:rPr lang="el-GR" sz="1400" dirty="0" err="1" smtClean="0">
                <a:ea typeface="Arial Unicode MS"/>
                <a:cs typeface="Times New Roman" pitchFamily="18" charset="0"/>
              </a:rPr>
              <a:t>Βενιέρης</a:t>
            </a:r>
            <a:r>
              <a:rPr lang="el-GR" sz="1400" dirty="0" smtClean="0">
                <a:ea typeface="Arial Unicode MS"/>
                <a:cs typeface="Times New Roman" pitchFamily="18" charset="0"/>
              </a:rPr>
              <a:t> Γ., </a:t>
            </a:r>
            <a:r>
              <a:rPr lang="el-GR" sz="1400" dirty="0" err="1" smtClean="0">
                <a:ea typeface="Arial Unicode MS"/>
                <a:cs typeface="Times New Roman" pitchFamily="18" charset="0"/>
              </a:rPr>
              <a:t>Κοέν</a:t>
            </a:r>
            <a:r>
              <a:rPr lang="el-GR" sz="1400" dirty="0" smtClean="0">
                <a:ea typeface="Arial Unicode MS"/>
                <a:cs typeface="Times New Roman" pitchFamily="18" charset="0"/>
              </a:rPr>
              <a:t> Σ., </a:t>
            </a:r>
            <a:r>
              <a:rPr lang="el-GR" sz="1400" dirty="0" err="1" smtClean="0">
                <a:ea typeface="Arial Unicode MS"/>
                <a:cs typeface="Times New Roman" pitchFamily="18" charset="0"/>
              </a:rPr>
              <a:t>Βλήσμος</a:t>
            </a:r>
            <a:r>
              <a:rPr lang="el-GR" sz="1400" dirty="0" smtClean="0">
                <a:ea typeface="Arial Unicode MS"/>
                <a:cs typeface="Times New Roman" pitchFamily="18" charset="0"/>
              </a:rPr>
              <a:t> Ο. (2015), Λογιστικά Πληροφοριακά Συστήματα, εκδότης: Εταιρεία Αξιοποίησης και Διαχείρισης της περιουσίας του Οικονομικού Πανεπιστημίου Αθηνών Α.Ε.</a:t>
            </a:r>
            <a:endParaRPr lang="el-GR" sz="1400" dirty="0">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14</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Χύτης Ε. (2015) Μηχανογραφημένη Λογιστική </a:t>
            </a:r>
            <a:r>
              <a:rPr lang="en-US" sz="2400" dirty="0" smtClean="0">
                <a:solidFill>
                  <a:schemeClr val="bg1">
                    <a:lumMod val="50000"/>
                  </a:schemeClr>
                </a:solidFill>
              </a:rPr>
              <a:t>I</a:t>
            </a:r>
            <a:r>
              <a:rPr lang="el-GR" sz="2400" dirty="0" smtClean="0">
                <a:solidFill>
                  <a:schemeClr val="bg1">
                    <a:lumMod val="50000"/>
                  </a:schemeClr>
                </a:solidFill>
              </a:rPr>
              <a:t>Ι.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17</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18</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Μηχανογραφημένη Λογιστική </a:t>
            </a:r>
            <a:r>
              <a:rPr lang="en-US" sz="2800" b="1" dirty="0" smtClean="0"/>
              <a:t>I</a:t>
            </a:r>
            <a:r>
              <a:rPr lang="el-GR" sz="2800" b="1" dirty="0" smtClean="0"/>
              <a:t>Ι</a:t>
            </a:r>
          </a:p>
          <a:p>
            <a:pPr algn="l"/>
            <a:r>
              <a:rPr lang="el-GR" sz="2800" b="1" dirty="0" smtClean="0"/>
              <a:t>Ενότητα 13</a:t>
            </a:r>
            <a:r>
              <a:rPr lang="el-GR" sz="2800" b="1" dirty="0" smtClean="0"/>
              <a:t>: Διαφύλαξη Λογιστικών Αρχείων (Άρθρο 7)</a:t>
            </a:r>
            <a:endParaRPr lang="en-US" sz="2800" dirty="0" smtClean="0"/>
          </a:p>
          <a:p>
            <a:pPr algn="l"/>
            <a:r>
              <a:rPr lang="el-GR" sz="2800" dirty="0" smtClean="0"/>
              <a:t>Χύτης Ευάγγελος</a:t>
            </a:r>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Στην ενότητα αυ</a:t>
            </a:r>
            <a:r>
              <a:rPr lang="el-GR" dirty="0" smtClean="0"/>
              <a:t>τήν θα αναλύσουμε την έννοια και τον σκοπό της διαφύλαξης των </a:t>
            </a:r>
            <a:r>
              <a:rPr lang="el-GR" smtClean="0"/>
              <a:t>λογιστικών αρχείων.</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400" dirty="0" smtClean="0"/>
              <a:t>Διαφύλαξη Λογιστικών Αρχείων (Άρθρο 7)</a:t>
            </a:r>
            <a:endParaRPr lang="en-US" sz="3400" dirty="0"/>
          </a:p>
        </p:txBody>
      </p:sp>
      <p:sp>
        <p:nvSpPr>
          <p:cNvPr id="3" name="2 - Θέση περιεχομένου"/>
          <p:cNvSpPr>
            <a:spLocks noGrp="1"/>
          </p:cNvSpPr>
          <p:nvPr>
            <p:ph idx="1"/>
          </p:nvPr>
        </p:nvSpPr>
        <p:spPr/>
        <p:txBody>
          <a:bodyPr>
            <a:noAutofit/>
          </a:bodyPr>
          <a:lstStyle/>
          <a:p>
            <a:pPr algn="just">
              <a:buNone/>
            </a:pPr>
            <a:r>
              <a:rPr lang="el-GR" sz="2600" dirty="0" smtClean="0"/>
              <a:t>Διαφύλαξη λογιστικών αρχείων</a:t>
            </a:r>
          </a:p>
          <a:p>
            <a:pPr marL="0" algn="just">
              <a:buNone/>
            </a:pPr>
            <a:r>
              <a:rPr lang="el-GR" sz="2600" b="1" dirty="0" smtClean="0"/>
              <a:t>1. </a:t>
            </a:r>
            <a:r>
              <a:rPr lang="el-GR" sz="2600" dirty="0" smtClean="0"/>
              <a:t>Το σύνολο των λογιστικών αρχείων που η οντότητα τηρεί σύμφωνα με τις διατάξεις αυτού του νόμου διαφυλάσσονται για το μεγαλύτερο χρονικό διάστημα από: </a:t>
            </a:r>
            <a:endParaRPr lang="en-US" sz="2600" dirty="0" smtClean="0"/>
          </a:p>
          <a:p>
            <a:pPr algn="just">
              <a:buNone/>
            </a:pPr>
            <a:r>
              <a:rPr lang="el-GR" sz="2600" dirty="0" smtClean="0"/>
              <a:t> α) Πέντε (5) έτη από τη λήξη της περιόδου. </a:t>
            </a:r>
            <a:endParaRPr lang="en-US" sz="2600" dirty="0" smtClean="0"/>
          </a:p>
          <a:p>
            <a:pPr algn="just">
              <a:buNone/>
            </a:pPr>
            <a:r>
              <a:rPr lang="el-GR" sz="2600" dirty="0" smtClean="0"/>
              <a:t>β) Το χρόνο που ορίζεται από άλλη νομοθεσία.</a:t>
            </a:r>
            <a:endParaRPr lang="en-US" sz="2600" dirty="0" smtClean="0"/>
          </a:p>
          <a:p>
            <a:pPr algn="just">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400" dirty="0" smtClean="0"/>
              <a:t>Διαφύλαξη Λογιστικών Αρχείων (Άρθρο 7)</a:t>
            </a:r>
            <a:endParaRPr lang="en-US" sz="3400" dirty="0"/>
          </a:p>
        </p:txBody>
      </p:sp>
      <p:sp>
        <p:nvSpPr>
          <p:cNvPr id="3" name="2 - Θέση περιεχομένου"/>
          <p:cNvSpPr>
            <a:spLocks noGrp="1"/>
          </p:cNvSpPr>
          <p:nvPr>
            <p:ph idx="1"/>
          </p:nvPr>
        </p:nvSpPr>
        <p:spPr/>
        <p:txBody>
          <a:bodyPr>
            <a:normAutofit fontScale="70000" lnSpcReduction="20000"/>
          </a:bodyPr>
          <a:lstStyle/>
          <a:p>
            <a:pPr marL="0">
              <a:buNone/>
            </a:pPr>
            <a:r>
              <a:rPr lang="el-GR" b="1" dirty="0" smtClean="0"/>
              <a:t>ΕΡΜΗΝΕΙΑ ΠΟΛ 1003</a:t>
            </a:r>
            <a:endParaRPr lang="en-US" dirty="0" smtClean="0"/>
          </a:p>
          <a:p>
            <a:pPr marL="0">
              <a:buNone/>
            </a:pPr>
            <a:r>
              <a:rPr lang="el-GR" dirty="0" smtClean="0"/>
              <a:t> 7.1.1 Η παράγραφος αυτή αναφέρεται στις προθεσμίες φύλαξης των λογιστικών αρχείων.</a:t>
            </a:r>
            <a:endParaRPr lang="en-US" dirty="0" smtClean="0"/>
          </a:p>
          <a:p>
            <a:pPr marL="0">
              <a:buNone/>
            </a:pPr>
            <a:r>
              <a:rPr lang="el-GR" dirty="0" smtClean="0"/>
              <a:t> 71.2 Από τις διατάξεις του παρόντος νόμου δεν ορίζεται ο τόπος τήρησης και διαφύλαξης των βιβλίων και των στοιχείων. Συνεπώς αυτά μπορούν να τηρούνται και να φυλάσσονται οπουδήποτε, ακόμη και κατά την διάρκεια της περιόδου που αφορούν, με την προϋπόθεση να επιδεικνύονται και να δίνονται στον έλεγχο όταν αυτά ζητηθούν, εντός ευλόγου χρόνου. Σημειώνεται ωστόσο ότι άλλα νομοθετήματα δύναται να ρυθμίζουν με διαφορετικό τρόπο το θέμα της διαφύλαξης των βιβλίων και των στοιχείων (σχετικές και οι διατάξεις του της παρ. 2 του άρθρου 13 του Ν. 4174/2013).</a:t>
            </a:r>
            <a:endParaRPr lang="en-US" dirty="0" smtClean="0"/>
          </a:p>
          <a:p>
            <a:pPr marL="0">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400" dirty="0" smtClean="0"/>
              <a:t>Διαφύλαξη Λογιστικών Αρχείων (Άρθρο 7)</a:t>
            </a:r>
            <a:endParaRPr lang="en-US" sz="3400" dirty="0"/>
          </a:p>
        </p:txBody>
      </p:sp>
      <p:sp>
        <p:nvSpPr>
          <p:cNvPr id="3" name="2 - Θέση περιεχομένου"/>
          <p:cNvSpPr>
            <a:spLocks noGrp="1"/>
          </p:cNvSpPr>
          <p:nvPr>
            <p:ph idx="1"/>
          </p:nvPr>
        </p:nvSpPr>
        <p:spPr/>
        <p:txBody>
          <a:bodyPr>
            <a:normAutofit/>
          </a:bodyPr>
          <a:lstStyle/>
          <a:p>
            <a:pPr marL="0" algn="just">
              <a:buNone/>
            </a:pPr>
            <a:r>
              <a:rPr lang="el-GR" sz="2700" b="1" dirty="0" smtClean="0"/>
              <a:t>2.</a:t>
            </a:r>
            <a:r>
              <a:rPr lang="el-GR" sz="2700" dirty="0" smtClean="0"/>
              <a:t> Τα λογιστικά αρχεία μπορούν να διαφυλάσσονται σε οποιαδήποτε μορφή, εφόσον υπάρχει σύστημα αναζήτησης, εμφάνισης και εκτύπωσης ή αναπαραγωγής αυτών, για τη διευκόλυνση οποιουδήποτε ελέγχου. </a:t>
            </a:r>
            <a:endParaRPr lang="en-US" sz="2700" dirty="0" smtClean="0"/>
          </a:p>
          <a:p>
            <a:pPr marL="0" algn="just">
              <a:buNone/>
            </a:pPr>
            <a:endParaRPr lang="en-US" sz="27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400" dirty="0" smtClean="0"/>
              <a:t>Διαφύλαξη Λογιστικών Αρχείων (Άρθρο 7)</a:t>
            </a:r>
            <a:endParaRPr lang="en-US" sz="3400" dirty="0"/>
          </a:p>
        </p:txBody>
      </p:sp>
      <p:sp>
        <p:nvSpPr>
          <p:cNvPr id="3" name="2 - Θέση περιεχομένου"/>
          <p:cNvSpPr>
            <a:spLocks noGrp="1"/>
          </p:cNvSpPr>
          <p:nvPr>
            <p:ph idx="1"/>
          </p:nvPr>
        </p:nvSpPr>
        <p:spPr/>
        <p:txBody>
          <a:bodyPr>
            <a:normAutofit/>
          </a:bodyPr>
          <a:lstStyle/>
          <a:p>
            <a:pPr algn="just">
              <a:buNone/>
            </a:pPr>
            <a:r>
              <a:rPr lang="el-GR" sz="2700" b="1" dirty="0" smtClean="0"/>
              <a:t>ΕΡΜΗΝΕΙΑ ΠΟΛ 1003</a:t>
            </a:r>
            <a:endParaRPr lang="en-US" sz="2700" dirty="0" smtClean="0"/>
          </a:p>
          <a:p>
            <a:pPr marL="0" algn="just">
              <a:buNone/>
            </a:pPr>
            <a:r>
              <a:rPr lang="el-GR" sz="2700" dirty="0" smtClean="0"/>
              <a:t>7.2.1 Η παράγραφος αυτή παρέχει τη δυνατότητα διαφύλαξης σε οποιαδήποτε μορφή (έντυπη ή ηλεκτρονική) των τηρούμενων λογιστικών αρχείων (βιβλίων και στοιχείων), ανεξάρτητα από τον τρόπο τήρησης αυτών (χειρόγραφα ή μηχανογραφικά).</a:t>
            </a:r>
            <a:endParaRPr lang="en-US" sz="2700" dirty="0" smtClean="0"/>
          </a:p>
          <a:p>
            <a:pPr algn="just">
              <a:buNone/>
            </a:pPr>
            <a:endParaRPr lang="en-US" sz="27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1344</TotalTime>
  <Words>778</Words>
  <Application>Microsoft Office PowerPoint</Application>
  <PresentationFormat>Προβολή στην οθόνη (16:10)</PresentationFormat>
  <Paragraphs>96</Paragraphs>
  <Slides>19</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19</vt:i4>
      </vt:variant>
    </vt:vector>
  </HeadingPairs>
  <TitlesOfParts>
    <vt:vector size="20" baseType="lpstr">
      <vt:lpstr>Θέμα του Office</vt:lpstr>
      <vt:lpstr>Μηχανογραφημένη Λογιστική ΙI</vt:lpstr>
      <vt:lpstr>Διαφάνεια 2</vt:lpstr>
      <vt:lpstr>Άδειες Χρήσης</vt:lpstr>
      <vt:lpstr>Χρηματοδότηση</vt:lpstr>
      <vt:lpstr>Σκοποί  ενότητας</vt:lpstr>
      <vt:lpstr>Διαφύλαξη Λογιστικών Αρχείων (Άρθρο 7)</vt:lpstr>
      <vt:lpstr>Διαφύλαξη Λογιστικών Αρχείων (Άρθρο 7)</vt:lpstr>
      <vt:lpstr>Διαφύλαξη Λογιστικών Αρχείων (Άρθρο 7)</vt:lpstr>
      <vt:lpstr>Διαφύλαξη Λογιστικών Αρχείων (Άρθρο 7)</vt:lpstr>
      <vt:lpstr>Διαφύλαξη Λογιστικών Αρχείων (Άρθρο 7)</vt:lpstr>
      <vt:lpstr>Διαφύλαξη Λογιστικών Αρχείων (Άρθρο 7)</vt:lpstr>
      <vt:lpstr>Διαφύλαξη Λογιστικών Αρχείων (Άρθρο 7)</vt:lpstr>
      <vt:lpstr>Βιβλιογραφία</vt:lpstr>
      <vt:lpstr>Σημείωμα Αναφοράς</vt:lpstr>
      <vt:lpstr>Σημείωμα Αδειοδότησης</vt:lpstr>
      <vt:lpstr>Διαφάνεια 16</vt:lpstr>
      <vt:lpstr>Διαφάνεια 17</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200</cp:revision>
  <dcterms:created xsi:type="dcterms:W3CDTF">2012-09-06T09:03:05Z</dcterms:created>
  <dcterms:modified xsi:type="dcterms:W3CDTF">2015-11-24T20:35:53Z</dcterms:modified>
</cp:coreProperties>
</file>