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67"/>
  </p:notesMasterIdLst>
  <p:handoutMasterIdLst>
    <p:handoutMasterId r:id="rId68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478" r:id="rId11"/>
    <p:sldId id="480" r:id="rId12"/>
    <p:sldId id="457" r:id="rId13"/>
    <p:sldId id="458" r:id="rId14"/>
    <p:sldId id="481" r:id="rId15"/>
    <p:sldId id="482" r:id="rId16"/>
    <p:sldId id="483" r:id="rId17"/>
    <p:sldId id="484" r:id="rId18"/>
    <p:sldId id="485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27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417" r:id="rId43"/>
    <p:sldId id="418" r:id="rId44"/>
    <p:sldId id="509" r:id="rId45"/>
    <p:sldId id="510" r:id="rId46"/>
    <p:sldId id="511" r:id="rId47"/>
    <p:sldId id="432" r:id="rId48"/>
    <p:sldId id="512" r:id="rId49"/>
    <p:sldId id="513" r:id="rId50"/>
    <p:sldId id="514" r:id="rId51"/>
    <p:sldId id="515" r:id="rId52"/>
    <p:sldId id="516" r:id="rId53"/>
    <p:sldId id="517" r:id="rId54"/>
    <p:sldId id="473" r:id="rId55"/>
    <p:sldId id="518" r:id="rId56"/>
    <p:sldId id="519" r:id="rId57"/>
    <p:sldId id="520" r:id="rId58"/>
    <p:sldId id="521" r:id="rId59"/>
    <p:sldId id="345" r:id="rId60"/>
    <p:sldId id="323" r:id="rId61"/>
    <p:sldId id="324" r:id="rId62"/>
    <p:sldId id="277" r:id="rId63"/>
    <p:sldId id="278" r:id="rId64"/>
    <p:sldId id="291" r:id="rId65"/>
    <p:sldId id="279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58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pPr marL="0" lvl="1"/>
            <a:r>
              <a:rPr lang="el-GR" sz="2800" dirty="0" smtClean="0">
                <a:solidFill>
                  <a:schemeClr val="tx1"/>
                </a:solidFill>
              </a:rPr>
              <a:t>Ενότητα 13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Πολυμέσα &amp; Μενού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Κατέβασμα εικόνων με χρήση </a:t>
            </a:r>
            <a:r>
              <a:rPr lang="en-US" dirty="0" smtClean="0"/>
              <a:t>JSON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1785926"/>
            <a:ext cx="8892480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επόμενη κατηγορία, υπερκαλύπτει την κατηγορία</a:t>
            </a:r>
            <a:r>
              <a:rPr lang="en-US" sz="3200" dirty="0" smtClean="0"/>
              <a:t> </a:t>
            </a:r>
            <a:r>
              <a:rPr lang="en-US" sz="3200" b="1" dirty="0" err="1" smtClean="0"/>
              <a:t>ArrayAdapter</a:t>
            </a:r>
            <a:r>
              <a:rPr lang="en-US" sz="3200" b="1" dirty="0" smtClean="0"/>
              <a:t> </a:t>
            </a:r>
            <a:r>
              <a:rPr lang="el-GR" sz="3200" dirty="0" smtClean="0"/>
              <a:t>και εμφανίζει τα</a:t>
            </a:r>
            <a:r>
              <a:rPr lang="en-US" sz="3200" dirty="0" smtClean="0"/>
              <a:t> </a:t>
            </a:r>
            <a:r>
              <a:rPr lang="el-GR" sz="3200" dirty="0" smtClean="0"/>
              <a:t>οχήματα σε ένα προσαρμοσμένο</a:t>
            </a:r>
            <a:r>
              <a:rPr lang="en-US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804930"/>
            <a:ext cx="8928402" cy="51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616" y="798924"/>
            <a:ext cx="8626102" cy="56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8669110" cy="379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Κατέβασμα εικόνων με χρήση </a:t>
            </a:r>
            <a:r>
              <a:rPr lang="en-US" dirty="0" smtClean="0"/>
              <a:t>JSON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1785926"/>
            <a:ext cx="889248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τελευταία κατηγορία είναι η κεντρική </a:t>
            </a:r>
            <a:r>
              <a:rPr lang="en-US" sz="3200" b="1" dirty="0" smtClean="0"/>
              <a:t>Activity:</a:t>
            </a:r>
            <a:endParaRPr lang="el-GR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8438809" cy="222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8121806" cy="581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8204958" cy="57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183" y="857232"/>
            <a:ext cx="8719097" cy="576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8358804" cy="58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12694"/>
            <a:ext cx="8715436" cy="558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marL="0" lvl="1" algn="l"/>
            <a:r>
              <a:rPr lang="el-GR" sz="2800" b="1" dirty="0" smtClean="0">
                <a:solidFill>
                  <a:schemeClr val="tx1"/>
                </a:solidFill>
              </a:rPr>
              <a:t>Ενότητα 13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Πολυμέσα &amp; Μενού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67" y="922748"/>
            <a:ext cx="8829351" cy="507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53" y="814388"/>
            <a:ext cx="8505726" cy="57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8537248" cy="498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8777409" cy="523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8698904" cy="515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190037"/>
            <a:ext cx="8643998" cy="438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259" y="1643050"/>
            <a:ext cx="8741021" cy="36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Slideshow </a:t>
            </a:r>
            <a:r>
              <a:rPr lang="el-GR" dirty="0" smtClean="0"/>
              <a:t>με </a:t>
            </a:r>
            <a:r>
              <a:rPr lang="en-US" dirty="0" err="1" smtClean="0"/>
              <a:t>AsyncTask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2000240"/>
            <a:ext cx="889248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Στη συνέχεια</a:t>
            </a:r>
            <a:r>
              <a:rPr lang="en-US" sz="3200" dirty="0" smtClean="0"/>
              <a:t>,</a:t>
            </a:r>
          </a:p>
          <a:p>
            <a:r>
              <a:rPr lang="el-GR" sz="3200" dirty="0" smtClean="0"/>
              <a:t>παρουσιάζουμε την προηγούμενη κατηγορία χρησιμοποιώντας </a:t>
            </a:r>
            <a:r>
              <a:rPr lang="en-US" sz="3200" b="1" dirty="0" err="1" smtClean="0"/>
              <a:t>AsyncTask</a:t>
            </a:r>
            <a:r>
              <a:rPr lang="el-GR" sz="3200" dirty="0" smtClean="0"/>
              <a:t>, δηλαδή μια </a:t>
            </a:r>
            <a:r>
              <a:rPr lang="el-GR" sz="3200" b="1" dirty="0" smtClean="0"/>
              <a:t>παράλληλη διεργασία </a:t>
            </a:r>
            <a:r>
              <a:rPr lang="el-GR" sz="3200" dirty="0" smtClean="0"/>
              <a:t>που </a:t>
            </a:r>
            <a:r>
              <a:rPr lang="el-GR" sz="3200" u="sng" dirty="0" smtClean="0"/>
              <a:t>εκτελείται μαζί </a:t>
            </a:r>
            <a:r>
              <a:rPr lang="el-GR" sz="3200" dirty="0" smtClean="0"/>
              <a:t>με την </a:t>
            </a:r>
            <a:r>
              <a:rPr lang="el-GR" sz="3200" b="1" dirty="0" smtClean="0"/>
              <a:t>κεντρική εφαρμογή.</a:t>
            </a:r>
          </a:p>
          <a:p>
            <a:endParaRPr lang="el-GR" sz="3200" dirty="0" smtClean="0"/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Slideshow </a:t>
            </a:r>
            <a:r>
              <a:rPr lang="el-GR" dirty="0" smtClean="0"/>
              <a:t>με </a:t>
            </a:r>
            <a:r>
              <a:rPr lang="en-US" dirty="0" err="1" smtClean="0"/>
              <a:t>AsyncTask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7922985" cy="227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Slideshow </a:t>
            </a:r>
            <a:r>
              <a:rPr lang="el-GR" dirty="0" smtClean="0"/>
              <a:t>με </a:t>
            </a:r>
            <a:r>
              <a:rPr lang="en-US" dirty="0" err="1" smtClean="0"/>
              <a:t>AsyncTask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098" y="1571612"/>
            <a:ext cx="88056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593" y="571480"/>
            <a:ext cx="772585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45" y="714356"/>
            <a:ext cx="8721735" cy="59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857232"/>
            <a:ext cx="7546316" cy="562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011" y="623553"/>
            <a:ext cx="7914517" cy="61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642" y="928670"/>
            <a:ext cx="8587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8544504" cy="596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463" y="964791"/>
            <a:ext cx="8598379" cy="532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740" y="500042"/>
            <a:ext cx="8098912" cy="627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606884" cy="501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00" y="1000108"/>
            <a:ext cx="8818018" cy="521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785794"/>
            <a:ext cx="778647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624" y="1857364"/>
            <a:ext cx="88984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Αναπαραγωγή ήχου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1785926"/>
            <a:ext cx="8892480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 συνέχεια</a:t>
            </a:r>
            <a:r>
              <a:rPr lang="en-US" sz="3200" dirty="0" smtClean="0"/>
              <a:t>,</a:t>
            </a:r>
            <a:r>
              <a:rPr lang="el-GR" sz="3200" dirty="0" smtClean="0"/>
              <a:t> με την χρήση του </a:t>
            </a:r>
            <a:r>
              <a:rPr lang="en-US" sz="3200" b="1" dirty="0" err="1" smtClean="0"/>
              <a:t>MediaPlayer</a:t>
            </a:r>
            <a:r>
              <a:rPr lang="en-US" sz="3200" dirty="0" smtClean="0"/>
              <a:t> </a:t>
            </a:r>
            <a:r>
              <a:rPr lang="el-GR" sz="3200" dirty="0" smtClean="0"/>
              <a:t>παρουσιάζεται ο κώδικας για την αναπαραγωγή ενός μουσικού κομματιού που βρίσκεται στον φάκελος </a:t>
            </a:r>
            <a:r>
              <a:rPr lang="en-US" sz="3200" b="1" dirty="0" smtClean="0"/>
              <a:t>res</a:t>
            </a:r>
            <a:r>
              <a:rPr lang="el-GR" sz="3200" b="1" dirty="0" smtClean="0"/>
              <a:t>/</a:t>
            </a:r>
            <a:r>
              <a:rPr lang="en-US" sz="3200" b="1" dirty="0" smtClean="0"/>
              <a:t>raw</a:t>
            </a:r>
            <a:r>
              <a:rPr lang="el-GR" sz="3200" b="1" dirty="0" smtClean="0"/>
              <a:t>.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Ακριβώς ο ίδιος κώδικας μπορεί να χρησιμοποιηθεί και για την </a:t>
            </a:r>
            <a:r>
              <a:rPr lang="el-GR" sz="3200" u="sng" dirty="0" smtClean="0"/>
              <a:t>αναπαραγωγή</a:t>
            </a:r>
            <a:r>
              <a:rPr lang="el-GR" sz="3200" dirty="0" smtClean="0"/>
              <a:t> </a:t>
            </a:r>
            <a:r>
              <a:rPr lang="en-US" sz="3200" b="1" dirty="0" smtClean="0"/>
              <a:t>video</a:t>
            </a:r>
            <a:r>
              <a:rPr lang="el-GR" sz="3200" b="1" dirty="0" smtClean="0"/>
              <a:t>.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Αναπαραγωγή ήχου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046" y="1714488"/>
            <a:ext cx="87798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Αναπαραγωγή ήχου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857364"/>
            <a:ext cx="89443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Αναπαραγωγή ήχου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8260349" cy="484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Spinner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1643050"/>
            <a:ext cx="8892480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Τα </a:t>
            </a:r>
            <a:r>
              <a:rPr lang="en-US" sz="3200" b="1" dirty="0" smtClean="0"/>
              <a:t>Spinners</a:t>
            </a:r>
            <a:r>
              <a:rPr lang="en-US" sz="3200" dirty="0" smtClean="0"/>
              <a:t> </a:t>
            </a:r>
            <a:r>
              <a:rPr lang="el-GR" sz="3200" dirty="0" smtClean="0"/>
              <a:t>είναι μια ξεχωριστή περίπτωση μενού παρόμοια με αυτό της </a:t>
            </a:r>
            <a:r>
              <a:rPr lang="en-US" sz="3200" b="1" dirty="0" smtClean="0"/>
              <a:t>List View.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u="sng" dirty="0" smtClean="0"/>
              <a:t>Στο επόμενο παράδειγμα </a:t>
            </a:r>
            <a:r>
              <a:rPr lang="en-US" sz="3200" u="sng" dirty="0" smtClean="0"/>
              <a:t>,</a:t>
            </a:r>
          </a:p>
          <a:p>
            <a:r>
              <a:rPr lang="el-GR" sz="3200" dirty="0" smtClean="0"/>
              <a:t>εισάγουμε σε μια βάση δεδομένων ζευγάρια </a:t>
            </a:r>
            <a:r>
              <a:rPr lang="el-GR" sz="3200" b="1" dirty="0" smtClean="0"/>
              <a:t>(νομός,</a:t>
            </a:r>
            <a:r>
              <a:rPr lang="en-US" sz="3200" b="1" dirty="0" smtClean="0"/>
              <a:t> </a:t>
            </a:r>
            <a:r>
              <a:rPr lang="el-GR" sz="3200" b="1" dirty="0" smtClean="0"/>
              <a:t>πόλη) </a:t>
            </a:r>
            <a:r>
              <a:rPr lang="el-GR" sz="3200" dirty="0" smtClean="0"/>
              <a:t>και ο χρήστης διαλέγει από ένα </a:t>
            </a:r>
            <a:r>
              <a:rPr lang="en-US" sz="3200" b="1" dirty="0" smtClean="0"/>
              <a:t>Spinner</a:t>
            </a:r>
            <a:r>
              <a:rPr lang="en-US" sz="3200" dirty="0" smtClean="0"/>
              <a:t> </a:t>
            </a:r>
            <a:r>
              <a:rPr lang="el-GR" sz="3200" dirty="0" smtClean="0"/>
              <a:t>τον επιθυμητό νομό και αυτομάτως στο δεύτερο </a:t>
            </a:r>
            <a:r>
              <a:rPr lang="en-US" sz="3200" b="1" dirty="0" smtClean="0"/>
              <a:t>Spinner </a:t>
            </a:r>
            <a:r>
              <a:rPr lang="el-GR" sz="3200" dirty="0" smtClean="0"/>
              <a:t>εμφανίζονται οι πόλεις του συγκεκριμένου νομού</a:t>
            </a:r>
            <a:r>
              <a:rPr lang="en-US" sz="3200" dirty="0" smtClean="0"/>
              <a:t>.</a:t>
            </a:r>
            <a:r>
              <a:rPr lang="el-GR" sz="3200" dirty="0" smtClean="0"/>
              <a:t> Η κατηγορία για την βάση δεδομένων έχει ως ακολούθως:</a:t>
            </a:r>
          </a:p>
          <a:p>
            <a:r>
              <a:rPr lang="el-GR" sz="3200" dirty="0" smtClean="0"/>
              <a:t>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Spinner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736"/>
            <a:ext cx="8793936" cy="46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Spinner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7858180" cy="54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Spinner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7715304" cy="47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962650"/>
            <a:ext cx="5781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Χρήση πολυμέσων σε εφαρμογές </a:t>
            </a:r>
            <a:r>
              <a:rPr lang="en-US" sz="3200" smtClean="0"/>
              <a:t>Android</a:t>
            </a:r>
            <a:r>
              <a:rPr lang="el-GR" sz="3200" smtClean="0"/>
              <a:t> </a:t>
            </a:r>
            <a:r>
              <a:rPr lang="el-GR" sz="3200" dirty="0" smtClean="0"/>
              <a:t>και εμφάνιση </a:t>
            </a:r>
            <a:r>
              <a:rPr lang="en-US" sz="3200" dirty="0" smtClean="0"/>
              <a:t>Menu </a:t>
            </a:r>
            <a:r>
              <a:rPr lang="el-GR" sz="3200" dirty="0" smtClean="0"/>
              <a:t>σε αυτές.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Spinner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214282" y="1201151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κατηγορία για την κεντρική </a:t>
            </a:r>
            <a:r>
              <a:rPr lang="en-US" sz="3200" b="1" dirty="0" smtClean="0"/>
              <a:t>Activity </a:t>
            </a:r>
            <a:r>
              <a:rPr lang="el-GR" sz="3200" dirty="0" smtClean="0"/>
              <a:t>έχει ως</a:t>
            </a:r>
            <a:r>
              <a:rPr lang="en-US" sz="3200" dirty="0" smtClean="0"/>
              <a:t>: </a:t>
            </a:r>
            <a:endParaRPr lang="el-GR" sz="3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776465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Spinner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102" y="1482844"/>
            <a:ext cx="8538178" cy="43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Spinner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7828121" cy="54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Popup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1643050"/>
            <a:ext cx="8892480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</a:t>
            </a:r>
            <a:r>
              <a:rPr lang="el-GR" sz="3200" u="sng" dirty="0" smtClean="0"/>
              <a:t>επόμενη εφαρμογή</a:t>
            </a:r>
            <a:r>
              <a:rPr lang="en-US" sz="3200" dirty="0" smtClean="0"/>
              <a:t>,</a:t>
            </a:r>
          </a:p>
          <a:p>
            <a:r>
              <a:rPr lang="el-GR" sz="3200" dirty="0" smtClean="0"/>
              <a:t>εμφανίζεται μια μπλε μπάρα σαν επικεφαλίδα στην εφαρμογή με ένα εικονίδιο αριστερά και ένα πλήκτρο </a:t>
            </a:r>
            <a:r>
              <a:rPr lang="en-US" sz="3200" b="1" dirty="0" smtClean="0"/>
              <a:t>Settings</a:t>
            </a:r>
            <a:r>
              <a:rPr lang="en-US" sz="3200" dirty="0" smtClean="0"/>
              <a:t> </a:t>
            </a:r>
            <a:r>
              <a:rPr lang="el-GR" sz="3200" dirty="0" smtClean="0"/>
              <a:t>δεξιά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χρήστης</a:t>
            </a:r>
            <a:r>
              <a:rPr lang="en-US" sz="3200" dirty="0" smtClean="0"/>
              <a:t>,</a:t>
            </a:r>
            <a:r>
              <a:rPr lang="el-GR" sz="3200" dirty="0" smtClean="0"/>
              <a:t> πατώντας το πλήκτρο</a:t>
            </a:r>
            <a:r>
              <a:rPr lang="en-US" sz="3200" dirty="0" smtClean="0"/>
              <a:t> </a:t>
            </a:r>
            <a:r>
              <a:rPr lang="en-US" sz="3200" b="1" dirty="0" smtClean="0"/>
              <a:t>Settings </a:t>
            </a:r>
            <a:r>
              <a:rPr lang="el-GR" sz="3200" dirty="0" smtClean="0"/>
              <a:t>εμφανίζεται ένα	</a:t>
            </a:r>
            <a:r>
              <a:rPr lang="en-US" sz="3200" b="1" dirty="0" smtClean="0"/>
              <a:t>popup menu </a:t>
            </a:r>
            <a:r>
              <a:rPr lang="el-GR" sz="3200" dirty="0" smtClean="0"/>
              <a:t>από το οποίο μπορεί να κάνει κάποια επιλογή</a:t>
            </a:r>
            <a:r>
              <a:rPr lang="en-US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Popup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39066"/>
            <a:ext cx="8786842" cy="445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Popup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389299"/>
            <a:ext cx="7715304" cy="546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Popup Menu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38" y="1500402"/>
            <a:ext cx="8758718" cy="50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6"/>
            <a:ext cx="838414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58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13,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13,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Κατέβασμα εικόνων με χρήση </a:t>
            </a:r>
            <a:r>
              <a:rPr lang="en-US" sz="3200" dirty="0" smtClean="0"/>
              <a:t>JSON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Slideshow </a:t>
            </a:r>
            <a:r>
              <a:rPr lang="el-GR" sz="3200" dirty="0" smtClean="0"/>
              <a:t>με </a:t>
            </a:r>
            <a:r>
              <a:rPr lang="en-US" sz="3200" dirty="0" err="1" smtClean="0"/>
              <a:t>AsyncTask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Spinner Menu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Popup Menu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l-GR" b="1" dirty="0" smtClean="0">
                <a:solidFill>
                  <a:schemeClr val="tx1"/>
                </a:solidFill>
              </a:rPr>
              <a:t>Πολυμέσα &amp; Μενού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Κατέβασμα εικόνων με χρήση </a:t>
            </a:r>
            <a:r>
              <a:rPr lang="en-US" dirty="0" smtClean="0"/>
              <a:t>JSON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1643050"/>
            <a:ext cx="8892480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u="sng" dirty="0" smtClean="0"/>
              <a:t>Στο επόμενο παράδειγμα</a:t>
            </a:r>
            <a:r>
              <a:rPr lang="el-GR" sz="3200" dirty="0" smtClean="0"/>
              <a:t>,</a:t>
            </a:r>
          </a:p>
          <a:p>
            <a:r>
              <a:rPr lang="el-GR" sz="3200" dirty="0" smtClean="0"/>
              <a:t>ο χρήστης κατεβάζει ένα αρχείο </a:t>
            </a:r>
            <a:r>
              <a:rPr lang="en-US" sz="3200" b="1" dirty="0" smtClean="0"/>
              <a:t>JSON</a:t>
            </a:r>
            <a:r>
              <a:rPr lang="en-US" sz="3200" dirty="0" smtClean="0"/>
              <a:t> </a:t>
            </a:r>
            <a:r>
              <a:rPr lang="el-GR" sz="3200" dirty="0" smtClean="0"/>
              <a:t>με το πάτημα ενός πλήκτρου.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Το αρχείο αυτό περιέχει περιγραφές αυτοκινήτων.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Στη συνέχεια, πατώντας ένα δεύτερο πλήκτρο φορτώνονται με την χρήση ενός διαλόγου οι εικόνες που βρίσκονται στον </a:t>
            </a:r>
            <a:r>
              <a:rPr lang="el-GR" sz="2800" dirty="0" err="1" smtClean="0"/>
              <a:t>διακομιστή</a:t>
            </a:r>
            <a:r>
              <a:rPr lang="el-GR" sz="2800" dirty="0" smtClean="0"/>
              <a:t>.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πρώτη κατηγορία της εφαρμογής είναι η περιγραφή των οχημάτων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Κατέβασμα εικόνων με χρήση </a:t>
            </a:r>
            <a:r>
              <a:rPr lang="en-US" dirty="0" smtClean="0"/>
              <a:t>JSON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13,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236" y="1857364"/>
            <a:ext cx="8175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1813</Words>
  <Application>Microsoft Office PowerPoint</Application>
  <PresentationFormat>Προβολή στην οθόνη (4:3)</PresentationFormat>
  <Paragraphs>240</Paragraphs>
  <Slides>64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64</vt:i4>
      </vt:variant>
    </vt:vector>
  </HeadingPairs>
  <TitlesOfParts>
    <vt:vector size="66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Κατέβασμα εικόνων με χρήση JSON</vt:lpstr>
      <vt:lpstr>Κατέβασμα εικόνων με χρήση JSON</vt:lpstr>
      <vt:lpstr>Κατέβασμα εικόνων με χρήση JSON</vt:lpstr>
      <vt:lpstr>Διαφάνεια 11</vt:lpstr>
      <vt:lpstr>Διαφάνεια 12</vt:lpstr>
      <vt:lpstr>Διαφάνεια 13</vt:lpstr>
      <vt:lpstr>Κατέβασμα εικόνων με χρήση JSON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Slideshow με AsyncTask</vt:lpstr>
      <vt:lpstr>Slideshow με AsyncTask</vt:lpstr>
      <vt:lpstr>Slideshow με AsyncTask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Αναπαραγωγή ήχου</vt:lpstr>
      <vt:lpstr>Αναπαραγωγή ήχου</vt:lpstr>
      <vt:lpstr>Αναπαραγωγή ήχου</vt:lpstr>
      <vt:lpstr>Αναπαραγωγή ήχου</vt:lpstr>
      <vt:lpstr>Spinner Menu</vt:lpstr>
      <vt:lpstr>Spinner Menu</vt:lpstr>
      <vt:lpstr>Spinner Menu</vt:lpstr>
      <vt:lpstr>Spinner Menu</vt:lpstr>
      <vt:lpstr>Spinner Menu</vt:lpstr>
      <vt:lpstr>Spinner Menu</vt:lpstr>
      <vt:lpstr>Spinner Menu</vt:lpstr>
      <vt:lpstr>Popup Menu</vt:lpstr>
      <vt:lpstr>Popup Menu</vt:lpstr>
      <vt:lpstr>Popup Menu</vt:lpstr>
      <vt:lpstr>Popup Menu</vt:lpstr>
      <vt:lpstr>Διαφάνεια 57</vt:lpstr>
      <vt:lpstr>Διαφάνεια 58</vt:lpstr>
      <vt:lpstr>Σημείωμα Αδειοδότησης</vt:lpstr>
      <vt:lpstr>Σημείωμα Αναφοράς</vt:lpstr>
      <vt:lpstr>Διαφάνεια 61</vt:lpstr>
      <vt:lpstr>Διαφάνεια 62</vt:lpstr>
      <vt:lpstr>Διαφάνεια 63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243</cp:revision>
  <dcterms:created xsi:type="dcterms:W3CDTF">2015-04-14T16:45:01Z</dcterms:created>
  <dcterms:modified xsi:type="dcterms:W3CDTF">2015-10-11T16:27:06Z</dcterms:modified>
</cp:coreProperties>
</file>