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67"/>
  </p:notesMasterIdLst>
  <p:handoutMasterIdLst>
    <p:handoutMasterId r:id="rId68"/>
  </p:handoutMasterIdLst>
  <p:sldIdLst>
    <p:sldId id="257" r:id="rId3"/>
    <p:sldId id="258" r:id="rId4"/>
    <p:sldId id="320" r:id="rId5"/>
    <p:sldId id="321" r:id="rId6"/>
    <p:sldId id="259" r:id="rId7"/>
    <p:sldId id="292" r:id="rId8"/>
    <p:sldId id="262" r:id="rId9"/>
    <p:sldId id="293" r:id="rId10"/>
    <p:sldId id="478" r:id="rId11"/>
    <p:sldId id="480" r:id="rId12"/>
    <p:sldId id="457" r:id="rId13"/>
    <p:sldId id="458" r:id="rId14"/>
    <p:sldId id="481" r:id="rId15"/>
    <p:sldId id="482" r:id="rId16"/>
    <p:sldId id="483" r:id="rId17"/>
    <p:sldId id="484" r:id="rId18"/>
    <p:sldId id="485" r:id="rId19"/>
    <p:sldId id="487" r:id="rId20"/>
    <p:sldId id="488" r:id="rId21"/>
    <p:sldId id="489" r:id="rId22"/>
    <p:sldId id="490" r:id="rId23"/>
    <p:sldId id="491" r:id="rId24"/>
    <p:sldId id="492" r:id="rId25"/>
    <p:sldId id="493" r:id="rId26"/>
    <p:sldId id="494" r:id="rId27"/>
    <p:sldId id="495" r:id="rId28"/>
    <p:sldId id="427" r:id="rId29"/>
    <p:sldId id="496" r:id="rId30"/>
    <p:sldId id="497" r:id="rId31"/>
    <p:sldId id="498" r:id="rId32"/>
    <p:sldId id="499" r:id="rId33"/>
    <p:sldId id="500" r:id="rId34"/>
    <p:sldId id="501" r:id="rId35"/>
    <p:sldId id="502" r:id="rId36"/>
    <p:sldId id="503" r:id="rId37"/>
    <p:sldId id="504" r:id="rId38"/>
    <p:sldId id="505" r:id="rId39"/>
    <p:sldId id="506" r:id="rId40"/>
    <p:sldId id="507" r:id="rId41"/>
    <p:sldId id="508" r:id="rId42"/>
    <p:sldId id="417" r:id="rId43"/>
    <p:sldId id="418" r:id="rId44"/>
    <p:sldId id="509" r:id="rId45"/>
    <p:sldId id="510" r:id="rId46"/>
    <p:sldId id="511" r:id="rId47"/>
    <p:sldId id="432" r:id="rId48"/>
    <p:sldId id="512" r:id="rId49"/>
    <p:sldId id="513" r:id="rId50"/>
    <p:sldId id="514" r:id="rId51"/>
    <p:sldId id="515" r:id="rId52"/>
    <p:sldId id="516" r:id="rId53"/>
    <p:sldId id="517" r:id="rId54"/>
    <p:sldId id="473" r:id="rId55"/>
    <p:sldId id="518" r:id="rId56"/>
    <p:sldId id="519" r:id="rId57"/>
    <p:sldId id="520" r:id="rId58"/>
    <p:sldId id="521" r:id="rId59"/>
    <p:sldId id="345" r:id="rId60"/>
    <p:sldId id="323" r:id="rId61"/>
    <p:sldId id="324" r:id="rId62"/>
    <p:sldId id="277" r:id="rId63"/>
    <p:sldId id="278" r:id="rId64"/>
    <p:sldId id="291" r:id="rId65"/>
    <p:sldId id="279" r:id="rId6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58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63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01/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5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Προγραμματισμός κινητών συσκευών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476600"/>
            <a:ext cx="8352928" cy="1752600"/>
          </a:xfrm>
        </p:spPr>
        <p:txBody>
          <a:bodyPr>
            <a:noAutofit/>
          </a:bodyPr>
          <a:lstStyle/>
          <a:p>
            <a:pPr marL="0" lvl="1"/>
            <a:r>
              <a:rPr lang="el-GR" sz="2800" dirty="0" smtClean="0">
                <a:solidFill>
                  <a:schemeClr val="tx1"/>
                </a:solidFill>
              </a:rPr>
              <a:t>Ενότητα 13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b="1" dirty="0" smtClean="0">
                <a:solidFill>
                  <a:schemeClr val="tx1"/>
                </a:solidFill>
              </a:rPr>
              <a:t>Πολυμέσα &amp; Μενού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l-GR" dirty="0" smtClean="0"/>
              <a:t>Κατέβασμα εικόνων με χρήση </a:t>
            </a:r>
            <a:r>
              <a:rPr lang="en-US" dirty="0" smtClean="0"/>
              <a:t>JSON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7238" y="1785926"/>
            <a:ext cx="8892480" cy="1714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Η επόμενη κατηγορία, υπερκαλύπτει την κατηγορία</a:t>
            </a:r>
            <a:r>
              <a:rPr lang="en-US" sz="3200" dirty="0" smtClean="0"/>
              <a:t> </a:t>
            </a:r>
            <a:r>
              <a:rPr lang="en-US" sz="3200" b="1" dirty="0" err="1" smtClean="0"/>
              <a:t>ArrayAdapter</a:t>
            </a:r>
            <a:r>
              <a:rPr lang="en-US" sz="3200" b="1" dirty="0" smtClean="0"/>
              <a:t> </a:t>
            </a:r>
            <a:r>
              <a:rPr lang="el-GR" sz="3200" dirty="0" smtClean="0"/>
              <a:t>και εμφανίζει τα</a:t>
            </a:r>
            <a:r>
              <a:rPr lang="en-US" sz="3200" dirty="0" smtClean="0"/>
              <a:t> </a:t>
            </a:r>
            <a:r>
              <a:rPr lang="el-GR" sz="3200" dirty="0" smtClean="0"/>
              <a:t>οχήματα σε ένα προσαρμοσμένο</a:t>
            </a:r>
            <a:r>
              <a:rPr lang="en-US" sz="3200" dirty="0" smtClean="0"/>
              <a:t>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06" y="804930"/>
            <a:ext cx="8928402" cy="51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3616" y="798924"/>
            <a:ext cx="8626102" cy="5630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428736"/>
            <a:ext cx="8669110" cy="379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l-GR" dirty="0" smtClean="0"/>
              <a:t>Κατέβασμα εικόνων με χρήση </a:t>
            </a:r>
            <a:r>
              <a:rPr lang="en-US" dirty="0" smtClean="0"/>
              <a:t>JSON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7238" y="1785926"/>
            <a:ext cx="8892480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Η τελευταία κατηγορία είναι η κεντρική </a:t>
            </a:r>
            <a:r>
              <a:rPr lang="en-US" sz="3200" b="1" dirty="0" smtClean="0"/>
              <a:t>Activity:</a:t>
            </a:r>
            <a:endParaRPr lang="el-GR" sz="32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857496"/>
            <a:ext cx="8438809" cy="2228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714356"/>
            <a:ext cx="8121806" cy="5812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857232"/>
            <a:ext cx="8204958" cy="575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183" y="857232"/>
            <a:ext cx="8719097" cy="576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857232"/>
            <a:ext cx="8358804" cy="5891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812694"/>
            <a:ext cx="8715436" cy="5583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8280920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Προγραμματισμός κινητών συσκευών</a:t>
            </a:r>
          </a:p>
          <a:p>
            <a:pPr marL="0" lvl="1" algn="l"/>
            <a:r>
              <a:rPr lang="el-GR" sz="2800" b="1" dirty="0" smtClean="0">
                <a:solidFill>
                  <a:schemeClr val="tx1"/>
                </a:solidFill>
              </a:rPr>
              <a:t>Ενότητα 13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b="1" dirty="0" smtClean="0">
                <a:solidFill>
                  <a:schemeClr val="tx1"/>
                </a:solidFill>
              </a:rPr>
              <a:t>Πολυμέσα &amp; Μενού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367" y="922748"/>
            <a:ext cx="8829351" cy="507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5253" y="814388"/>
            <a:ext cx="8505726" cy="5757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214422"/>
            <a:ext cx="8537248" cy="498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857232"/>
            <a:ext cx="8777409" cy="523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142984"/>
            <a:ext cx="8698904" cy="5153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3" y="1190037"/>
            <a:ext cx="8643998" cy="438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7259" y="1643050"/>
            <a:ext cx="8741021" cy="3667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Slideshow </a:t>
            </a:r>
            <a:r>
              <a:rPr lang="el-GR" dirty="0" smtClean="0"/>
              <a:t>με </a:t>
            </a:r>
            <a:r>
              <a:rPr lang="en-US" dirty="0" err="1" smtClean="0"/>
              <a:t>AsyncTask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7238" y="2000240"/>
            <a:ext cx="8892480" cy="2500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Στη συνέχεια</a:t>
            </a:r>
            <a:r>
              <a:rPr lang="en-US" sz="3200" dirty="0" smtClean="0"/>
              <a:t>,</a:t>
            </a:r>
          </a:p>
          <a:p>
            <a:r>
              <a:rPr lang="el-GR" sz="3200" dirty="0" smtClean="0"/>
              <a:t>παρουσιάζουμε την προηγούμενη κατηγορία χρησιμοποιώντας </a:t>
            </a:r>
            <a:r>
              <a:rPr lang="en-US" sz="3200" b="1" dirty="0" err="1" smtClean="0"/>
              <a:t>AsyncTask</a:t>
            </a:r>
            <a:r>
              <a:rPr lang="el-GR" sz="3200" dirty="0" smtClean="0"/>
              <a:t>, δηλαδή μια </a:t>
            </a:r>
            <a:r>
              <a:rPr lang="el-GR" sz="3200" b="1" dirty="0" smtClean="0"/>
              <a:t>παράλληλη διεργασία </a:t>
            </a:r>
            <a:r>
              <a:rPr lang="el-GR" sz="3200" dirty="0" smtClean="0"/>
              <a:t>που </a:t>
            </a:r>
            <a:r>
              <a:rPr lang="el-GR" sz="3200" u="sng" dirty="0" smtClean="0"/>
              <a:t>εκτελείται μαζί </a:t>
            </a:r>
            <a:r>
              <a:rPr lang="el-GR" sz="3200" dirty="0" smtClean="0"/>
              <a:t>με την </a:t>
            </a:r>
            <a:r>
              <a:rPr lang="el-GR" sz="3200" b="1" dirty="0" smtClean="0"/>
              <a:t>κεντρική εφαρμογή.</a:t>
            </a:r>
          </a:p>
          <a:p>
            <a:endParaRPr lang="el-GR" sz="3200" dirty="0" smtClean="0"/>
          </a:p>
          <a:p>
            <a:endParaRPr lang="el-GR" sz="3200" b="1" dirty="0" smtClean="0">
              <a:solidFill>
                <a:srgbClr val="FF0000"/>
              </a:solidFill>
            </a:endParaRP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5716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Slideshow </a:t>
            </a:r>
            <a:r>
              <a:rPr lang="el-GR" dirty="0" smtClean="0"/>
              <a:t>με </a:t>
            </a:r>
            <a:r>
              <a:rPr lang="en-US" dirty="0" err="1" smtClean="0"/>
              <a:t>AsyncTask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500174"/>
            <a:ext cx="7922985" cy="2271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5716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Slideshow </a:t>
            </a:r>
            <a:r>
              <a:rPr lang="el-GR" dirty="0" smtClean="0"/>
              <a:t>με </a:t>
            </a:r>
            <a:r>
              <a:rPr lang="en-US" dirty="0" err="1" smtClean="0"/>
              <a:t>AsyncTask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4098" y="1571612"/>
            <a:ext cx="880562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9593" y="571480"/>
            <a:ext cx="7725858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6545" y="714356"/>
            <a:ext cx="8721735" cy="594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857232"/>
            <a:ext cx="7546316" cy="5627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011" y="623553"/>
            <a:ext cx="7914517" cy="616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9642" y="928670"/>
            <a:ext cx="858740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785794"/>
            <a:ext cx="8544504" cy="596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8463" y="964791"/>
            <a:ext cx="8598379" cy="532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0740" y="500042"/>
            <a:ext cx="8098912" cy="627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000108"/>
            <a:ext cx="8606884" cy="5019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700" y="1000108"/>
            <a:ext cx="8818018" cy="5214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09" y="785794"/>
            <a:ext cx="7786473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624" y="1857364"/>
            <a:ext cx="889841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Αναπαραγωγή ήχου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72008" y="1785926"/>
            <a:ext cx="8892480" cy="435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Στη συνέχεια</a:t>
            </a:r>
            <a:r>
              <a:rPr lang="en-US" sz="3200" dirty="0" smtClean="0"/>
              <a:t>,</a:t>
            </a:r>
            <a:r>
              <a:rPr lang="el-GR" sz="3200" dirty="0" smtClean="0"/>
              <a:t> με την χρήση του </a:t>
            </a:r>
            <a:r>
              <a:rPr lang="en-US" sz="3200" b="1" dirty="0" err="1" smtClean="0"/>
              <a:t>MediaPlayer</a:t>
            </a:r>
            <a:r>
              <a:rPr lang="en-US" sz="3200" dirty="0" smtClean="0"/>
              <a:t> </a:t>
            </a:r>
            <a:r>
              <a:rPr lang="el-GR" sz="3200" dirty="0" smtClean="0"/>
              <a:t>παρουσιάζεται ο κώδικας για την αναπαραγωγή ενός μουσικού κομματιού που βρίσκεται στον φάκελος </a:t>
            </a:r>
            <a:r>
              <a:rPr lang="en-US" sz="3200" b="1" dirty="0" smtClean="0"/>
              <a:t>res</a:t>
            </a:r>
            <a:r>
              <a:rPr lang="el-GR" sz="3200" b="1" dirty="0" smtClean="0"/>
              <a:t>/</a:t>
            </a:r>
            <a:r>
              <a:rPr lang="en-US" sz="3200" b="1" dirty="0" smtClean="0"/>
              <a:t>raw</a:t>
            </a:r>
            <a:r>
              <a:rPr lang="el-GR" sz="3200" b="1" dirty="0" smtClean="0"/>
              <a:t>.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Ακριβώς ο ίδιος κώδικας μπορεί να χρησιμοποιηθεί και για την </a:t>
            </a:r>
            <a:r>
              <a:rPr lang="el-GR" sz="3200" u="sng" dirty="0" smtClean="0"/>
              <a:t>αναπαραγωγή</a:t>
            </a:r>
            <a:r>
              <a:rPr lang="el-GR" sz="3200" dirty="0" smtClean="0"/>
              <a:t> </a:t>
            </a:r>
            <a:r>
              <a:rPr lang="en-US" sz="3200" b="1" dirty="0" smtClean="0"/>
              <a:t>video</a:t>
            </a:r>
            <a:r>
              <a:rPr lang="el-GR" sz="3200" b="1" dirty="0" smtClean="0"/>
              <a:t>.</a:t>
            </a:r>
            <a:endParaRPr lang="el-G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Αναπαραγωγή ήχου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046" y="1714488"/>
            <a:ext cx="877989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Αναπαραγωγή ήχου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06" y="1857364"/>
            <a:ext cx="894439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Αναπαραγωγή ήχου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643050"/>
            <a:ext cx="8260349" cy="484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Spinner Menu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72008" y="1643050"/>
            <a:ext cx="8892480" cy="4929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Τα </a:t>
            </a:r>
            <a:r>
              <a:rPr lang="en-US" sz="3200" b="1" dirty="0" smtClean="0"/>
              <a:t>Spinners</a:t>
            </a:r>
            <a:r>
              <a:rPr lang="en-US" sz="3200" dirty="0" smtClean="0"/>
              <a:t> </a:t>
            </a:r>
            <a:r>
              <a:rPr lang="el-GR" sz="3200" dirty="0" smtClean="0"/>
              <a:t>είναι μια ξεχωριστή περίπτωση μενού παρόμοια με αυτό της </a:t>
            </a:r>
            <a:r>
              <a:rPr lang="en-US" sz="3200" b="1" dirty="0" smtClean="0"/>
              <a:t>List View.</a:t>
            </a:r>
          </a:p>
          <a:p>
            <a:pPr>
              <a:buFont typeface="Arial" pitchFamily="34" charset="0"/>
              <a:buChar char="•"/>
            </a:pP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l-GR" sz="3200" u="sng" dirty="0" smtClean="0"/>
              <a:t>Στο επόμενο παράδειγμα </a:t>
            </a:r>
            <a:r>
              <a:rPr lang="en-US" sz="3200" u="sng" dirty="0" smtClean="0"/>
              <a:t>,</a:t>
            </a:r>
          </a:p>
          <a:p>
            <a:r>
              <a:rPr lang="el-GR" sz="3200" dirty="0" smtClean="0"/>
              <a:t>εισάγουμε σε μια βάση δεδομένων ζευγάρια </a:t>
            </a:r>
            <a:r>
              <a:rPr lang="el-GR" sz="3200" b="1" dirty="0" smtClean="0"/>
              <a:t>(νομός,</a:t>
            </a:r>
            <a:r>
              <a:rPr lang="en-US" sz="3200" b="1" dirty="0" smtClean="0"/>
              <a:t> </a:t>
            </a:r>
            <a:r>
              <a:rPr lang="el-GR" sz="3200" b="1" dirty="0" smtClean="0"/>
              <a:t>πόλη) </a:t>
            </a:r>
            <a:r>
              <a:rPr lang="el-GR" sz="3200" dirty="0" smtClean="0"/>
              <a:t>και ο χρήστης διαλέγει από ένα </a:t>
            </a:r>
            <a:r>
              <a:rPr lang="en-US" sz="3200" b="1" dirty="0" smtClean="0"/>
              <a:t>Spinner</a:t>
            </a:r>
            <a:r>
              <a:rPr lang="en-US" sz="3200" dirty="0" smtClean="0"/>
              <a:t> </a:t>
            </a:r>
            <a:r>
              <a:rPr lang="el-GR" sz="3200" dirty="0" smtClean="0"/>
              <a:t>τον επιθυμητό νομό και αυτομάτως στο δεύτερο </a:t>
            </a:r>
            <a:r>
              <a:rPr lang="en-US" sz="3200" b="1" dirty="0" smtClean="0"/>
              <a:t>Spinner </a:t>
            </a:r>
            <a:r>
              <a:rPr lang="el-GR" sz="3200" dirty="0" smtClean="0"/>
              <a:t>εμφανίζονται οι πόλεις του συγκεκριμένου νομού</a:t>
            </a:r>
            <a:r>
              <a:rPr lang="en-US" sz="3200" dirty="0" smtClean="0"/>
              <a:t>.</a:t>
            </a:r>
            <a:r>
              <a:rPr lang="el-GR" sz="3200" dirty="0" smtClean="0"/>
              <a:t> Η κατηγορία για την βάση δεδομένων έχει ως ακολούθως:</a:t>
            </a:r>
          </a:p>
          <a:p>
            <a:r>
              <a:rPr lang="el-GR" sz="3200" dirty="0" smtClean="0"/>
              <a:t> 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Spinner Menu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428736"/>
            <a:ext cx="8793936" cy="4605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Spinner Menu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285860"/>
            <a:ext cx="7858180" cy="5452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Spinner Menu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214422"/>
            <a:ext cx="7715304" cy="477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5962650"/>
            <a:ext cx="578167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Χρήση πολυμέσων σε εφαρμογές </a:t>
            </a:r>
            <a:r>
              <a:rPr lang="en-US" sz="3200" smtClean="0"/>
              <a:t>Android</a:t>
            </a:r>
            <a:r>
              <a:rPr lang="el-GR" sz="3200" smtClean="0"/>
              <a:t> </a:t>
            </a:r>
            <a:r>
              <a:rPr lang="el-GR" sz="3200" dirty="0" smtClean="0"/>
              <a:t>και εμφάνιση </a:t>
            </a:r>
            <a:r>
              <a:rPr lang="en-US" sz="3200" dirty="0" smtClean="0"/>
              <a:t>Menu </a:t>
            </a:r>
            <a:r>
              <a:rPr lang="el-GR" sz="3200" dirty="0" smtClean="0"/>
              <a:t>σε αυτές.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Spinner Menu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214282" y="1201151"/>
            <a:ext cx="8572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Η κατηγορία για την κεντρική </a:t>
            </a:r>
            <a:r>
              <a:rPr lang="en-US" sz="3200" b="1" dirty="0" smtClean="0"/>
              <a:t>Activity </a:t>
            </a:r>
            <a:r>
              <a:rPr lang="el-GR" sz="3200" dirty="0" smtClean="0"/>
              <a:t>έχει ως</a:t>
            </a:r>
            <a:r>
              <a:rPr lang="en-US" sz="3200" dirty="0" smtClean="0"/>
              <a:t>: </a:t>
            </a:r>
            <a:endParaRPr lang="el-GR" sz="3200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785926"/>
            <a:ext cx="7764659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Spinner Menu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102" y="1482844"/>
            <a:ext cx="8538178" cy="4303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Spinner Menu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1285860"/>
            <a:ext cx="7828121" cy="5454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Popup Menu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72008" y="1643050"/>
            <a:ext cx="8892480" cy="41434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Στην </a:t>
            </a:r>
            <a:r>
              <a:rPr lang="el-GR" sz="3200" u="sng" dirty="0" smtClean="0"/>
              <a:t>επόμενη εφαρμογή</a:t>
            </a:r>
            <a:r>
              <a:rPr lang="en-US" sz="3200" dirty="0" smtClean="0"/>
              <a:t>,</a:t>
            </a:r>
          </a:p>
          <a:p>
            <a:r>
              <a:rPr lang="el-GR" sz="3200" dirty="0" smtClean="0"/>
              <a:t>εμφανίζεται μια μπλε μπάρα σαν επικεφαλίδα στην εφαρμογή με ένα εικονίδιο αριστερά και ένα πλήκτρο </a:t>
            </a:r>
            <a:r>
              <a:rPr lang="en-US" sz="3200" b="1" dirty="0" smtClean="0"/>
              <a:t>Settings</a:t>
            </a:r>
            <a:r>
              <a:rPr lang="en-US" sz="3200" dirty="0" smtClean="0"/>
              <a:t> </a:t>
            </a:r>
            <a:r>
              <a:rPr lang="el-GR" sz="3200" dirty="0" smtClean="0"/>
              <a:t>δεξιά</a:t>
            </a:r>
            <a:r>
              <a:rPr lang="en-US" sz="3200" dirty="0" smtClean="0"/>
              <a:t>.</a:t>
            </a:r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 χρήστης</a:t>
            </a:r>
            <a:r>
              <a:rPr lang="en-US" sz="3200" dirty="0" smtClean="0"/>
              <a:t>,</a:t>
            </a:r>
            <a:r>
              <a:rPr lang="el-GR" sz="3200" dirty="0" smtClean="0"/>
              <a:t> πατώντας το πλήκτρο</a:t>
            </a:r>
            <a:r>
              <a:rPr lang="en-US" sz="3200" dirty="0" smtClean="0"/>
              <a:t> </a:t>
            </a:r>
            <a:r>
              <a:rPr lang="en-US" sz="3200" b="1" dirty="0" smtClean="0"/>
              <a:t>Settings </a:t>
            </a:r>
            <a:r>
              <a:rPr lang="el-GR" sz="3200" dirty="0" smtClean="0"/>
              <a:t>εμφανίζεται ένα	</a:t>
            </a:r>
            <a:r>
              <a:rPr lang="en-US" sz="3200" b="1" dirty="0" smtClean="0"/>
              <a:t>popup menu </a:t>
            </a:r>
            <a:r>
              <a:rPr lang="el-GR" sz="3200" dirty="0" smtClean="0"/>
              <a:t>από το οποίο μπορεί να κάνει κάποια επιλογή</a:t>
            </a:r>
            <a:r>
              <a:rPr lang="en-US" sz="3200" dirty="0" smtClean="0"/>
              <a:t>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Popup Menu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539066"/>
            <a:ext cx="8786842" cy="445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Popup Menu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1389299"/>
            <a:ext cx="7715304" cy="5468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Popup Menu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438" y="1500402"/>
            <a:ext cx="8758718" cy="5000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714356"/>
            <a:ext cx="838414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58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13,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13,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659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Κατέβασμα εικόνων με χρήση </a:t>
            </a:r>
            <a:r>
              <a:rPr lang="en-US" sz="3200" dirty="0" smtClean="0"/>
              <a:t>JSON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Slideshow </a:t>
            </a:r>
            <a:r>
              <a:rPr lang="el-GR" sz="3200" dirty="0" smtClean="0"/>
              <a:t>με </a:t>
            </a:r>
            <a:r>
              <a:rPr lang="en-US" sz="3200" dirty="0" err="1" smtClean="0"/>
              <a:t>AsyncTask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Spinner Menu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Popup Menu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Προγραμματισμός κινητών συσκευών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1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317212" y="2411596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dirty="0" smtClean="0"/>
              <a:t>L. </a:t>
            </a:r>
            <a:r>
              <a:rPr lang="el-GR" sz="1400" dirty="0" err="1" smtClean="0"/>
              <a:t>Darcey</a:t>
            </a:r>
            <a:r>
              <a:rPr lang="el-GR" sz="1400" dirty="0" smtClean="0"/>
              <a:t>, S. </a:t>
            </a:r>
            <a:r>
              <a:rPr lang="el-GR" sz="1400" dirty="0" err="1" smtClean="0"/>
              <a:t>Conder</a:t>
            </a:r>
            <a:r>
              <a:rPr lang="el-GR" sz="1400" dirty="0" smtClean="0"/>
              <a:t>, Μάθετε την Ανάπτυξη Εφαρμογών για το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 σε 24 Ώρες 2ή </a:t>
            </a:r>
            <a:r>
              <a:rPr lang="el-GR" sz="1400" dirty="0" err="1" smtClean="0"/>
              <a:t>εκδ</a:t>
            </a:r>
            <a:r>
              <a:rPr lang="el-GR" sz="1400" dirty="0" smtClean="0"/>
              <a:t>. (2012)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dirty="0" smtClean="0"/>
              <a:t>P.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H.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A. </a:t>
            </a:r>
            <a:r>
              <a:rPr lang="en-US" sz="1400" dirty="0" err="1" smtClean="0"/>
              <a:t>Deitel,Android</a:t>
            </a:r>
            <a:r>
              <a:rPr lang="en-US" sz="1400" dirty="0" smtClean="0"/>
              <a:t> </a:t>
            </a:r>
            <a:r>
              <a:rPr lang="el-GR" sz="1400" dirty="0" smtClean="0"/>
              <a:t>Προγραμματισμός, 2η </a:t>
            </a:r>
            <a:r>
              <a:rPr lang="el-GR" sz="1400" dirty="0" err="1" smtClean="0"/>
              <a:t>Εκδοση</a:t>
            </a:r>
            <a:r>
              <a:rPr lang="en-US" sz="1400" dirty="0" smtClean="0"/>
              <a:t> (2014).</a:t>
            </a: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Έλληνας </a:t>
            </a:r>
            <a:r>
              <a:rPr lang="el-GR" sz="1400" dirty="0" err="1" smtClean="0"/>
              <a:t>Iωάννης</a:t>
            </a:r>
            <a:r>
              <a:rPr lang="el-GR" sz="1400" dirty="0" smtClean="0"/>
              <a:t>- Έλληνας Νικόλαος , Εισαγωγή στο Προγραμματισμό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, (2014)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Προγραμματισμός κινητών συσκευών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lvl="1"/>
            <a:r>
              <a:rPr lang="el-GR" b="1" dirty="0" smtClean="0">
                <a:solidFill>
                  <a:schemeClr val="tx1"/>
                </a:solidFill>
              </a:rPr>
              <a:t>Πολυμέσα &amp; Μενού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l-GR" dirty="0" smtClean="0"/>
              <a:t>Κατέβασμα εικόνων με χρήση </a:t>
            </a:r>
            <a:r>
              <a:rPr lang="en-US" dirty="0" smtClean="0"/>
              <a:t>JSON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7238" y="1643050"/>
            <a:ext cx="8892480" cy="4929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u="sng" dirty="0" smtClean="0"/>
              <a:t>Στο επόμενο παράδειγμα</a:t>
            </a:r>
            <a:r>
              <a:rPr lang="el-GR" sz="3200" dirty="0" smtClean="0"/>
              <a:t>,</a:t>
            </a:r>
          </a:p>
          <a:p>
            <a:r>
              <a:rPr lang="el-GR" sz="3200" dirty="0" smtClean="0"/>
              <a:t>ο χρήστης κατεβάζει ένα αρχείο </a:t>
            </a:r>
            <a:r>
              <a:rPr lang="en-US" sz="3200" b="1" dirty="0" smtClean="0"/>
              <a:t>JSON</a:t>
            </a:r>
            <a:r>
              <a:rPr lang="en-US" sz="3200" dirty="0" smtClean="0"/>
              <a:t> </a:t>
            </a:r>
            <a:r>
              <a:rPr lang="el-GR" sz="3200" dirty="0" smtClean="0"/>
              <a:t>με το πάτημα ενός πλήκτρου.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Το αρχείο αυτό περιέχει περιγραφές αυτοκινήτων.</a:t>
            </a:r>
          </a:p>
          <a:p>
            <a:pPr lvl="1"/>
            <a:endParaRPr lang="el-GR" sz="28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Στη συνέχεια, πατώντας ένα δεύτερο πλήκτρο φορτώνονται με την χρήση ενός διαλόγου οι εικόνες που βρίσκονται στον </a:t>
            </a:r>
            <a:r>
              <a:rPr lang="el-GR" sz="2800" dirty="0" err="1" smtClean="0"/>
              <a:t>διακομιστή</a:t>
            </a:r>
            <a:r>
              <a:rPr lang="el-GR" sz="2800" dirty="0" smtClean="0"/>
              <a:t>.</a:t>
            </a:r>
          </a:p>
          <a:p>
            <a:pPr lvl="1"/>
            <a:endParaRPr lang="el-GR" sz="28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Η πρώτη κατηγορία της εφαρμογής είναι η περιγραφή των οχημάτων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l-GR" dirty="0" smtClean="0"/>
              <a:t>Κατέβασμα εικόνων με χρήση </a:t>
            </a:r>
            <a:r>
              <a:rPr lang="en-US" dirty="0" smtClean="0"/>
              <a:t>JSON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4236" y="1857364"/>
            <a:ext cx="817552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2779</TotalTime>
  <Words>1813</Words>
  <Application>Microsoft Office PowerPoint</Application>
  <PresentationFormat>Προβολή στην οθόνη (4:3)</PresentationFormat>
  <Paragraphs>240</Paragraphs>
  <Slides>64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64</vt:i4>
      </vt:variant>
    </vt:vector>
  </HeadingPairs>
  <TitlesOfParts>
    <vt:vector size="66" baseType="lpstr">
      <vt:lpstr>Θέμα του Office</vt:lpstr>
      <vt:lpstr>2_Θέμα του Office</vt:lpstr>
      <vt:lpstr>Προγραμματισμός κινητών συσκευών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Προγραμματισμός κινητών συσκευών</vt:lpstr>
      <vt:lpstr>Κατέβασμα εικόνων με χρήση JSON</vt:lpstr>
      <vt:lpstr>Κατέβασμα εικόνων με χρήση JSON</vt:lpstr>
      <vt:lpstr>Κατέβασμα εικόνων με χρήση JSON</vt:lpstr>
      <vt:lpstr>Διαφάνεια 11</vt:lpstr>
      <vt:lpstr>Διαφάνεια 12</vt:lpstr>
      <vt:lpstr>Διαφάνεια 13</vt:lpstr>
      <vt:lpstr>Κατέβασμα εικόνων με χρήση JSON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Slideshow με AsyncTask</vt:lpstr>
      <vt:lpstr>Slideshow με AsyncTask</vt:lpstr>
      <vt:lpstr>Slideshow με AsyncTask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  <vt:lpstr>Διαφάνεια 37</vt:lpstr>
      <vt:lpstr>Διαφάνεια 38</vt:lpstr>
      <vt:lpstr>Διαφάνεια 39</vt:lpstr>
      <vt:lpstr>Διαφάνεια 40</vt:lpstr>
      <vt:lpstr>Διαφάνεια 41</vt:lpstr>
      <vt:lpstr>Αναπαραγωγή ήχου</vt:lpstr>
      <vt:lpstr>Αναπαραγωγή ήχου</vt:lpstr>
      <vt:lpstr>Αναπαραγωγή ήχου</vt:lpstr>
      <vt:lpstr>Αναπαραγωγή ήχου</vt:lpstr>
      <vt:lpstr>Spinner Menu</vt:lpstr>
      <vt:lpstr>Spinner Menu</vt:lpstr>
      <vt:lpstr>Spinner Menu</vt:lpstr>
      <vt:lpstr>Spinner Menu</vt:lpstr>
      <vt:lpstr>Spinner Menu</vt:lpstr>
      <vt:lpstr>Spinner Menu</vt:lpstr>
      <vt:lpstr>Spinner Menu</vt:lpstr>
      <vt:lpstr>Popup Menu</vt:lpstr>
      <vt:lpstr>Popup Menu</vt:lpstr>
      <vt:lpstr>Popup Menu</vt:lpstr>
      <vt:lpstr>Popup Menu</vt:lpstr>
      <vt:lpstr>Διαφάνεια 57</vt:lpstr>
      <vt:lpstr>Διαφάνεια 58</vt:lpstr>
      <vt:lpstr>Σημείωμα Αδειοδότησης</vt:lpstr>
      <vt:lpstr>Σημείωμα Αναφοράς</vt:lpstr>
      <vt:lpstr>Διαφάνεια 61</vt:lpstr>
      <vt:lpstr>Διαφάνεια 62</vt:lpstr>
      <vt:lpstr>Διαφάνεια 63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243</cp:revision>
  <dcterms:created xsi:type="dcterms:W3CDTF">2015-04-14T16:45:01Z</dcterms:created>
  <dcterms:modified xsi:type="dcterms:W3CDTF">2015-10-11T16:27:06Z</dcterms:modified>
</cp:coreProperties>
</file>