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9" r:id="rId3"/>
    <p:sldId id="257" r:id="rId4"/>
    <p:sldId id="259" r:id="rId5"/>
    <p:sldId id="388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391" r:id="rId51"/>
    <p:sldId id="291" r:id="rId52"/>
    <p:sldId id="292" r:id="rId53"/>
    <p:sldId id="293" r:id="rId54"/>
    <p:sldId id="280" r:id="rId55"/>
  </p:sldIdLst>
  <p:sldSz cx="9144000" cy="5715000" type="screen16x10"/>
  <p:notesSz cx="6858000" cy="9144000"/>
  <p:custDataLst>
    <p:tags r:id="rId5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44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1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9086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06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656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95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33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140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96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7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83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509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313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16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4936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1311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374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2134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925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51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394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371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668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002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337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734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0554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752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7758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501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5286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374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408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0795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70763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36687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98491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317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1697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9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6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51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77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02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Σκοποί</a:t>
            </a:r>
            <a:r>
              <a:rPr lang="el-GR" sz="1000" b="1" baseline="0" dirty="0" smtClean="0">
                <a:solidFill>
                  <a:schemeClr val="bg1"/>
                </a:solidFill>
              </a:rPr>
              <a:t> ΛΣ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Σκοποί </a:t>
            </a:r>
            <a:r>
              <a:rPr lang="el-GR" sz="2800" b="1" dirty="0" smtClean="0"/>
              <a:t>ΛΣ</a:t>
            </a:r>
            <a:endParaRPr lang="en-US" sz="2800" b="1" dirty="0" smtClean="0"/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Πυρήνα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898776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/>
              <a:t> </a:t>
            </a:r>
            <a:r>
              <a:rPr lang="el-GR" sz="2400" dirty="0" err="1"/>
              <a:t>register</a:t>
            </a:r>
            <a:r>
              <a:rPr lang="el-GR" sz="2400" dirty="0"/>
              <a:t> </a:t>
            </a:r>
            <a:r>
              <a:rPr lang="el-GR" sz="2400" dirty="0" err="1"/>
              <a:t>bit</a:t>
            </a:r>
            <a:r>
              <a:rPr lang="el-GR" sz="2400" dirty="0"/>
              <a:t> </a:t>
            </a:r>
            <a:r>
              <a:rPr lang="el-GR" sz="2400" dirty="0" smtClean="0"/>
              <a:t>δείχνει</a:t>
            </a:r>
            <a:r>
              <a:rPr lang="en-US" sz="2400" dirty="0" smtClean="0"/>
              <a:t> </a:t>
            </a:r>
            <a:r>
              <a:rPr lang="el-GR" sz="2400" dirty="0" smtClean="0"/>
              <a:t>αν </a:t>
            </a:r>
            <a:r>
              <a:rPr lang="el-GR" sz="2400" dirty="0"/>
              <a:t>η CPU εκτελεί </a:t>
            </a:r>
            <a:r>
              <a:rPr lang="el-GR" sz="2400" dirty="0" smtClean="0"/>
              <a:t>ένα</a:t>
            </a:r>
            <a:r>
              <a:rPr lang="en-US" sz="2400" dirty="0" smtClean="0"/>
              <a:t> </a:t>
            </a:r>
            <a:r>
              <a:rPr lang="el-GR" sz="2400" dirty="0" smtClean="0"/>
              <a:t>πρόγραμμα </a:t>
            </a:r>
            <a:r>
              <a:rPr lang="el-GR" sz="2400" dirty="0"/>
              <a:t>χρήστη </a:t>
            </a:r>
            <a:r>
              <a:rPr lang="el-GR" sz="2400" dirty="0" smtClean="0"/>
              <a:t>ή</a:t>
            </a:r>
            <a:r>
              <a:rPr lang="en-US" sz="2400" dirty="0" smtClean="0"/>
              <a:t> </a:t>
            </a:r>
            <a:r>
              <a:rPr lang="el-GR" sz="2400" dirty="0" smtClean="0"/>
              <a:t>βρίσκεται </a:t>
            </a:r>
            <a:r>
              <a:rPr lang="el-GR" sz="2400" dirty="0"/>
              <a:t>σε </a:t>
            </a:r>
            <a:r>
              <a:rPr lang="el-GR" sz="2400" dirty="0" smtClean="0"/>
              <a:t>κατάσταση</a:t>
            </a:r>
            <a:r>
              <a:rPr lang="en-US" sz="2400" dirty="0" smtClean="0"/>
              <a:t> </a:t>
            </a:r>
            <a:r>
              <a:rPr lang="el-GR" sz="2400" dirty="0" smtClean="0"/>
              <a:t>προστασίας </a:t>
            </a:r>
            <a:r>
              <a:rPr lang="el-GR" sz="2400" dirty="0"/>
              <a:t>του πυρήνα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Ορισμένες </a:t>
            </a:r>
            <a:r>
              <a:rPr lang="el-GR" sz="2400" dirty="0"/>
              <a:t>εντολές </a:t>
            </a:r>
            <a:r>
              <a:rPr lang="el-GR" sz="2400" dirty="0" smtClean="0"/>
              <a:t>ή</a:t>
            </a:r>
            <a:r>
              <a:rPr lang="en-US" sz="2400" dirty="0" smtClean="0"/>
              <a:t> </a:t>
            </a:r>
            <a:r>
              <a:rPr lang="el-GR" sz="2400" dirty="0" smtClean="0"/>
              <a:t>προσπελάσεις </a:t>
            </a:r>
            <a:r>
              <a:rPr lang="el-GR" sz="2400" dirty="0"/>
              <a:t>σε </a:t>
            </a:r>
            <a:r>
              <a:rPr lang="el-GR" sz="2400" dirty="0" smtClean="0"/>
              <a:t>δεδομένα</a:t>
            </a:r>
            <a:r>
              <a:rPr lang="en-US" sz="2400" dirty="0" smtClean="0"/>
              <a:t> </a:t>
            </a:r>
            <a:r>
              <a:rPr lang="el-GR" sz="2400" dirty="0" smtClean="0"/>
              <a:t>είναι </a:t>
            </a:r>
            <a:r>
              <a:rPr lang="el-GR" sz="2400" dirty="0"/>
              <a:t>δυνατές μόνον όταν </a:t>
            </a:r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CPU </a:t>
            </a:r>
            <a:r>
              <a:rPr lang="el-GR" sz="2400" dirty="0"/>
              <a:t>λειτουργεί σε </a:t>
            </a:r>
            <a:r>
              <a:rPr lang="el-GR" sz="2400" dirty="0" err="1" smtClean="0"/>
              <a:t>kernel</a:t>
            </a:r>
            <a:r>
              <a:rPr lang="en-US" sz="2400" dirty="0" smtClean="0"/>
              <a:t> </a:t>
            </a:r>
            <a:r>
              <a:rPr lang="el-GR" sz="2400" dirty="0" err="1" smtClean="0"/>
              <a:t>mode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7300"/>
            <a:ext cx="3252000" cy="4143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1057300"/>
            <a:ext cx="504056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568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Ι/Ο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Όλες οι εντολές I/O είναι προνομιούχες εντολές.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Εξασφαλίζεται </a:t>
            </a:r>
            <a:r>
              <a:rPr lang="el-GR" sz="2800" dirty="0"/>
              <a:t>έτσι ότι ένα πρόγραμμα χρήστη </a:t>
            </a:r>
            <a:r>
              <a:rPr lang="el-GR" sz="2800" dirty="0" smtClean="0"/>
              <a:t>δεν</a:t>
            </a:r>
            <a:r>
              <a:rPr lang="en-US" sz="2800" dirty="0" smtClean="0"/>
              <a:t> </a:t>
            </a:r>
            <a:r>
              <a:rPr lang="el-GR" sz="2800" dirty="0" smtClean="0"/>
              <a:t>θα </a:t>
            </a:r>
            <a:r>
              <a:rPr lang="el-GR" sz="2800" dirty="0"/>
              <a:t>μπορεί ποτέ να αποκτήσει τον έλεγχο </a:t>
            </a:r>
            <a:r>
              <a:rPr lang="el-GR" sz="2800" dirty="0" smtClean="0"/>
              <a:t>του</a:t>
            </a:r>
            <a:r>
              <a:rPr lang="en-US" sz="2800" dirty="0" smtClean="0"/>
              <a:t> </a:t>
            </a:r>
            <a:r>
              <a:rPr lang="el-GR" sz="2800" dirty="0" smtClean="0"/>
              <a:t>υπολογιστή </a:t>
            </a:r>
            <a:r>
              <a:rPr lang="el-GR" sz="2800" dirty="0"/>
              <a:t>σε </a:t>
            </a:r>
            <a:r>
              <a:rPr lang="el-GR" sz="2800" dirty="0" err="1"/>
              <a:t>monitor</a:t>
            </a:r>
            <a:r>
              <a:rPr lang="el-GR" sz="2800" dirty="0"/>
              <a:t> </a:t>
            </a:r>
            <a:r>
              <a:rPr lang="el-GR" sz="2800" dirty="0" err="1"/>
              <a:t>mode</a:t>
            </a:r>
            <a:r>
              <a:rPr lang="el-GR" sz="2800" dirty="0"/>
              <a:t> </a:t>
            </a:r>
            <a:r>
              <a:rPr lang="el-GR" sz="2800" dirty="0" smtClean="0"/>
              <a:t>(π.χ</a:t>
            </a:r>
            <a:r>
              <a:rPr lang="el-GR" sz="2800" dirty="0"/>
              <a:t>. ένα </a:t>
            </a:r>
            <a:r>
              <a:rPr lang="el-GR" sz="2800" dirty="0" smtClean="0"/>
              <a:t>πρόγραμμα</a:t>
            </a:r>
            <a:r>
              <a:rPr lang="en-US" sz="2800" dirty="0" smtClean="0"/>
              <a:t> </a:t>
            </a:r>
            <a:r>
              <a:rPr lang="el-GR" sz="2800" dirty="0" smtClean="0"/>
              <a:t>χρήστη</a:t>
            </a:r>
            <a:r>
              <a:rPr lang="el-GR" sz="2800" dirty="0"/>
              <a:t>, κατά την εκτέλεσή του να αποθηκεύσει </a:t>
            </a:r>
            <a:r>
              <a:rPr lang="el-GR" sz="2800" dirty="0" smtClean="0"/>
              <a:t>μια</a:t>
            </a:r>
            <a:r>
              <a:rPr lang="en-US" sz="2800" dirty="0" smtClean="0"/>
              <a:t> </a:t>
            </a:r>
            <a:r>
              <a:rPr lang="el-GR" sz="2800" dirty="0" smtClean="0"/>
              <a:t>νέα </a:t>
            </a:r>
            <a:r>
              <a:rPr lang="el-GR" sz="2800" dirty="0"/>
              <a:t>διεύθυνση στον πίνακα διανυσμάτων διακοπών)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Λειτουργιών Ι/Ο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Ένα πρόγραμμα χρήστη εκτελεί Ι/Ο μέσω </a:t>
            </a:r>
            <a:r>
              <a:rPr lang="el-GR" sz="2000" dirty="0" smtClean="0"/>
              <a:t>κλήσης</a:t>
            </a:r>
            <a:r>
              <a:rPr lang="en-US" sz="2000" dirty="0" smtClean="0"/>
              <a:t> </a:t>
            </a:r>
            <a:r>
              <a:rPr lang="el-GR" sz="2000" dirty="0" smtClean="0"/>
              <a:t>συστήματος </a:t>
            </a:r>
            <a:r>
              <a:rPr lang="el-GR" sz="2000" dirty="0"/>
              <a:t>– η μέθοδος που χρησιμοποιείται </a:t>
            </a:r>
            <a:r>
              <a:rPr lang="el-GR" sz="2000" dirty="0" smtClean="0"/>
              <a:t>από</a:t>
            </a:r>
            <a:r>
              <a:rPr lang="en-US" sz="2000" dirty="0" smtClean="0"/>
              <a:t> </a:t>
            </a:r>
            <a:r>
              <a:rPr lang="el-GR" sz="2000" dirty="0" smtClean="0"/>
              <a:t>μια </a:t>
            </a:r>
            <a:r>
              <a:rPr lang="el-GR" sz="2000" dirty="0"/>
              <a:t>διεργασία για να απαιτήσει ενέργεια από το ΛΣ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Συνήθως </a:t>
            </a:r>
            <a:r>
              <a:rPr lang="el-GR" sz="2000" dirty="0"/>
              <a:t>έχει τη μορφή παγίδευσης (</a:t>
            </a:r>
            <a:r>
              <a:rPr lang="el-GR" sz="2000" dirty="0" err="1"/>
              <a:t>trap</a:t>
            </a:r>
            <a:r>
              <a:rPr lang="el-GR" sz="2000" dirty="0"/>
              <a:t>) σε </a:t>
            </a:r>
            <a:r>
              <a:rPr lang="el-GR" sz="2000" dirty="0" smtClean="0"/>
              <a:t>μια</a:t>
            </a:r>
            <a:r>
              <a:rPr lang="en-US" sz="2000" dirty="0" smtClean="0"/>
              <a:t> </a:t>
            </a:r>
            <a:r>
              <a:rPr lang="el-GR" sz="2000" dirty="0" smtClean="0"/>
              <a:t>καθορισμένη </a:t>
            </a:r>
            <a:r>
              <a:rPr lang="el-GR" sz="2000" dirty="0"/>
              <a:t>θέση του διανύσματος διακοπών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έλεγχος περνά διαμέσου του διανύσματος διακοπών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μια </a:t>
            </a:r>
            <a:r>
              <a:rPr lang="el-GR" sz="2000" dirty="0"/>
              <a:t>ρουτίνα εξυπηρέτησης στο ΛΣ και το </a:t>
            </a:r>
            <a:r>
              <a:rPr lang="el-GR" sz="2000" dirty="0" err="1"/>
              <a:t>mode</a:t>
            </a:r>
            <a:r>
              <a:rPr lang="el-GR" sz="2000" dirty="0"/>
              <a:t> </a:t>
            </a:r>
            <a:r>
              <a:rPr lang="el-GR" sz="2000" dirty="0" err="1"/>
              <a:t>bit</a:t>
            </a:r>
            <a:r>
              <a:rPr lang="el-GR" sz="2000" dirty="0"/>
              <a:t> </a:t>
            </a:r>
            <a:r>
              <a:rPr lang="el-GR" sz="2000" dirty="0" smtClean="0"/>
              <a:t>τίθεται</a:t>
            </a:r>
            <a:r>
              <a:rPr lang="en-US" sz="2000" dirty="0" smtClean="0"/>
              <a:t> </a:t>
            </a:r>
            <a:r>
              <a:rPr lang="el-GR" sz="2000" dirty="0" smtClean="0"/>
              <a:t>σε </a:t>
            </a:r>
            <a:r>
              <a:rPr lang="el-GR" sz="2000" dirty="0" err="1"/>
              <a:t>monitor</a:t>
            </a:r>
            <a:r>
              <a:rPr lang="el-GR" sz="2000" dirty="0"/>
              <a:t> (</a:t>
            </a:r>
            <a:r>
              <a:rPr lang="el-GR" sz="2000" dirty="0" err="1"/>
              <a:t>supervisor</a:t>
            </a:r>
            <a:r>
              <a:rPr lang="el-GR" sz="2000" dirty="0"/>
              <a:t>) </a:t>
            </a:r>
            <a:r>
              <a:rPr lang="el-GR" sz="2000" dirty="0" err="1"/>
              <a:t>mode</a:t>
            </a:r>
            <a:r>
              <a:rPr lang="el-GR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/>
              <a:t>παρακολουθητής</a:t>
            </a:r>
            <a:r>
              <a:rPr lang="el-GR" sz="2000" dirty="0"/>
              <a:t> (</a:t>
            </a:r>
            <a:r>
              <a:rPr lang="el-GR" sz="2000" dirty="0" err="1"/>
              <a:t>monitor</a:t>
            </a:r>
            <a:r>
              <a:rPr lang="el-GR" sz="2000" dirty="0"/>
              <a:t>) διαπιστώνει ότι </a:t>
            </a:r>
            <a:r>
              <a:rPr lang="el-GR" sz="2000" dirty="0" smtClean="0"/>
              <a:t>οι</a:t>
            </a:r>
            <a:r>
              <a:rPr lang="en-US" sz="2000" dirty="0" smtClean="0"/>
              <a:t> </a:t>
            </a:r>
            <a:r>
              <a:rPr lang="el-GR" sz="2000" dirty="0" smtClean="0"/>
              <a:t>παράμετροι </a:t>
            </a:r>
            <a:r>
              <a:rPr lang="el-GR" sz="2000" dirty="0"/>
              <a:t>είναι σωστοί και αποδεκτοί, εκτελεί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2000" dirty="0" smtClean="0"/>
              <a:t>απαίτηση </a:t>
            </a:r>
            <a:r>
              <a:rPr lang="el-GR" sz="2000" dirty="0"/>
              <a:t>και επιστρέφει τον έλεγχο στην εντολή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ακολουθεί </a:t>
            </a:r>
            <a:r>
              <a:rPr lang="el-GR" sz="2000" dirty="0"/>
              <a:t>την κλήση συστήματος (</a:t>
            </a:r>
            <a:r>
              <a:rPr lang="el-GR" sz="2000" dirty="0" err="1"/>
              <a:t>system</a:t>
            </a:r>
            <a:r>
              <a:rPr lang="el-GR" sz="2000" dirty="0"/>
              <a:t> </a:t>
            </a:r>
            <a:r>
              <a:rPr lang="el-GR" sz="2000" dirty="0" err="1"/>
              <a:t>call</a:t>
            </a:r>
            <a:r>
              <a:rPr lang="el-GR" sz="2000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07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Κλήση συστήματος για εκτέλεση Ι/Ο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886" y="1128272"/>
            <a:ext cx="3800228" cy="44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Το ΛΣ πρέπει να παρέχει προστασία μνήμης τουλάχιστον </a:t>
            </a:r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dirty="0" smtClean="0"/>
              <a:t>τον </a:t>
            </a:r>
            <a:r>
              <a:rPr lang="el-GR" sz="2000" dirty="0"/>
              <a:t>πίνακα διανυσμάτων διακοπών και για τις </a:t>
            </a:r>
            <a:r>
              <a:rPr lang="el-GR" sz="2000" dirty="0" err="1" smtClean="0"/>
              <a:t>ρουτίνες</a:t>
            </a:r>
            <a:r>
              <a:rPr lang="en-US" sz="2000" dirty="0" smtClean="0"/>
              <a:t> </a:t>
            </a:r>
            <a:r>
              <a:rPr lang="el-GR" sz="2000" dirty="0" smtClean="0"/>
              <a:t>εξυπηρέτησης </a:t>
            </a:r>
            <a:r>
              <a:rPr lang="el-GR" sz="2000" dirty="0"/>
              <a:t>διακοπών.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Για </a:t>
            </a:r>
            <a:r>
              <a:rPr lang="el-GR" sz="2000" dirty="0"/>
              <a:t>την προστασία της μνήμης, χρησιμοποιούνται </a:t>
            </a:r>
            <a:r>
              <a:rPr lang="el-GR" sz="2000" dirty="0" smtClean="0"/>
              <a:t>δύο</a:t>
            </a:r>
            <a:r>
              <a:rPr lang="en-US" sz="2000" dirty="0" smtClean="0"/>
              <a:t> </a:t>
            </a:r>
            <a:r>
              <a:rPr lang="el-GR" sz="2000" dirty="0" err="1" smtClean="0"/>
              <a:t>καταχωρητές</a:t>
            </a:r>
            <a:r>
              <a:rPr lang="el-GR" sz="2000" dirty="0" smtClean="0"/>
              <a:t> </a:t>
            </a:r>
            <a:r>
              <a:rPr lang="el-GR" sz="2000" dirty="0"/>
              <a:t>που καθορίζουν το εύρος των </a:t>
            </a:r>
            <a:r>
              <a:rPr lang="el-GR" sz="2000" dirty="0" smtClean="0"/>
              <a:t>αποδεκτών</a:t>
            </a:r>
            <a:r>
              <a:rPr lang="en-US" sz="2000" dirty="0" smtClean="0"/>
              <a:t> </a:t>
            </a:r>
            <a:r>
              <a:rPr lang="el-GR" sz="2000" dirty="0" smtClean="0"/>
              <a:t>διευθύνσεων </a:t>
            </a:r>
            <a:r>
              <a:rPr lang="el-GR" sz="2000" dirty="0"/>
              <a:t>μνήμης που μπορεί να χρησιμοποιήσει </a:t>
            </a:r>
            <a:r>
              <a:rPr lang="el-GR" sz="2000" dirty="0" smtClean="0"/>
              <a:t>ένα</a:t>
            </a:r>
            <a:r>
              <a:rPr lang="en-US" sz="2000" dirty="0" smtClean="0"/>
              <a:t> </a:t>
            </a:r>
            <a:r>
              <a:rPr lang="el-GR" sz="2000" dirty="0" smtClean="0"/>
              <a:t>πρόγραμμα: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base</a:t>
            </a:r>
            <a:r>
              <a:rPr lang="el-GR" sz="2000" dirty="0" smtClean="0"/>
              <a:t> </a:t>
            </a:r>
            <a:r>
              <a:rPr lang="el-GR" sz="2000" dirty="0" err="1"/>
              <a:t>register</a:t>
            </a:r>
            <a:r>
              <a:rPr lang="el-GR" sz="2000" dirty="0"/>
              <a:t> (</a:t>
            </a:r>
            <a:r>
              <a:rPr lang="el-GR" sz="2000" dirty="0" err="1"/>
              <a:t>καταχωρητής</a:t>
            </a:r>
            <a:r>
              <a:rPr lang="el-GR" sz="2000" dirty="0"/>
              <a:t> βάσης) – κρατά τη μικρότερη </a:t>
            </a:r>
            <a:r>
              <a:rPr lang="el-GR" sz="2000" dirty="0" smtClean="0"/>
              <a:t>αποδεκτή</a:t>
            </a:r>
            <a:r>
              <a:rPr lang="en-US" sz="2000" dirty="0" smtClean="0"/>
              <a:t> </a:t>
            </a:r>
            <a:r>
              <a:rPr lang="el-GR" sz="2000" dirty="0" smtClean="0"/>
              <a:t>φυσική </a:t>
            </a:r>
            <a:r>
              <a:rPr lang="el-GR" sz="2000" dirty="0"/>
              <a:t>διεύθυνση μνήμης.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limit</a:t>
            </a:r>
            <a:r>
              <a:rPr lang="el-GR" sz="2000" dirty="0" smtClean="0"/>
              <a:t> </a:t>
            </a:r>
            <a:r>
              <a:rPr lang="el-GR" sz="2000" dirty="0" err="1"/>
              <a:t>register</a:t>
            </a:r>
            <a:r>
              <a:rPr lang="el-GR" sz="2000" dirty="0"/>
              <a:t> (</a:t>
            </a:r>
            <a:r>
              <a:rPr lang="el-GR" sz="2000" dirty="0" err="1"/>
              <a:t>καταχωρητής</a:t>
            </a:r>
            <a:r>
              <a:rPr lang="el-GR" sz="2000" dirty="0"/>
              <a:t> ορίου) – περιέχει το μέγεθος της περιοχής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μνήμη εκτός της καθορισμένης περιοχής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προστατευμένη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70202" y="216432"/>
            <a:ext cx="8435280" cy="952500"/>
          </a:xfrm>
        </p:spPr>
        <p:txBody>
          <a:bodyPr>
            <a:noAutofit/>
          </a:bodyPr>
          <a:lstStyle/>
          <a:p>
            <a:r>
              <a:rPr lang="el-GR" sz="3600" dirty="0"/>
              <a:t>Καθορισμού Λογικού Χώρου Διευθύνσεων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49276"/>
            <a:ext cx="3672408" cy="43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sz="3600" dirty="0"/>
              <a:t>Μετατροπή λογικής διεύθυνσης σε φυσική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Κατά τη λειτουργία σε κατάσταση επόπτη (</a:t>
            </a:r>
            <a:r>
              <a:rPr lang="el-GR" sz="2000" dirty="0" err="1" smtClean="0"/>
              <a:t>monitor</a:t>
            </a:r>
            <a:r>
              <a:rPr lang="en-US" sz="2000" dirty="0" smtClean="0"/>
              <a:t> </a:t>
            </a:r>
            <a:r>
              <a:rPr lang="el-GR" sz="2000" dirty="0" err="1" smtClean="0"/>
              <a:t>mode</a:t>
            </a:r>
            <a:r>
              <a:rPr lang="el-GR" sz="2000" dirty="0"/>
              <a:t>), το ΛΣ </a:t>
            </a:r>
            <a:r>
              <a:rPr lang="el-GR" sz="2000" dirty="0" smtClean="0"/>
              <a:t>έχει</a:t>
            </a:r>
            <a:r>
              <a:rPr lang="en-US" sz="2000" dirty="0" smtClean="0"/>
              <a:t> </a:t>
            </a:r>
            <a:r>
              <a:rPr lang="el-GR" sz="2000" dirty="0" smtClean="0"/>
              <a:t>απεριόριστη </a:t>
            </a:r>
            <a:r>
              <a:rPr lang="el-GR" sz="2000" dirty="0"/>
              <a:t>πρόσβαση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ολόκληρη </a:t>
            </a:r>
            <a:r>
              <a:rPr lang="el-GR" sz="2000" dirty="0"/>
              <a:t>τη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εντολές φόρτωσης (</a:t>
            </a:r>
            <a:r>
              <a:rPr lang="el-GR" sz="2000" dirty="0" err="1"/>
              <a:t>load</a:t>
            </a:r>
            <a:r>
              <a:rPr lang="el-GR" sz="2000" dirty="0"/>
              <a:t>) για τους </a:t>
            </a:r>
            <a:r>
              <a:rPr lang="el-GR" sz="2000" dirty="0" err="1" smtClean="0"/>
              <a:t>καταχωρητές</a:t>
            </a:r>
            <a:r>
              <a:rPr lang="en-US" sz="2000" dirty="0" smtClean="0"/>
              <a:t> </a:t>
            </a:r>
            <a:r>
              <a:rPr lang="el-GR" sz="2000" dirty="0" err="1" smtClean="0"/>
              <a:t>base</a:t>
            </a:r>
            <a:r>
              <a:rPr lang="el-GR" sz="2000" dirty="0" smtClean="0"/>
              <a:t> </a:t>
            </a:r>
            <a:r>
              <a:rPr lang="el-GR" sz="2000" dirty="0"/>
              <a:t>&amp; </a:t>
            </a:r>
            <a:r>
              <a:rPr lang="el-GR" sz="2000" dirty="0" err="1"/>
              <a:t>limit</a:t>
            </a:r>
            <a:r>
              <a:rPr lang="el-GR" sz="2000" dirty="0"/>
              <a:t> είναι προνομιούχες εντολές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99" y="2991625"/>
            <a:ext cx="5253001" cy="23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Προστασία </a:t>
            </a:r>
            <a:r>
              <a:rPr lang="en-US" dirty="0"/>
              <a:t>CPU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 err="1"/>
              <a:t>Χρονιστής</a:t>
            </a:r>
            <a:r>
              <a:rPr lang="el-GR" sz="2200" dirty="0"/>
              <a:t> (</a:t>
            </a:r>
            <a:r>
              <a:rPr lang="el-GR" sz="2200" dirty="0" err="1"/>
              <a:t>Timer</a:t>
            </a:r>
            <a:r>
              <a:rPr lang="el-GR" sz="2200" dirty="0"/>
              <a:t>): διακόπτει τον υπολογιστή </a:t>
            </a:r>
            <a:r>
              <a:rPr lang="el-GR" sz="2200" dirty="0" smtClean="0"/>
              <a:t>μετά</a:t>
            </a:r>
            <a:r>
              <a:rPr lang="en-US" sz="2200" dirty="0" smtClean="0"/>
              <a:t> </a:t>
            </a:r>
            <a:r>
              <a:rPr lang="el-GR" sz="2200" dirty="0" smtClean="0"/>
              <a:t>από </a:t>
            </a:r>
            <a:r>
              <a:rPr lang="el-GR" sz="2200" dirty="0"/>
              <a:t>μια καθορισμένη περίοδο για να εξασφαλίσει </a:t>
            </a:r>
            <a:r>
              <a:rPr lang="el-GR" sz="2200" dirty="0" smtClean="0"/>
              <a:t>ότι</a:t>
            </a:r>
            <a:r>
              <a:rPr lang="en-US" sz="2200" dirty="0" smtClean="0"/>
              <a:t> </a:t>
            </a:r>
            <a:r>
              <a:rPr lang="el-GR" sz="2200" dirty="0" smtClean="0"/>
              <a:t>το </a:t>
            </a:r>
            <a:r>
              <a:rPr lang="el-GR" sz="2200" dirty="0"/>
              <a:t>ΛΣ διατηρεί τον έλεγχο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err="1" smtClean="0"/>
              <a:t>χρονιστής</a:t>
            </a:r>
            <a:r>
              <a:rPr lang="el-GR" sz="2200" dirty="0"/>
              <a:t>: μειώνεται με κάθε </a:t>
            </a:r>
            <a:r>
              <a:rPr lang="el-GR" sz="2200" dirty="0" err="1"/>
              <a:t>clock</a:t>
            </a:r>
            <a:r>
              <a:rPr lang="el-GR" sz="2200" dirty="0"/>
              <a:t> </a:t>
            </a:r>
            <a:r>
              <a:rPr lang="el-GR" sz="2200" dirty="0" err="1"/>
              <a:t>tick</a:t>
            </a:r>
            <a:endParaRPr 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Όταν </a:t>
            </a:r>
            <a:r>
              <a:rPr lang="el-GR" sz="2200" dirty="0"/>
              <a:t>φθάσει την τιμή 0, προκαλείται μια διακοπή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 </a:t>
            </a:r>
            <a:r>
              <a:rPr lang="el-GR" sz="2200" dirty="0" err="1"/>
              <a:t>χρονιστής</a:t>
            </a:r>
            <a:r>
              <a:rPr lang="el-GR" sz="2200" dirty="0"/>
              <a:t> χρησιμοποιείται συχνά σε </a:t>
            </a:r>
            <a:r>
              <a:rPr lang="el-GR" sz="2200" dirty="0" smtClean="0"/>
              <a:t>συστήματα</a:t>
            </a:r>
            <a:r>
              <a:rPr lang="en-US" sz="2200" dirty="0" smtClean="0"/>
              <a:t> </a:t>
            </a:r>
            <a:r>
              <a:rPr lang="el-GR" sz="2200" dirty="0" smtClean="0"/>
              <a:t>καταμερισμού </a:t>
            </a:r>
            <a:r>
              <a:rPr lang="el-GR" sz="2200" dirty="0"/>
              <a:t>χρόνου (</a:t>
            </a:r>
            <a:r>
              <a:rPr lang="el-GR" sz="2200" dirty="0" err="1"/>
              <a:t>time</a:t>
            </a:r>
            <a:r>
              <a:rPr lang="el-GR" sz="2200" dirty="0"/>
              <a:t> </a:t>
            </a:r>
            <a:r>
              <a:rPr lang="el-GR" sz="2200" dirty="0" err="1"/>
              <a:t>sharing</a:t>
            </a:r>
            <a:r>
              <a:rPr lang="el-GR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Χρησιμοποιείται </a:t>
            </a:r>
            <a:r>
              <a:rPr lang="el-GR" sz="2200" dirty="0"/>
              <a:t>επίσης για τον υπολογισμό </a:t>
            </a:r>
            <a:r>
              <a:rPr lang="el-GR" sz="2200" dirty="0" smtClean="0"/>
              <a:t>της</a:t>
            </a:r>
            <a:r>
              <a:rPr lang="en-US" sz="2200" dirty="0" smtClean="0"/>
              <a:t> </a:t>
            </a:r>
            <a:r>
              <a:rPr lang="el-GR" sz="2200" dirty="0" smtClean="0"/>
              <a:t>τρέχουσας </a:t>
            </a:r>
            <a:r>
              <a:rPr lang="el-GR" sz="2200" dirty="0"/>
              <a:t>ώρας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φόρτωση του </a:t>
            </a:r>
            <a:r>
              <a:rPr lang="el-GR" sz="2200" dirty="0" err="1"/>
              <a:t>timer</a:t>
            </a:r>
            <a:r>
              <a:rPr lang="el-GR" sz="2200" dirty="0"/>
              <a:t> είναι μια προνομιούχος εντολή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6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II. Επικοινωνία με τον χρήστη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057300"/>
            <a:ext cx="4104456" cy="39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Επικοινωνία με τον χρήστη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Το ΛΣ παρέχει αποδέσμευση από το </a:t>
            </a:r>
            <a:r>
              <a:rPr lang="el-GR" sz="2200" dirty="0" smtClean="0"/>
              <a:t>υλικό</a:t>
            </a:r>
            <a:r>
              <a:rPr lang="en-US" sz="2200" dirty="0" smtClean="0"/>
              <a:t> </a:t>
            </a:r>
            <a:r>
              <a:rPr lang="el-GR" sz="2200" dirty="0" smtClean="0"/>
              <a:t>(</a:t>
            </a:r>
            <a:r>
              <a:rPr lang="el-GR" sz="2200" dirty="0" err="1"/>
              <a:t>hardware</a:t>
            </a:r>
            <a:r>
              <a:rPr lang="el-GR" sz="2200" dirty="0"/>
              <a:t>) για την ανάπτυξη προγραμμάτων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Προγραμματισμός συστήματος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Μεταγλωττιστές (compilers)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Διερμηνευτές </a:t>
            </a:r>
            <a:r>
              <a:rPr lang="el-GR" sz="1800" dirty="0"/>
              <a:t>(</a:t>
            </a:r>
            <a:r>
              <a:rPr lang="el-GR" sz="1800" dirty="0" err="1"/>
              <a:t>interpreters</a:t>
            </a:r>
            <a:r>
              <a:rPr lang="el-GR" sz="18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Κειμενογράφοι </a:t>
            </a:r>
            <a:r>
              <a:rPr lang="el-GR" sz="1800" dirty="0"/>
              <a:t>(</a:t>
            </a:r>
            <a:r>
              <a:rPr lang="el-GR" sz="1800" dirty="0" err="1"/>
              <a:t>editors</a:t>
            </a:r>
            <a:r>
              <a:rPr lang="el-GR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Υλικό </a:t>
            </a:r>
            <a:r>
              <a:rPr lang="el-GR" sz="2200" dirty="0"/>
              <a:t>Μέρος Υπολογιστή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Γλώσσα </a:t>
            </a:r>
            <a:r>
              <a:rPr lang="el-GR" sz="1800" dirty="0"/>
              <a:t>μηχανής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err="1" smtClean="0"/>
              <a:t>Μικροπρογραμματισμός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Φυσικές </a:t>
            </a:r>
            <a:r>
              <a:rPr lang="el-GR" sz="1800" dirty="0"/>
              <a:t>συσκευές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8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2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Σκοποί </a:t>
            </a:r>
            <a:r>
              <a:rPr lang="el-GR" sz="2800" dirty="0" smtClean="0"/>
              <a:t>ΛΣ</a:t>
            </a:r>
            <a:endParaRPr lang="en-US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err="1"/>
              <a:t>Μικροπρογραμματισμός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 err="1"/>
              <a:t>Μικροπρόγραμμα</a:t>
            </a:r>
            <a:r>
              <a:rPr lang="el-GR" sz="2600" dirty="0"/>
              <a:t> είναι ένας </a:t>
            </a:r>
            <a:r>
              <a:rPr lang="el-GR" sz="2600" dirty="0" smtClean="0"/>
              <a:t>διερμηνευτής (</a:t>
            </a:r>
            <a:r>
              <a:rPr lang="el-GR" sz="2600" dirty="0" err="1"/>
              <a:t>interpeter</a:t>
            </a:r>
            <a:r>
              <a:rPr lang="el-GR" sz="2600" dirty="0"/>
              <a:t>) που υποδέχεται εντολές σε </a:t>
            </a:r>
            <a:r>
              <a:rPr lang="el-GR" sz="2600" dirty="0" smtClean="0"/>
              <a:t>γλώσσα μηχανής </a:t>
            </a:r>
            <a:r>
              <a:rPr lang="el-GR" sz="2600" dirty="0"/>
              <a:t>(ADD, MOVE, JUMP) και τις </a:t>
            </a:r>
            <a:r>
              <a:rPr lang="el-GR" sz="2600" dirty="0" smtClean="0"/>
              <a:t>μεταφράζει σε </a:t>
            </a:r>
            <a:r>
              <a:rPr lang="el-GR" sz="2600" dirty="0"/>
              <a:t>μια σειρά από μικρά βήματα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Το </a:t>
            </a:r>
            <a:r>
              <a:rPr lang="el-GR" sz="2600" dirty="0" err="1"/>
              <a:t>μικροπρόγραμμα</a:t>
            </a:r>
            <a:r>
              <a:rPr lang="el-GR" sz="2600" dirty="0"/>
              <a:t> τοποθετείται σε μνήμη 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Το </a:t>
            </a:r>
            <a:r>
              <a:rPr lang="el-GR" sz="2600" dirty="0"/>
              <a:t>σύνολο των εντολών που διερμηνεύει </a:t>
            </a:r>
            <a:r>
              <a:rPr lang="el-GR" sz="2600" dirty="0" smtClean="0"/>
              <a:t>το </a:t>
            </a:r>
            <a:r>
              <a:rPr lang="el-GR" sz="2600" dirty="0" err="1" smtClean="0"/>
              <a:t>μικροπρόγραμμα</a:t>
            </a:r>
            <a:r>
              <a:rPr lang="el-GR" sz="2600" dirty="0" smtClean="0"/>
              <a:t> </a:t>
            </a:r>
            <a:r>
              <a:rPr lang="el-GR" sz="2600" dirty="0"/>
              <a:t>είναι η </a:t>
            </a:r>
            <a:r>
              <a:rPr lang="el-GR" sz="2600" dirty="0" smtClean="0"/>
              <a:t>ΓΛΩΣΣΑ </a:t>
            </a:r>
            <a:r>
              <a:rPr lang="el-GR" sz="2600" dirty="0"/>
              <a:t>ΜΗΧΑΝΗΣ </a:t>
            </a:r>
            <a:r>
              <a:rPr lang="el-GR" sz="2600" dirty="0" smtClean="0"/>
              <a:t>που δεν </a:t>
            </a:r>
            <a:r>
              <a:rPr lang="el-GR" sz="2600" dirty="0"/>
              <a:t>αποτελεί μέρος του υλικού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Μέγεθος </a:t>
            </a:r>
            <a:r>
              <a:rPr lang="el-GR" sz="2600" dirty="0"/>
              <a:t>της γλώσσας μηχανής 50-300 εντολές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72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Απόκρυψη πολυπλοκότητας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Μια κύρια αποστολή του ΛΣ είναι να αποκρύψει </a:t>
            </a:r>
            <a:r>
              <a:rPr lang="el-GR" sz="2400" dirty="0" smtClean="0"/>
              <a:t>την πολυπλοκότητα </a:t>
            </a:r>
            <a:r>
              <a:rPr lang="el-GR" sz="2400" dirty="0"/>
              <a:t>που δημιουργείται από τη </a:t>
            </a:r>
            <a:r>
              <a:rPr lang="el-GR" sz="2400" dirty="0" smtClean="0"/>
              <a:t>γλώσσα μηχανής </a:t>
            </a:r>
            <a:r>
              <a:rPr lang="el-GR" sz="2400" dirty="0"/>
              <a:t>και να δώσει στο χρήστη ένα </a:t>
            </a:r>
            <a:r>
              <a:rPr lang="el-GR" sz="2400" dirty="0" smtClean="0"/>
              <a:t>περισσότερο εύχρηστο </a:t>
            </a:r>
            <a:r>
              <a:rPr lang="el-GR" sz="2400" dirty="0"/>
              <a:t>σύνολο εντολών για να </a:t>
            </a:r>
            <a:r>
              <a:rPr lang="el-GR" sz="2400" dirty="0" smtClean="0"/>
              <a:t>εργαστεί αποτελεσματικά</a:t>
            </a:r>
            <a:r>
              <a:rPr lang="el-GR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Στην </a:t>
            </a:r>
            <a:r>
              <a:rPr lang="el-GR" sz="2400" dirty="0"/>
              <a:t>κορυφή του ΛΣ βρίσκεται το </a:t>
            </a:r>
            <a:r>
              <a:rPr lang="el-GR" sz="2400" dirty="0" smtClean="0"/>
              <a:t>υπόλοιπο λογισμικό </a:t>
            </a:r>
            <a:r>
              <a:rPr lang="el-GR" sz="2400" dirty="0"/>
              <a:t>συστήματος (δεν αποτελούν μέρος </a:t>
            </a:r>
            <a:r>
              <a:rPr lang="el-GR" sz="2400" dirty="0" smtClean="0"/>
              <a:t>του ΛΣ</a:t>
            </a:r>
            <a:r>
              <a:rPr lang="el-GR" sz="2400" dirty="0"/>
              <a:t>)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err="1" smtClean="0"/>
              <a:t>Command</a:t>
            </a:r>
            <a:r>
              <a:rPr lang="el-GR" sz="2400" dirty="0" smtClean="0"/>
              <a:t> </a:t>
            </a:r>
            <a:r>
              <a:rPr lang="el-GR" sz="2400" dirty="0" err="1"/>
              <a:t>interpeter</a:t>
            </a:r>
            <a:r>
              <a:rPr lang="el-GR" sz="2400" dirty="0"/>
              <a:t> ή φλοιός (</a:t>
            </a:r>
            <a:r>
              <a:rPr lang="el-GR" sz="2400" dirty="0" err="1"/>
              <a:t>shell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Compilers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err="1" smtClean="0"/>
              <a:t>Editors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2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Απόκρυψη πολυπλοκότητας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Το ΛΣ είναι το μέρος του υλικού που </a:t>
            </a:r>
            <a:r>
              <a:rPr lang="el-GR" sz="2200" dirty="0" smtClean="0"/>
              <a:t>εκτελείται (</a:t>
            </a:r>
            <a:r>
              <a:rPr lang="el-GR" sz="2200" dirty="0"/>
              <a:t>τρέχει) σε κατάσταση πυρήνα (</a:t>
            </a:r>
            <a:r>
              <a:rPr lang="el-GR" sz="2200" dirty="0" err="1"/>
              <a:t>kernel</a:t>
            </a:r>
            <a:r>
              <a:rPr lang="el-GR" sz="2200" dirty="0"/>
              <a:t> </a:t>
            </a:r>
            <a:r>
              <a:rPr lang="el-GR" sz="2200" dirty="0" err="1"/>
              <a:t>mode</a:t>
            </a:r>
            <a:r>
              <a:rPr lang="el-GR" sz="2200" dirty="0"/>
              <a:t>) </a:t>
            </a:r>
            <a:r>
              <a:rPr lang="el-GR" sz="2200" dirty="0" smtClean="0"/>
              <a:t>ή κατάσταση </a:t>
            </a:r>
            <a:r>
              <a:rPr lang="el-GR" sz="2200" dirty="0"/>
              <a:t>επόπτη (</a:t>
            </a:r>
            <a:r>
              <a:rPr lang="el-GR" sz="2200" dirty="0" err="1"/>
              <a:t>supervisor</a:t>
            </a:r>
            <a:r>
              <a:rPr lang="el-GR" sz="2200" dirty="0"/>
              <a:t> </a:t>
            </a:r>
            <a:r>
              <a:rPr lang="el-GR" sz="2200" dirty="0" err="1"/>
              <a:t>mode</a:t>
            </a:r>
            <a:r>
              <a:rPr lang="el-GR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compilers, </a:t>
            </a:r>
            <a:r>
              <a:rPr lang="el-GR" sz="2200" dirty="0" err="1"/>
              <a:t>interpreters</a:t>
            </a:r>
            <a:r>
              <a:rPr lang="el-GR" sz="2200" dirty="0"/>
              <a:t> τρέχουν σε </a:t>
            </a:r>
            <a:r>
              <a:rPr lang="el-GR" sz="2200" dirty="0" smtClean="0"/>
              <a:t>κατάσταση χρήστη </a:t>
            </a:r>
            <a:r>
              <a:rPr lang="el-GR" sz="2200" dirty="0"/>
              <a:t>(</a:t>
            </a:r>
            <a:r>
              <a:rPr lang="el-GR" sz="2200" dirty="0" err="1"/>
              <a:t>user</a:t>
            </a:r>
            <a:r>
              <a:rPr lang="el-GR" sz="2200" dirty="0"/>
              <a:t> </a:t>
            </a:r>
            <a:r>
              <a:rPr lang="el-GR" sz="2200" dirty="0" err="1"/>
              <a:t>mode</a:t>
            </a:r>
            <a:r>
              <a:rPr lang="el-GR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 </a:t>
            </a:r>
            <a:r>
              <a:rPr lang="el-GR" sz="2200" dirty="0"/>
              <a:t>χρήστης μπορεί να γράψει ένα δικό του </a:t>
            </a:r>
            <a:r>
              <a:rPr lang="el-GR" sz="2200" dirty="0" err="1" smtClean="0"/>
              <a:t>command</a:t>
            </a:r>
            <a:r>
              <a:rPr lang="el-GR" sz="2200" dirty="0" smtClean="0"/>
              <a:t> </a:t>
            </a:r>
            <a:r>
              <a:rPr lang="el-GR" sz="2200" dirty="0" err="1" smtClean="0"/>
              <a:t>interpreter</a:t>
            </a:r>
            <a:r>
              <a:rPr lang="el-GR" sz="2200" dirty="0" smtClean="0"/>
              <a:t> </a:t>
            </a:r>
            <a:r>
              <a:rPr lang="el-GR" sz="2200" dirty="0"/>
              <a:t>ΌΧΙ όμως π.χ. τον δικό του </a:t>
            </a:r>
            <a:r>
              <a:rPr lang="el-GR" sz="2200" dirty="0" smtClean="0"/>
              <a:t>χειριστή διακοπών </a:t>
            </a:r>
            <a:r>
              <a:rPr lang="el-GR" sz="2200" dirty="0"/>
              <a:t>δίσκου που προστατεύεται από το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ΛΣ καλύπτει τις λεπτομέρειες του υλικού </a:t>
            </a:r>
            <a:r>
              <a:rPr lang="el-GR" sz="2200" dirty="0" smtClean="0"/>
              <a:t>μέρους από </a:t>
            </a:r>
            <a:r>
              <a:rPr lang="el-GR" sz="2200" dirty="0"/>
              <a:t>τον προγραμματιστή και του παρέχει </a:t>
            </a:r>
            <a:r>
              <a:rPr lang="el-GR" sz="2200" dirty="0" smtClean="0"/>
              <a:t>έναν κατάλληλο </a:t>
            </a:r>
            <a:r>
              <a:rPr lang="el-GR" sz="2200" dirty="0"/>
              <a:t>ενδιάμεσο για τη χρήση του συστήματος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96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Πυρήνας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Ένα τμήμα του ΛΣ που περιέχει τις πιο </a:t>
            </a:r>
            <a:r>
              <a:rPr lang="el-GR" sz="2400" dirty="0" smtClean="0"/>
              <a:t>συχνά χρησιμοποιούμενες </a:t>
            </a:r>
            <a:r>
              <a:rPr lang="el-GR" sz="2400" dirty="0"/>
              <a:t>συναρτήσεις καθώς και </a:t>
            </a:r>
            <a:r>
              <a:rPr lang="el-GR" sz="2400" dirty="0" smtClean="0"/>
              <a:t>άλλα τμήματα </a:t>
            </a:r>
            <a:r>
              <a:rPr lang="el-GR" sz="2400" dirty="0"/>
              <a:t>του ΛΣ που είναι σε τρέχουσα χρήση, </a:t>
            </a:r>
            <a:r>
              <a:rPr lang="el-GR" sz="2400" dirty="0" smtClean="0"/>
              <a:t>όλα αυτά </a:t>
            </a:r>
            <a:r>
              <a:rPr lang="el-GR" sz="2400" dirty="0"/>
              <a:t>στην ΚΥΡΙΑ ΜΝΗΜΗ.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5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Παρεχόμενες Υπηρεσίες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ΛΣ παρέχει τις ακόλουθες υπηρεσίες </a:t>
            </a:r>
            <a:r>
              <a:rPr lang="el-GR" sz="2400" dirty="0" smtClean="0"/>
              <a:t>στους χρήστες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Ανάπτυξη </a:t>
            </a:r>
            <a:r>
              <a:rPr lang="el-GR" sz="2400" dirty="0"/>
              <a:t>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Εκτέλεση </a:t>
            </a:r>
            <a:r>
              <a:rPr lang="el-GR" sz="2400" dirty="0"/>
              <a:t>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Προσπέλαση </a:t>
            </a:r>
            <a:r>
              <a:rPr lang="el-GR" sz="2400" dirty="0"/>
              <a:t>σε συσκευές 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Ελεγχόμενη </a:t>
            </a:r>
            <a:r>
              <a:rPr lang="el-GR" sz="2400" dirty="0"/>
              <a:t>προσπέλαση σε αρχεία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Σύστημα </a:t>
            </a:r>
            <a:r>
              <a:rPr lang="el-GR" sz="2400" dirty="0"/>
              <a:t>προσπέλασης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Ανίχνευση </a:t>
            </a:r>
            <a:r>
              <a:rPr lang="el-GR" sz="2400" dirty="0"/>
              <a:t>σφάλματος και απόκρυψη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Λογιστική </a:t>
            </a:r>
            <a:r>
              <a:rPr lang="el-GR" sz="2400" dirty="0"/>
              <a:t>(στατιστικά στοιχεία χρήσης)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n-US" dirty="0"/>
              <a:t>III. </a:t>
            </a:r>
            <a:r>
              <a:rPr lang="el-GR" dirty="0"/>
              <a:t>Διαχείριση Πόρων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ΛΣ παρέχει μια ελεγχόμενη κατανομή </a:t>
            </a:r>
            <a:r>
              <a:rPr lang="el-GR" sz="2400" dirty="0" smtClean="0"/>
              <a:t>των επεξεργαστών</a:t>
            </a:r>
            <a:r>
              <a:rPr lang="el-GR" sz="2400" dirty="0"/>
              <a:t>, μνημών και των άλλων </a:t>
            </a:r>
            <a:r>
              <a:rPr lang="el-GR" sz="2400" dirty="0" smtClean="0"/>
              <a:t>συσκευών (</a:t>
            </a:r>
            <a:r>
              <a:rPr lang="el-GR" sz="2400" dirty="0"/>
              <a:t>Ι/Ο) ανάμεσα στα διάφορα προγράμματα </a:t>
            </a:r>
            <a:r>
              <a:rPr lang="el-GR" sz="2400" dirty="0" smtClean="0"/>
              <a:t>που ανταγωνίζονται </a:t>
            </a:r>
            <a:r>
              <a:rPr lang="el-GR" sz="2400" dirty="0"/>
              <a:t>για τη χρήση αυτών των πόρων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249" y="2483271"/>
            <a:ext cx="4717501" cy="2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Μηχανισμός Ελέγχου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Ένα ΛΣ λειτουργεί όπως ένα συνηθισμένο </a:t>
            </a:r>
            <a:r>
              <a:rPr lang="el-GR" sz="2400" dirty="0" smtClean="0"/>
              <a:t>λογισμικό ΗΥ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Συχνά </a:t>
            </a:r>
            <a:r>
              <a:rPr lang="el-GR" sz="2400" dirty="0"/>
              <a:t>εκχωρεί τον έλεγχο και πρέπει να </a:t>
            </a:r>
            <a:r>
              <a:rPr lang="el-GR" sz="2400" dirty="0" smtClean="0"/>
              <a:t>βασίζεται στον </a:t>
            </a:r>
            <a:r>
              <a:rPr lang="el-GR" sz="2400" dirty="0"/>
              <a:t>επεξεργαστή ώστε να επανακτά τον έλεγχο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Παρέχει </a:t>
            </a:r>
            <a:r>
              <a:rPr lang="el-GR" sz="2400" dirty="0"/>
              <a:t>εντολές για τον επεξεργαστή (όπως και </a:t>
            </a:r>
            <a:r>
              <a:rPr lang="el-GR" sz="2400" dirty="0" smtClean="0"/>
              <a:t>τα άλλα </a:t>
            </a:r>
            <a:r>
              <a:rPr lang="el-GR" sz="2400" dirty="0"/>
              <a:t>προγράμματα). Η κύρια διαφορά </a:t>
            </a:r>
            <a:r>
              <a:rPr lang="el-GR" sz="2400" dirty="0" smtClean="0"/>
              <a:t>βρίσκεται στους </a:t>
            </a:r>
            <a:r>
              <a:rPr lang="el-GR" sz="2400" dirty="0"/>
              <a:t>στόχους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Καθοδηγεί </a:t>
            </a:r>
            <a:r>
              <a:rPr lang="el-GR" sz="2200" dirty="0"/>
              <a:t>τον επεξεργαστή στη χρησιμοποίηση </a:t>
            </a:r>
            <a:r>
              <a:rPr lang="el-GR" sz="2200" dirty="0" smtClean="0"/>
              <a:t>άλλων πόρων </a:t>
            </a:r>
            <a:r>
              <a:rPr lang="el-GR" sz="2200" dirty="0"/>
              <a:t>του συστήματος καθώς και στο </a:t>
            </a:r>
            <a:r>
              <a:rPr lang="el-GR" sz="2200" dirty="0" smtClean="0"/>
              <a:t>χρονισμό εκτέλεσης </a:t>
            </a:r>
            <a:r>
              <a:rPr lang="el-GR" sz="2200" dirty="0"/>
              <a:t>άλλων προγραμμάτων.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Για </a:t>
            </a:r>
            <a:r>
              <a:rPr lang="el-GR" sz="2200" dirty="0"/>
              <a:t>να το επιτύχει εκχωρεί και επανακτά τον έλεγχο </a:t>
            </a:r>
            <a:r>
              <a:rPr lang="el-GR" sz="2200" dirty="0" smtClean="0"/>
              <a:t>του επεξεργαστή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IV. Ικανότητα και Ευκολία Εξέλιξης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Αναβαθμίσεις υλικού και νέοι τύποι υλικού μέρους</a:t>
            </a:r>
            <a:r>
              <a:rPr lang="el-GR" sz="2400" dirty="0" smtClean="0"/>
              <a:t>, π.χ</a:t>
            </a:r>
            <a:r>
              <a:rPr lang="el-GR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Σελιδοποίηση </a:t>
            </a:r>
            <a:r>
              <a:rPr lang="el-GR" sz="2000" dirty="0"/>
              <a:t>τμημάτων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Τερματικά </a:t>
            </a:r>
            <a:r>
              <a:rPr lang="el-GR" sz="2000" dirty="0"/>
              <a:t>γραφικών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Νέες </a:t>
            </a:r>
            <a:r>
              <a:rPr lang="el-GR" sz="2400" dirty="0"/>
              <a:t>υπηρεσίες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Χρήση </a:t>
            </a:r>
            <a:r>
              <a:rPr lang="el-GR" sz="2000" dirty="0"/>
              <a:t>παραθύρων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Στατιστικά </a:t>
            </a:r>
            <a:r>
              <a:rPr lang="el-GR" sz="2000" dirty="0"/>
              <a:t>εργαλεία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Δ</a:t>
            </a:r>
            <a:r>
              <a:rPr lang="el-GR" sz="2400" dirty="0" smtClean="0"/>
              <a:t>ιορθώσεις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Σφάλματα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Ανανεώσεις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3. Σημαντικά σημεία εξέλιξης των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Διεργασίες</a:t>
            </a:r>
            <a:endParaRPr lang="el-GR" sz="2800" dirty="0"/>
          </a:p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Διαχείριση </a:t>
            </a:r>
            <a:r>
              <a:rPr lang="el-GR" sz="2800" dirty="0"/>
              <a:t>μνήμης</a:t>
            </a:r>
          </a:p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Προστασία </a:t>
            </a:r>
            <a:r>
              <a:rPr lang="el-GR" sz="2800" dirty="0"/>
              <a:t>και ασφάλεια πληροφοριών</a:t>
            </a:r>
          </a:p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Δρομολόγηση </a:t>
            </a:r>
            <a:r>
              <a:rPr lang="el-GR" sz="2800" dirty="0"/>
              <a:t>και διαχείριση πόρων</a:t>
            </a:r>
          </a:p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Δομή </a:t>
            </a:r>
            <a:r>
              <a:rPr lang="el-GR" sz="2800" dirty="0"/>
              <a:t>συστήματος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8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n-US" dirty="0"/>
              <a:t>I. </a:t>
            </a:r>
            <a:r>
              <a:rPr lang="el-GR" dirty="0"/>
              <a:t>Διεργασίες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Ορισμός: μια διεργασία είναι ένα πρόγραμμα ή </a:t>
            </a:r>
            <a:r>
              <a:rPr lang="el-GR" sz="2000" dirty="0" smtClean="0"/>
              <a:t>στιγμιότυπο ενός </a:t>
            </a:r>
            <a:r>
              <a:rPr lang="el-GR" sz="2000" dirty="0"/>
              <a:t>προγράμματος που εκτελείται σε </a:t>
            </a:r>
            <a:r>
              <a:rPr lang="el-GR" sz="2000" dirty="0" smtClean="0"/>
              <a:t>ΗΥ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Ορισμός</a:t>
            </a:r>
            <a:r>
              <a:rPr lang="el-GR" sz="2000" dirty="0"/>
              <a:t>: μια διεργασία είναι η οντότητα που μπορεί </a:t>
            </a:r>
            <a:r>
              <a:rPr lang="el-GR" sz="2000" dirty="0" smtClean="0"/>
              <a:t>να ανατεθεί </a:t>
            </a:r>
            <a:r>
              <a:rPr lang="el-GR" sz="2000" dirty="0"/>
              <a:t>και να εκτελεστεί σε έναν επεξεργαστή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Σε </a:t>
            </a:r>
            <a:r>
              <a:rPr lang="el-GR" sz="2000" dirty="0"/>
              <a:t>πολλά ΛΣ οι πληροφορίες που σχετίζονται με </a:t>
            </a:r>
            <a:r>
              <a:rPr lang="el-GR" sz="2000" dirty="0" smtClean="0"/>
              <a:t>κάθε διεργασία </a:t>
            </a:r>
            <a:r>
              <a:rPr lang="el-GR" sz="2000" dirty="0"/>
              <a:t>αποθηκεύονται σε έναν πίνακα που δημιουργεί </a:t>
            </a:r>
            <a:r>
              <a:rPr lang="el-GR" sz="2000" dirty="0" smtClean="0"/>
              <a:t>το ΛΣ </a:t>
            </a:r>
            <a:r>
              <a:rPr lang="el-GR" sz="2000" dirty="0"/>
              <a:t>και λέγεται πίνακας διεργασιών, είναι στην ουσία </a:t>
            </a:r>
            <a:r>
              <a:rPr lang="el-GR" sz="2000" dirty="0" smtClean="0"/>
              <a:t>μια δομή </a:t>
            </a:r>
            <a:r>
              <a:rPr lang="el-GR" sz="2000" dirty="0"/>
              <a:t>συνδεδεμένης λίστας (</a:t>
            </a:r>
            <a:r>
              <a:rPr lang="el-GR" sz="2000" dirty="0" err="1"/>
              <a:t>linked</a:t>
            </a:r>
            <a:r>
              <a:rPr lang="el-GR" sz="2000" dirty="0"/>
              <a:t> </a:t>
            </a:r>
            <a:r>
              <a:rPr lang="el-GR" sz="2000" dirty="0" err="1"/>
              <a:t>list</a:t>
            </a:r>
            <a:r>
              <a:rPr lang="el-GR" sz="2000" dirty="0"/>
              <a:t>), με κόμβους </a:t>
            </a:r>
            <a:r>
              <a:rPr lang="el-GR" sz="2000" dirty="0" smtClean="0"/>
              <a:t>τις διεργασίες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Μια </a:t>
            </a:r>
            <a:r>
              <a:rPr lang="el-GR" sz="2000" dirty="0"/>
              <a:t>αναστελλόμενη διεργασία αποτελείται από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χώρο διευθύνσεών της – εικόνα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τις </a:t>
            </a:r>
            <a:r>
              <a:rPr lang="el-GR" sz="2000" dirty="0"/>
              <a:t>πληροφορίες της – πίνακας διεργασιών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Διεργασίες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Το ΛΣ περιέχει θεμελιώδεις κλήσεις διαχείρισης </a:t>
            </a:r>
            <a:r>
              <a:rPr lang="el-GR" sz="2000" dirty="0" smtClean="0"/>
              <a:t>διεργασιών που </a:t>
            </a:r>
            <a:r>
              <a:rPr lang="el-GR" sz="2000" dirty="0"/>
              <a:t>μεριμνούν για τη δημιουργία και τον τερματισμό </a:t>
            </a:r>
            <a:r>
              <a:rPr lang="el-GR" sz="2000" dirty="0" smtClean="0"/>
              <a:t>των διεργασιών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Παραδείγματα </a:t>
            </a:r>
            <a:r>
              <a:rPr lang="el-GR" sz="2000" dirty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διακοπή πληκτρολογίου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Όταν </a:t>
            </a:r>
            <a:r>
              <a:rPr lang="el-GR" sz="1600" dirty="0"/>
              <a:t>μια διεργασία δημιουργεί θυγατρικές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σχεδίαση ενός ΛΣ σχετικά με τον συντονισμό όλων </a:t>
            </a:r>
            <a:r>
              <a:rPr lang="el-GR" sz="2000" dirty="0" smtClean="0"/>
              <a:t>των διεργασιών </a:t>
            </a:r>
            <a:r>
              <a:rPr lang="el-GR" sz="2000" dirty="0"/>
              <a:t>είναι πολύ δύσκολη.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σφάλματα και τα λάθη προκύπτουν μόνον έπειτα </a:t>
            </a:r>
            <a:r>
              <a:rPr lang="el-GR" sz="2000" dirty="0" smtClean="0"/>
              <a:t>από συγκεκριμένες </a:t>
            </a:r>
            <a:r>
              <a:rPr lang="el-GR" sz="2000" dirty="0"/>
              <a:t>και σπάνιες αλληλουχίες ενεργειών.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ανίχνευση του σφάλματος δε καθορίζει αυτόματα και </a:t>
            </a:r>
            <a:r>
              <a:rPr lang="el-GR" sz="2000" dirty="0" smtClean="0"/>
              <a:t>την αιτία </a:t>
            </a:r>
            <a:r>
              <a:rPr lang="el-GR" sz="2000" dirty="0"/>
              <a:t>από την οποία προήλθε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3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Λόγοι δημιουργίας σφαλμάτων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0364" y="1181365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600" dirty="0"/>
              <a:t>Ανακριβής συγχρονισμός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Τα </a:t>
            </a:r>
            <a:r>
              <a:rPr lang="el-GR" sz="1600" dirty="0"/>
              <a:t>σήματα που παράγονται από τις διακοπές να μην </a:t>
            </a:r>
            <a:r>
              <a:rPr lang="el-GR" sz="1600" dirty="0" smtClean="0"/>
              <a:t>διαχειρίζονται σωστά </a:t>
            </a:r>
            <a:r>
              <a:rPr lang="el-GR" sz="1600" dirty="0"/>
              <a:t>από τον μηχανισμό σηματοδότησης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Αποτυχημένος </a:t>
            </a:r>
            <a:r>
              <a:rPr lang="el-GR" sz="1600" dirty="0"/>
              <a:t>αμοιβαίος αποκλεισμός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προσπάθεια από χρήστες ή προγράμματα να κάνουν χρήση </a:t>
            </a:r>
            <a:r>
              <a:rPr lang="el-GR" sz="1600" dirty="0" smtClean="0"/>
              <a:t>ενός διαμοιραζόμενου </a:t>
            </a:r>
            <a:r>
              <a:rPr lang="el-GR" sz="1600" dirty="0"/>
              <a:t>πόρου την ίδια χρονική στιγμή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Ακαθόριστη </a:t>
            </a:r>
            <a:r>
              <a:rPr lang="el-GR" sz="1600" dirty="0"/>
              <a:t>λειτουργία 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Πολλά </a:t>
            </a:r>
            <a:r>
              <a:rPr lang="el-GR" sz="1600" dirty="0"/>
              <a:t>προγράμματα που διαμοιράζονται μνήμη να </a:t>
            </a:r>
            <a:r>
              <a:rPr lang="el-GR" sz="1600" dirty="0" smtClean="0"/>
              <a:t>παρεμβαίνουν μεταξύ </a:t>
            </a:r>
            <a:r>
              <a:rPr lang="el-GR" sz="1600" dirty="0"/>
              <a:t>τους </a:t>
            </a:r>
            <a:r>
              <a:rPr lang="el-GR" sz="1600" dirty="0" err="1"/>
              <a:t>επανεγγράφοντας</a:t>
            </a:r>
            <a:r>
              <a:rPr lang="el-GR" sz="1600" dirty="0"/>
              <a:t> κοινές περιοχές της μνήμης με </a:t>
            </a:r>
            <a:r>
              <a:rPr lang="el-GR" sz="1600" dirty="0" smtClean="0"/>
              <a:t>μη προβλέψιμους </a:t>
            </a:r>
            <a:r>
              <a:rPr lang="el-GR" sz="1600" dirty="0"/>
              <a:t>τρόπους.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σειρά με την οποία δρομολογούνται διάφορα προγράμματα </a:t>
            </a:r>
            <a:r>
              <a:rPr lang="el-GR" sz="1600" dirty="0" smtClean="0"/>
              <a:t>μπορεί να </a:t>
            </a:r>
            <a:r>
              <a:rPr lang="el-GR" sz="1600" dirty="0"/>
              <a:t>επηρεάσει το αποτέλεσμα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Αδιέξοδα </a:t>
            </a:r>
            <a:r>
              <a:rPr lang="el-GR" sz="1600" dirty="0"/>
              <a:t>(</a:t>
            </a:r>
            <a:r>
              <a:rPr lang="el-GR" sz="1600" dirty="0" err="1"/>
              <a:t>deadlocks</a:t>
            </a:r>
            <a:r>
              <a:rPr lang="el-GR" sz="16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δύο </a:t>
            </a:r>
            <a:r>
              <a:rPr lang="el-GR" sz="1600" dirty="0"/>
              <a:t>ή περισσότερα προγράμματα είναι σε αναμονή περιμένοντας </a:t>
            </a:r>
            <a:r>
              <a:rPr lang="el-GR" sz="1600" dirty="0" smtClean="0"/>
              <a:t>το ένα </a:t>
            </a:r>
            <a:r>
              <a:rPr lang="el-GR" sz="1600" dirty="0"/>
              <a:t>το άλλο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Τυπική υλοποίηση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466728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Δύο </a:t>
            </a:r>
            <a:r>
              <a:rPr lang="el-GR" sz="2000" dirty="0"/>
              <a:t>διεργασίες Α και </a:t>
            </a:r>
            <a:r>
              <a:rPr lang="el-GR" sz="2000" dirty="0" smtClean="0"/>
              <a:t>Β υπάρχουν </a:t>
            </a:r>
            <a:r>
              <a:rPr lang="el-GR" sz="2000" dirty="0"/>
              <a:t>σε </a:t>
            </a:r>
            <a:r>
              <a:rPr lang="el-GR" sz="2000" dirty="0" smtClean="0"/>
              <a:t>τμήματα μνήμης</a:t>
            </a:r>
            <a:r>
              <a:rPr lang="el-GR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Ένα </a:t>
            </a:r>
            <a:r>
              <a:rPr lang="el-GR" sz="2000" dirty="0"/>
              <a:t>μπλοκ (τμήμα</a:t>
            </a:r>
            <a:r>
              <a:rPr lang="el-GR" sz="2000" dirty="0" smtClean="0"/>
              <a:t>) μνήμης </a:t>
            </a:r>
            <a:r>
              <a:rPr lang="el-GR" sz="2000" dirty="0"/>
              <a:t>ανατίθεται </a:t>
            </a:r>
            <a:r>
              <a:rPr lang="el-GR" sz="2000" dirty="0" smtClean="0"/>
              <a:t>σε κάθε </a:t>
            </a:r>
            <a:r>
              <a:rPr lang="el-GR" sz="2000" dirty="0"/>
              <a:t>διεργασία.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Ποια διεργασία εκτελείται </a:t>
            </a:r>
            <a:r>
              <a:rPr lang="el-GR" sz="2000" dirty="0"/>
              <a:t>αυτή </a:t>
            </a:r>
            <a:r>
              <a:rPr lang="el-GR" sz="2000" dirty="0" smtClean="0"/>
              <a:t>τη στιγμή</a:t>
            </a:r>
            <a:r>
              <a:rPr lang="el-GR" sz="2000" dirty="0"/>
              <a:t>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23947"/>
            <a:ext cx="3600400" cy="41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Οργάνωση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Κάθε τμήμα μνήμης αποτελείται από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εκτελέσιμο πρόγραμμα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δεδομένα που απαιτούνται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περιεχόμενο εκτέλεσης (κατάσταση διεργασίας)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Ότι </a:t>
            </a:r>
            <a:r>
              <a:rPr lang="el-GR" sz="2000" dirty="0"/>
              <a:t>πληροφορία απαιτείται από το ΛΣ για να </a:t>
            </a:r>
            <a:r>
              <a:rPr lang="el-GR" sz="2000" dirty="0" smtClean="0"/>
              <a:t>διαχειριστεί τη </a:t>
            </a:r>
            <a:r>
              <a:rPr lang="el-GR" sz="2000" dirty="0"/>
              <a:t>διεργασία (π.χ. προτεραιότητα)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Ότι </a:t>
            </a:r>
            <a:r>
              <a:rPr lang="el-GR" sz="2000" dirty="0"/>
              <a:t>πληροφορία απαιτείται από τον επεξεργαστή για </a:t>
            </a:r>
            <a:r>
              <a:rPr lang="el-GR" sz="2000" dirty="0" smtClean="0"/>
              <a:t>την κατάλληλη </a:t>
            </a:r>
            <a:r>
              <a:rPr lang="el-GR" sz="2000" dirty="0"/>
              <a:t>εκτέλεση της διεργασίας (π.χ. </a:t>
            </a:r>
            <a:r>
              <a:rPr lang="el-GR" sz="2000" dirty="0" smtClean="0"/>
              <a:t>περιεχόμενο </a:t>
            </a:r>
            <a:r>
              <a:rPr lang="el-GR" sz="2000" dirty="0" err="1" smtClean="0"/>
              <a:t>καταχωρητών</a:t>
            </a:r>
            <a:r>
              <a:rPr lang="el-GR" sz="2000" dirty="0"/>
              <a:t>: μετρητής προγράμματος, </a:t>
            </a:r>
            <a:r>
              <a:rPr lang="el-GR" sz="2000" dirty="0" err="1" smtClean="0"/>
              <a:t>καταχωρητές</a:t>
            </a:r>
            <a:r>
              <a:rPr lang="el-GR" sz="2000" dirty="0" smtClean="0"/>
              <a:t> δεδομένων</a:t>
            </a:r>
            <a:r>
              <a:rPr lang="el-GR" sz="20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5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Διαχείριση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Κάθε διεργασία εγγράφεται σε μια λίστα διεργασιών </a:t>
            </a:r>
            <a:r>
              <a:rPr lang="el-GR" sz="1800" dirty="0" smtClean="0"/>
              <a:t>που συντηρείται </a:t>
            </a:r>
            <a:r>
              <a:rPr lang="el-GR" sz="1800" dirty="0"/>
              <a:t>από το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λίστα διεργασίας περιέχει μια είσοδο για κάθε διεργασία, </a:t>
            </a:r>
            <a:r>
              <a:rPr lang="el-GR" sz="1800" dirty="0" smtClean="0"/>
              <a:t>η οποία </a:t>
            </a:r>
            <a:r>
              <a:rPr lang="el-GR" sz="1800" dirty="0"/>
              <a:t>αποτελεί ένα δείκτη στη θέση του μπλοκ της μνήμης </a:t>
            </a:r>
            <a:r>
              <a:rPr lang="el-GR" sz="1800" dirty="0" smtClean="0"/>
              <a:t>που περιέχει </a:t>
            </a:r>
            <a:r>
              <a:rPr lang="el-GR" sz="1800" dirty="0"/>
              <a:t>τη διεργασία.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Ο </a:t>
            </a:r>
            <a:r>
              <a:rPr lang="el-GR" sz="1800" dirty="0" err="1"/>
              <a:t>καταχωρητής</a:t>
            </a:r>
            <a:r>
              <a:rPr lang="el-GR" sz="1800" dirty="0"/>
              <a:t> δείκτη διεργασίας περιέχει τον δείκτη στη </a:t>
            </a:r>
            <a:r>
              <a:rPr lang="el-GR" sz="1800" dirty="0" smtClean="0"/>
              <a:t>λίστα διεργασιών</a:t>
            </a:r>
            <a:r>
              <a:rPr lang="el-GR" sz="1800" dirty="0"/>
              <a:t>, για τη διεργασία που ελέγχει τον επεξεργαστή </a:t>
            </a:r>
            <a:r>
              <a:rPr lang="el-GR" sz="1800" dirty="0" smtClean="0"/>
              <a:t>εκείνη τη </a:t>
            </a:r>
            <a:r>
              <a:rPr lang="el-GR" sz="1800" dirty="0"/>
              <a:t>στιγμή.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διεργασίες που έχουν διακοπεί εγγράφουν το περιεχόμενο </a:t>
            </a:r>
            <a:r>
              <a:rPr lang="el-GR" sz="1800" dirty="0" smtClean="0"/>
              <a:t>των </a:t>
            </a:r>
            <a:r>
              <a:rPr lang="el-GR" sz="1800" dirty="0" err="1" smtClean="0"/>
              <a:t>καταχωρητών</a:t>
            </a:r>
            <a:r>
              <a:rPr lang="el-GR" sz="1800" dirty="0" smtClean="0"/>
              <a:t> </a:t>
            </a:r>
            <a:r>
              <a:rPr lang="el-GR" sz="1800" dirty="0"/>
              <a:t>τους κατά τη στιγμή της διακοπής, στο δικό </a:t>
            </a:r>
            <a:r>
              <a:rPr lang="el-GR" sz="1800" dirty="0" smtClean="0"/>
              <a:t>τους περιεχόμενο </a:t>
            </a:r>
            <a:r>
              <a:rPr lang="el-GR" sz="1800" dirty="0"/>
              <a:t>εκτέλεσης.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εναλλαγή διεργασίας περιλαμβάνει την αποθήκευση </a:t>
            </a:r>
            <a:r>
              <a:rPr lang="el-GR" sz="1800" dirty="0" smtClean="0"/>
              <a:t>των πληροφοριών </a:t>
            </a:r>
            <a:r>
              <a:rPr lang="el-GR" sz="1800" dirty="0"/>
              <a:t>της τρέχουσας διεργασίας και την </a:t>
            </a:r>
            <a:r>
              <a:rPr lang="el-GR" sz="1800" dirty="0" smtClean="0"/>
              <a:t>φόρτωση (</a:t>
            </a:r>
            <a:r>
              <a:rPr lang="el-GR" sz="1800" dirty="0"/>
              <a:t>επαναφορά) της διεργασίας που θα συνεχίσει τώρα να εκτελείται.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Μια </a:t>
            </a:r>
            <a:r>
              <a:rPr lang="el-GR" sz="1800" dirty="0"/>
              <a:t>διεργασία μπορεί είτε να εκτελείται είτε να είναι σε </a:t>
            </a:r>
            <a:r>
              <a:rPr lang="el-GR" sz="1800" dirty="0" smtClean="0"/>
              <a:t>αναμονή για </a:t>
            </a:r>
            <a:r>
              <a:rPr lang="el-GR" sz="1800" dirty="0"/>
              <a:t>εκτέλεση</a:t>
            </a: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5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ΙΙ. Διαχείριση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Για να ικανοποιήσει τις απαιτήσεις των χρηστών το ΛΣ </a:t>
            </a:r>
            <a:r>
              <a:rPr lang="el-GR" sz="1800" dirty="0" smtClean="0"/>
              <a:t>έχει πέντε </a:t>
            </a:r>
            <a:r>
              <a:rPr lang="el-GR" sz="1800" dirty="0"/>
              <a:t>βασικές ευθύνες σχετικά με τη διαχείριση </a:t>
            </a:r>
            <a:r>
              <a:rPr lang="el-GR" sz="1800" dirty="0" smtClean="0"/>
              <a:t>της αποθήκευσης</a:t>
            </a:r>
            <a:r>
              <a:rPr lang="el-GR" sz="1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Απομόνωση </a:t>
            </a:r>
            <a:r>
              <a:rPr lang="el-GR" sz="1800" dirty="0"/>
              <a:t>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Αυτόματη </a:t>
            </a:r>
            <a:r>
              <a:rPr lang="el-GR" sz="1800" dirty="0"/>
              <a:t>τοποθέτηση και διαχείριση (όρια μνήμης, χάρτης μνήμης)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Υποστήριξη </a:t>
            </a:r>
            <a:r>
              <a:rPr lang="el-GR" sz="1800" dirty="0"/>
              <a:t>σπονδυλωτού προγραμματισμού (δυναμική </a:t>
            </a:r>
            <a:r>
              <a:rPr lang="el-GR" sz="1800" dirty="0" smtClean="0"/>
              <a:t>παραχώρηση μνήμης</a:t>
            </a:r>
            <a:r>
              <a:rPr lang="el-GR" sz="1800" dirty="0"/>
              <a:t>, διαχείριση δυναμικής μνήμης)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Προστασία </a:t>
            </a:r>
            <a:r>
              <a:rPr lang="el-GR" sz="1800" dirty="0"/>
              <a:t>και έλεγχος προσπέλασης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Μακροπρόθεσμη </a:t>
            </a:r>
            <a:r>
              <a:rPr lang="el-GR" sz="1800" dirty="0"/>
              <a:t>αποθήκευση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ΛΣ ικανοποιούν τις απαιτήσεις αυτές μέσω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Της </a:t>
            </a:r>
            <a:r>
              <a:rPr lang="el-GR" sz="1800" dirty="0"/>
              <a:t>Ιδεατής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Του </a:t>
            </a:r>
            <a:r>
              <a:rPr lang="el-GR" sz="1800" dirty="0"/>
              <a:t>Συστήματος Αρχείων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38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Ιδεατή Μνήμη (</a:t>
            </a:r>
            <a:r>
              <a:rPr lang="en-US" dirty="0"/>
              <a:t>virtual memory)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Η ιδεατή μνήμη είναι μια υπηρεσία που επιτρέπει </a:t>
            </a:r>
            <a:r>
              <a:rPr lang="el-GR" sz="2400" dirty="0" smtClean="0"/>
              <a:t>σε προγράμματα </a:t>
            </a:r>
            <a:r>
              <a:rPr lang="el-GR" sz="2400" dirty="0"/>
              <a:t>να </a:t>
            </a:r>
            <a:r>
              <a:rPr lang="el-GR" sz="2400" dirty="0" err="1"/>
              <a:t>διευθυνσιοδοτούν</a:t>
            </a:r>
            <a:r>
              <a:rPr lang="el-GR" sz="2400" dirty="0"/>
              <a:t> τη φυσική μνήμη </a:t>
            </a:r>
            <a:r>
              <a:rPr lang="el-GR" sz="2400" dirty="0" smtClean="0"/>
              <a:t>του συστήματος </a:t>
            </a:r>
            <a:r>
              <a:rPr lang="el-GR" sz="2400" dirty="0"/>
              <a:t>με λογικό τρόπο, χωρίς να λαμβάνουν υπόψη </a:t>
            </a:r>
            <a:r>
              <a:rPr lang="el-GR" sz="2400" dirty="0" smtClean="0"/>
              <a:t>το διαθέσιμο </a:t>
            </a:r>
            <a:r>
              <a:rPr lang="el-GR" sz="2400" dirty="0"/>
              <a:t>μέγεθος της φυσικής μνήμης.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Με </a:t>
            </a:r>
            <a:r>
              <a:rPr lang="el-GR" sz="2400" dirty="0"/>
              <a:t>την ιδεατή μνήμη αντιμετωπίζεται η απαίτηση </a:t>
            </a:r>
            <a:r>
              <a:rPr lang="el-GR" sz="2400" dirty="0" smtClean="0"/>
              <a:t>πολλαπλές εργασίες </a:t>
            </a:r>
            <a:r>
              <a:rPr lang="el-GR" sz="2400" dirty="0"/>
              <a:t>να βρίσκονται ταυτόχρονα στην κεντρική μνήμη.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Όταν </a:t>
            </a:r>
            <a:r>
              <a:rPr lang="el-GR" sz="2400" dirty="0"/>
              <a:t>ο επεξεργαστής εναλλάσσεται μεταξύ ενός </a:t>
            </a:r>
            <a:r>
              <a:rPr lang="el-GR" sz="2400" dirty="0" smtClean="0"/>
              <a:t>πλήθους διεργασιών </a:t>
            </a:r>
            <a:r>
              <a:rPr lang="el-GR" sz="2400" dirty="0"/>
              <a:t>είναι δύσκολο να τις ομαδοποιήσει </a:t>
            </a:r>
            <a:r>
              <a:rPr lang="el-GR" sz="2400" dirty="0" smtClean="0"/>
              <a:t>συμπαγώς στην </a:t>
            </a:r>
            <a:r>
              <a:rPr lang="el-GR" sz="2400" dirty="0"/>
              <a:t>κύρια μνήμη, επειδή οι διεργασίες ποικίλουν </a:t>
            </a:r>
            <a:r>
              <a:rPr lang="el-GR" sz="2400" dirty="0" smtClean="0"/>
              <a:t>σε μέγεθος</a:t>
            </a:r>
            <a:r>
              <a:rPr lang="el-GR" sz="2400" dirty="0"/>
              <a:t>. Χρησιμοποιούνται συστήματα σελιδοποίησης.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29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Σελιδοποίηση </a:t>
            </a:r>
            <a:r>
              <a:rPr lang="en-US" dirty="0"/>
              <a:t>M</a:t>
            </a:r>
            <a:r>
              <a:rPr lang="el-GR" dirty="0" err="1"/>
              <a:t>νήμης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Επιτρέπει στις διεργασίες να αποτελούνται από </a:t>
            </a:r>
            <a:r>
              <a:rPr lang="el-GR" sz="2000" dirty="0" smtClean="0"/>
              <a:t>μπλοκ μνήμης </a:t>
            </a:r>
            <a:r>
              <a:rPr lang="el-GR" sz="2000" dirty="0"/>
              <a:t>σταθερού μεγέθους που λέγονται σελίδες (π.χ. </a:t>
            </a:r>
            <a:r>
              <a:rPr lang="el-GR" sz="2000" dirty="0" smtClean="0"/>
              <a:t>με μέγεθος </a:t>
            </a:r>
            <a:r>
              <a:rPr lang="el-GR" sz="2000" dirty="0"/>
              <a:t>4K).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Κάθε </a:t>
            </a:r>
            <a:r>
              <a:rPr lang="el-GR" sz="2000" dirty="0"/>
              <a:t>σελίδα μπορεί να είναι τοποθετημένη </a:t>
            </a:r>
            <a:r>
              <a:rPr lang="el-GR" sz="2000" dirty="0" smtClean="0"/>
              <a:t>οπουδήποτε στην κύρια </a:t>
            </a:r>
            <a:r>
              <a:rPr lang="el-GR" sz="2000" dirty="0"/>
              <a:t>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Κάθε </a:t>
            </a:r>
            <a:r>
              <a:rPr lang="el-GR" sz="2000" dirty="0"/>
              <a:t>πρόγραμμα αναφέρει μια εικονική διεύθυνση και </a:t>
            </a:r>
            <a:r>
              <a:rPr lang="el-GR" sz="2000" dirty="0" smtClean="0"/>
              <a:t>το σύστημα </a:t>
            </a:r>
            <a:r>
              <a:rPr lang="el-GR" sz="2000" dirty="0"/>
              <a:t>σελιδοποίησης την μετατρέπει σε φυσική δηλ</a:t>
            </a:r>
            <a:r>
              <a:rPr lang="el-GR" sz="2000" dirty="0" smtClean="0"/>
              <a:t>. πραγματική </a:t>
            </a:r>
            <a:r>
              <a:rPr lang="el-GR" sz="2000" dirty="0"/>
              <a:t>διεύθυνση (</a:t>
            </a:r>
            <a:r>
              <a:rPr lang="el-GR" sz="2000" dirty="0" err="1"/>
              <a:t>real</a:t>
            </a:r>
            <a:r>
              <a:rPr lang="el-GR" sz="2000" dirty="0"/>
              <a:t> </a:t>
            </a:r>
            <a:r>
              <a:rPr lang="el-GR" sz="2000" dirty="0" err="1"/>
              <a:t>address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Πρέπει </a:t>
            </a:r>
            <a:r>
              <a:rPr lang="el-GR" sz="2000" dirty="0"/>
              <a:t>να ελαχιστοποιηθεί η απαίτηση όλες οι σελίδες </a:t>
            </a:r>
            <a:r>
              <a:rPr lang="el-GR" sz="2000" dirty="0" smtClean="0"/>
              <a:t>μιας διεργασίας </a:t>
            </a:r>
            <a:r>
              <a:rPr lang="el-GR" sz="2000" dirty="0"/>
              <a:t>να βρίσκονται ταυτόχρονα στην κύρια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Όσες </a:t>
            </a:r>
            <a:r>
              <a:rPr lang="el-GR" sz="2000" dirty="0"/>
              <a:t>δεν βρίσκονται μεταφέρονται από την δευτερεύουσα </a:t>
            </a:r>
            <a:r>
              <a:rPr lang="el-GR" sz="2000" dirty="0" smtClean="0"/>
              <a:t>μέσω του συστήματος </a:t>
            </a:r>
            <a:r>
              <a:rPr lang="el-GR" sz="2000" dirty="0"/>
              <a:t>διαχείρισης μνήμης (όλες οι σελίδες μιας </a:t>
            </a:r>
            <a:r>
              <a:rPr lang="el-GR" sz="2000" dirty="0" smtClean="0"/>
              <a:t>διεργασίας συντηρούνται </a:t>
            </a:r>
            <a:r>
              <a:rPr lang="el-GR" sz="2000" dirty="0"/>
              <a:t>στο δίσκο)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6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Σελιδοποίηση </a:t>
            </a:r>
            <a:r>
              <a:rPr lang="en-US" dirty="0"/>
              <a:t>M</a:t>
            </a:r>
            <a:r>
              <a:rPr lang="el-GR" dirty="0" err="1"/>
              <a:t>νήμης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υλικό μέρος του επεξεργαστή μαζί με το </a:t>
            </a:r>
            <a:r>
              <a:rPr lang="el-GR" sz="2400" dirty="0" smtClean="0"/>
              <a:t>ΛΣ παρέχει </a:t>
            </a:r>
            <a:r>
              <a:rPr lang="el-GR" sz="2400" dirty="0"/>
              <a:t>στο χρήστη έναν «ιδεατό επεξεργαστή», </a:t>
            </a:r>
            <a:r>
              <a:rPr lang="el-GR" sz="2400" dirty="0" smtClean="0"/>
              <a:t>με προσπέλαση </a:t>
            </a:r>
            <a:r>
              <a:rPr lang="el-GR" sz="2400" dirty="0"/>
              <a:t>σε μια ιδεατή μνήμη.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εντολές μιας γλώσσας </a:t>
            </a:r>
            <a:r>
              <a:rPr lang="el-GR" sz="2400" dirty="0" smtClean="0"/>
              <a:t>προγραμματισμού μπορούν </a:t>
            </a:r>
            <a:r>
              <a:rPr lang="el-GR" sz="2400" dirty="0"/>
              <a:t>να αναφέρονται σε θέσεις </a:t>
            </a:r>
            <a:r>
              <a:rPr lang="el-GR" sz="2400" dirty="0" smtClean="0"/>
              <a:t>προγράμματος και </a:t>
            </a:r>
            <a:r>
              <a:rPr lang="el-GR" sz="2400" dirty="0"/>
              <a:t>δεδομένων στην ιδεατή μνήμη.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απομόνωση μιας διεργασίας μπορεί να </a:t>
            </a:r>
            <a:r>
              <a:rPr lang="el-GR" sz="2400" dirty="0" smtClean="0"/>
              <a:t>επιτευχθεί δίνοντας </a:t>
            </a:r>
            <a:r>
              <a:rPr lang="el-GR" sz="2400" dirty="0"/>
              <a:t>σε κάθε διεργασία μια μοναδική, </a:t>
            </a:r>
            <a:r>
              <a:rPr lang="el-GR" sz="2400" dirty="0" smtClean="0"/>
              <a:t>μη επικαλυπτόμενη </a:t>
            </a:r>
            <a:r>
              <a:rPr lang="el-GR" sz="2400" dirty="0"/>
              <a:t>ιδεατή μνήμη.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1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err="1"/>
              <a:t>Διευθυνσιοδότηση</a:t>
            </a:r>
            <a:r>
              <a:rPr lang="el-GR" dirty="0"/>
              <a:t> ιδεατής μνήμης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63922"/>
            <a:ext cx="6336704" cy="42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Ιδεατή </a:t>
            </a:r>
            <a:r>
              <a:rPr lang="en-US" dirty="0"/>
              <a:t>M</a:t>
            </a:r>
            <a:r>
              <a:rPr lang="el-GR" dirty="0" err="1"/>
              <a:t>νήμη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67" y="1068202"/>
            <a:ext cx="4212265" cy="43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ΙΙΙ. Προστασία και ασφάλεια πληροφοριών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Έλεγχος προσπέλασης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Ρύθμιση </a:t>
            </a:r>
            <a:r>
              <a:rPr lang="el-GR" sz="2400" dirty="0"/>
              <a:t>της πρόσβασης των χρηστών στο σύστημα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Έλεγχος ροής πληροφοριών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Ρύθμιση </a:t>
            </a:r>
            <a:r>
              <a:rPr lang="el-GR" sz="2400" dirty="0"/>
              <a:t>της ροής δεδομένων στο σύστημα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Πιστοποίηση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μηχανισμοί προσπέλασης και ελέγχου </a:t>
            </a:r>
            <a:r>
              <a:rPr lang="el-GR" sz="2400" dirty="0" smtClean="0"/>
              <a:t>εκτελούνται σύμφωνα </a:t>
            </a:r>
            <a:r>
              <a:rPr lang="el-GR" sz="2400" dirty="0"/>
              <a:t>με τις προδιαγραφές και τις πολιτικές ασφαλείας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5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IV. Δρομολόγηση και διαχείριση πόρων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Αμεροληψία (κλάσεις προτεραιότητας)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Διαφορική </a:t>
            </a:r>
            <a:r>
              <a:rPr lang="el-GR" sz="2400" dirty="0"/>
              <a:t>απόκριση ( το ΛΣ πρέπει να </a:t>
            </a:r>
            <a:r>
              <a:rPr lang="el-GR" sz="2400" dirty="0" smtClean="0"/>
              <a:t>πάρει αποφάσεις </a:t>
            </a:r>
            <a:r>
              <a:rPr lang="el-GR" sz="2400" dirty="0"/>
              <a:t>για τη δρομολόγηση των απαιτήσεων </a:t>
            </a:r>
            <a:r>
              <a:rPr lang="el-GR" sz="2400" dirty="0" smtClean="0"/>
              <a:t>που προκύπτουν </a:t>
            </a:r>
            <a:r>
              <a:rPr lang="el-GR" sz="2400" dirty="0"/>
              <a:t>δυναμικά)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Αποτελεσματικότητα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Μεγιστοποίηση </a:t>
            </a:r>
            <a:r>
              <a:rPr lang="el-GR" sz="2000" dirty="0"/>
              <a:t>της απόδοσης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Ελαχιστοποίηση </a:t>
            </a:r>
            <a:r>
              <a:rPr lang="el-GR" sz="2000" dirty="0"/>
              <a:t>του χρόνου απόκρισης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Εξυπηρέτηση </a:t>
            </a:r>
            <a:r>
              <a:rPr lang="el-GR" sz="2000" dirty="0"/>
              <a:t>πολλών χρηστών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δρομολόγηση και διαχείριση πόρων </a:t>
            </a:r>
            <a:r>
              <a:rPr lang="el-GR" sz="2400" dirty="0" smtClean="0"/>
              <a:t>είναι πρόβλημα </a:t>
            </a:r>
            <a:r>
              <a:rPr lang="el-GR" sz="2400" dirty="0"/>
              <a:t>επιχειρησιακής έρευνας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7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 err="1"/>
              <a:t>Πολυπρογραμματισμός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Δρομολόγηση </a:t>
            </a:r>
            <a:r>
              <a:rPr lang="el-GR" sz="1600" dirty="0"/>
              <a:t>διεργασιών και διαχείριση πόρων </a:t>
            </a:r>
            <a:r>
              <a:rPr lang="el-GR" sz="1600" dirty="0" smtClean="0"/>
              <a:t>σε περιβάλλον </a:t>
            </a:r>
            <a:r>
              <a:rPr lang="el-GR" sz="1600" dirty="0" err="1"/>
              <a:t>πολυπρογραμματισμού</a:t>
            </a:r>
            <a:endParaRPr lang="el-G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Το </a:t>
            </a:r>
            <a:r>
              <a:rPr lang="el-GR" sz="1600" dirty="0"/>
              <a:t>ΛΣ διατηρεί έναν αριθμό ουρών κάθε μια από τις </a:t>
            </a:r>
            <a:r>
              <a:rPr lang="el-GR" sz="1600" dirty="0" smtClean="0"/>
              <a:t>οποίες είναι </a:t>
            </a:r>
            <a:r>
              <a:rPr lang="el-GR" sz="1600" dirty="0"/>
              <a:t>μια λίστα διεργασιών που αναμένουν για κάποιον πόρο.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Βραχυπρόθεσμη </a:t>
            </a:r>
            <a:r>
              <a:rPr lang="el-GR" sz="1400" dirty="0"/>
              <a:t>ουρά (διεργασίες που βρίσκονται στην κύρια </a:t>
            </a:r>
            <a:r>
              <a:rPr lang="el-GR" sz="1400" dirty="0" smtClean="0"/>
              <a:t>μνήμη και </a:t>
            </a:r>
            <a:r>
              <a:rPr lang="el-GR" sz="1400" dirty="0"/>
              <a:t>είναι έτοιμες να εκτελεσθούν)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Βραχυπρόθεσμος </a:t>
            </a:r>
            <a:r>
              <a:rPr lang="el-GR" sz="1400" dirty="0"/>
              <a:t>δρομολογητής ή διεκπεραιωτής (</a:t>
            </a:r>
            <a:r>
              <a:rPr lang="el-GR" sz="1400" dirty="0" err="1"/>
              <a:t>dispatcher</a:t>
            </a:r>
            <a:r>
              <a:rPr lang="el-GR" sz="14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400" dirty="0" smtClean="0"/>
              <a:t>Στρατηγικές </a:t>
            </a:r>
            <a:r>
              <a:rPr lang="el-GR" sz="1400" dirty="0"/>
              <a:t>επιλογής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l-GR" sz="1400" dirty="0" smtClean="0"/>
              <a:t>Εκ </a:t>
            </a:r>
            <a:r>
              <a:rPr lang="el-GR" sz="1400" dirty="0"/>
              <a:t>περιτροπής εξυπηρέτηση (</a:t>
            </a:r>
            <a:r>
              <a:rPr lang="el-GR" sz="1400" dirty="0" err="1"/>
              <a:t>round-robin</a:t>
            </a:r>
            <a:r>
              <a:rPr lang="el-GR" sz="1400" dirty="0"/>
              <a:t>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l-GR" sz="1400" dirty="0" smtClean="0"/>
              <a:t>Επίπεδα </a:t>
            </a:r>
            <a:r>
              <a:rPr lang="el-GR" sz="1400" dirty="0"/>
              <a:t>προτεραιότητας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Μακροπρόθεσμη </a:t>
            </a:r>
            <a:r>
              <a:rPr lang="el-GR" sz="1600" dirty="0"/>
              <a:t>ουρά (λίστα από νέες διεργασίες που περιμένουν </a:t>
            </a:r>
            <a:r>
              <a:rPr lang="el-GR" sz="1600" dirty="0" smtClean="0"/>
              <a:t>να χρησιμοποιήσουν </a:t>
            </a:r>
            <a:r>
              <a:rPr lang="el-GR" sz="1600" dirty="0"/>
              <a:t>τον επεξεργαστή)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Ουρές </a:t>
            </a:r>
            <a:r>
              <a:rPr lang="el-GR" sz="1600" dirty="0"/>
              <a:t>για συσκευές Ι/Ο (όλες οι διεργασίες που περιμένουν </a:t>
            </a:r>
            <a:r>
              <a:rPr lang="el-GR" sz="1600" dirty="0" smtClean="0"/>
              <a:t>να χρησιμοποιήσουν </a:t>
            </a:r>
            <a:r>
              <a:rPr lang="el-GR" sz="1600" dirty="0"/>
              <a:t>μια συσκευή δημιουργούν την ουρά της συσκευής)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9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Κύρια στοιχεία για </a:t>
            </a:r>
            <a:r>
              <a:rPr lang="el-GR" sz="3600" dirty="0" err="1"/>
              <a:t>πολυπρογραμματισμό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30475"/>
            <a:ext cx="5462299" cy="43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sz="4000" dirty="0"/>
              <a:t>V. </a:t>
            </a:r>
            <a:r>
              <a:rPr lang="el-GR" sz="4000" dirty="0"/>
              <a:t>Δομή συστήματος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Προβλήματα από την αύξηση του μεγέθους και </a:t>
            </a:r>
            <a:r>
              <a:rPr lang="el-GR" sz="2200" dirty="0" smtClean="0"/>
              <a:t>την πολυπλοκότητα </a:t>
            </a:r>
            <a:r>
              <a:rPr lang="el-GR" sz="2200" dirty="0"/>
              <a:t>των ΛΣ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Καθυστερημένη </a:t>
            </a:r>
            <a:r>
              <a:rPr lang="el-GR" sz="2000" dirty="0"/>
              <a:t>χρονική παράδοση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Μη </a:t>
            </a:r>
            <a:r>
              <a:rPr lang="el-GR" sz="2000" dirty="0"/>
              <a:t>εμφανή προγραμματιστικά λάθη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Μειωμένη </a:t>
            </a:r>
            <a:r>
              <a:rPr lang="el-GR" sz="2000" dirty="0"/>
              <a:t>απόδοση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Σχεδιαστικές </a:t>
            </a:r>
            <a:r>
              <a:rPr lang="el-GR" sz="2200" dirty="0"/>
              <a:t>τάσεις της δομής του ΛΣ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Σπονδυλωτός </a:t>
            </a:r>
            <a:r>
              <a:rPr lang="el-GR" sz="2000" dirty="0"/>
              <a:t>προγραμματισμός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Ελαχιστοποίηση </a:t>
            </a:r>
            <a:r>
              <a:rPr lang="el-GR" sz="2000" dirty="0"/>
              <a:t>του </a:t>
            </a:r>
            <a:r>
              <a:rPr lang="el-GR" sz="2000" dirty="0" err="1"/>
              <a:t>interface</a:t>
            </a:r>
            <a:r>
              <a:rPr lang="el-GR" sz="2000" dirty="0"/>
              <a:t> μεταξύ των τμημάτων </a:t>
            </a:r>
            <a:r>
              <a:rPr lang="el-GR" sz="2000" dirty="0" smtClean="0"/>
              <a:t>του λογισμικού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Χρήση </a:t>
            </a:r>
            <a:r>
              <a:rPr lang="el-GR" sz="2000" dirty="0"/>
              <a:t>ιεραρχικών επιπέδων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6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Ιεραρχία σχεδίασης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ιεραρχική δομή των σύγχρονων ΛΣ χωρίζει </a:t>
            </a:r>
            <a:r>
              <a:rPr lang="el-GR" sz="2000" dirty="0" smtClean="0"/>
              <a:t>τις λειτουργίες </a:t>
            </a:r>
            <a:r>
              <a:rPr lang="el-GR" sz="2000" dirty="0"/>
              <a:t>σύμφωνα με την πολυπλοκότητά </a:t>
            </a:r>
            <a:r>
              <a:rPr lang="el-GR" sz="2000" dirty="0" smtClean="0"/>
              <a:t>τους δημιουργώντας </a:t>
            </a:r>
            <a:r>
              <a:rPr lang="el-GR" sz="2000" dirty="0"/>
              <a:t>μια σειρά επιπέδων.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Κάθε </a:t>
            </a:r>
            <a:r>
              <a:rPr lang="el-GR" sz="2000" dirty="0"/>
              <a:t>επίπεδο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εκτελεί </a:t>
            </a:r>
            <a:r>
              <a:rPr lang="el-GR" sz="2000" dirty="0"/>
              <a:t>ένα υποσύνολο λειτουργιών,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βασίζεται </a:t>
            </a:r>
            <a:r>
              <a:rPr lang="el-GR" sz="2000" dirty="0"/>
              <a:t>στο αμέσως προηγούμενο για την εκτέλεση </a:t>
            </a:r>
            <a:r>
              <a:rPr lang="el-GR" sz="2000" dirty="0" smtClean="0"/>
              <a:t>πιο πρωταρχικών </a:t>
            </a:r>
            <a:r>
              <a:rPr lang="el-GR" sz="2000" dirty="0"/>
              <a:t>λειτουργιών και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παρέχει </a:t>
            </a:r>
            <a:r>
              <a:rPr lang="el-GR" sz="2000" dirty="0"/>
              <a:t>υπηρεσίες στο υψηλότερο επίπεδο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χαμηλότερα επίπεδα απασχολούνται </a:t>
            </a:r>
            <a:r>
              <a:rPr lang="el-GR" sz="2000" dirty="0" smtClean="0"/>
              <a:t>σε μικρότερη </a:t>
            </a:r>
            <a:r>
              <a:rPr lang="el-GR" sz="2000" dirty="0"/>
              <a:t>χρονική κλίμακα, </a:t>
            </a:r>
            <a:r>
              <a:rPr lang="el-GR" sz="2000" dirty="0" err="1" smtClean="0"/>
              <a:t>αλληλεπιδρώντας</a:t>
            </a:r>
            <a:r>
              <a:rPr lang="el-GR" sz="2000" dirty="0" smtClean="0"/>
              <a:t> άμεσα </a:t>
            </a:r>
            <a:r>
              <a:rPr lang="el-GR" sz="2000" dirty="0"/>
              <a:t>με το υλικό.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9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Ιεραρχία σχεδίασης 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55" y="1048334"/>
            <a:ext cx="4428289" cy="46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4. Χαρακτηριστικά σύγχρονων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Εξέλιξη του υλικού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Πολλοί </a:t>
            </a:r>
            <a:r>
              <a:rPr lang="el-GR" sz="2200" dirty="0"/>
              <a:t>επεξεργαστές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Υψηλή </a:t>
            </a:r>
            <a:r>
              <a:rPr lang="el-GR" sz="2200" dirty="0"/>
              <a:t>ταχύτητα συνδέσεων δικτύου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Πολλές </a:t>
            </a:r>
            <a:r>
              <a:rPr lang="el-GR" sz="2200" dirty="0"/>
              <a:t>και μεγάλες σε χωρητικότητα </a:t>
            </a:r>
            <a:r>
              <a:rPr lang="el-GR" sz="2200" dirty="0" smtClean="0"/>
              <a:t>συσκευές αποθήκευσης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Εξέλιξη </a:t>
            </a:r>
            <a:r>
              <a:rPr lang="el-GR" sz="2400" dirty="0"/>
              <a:t>του λογισμικού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err="1" smtClean="0"/>
              <a:t>Πολυμεσικές</a:t>
            </a:r>
            <a:r>
              <a:rPr lang="el-GR" sz="2200" dirty="0" smtClean="0"/>
              <a:t> </a:t>
            </a:r>
            <a:r>
              <a:rPr lang="el-GR" sz="2200" dirty="0"/>
              <a:t>εφαρμογές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Πρόσβαση </a:t>
            </a:r>
            <a:r>
              <a:rPr lang="el-GR" sz="2200" dirty="0"/>
              <a:t>στο διαδίκτυο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Μοντέλο </a:t>
            </a:r>
            <a:r>
              <a:rPr lang="el-GR" sz="2200" dirty="0"/>
              <a:t>πελάτη / </a:t>
            </a:r>
            <a:r>
              <a:rPr lang="el-GR" sz="2200" dirty="0" err="1"/>
              <a:t>εξυπηρέτη</a:t>
            </a:r>
            <a:r>
              <a:rPr lang="el-GR" sz="2200" dirty="0"/>
              <a:t> (</a:t>
            </a:r>
            <a:r>
              <a:rPr lang="el-GR" sz="2200" dirty="0" err="1"/>
              <a:t>client</a:t>
            </a:r>
            <a:r>
              <a:rPr lang="el-GR" sz="2200" dirty="0"/>
              <a:t> / </a:t>
            </a:r>
            <a:r>
              <a:rPr lang="el-GR" sz="2200" dirty="0" err="1"/>
              <a:t>server</a:t>
            </a:r>
            <a:r>
              <a:rPr lang="el-GR" sz="22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4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Χαρακτηριστικά σύγχρονων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Εξέλιξη της σχεδίασης και της αρχιτεκτονικής </a:t>
            </a:r>
            <a:r>
              <a:rPr lang="el-GR" sz="2400" dirty="0" smtClean="0"/>
              <a:t>του ΛΣ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Αρχιτεκτονική </a:t>
            </a:r>
            <a:r>
              <a:rPr lang="el-GR" sz="2200" dirty="0" err="1"/>
              <a:t>μικροπυρήνα</a:t>
            </a:r>
            <a:endParaRPr 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err="1" smtClean="0"/>
              <a:t>Πολυνημάτωση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l-GR" sz="2200" dirty="0" err="1"/>
              <a:t>multithreading</a:t>
            </a:r>
            <a:r>
              <a:rPr lang="el-GR" sz="22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Συστήματα </a:t>
            </a:r>
            <a:r>
              <a:rPr lang="el-GR" sz="2200" dirty="0"/>
              <a:t>πολυεπεξεργασίας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Παράλληλα </a:t>
            </a:r>
            <a:r>
              <a:rPr lang="el-GR" sz="2200" dirty="0"/>
              <a:t>συστήματα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Συστήματα </a:t>
            </a:r>
            <a:r>
              <a:rPr lang="el-GR" sz="2200" dirty="0"/>
              <a:t>πραγματικού χρόνου (</a:t>
            </a:r>
            <a:r>
              <a:rPr lang="el-GR" sz="2200" dirty="0" err="1"/>
              <a:t>real</a:t>
            </a:r>
            <a:r>
              <a:rPr lang="el-GR" sz="2200" dirty="0"/>
              <a:t> </a:t>
            </a:r>
            <a:r>
              <a:rPr lang="el-GR" sz="2200" dirty="0" err="1"/>
              <a:t>time</a:t>
            </a:r>
            <a:r>
              <a:rPr lang="el-GR" sz="2200" dirty="0"/>
              <a:t> </a:t>
            </a:r>
            <a:r>
              <a:rPr lang="el-GR" sz="2200" dirty="0" err="1"/>
              <a:t>systems</a:t>
            </a:r>
            <a:r>
              <a:rPr lang="el-GR" sz="22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Κατανεμημένα </a:t>
            </a:r>
            <a:r>
              <a:rPr lang="el-GR" sz="2200" dirty="0"/>
              <a:t>ΛΣ (</a:t>
            </a:r>
            <a:r>
              <a:rPr lang="el-GR" sz="2200" dirty="0" err="1"/>
              <a:t>distributed</a:t>
            </a:r>
            <a:r>
              <a:rPr lang="el-GR" sz="2200" dirty="0"/>
              <a:t> </a:t>
            </a:r>
            <a:r>
              <a:rPr lang="el-GR" sz="2200" dirty="0" err="1"/>
              <a:t>systems</a:t>
            </a:r>
            <a:r>
              <a:rPr lang="el-GR" sz="22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Σκοποί και λειτουργίες των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Σημαντικά </a:t>
            </a:r>
            <a:r>
              <a:rPr lang="el-GR" sz="2800" dirty="0"/>
              <a:t>σημεία εξέλιξης των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Χαρακτηριστικά </a:t>
            </a:r>
            <a:r>
              <a:rPr lang="el-GR" sz="2800" dirty="0"/>
              <a:t>των σύγχρονων ΛΣ</a:t>
            </a:r>
            <a:endParaRPr lang="el-GR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Σκοποί ΛΣ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και Λειτουργίες των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l-GR" sz="2800" dirty="0" smtClean="0"/>
              <a:t>Προστασία </a:t>
            </a:r>
            <a:r>
              <a:rPr lang="el-GR" sz="2800" dirty="0"/>
              <a:t>του υλικού</a:t>
            </a:r>
          </a:p>
          <a:p>
            <a:pPr marL="571500" indent="-571500">
              <a:buFont typeface="+mj-lt"/>
              <a:buAutoNum type="romanUcPeriod"/>
            </a:pPr>
            <a:r>
              <a:rPr lang="el-GR" sz="2800" dirty="0" smtClean="0"/>
              <a:t>Επικοινωνία </a:t>
            </a:r>
            <a:r>
              <a:rPr lang="el-GR" sz="2800" dirty="0"/>
              <a:t>με τον χρήστη</a:t>
            </a:r>
          </a:p>
          <a:p>
            <a:pPr marL="571500" indent="-571500">
              <a:buFont typeface="+mj-lt"/>
              <a:buAutoNum type="romanUcPeriod"/>
            </a:pPr>
            <a:r>
              <a:rPr lang="el-GR" sz="2800" dirty="0" smtClean="0"/>
              <a:t>Διαχείριση</a:t>
            </a:r>
            <a:r>
              <a:rPr lang="el-GR" sz="2800" dirty="0"/>
              <a:t>, αξιοποίηση και έλεγχος πόρων</a:t>
            </a:r>
          </a:p>
          <a:p>
            <a:pPr marL="571500" indent="-571500">
              <a:buFont typeface="+mj-lt"/>
              <a:buAutoNum type="romanUcPeriod"/>
            </a:pPr>
            <a:r>
              <a:rPr lang="el-GR" sz="2800" dirty="0" smtClean="0"/>
              <a:t>Ικανότητα </a:t>
            </a:r>
            <a:r>
              <a:rPr lang="el-GR" sz="2800" dirty="0"/>
              <a:t>και ευκολία εξέλιξης</a:t>
            </a:r>
            <a:endParaRPr lang="el-GR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63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Υλικού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Λειτουργία </a:t>
            </a:r>
            <a:r>
              <a:rPr lang="el-GR" sz="2800" dirty="0" err="1"/>
              <a:t>dual-mode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Προστασία </a:t>
            </a:r>
            <a:r>
              <a:rPr lang="el-GR" sz="2800" dirty="0"/>
              <a:t>I/O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Προστασία </a:t>
            </a:r>
            <a:r>
              <a:rPr lang="el-GR" sz="2800" dirty="0"/>
              <a:t>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Προστασία </a:t>
            </a:r>
            <a:r>
              <a:rPr lang="el-GR" sz="2800" dirty="0"/>
              <a:t>CPU</a:t>
            </a:r>
            <a:endParaRPr lang="el-GR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9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</a:t>
            </a:r>
            <a:r>
              <a:rPr lang="en-US" dirty="0"/>
              <a:t>dual-mode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διαμοιραζόμενοι πόροι του </a:t>
            </a:r>
            <a:r>
              <a:rPr lang="el-GR" sz="2800" dirty="0" smtClean="0"/>
              <a:t>συστήματος απαιτούν </a:t>
            </a:r>
            <a:r>
              <a:rPr lang="el-GR" sz="2800" dirty="0"/>
              <a:t>από το ΛΣ να εξασφαλίσει ότι </a:t>
            </a:r>
            <a:r>
              <a:rPr lang="el-GR" sz="2800" dirty="0" smtClean="0"/>
              <a:t>ένα λανθασμένο </a:t>
            </a:r>
            <a:r>
              <a:rPr lang="el-GR" sz="2800" dirty="0"/>
              <a:t>πρόγραμμα δεν θα μπορεί να </a:t>
            </a:r>
            <a:r>
              <a:rPr lang="el-GR" sz="2800" dirty="0" smtClean="0"/>
              <a:t>γίνει αφορμή </a:t>
            </a:r>
            <a:r>
              <a:rPr lang="el-GR" sz="2800" dirty="0"/>
              <a:t>άλλα προγράμματα να </a:t>
            </a:r>
            <a:r>
              <a:rPr lang="el-GR" sz="2800" dirty="0" smtClean="0"/>
              <a:t>εκτελούνται λανθασμένα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Το </a:t>
            </a:r>
            <a:r>
              <a:rPr lang="el-GR" sz="2800" dirty="0"/>
              <a:t>ΛΣ παρέχει υποστήριξη υλικού για </a:t>
            </a:r>
            <a:r>
              <a:rPr lang="el-GR" sz="2800" dirty="0" smtClean="0"/>
              <a:t>2 καταστάσεις </a:t>
            </a:r>
            <a:r>
              <a:rPr lang="el-GR" sz="2800" dirty="0"/>
              <a:t>λειτουργίας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 smtClean="0"/>
              <a:t>User</a:t>
            </a:r>
            <a:r>
              <a:rPr lang="el-GR" sz="2400" dirty="0" smtClean="0"/>
              <a:t> </a:t>
            </a:r>
            <a:r>
              <a:rPr lang="el-GR" sz="2400" dirty="0" err="1"/>
              <a:t>mode</a:t>
            </a:r>
            <a:r>
              <a:rPr lang="el-GR" sz="2400" dirty="0"/>
              <a:t>: η εκτέλεση γίνεται εκ μέρους του χρήστη.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 smtClean="0"/>
              <a:t>Monitor</a:t>
            </a:r>
            <a:r>
              <a:rPr lang="el-GR" sz="2400" dirty="0" smtClean="0"/>
              <a:t> </a:t>
            </a:r>
            <a:r>
              <a:rPr lang="el-GR" sz="2400" dirty="0" err="1"/>
              <a:t>mode</a:t>
            </a:r>
            <a:r>
              <a:rPr lang="el-GR" sz="2400" dirty="0"/>
              <a:t> (επίσης </a:t>
            </a:r>
            <a:r>
              <a:rPr lang="el-GR" sz="2400" dirty="0" err="1"/>
              <a:t>supervisor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/>
              <a:t> ή </a:t>
            </a:r>
            <a:r>
              <a:rPr lang="el-GR" sz="2400" dirty="0" err="1"/>
              <a:t>system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 smtClean="0"/>
              <a:t>): η </a:t>
            </a:r>
            <a:r>
              <a:rPr lang="el-GR" sz="2400" dirty="0"/>
              <a:t>εκτέλεση γίνεται εκ μέρους του </a:t>
            </a:r>
            <a:r>
              <a:rPr lang="el-GR" sz="2400" dirty="0" smtClean="0"/>
              <a:t>ΛΣ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</a:t>
            </a:r>
            <a:r>
              <a:rPr lang="en-US" dirty="0"/>
              <a:t>dual-mode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Ένα </a:t>
            </a:r>
            <a:r>
              <a:rPr lang="el-GR" sz="2600" dirty="0" err="1"/>
              <a:t>mode</a:t>
            </a:r>
            <a:r>
              <a:rPr lang="el-GR" sz="2600" dirty="0"/>
              <a:t> </a:t>
            </a:r>
            <a:r>
              <a:rPr lang="el-GR" sz="2600" dirty="0" err="1"/>
              <a:t>bit</a:t>
            </a:r>
            <a:r>
              <a:rPr lang="el-GR" sz="2600" dirty="0"/>
              <a:t> προστίθεται στο υλικό για να </a:t>
            </a:r>
            <a:r>
              <a:rPr lang="el-GR" sz="2600" dirty="0" smtClean="0"/>
              <a:t>δείχνει την </a:t>
            </a:r>
            <a:r>
              <a:rPr lang="el-GR" sz="2600" dirty="0"/>
              <a:t>τρέχουσα κατάσταση: </a:t>
            </a:r>
            <a:r>
              <a:rPr lang="el-GR" sz="2600" dirty="0" err="1"/>
              <a:t>monitor</a:t>
            </a:r>
            <a:r>
              <a:rPr lang="el-GR" sz="2600" dirty="0"/>
              <a:t> (0) ή </a:t>
            </a:r>
            <a:r>
              <a:rPr lang="el-GR" sz="2600" dirty="0" err="1"/>
              <a:t>user</a:t>
            </a:r>
            <a:r>
              <a:rPr lang="el-GR" sz="2600" dirty="0"/>
              <a:t> (1)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Όταν </a:t>
            </a:r>
            <a:r>
              <a:rPr lang="el-GR" sz="2600" dirty="0"/>
              <a:t>συμβεί μια διακοπή ή ένα λάθος το </a:t>
            </a:r>
            <a:r>
              <a:rPr lang="el-GR" sz="2600" dirty="0" smtClean="0"/>
              <a:t>υλικό εναλλάσσεται </a:t>
            </a:r>
            <a:r>
              <a:rPr lang="el-GR" sz="2600" dirty="0"/>
              <a:t>σε </a:t>
            </a:r>
            <a:r>
              <a:rPr lang="el-GR" sz="2600" dirty="0" err="1"/>
              <a:t>monitor</a:t>
            </a:r>
            <a:r>
              <a:rPr lang="el-GR" sz="2600" dirty="0"/>
              <a:t> </a:t>
            </a:r>
            <a:r>
              <a:rPr lang="el-GR" sz="2600" dirty="0" err="1"/>
              <a:t>mode</a:t>
            </a:r>
            <a:endParaRPr lang="el-GR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Οι </a:t>
            </a:r>
            <a:r>
              <a:rPr lang="el-GR" sz="2600" dirty="0"/>
              <a:t>προνομιούχες εντολές (</a:t>
            </a:r>
            <a:r>
              <a:rPr lang="el-GR" sz="2600" dirty="0" err="1"/>
              <a:t>Privileged</a:t>
            </a:r>
            <a:r>
              <a:rPr lang="el-GR" sz="2600" dirty="0"/>
              <a:t> </a:t>
            </a:r>
            <a:r>
              <a:rPr lang="el-GR" sz="2600" dirty="0" err="1"/>
              <a:t>instructions</a:t>
            </a:r>
            <a:r>
              <a:rPr lang="el-GR" sz="2600" dirty="0" smtClean="0"/>
              <a:t>) μπορούν </a:t>
            </a:r>
            <a:r>
              <a:rPr lang="el-GR" sz="2600" dirty="0"/>
              <a:t>να προκύψουν μόνον σε </a:t>
            </a:r>
            <a:r>
              <a:rPr lang="el-GR" sz="2600" dirty="0" err="1"/>
              <a:t>monitor</a:t>
            </a:r>
            <a:r>
              <a:rPr lang="el-GR" sz="2600" dirty="0"/>
              <a:t> </a:t>
            </a:r>
            <a:r>
              <a:rPr lang="el-GR" sz="2600" dirty="0" err="1"/>
              <a:t>mode</a:t>
            </a:r>
            <a:endParaRPr lang="el-GR" sz="2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04" y="4200147"/>
            <a:ext cx="4525792" cy="12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5155</TotalTime>
  <Words>2631</Words>
  <Application>Microsoft Office PowerPoint</Application>
  <PresentationFormat>Προβολή στην οθόνη (16:10)</PresentationFormat>
  <Paragraphs>430</Paragraphs>
  <Slides>54</Slides>
  <Notes>54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0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Περίληψη</vt:lpstr>
      <vt:lpstr>Σκοποί και Λειτουργίες των ΛΣ</vt:lpstr>
      <vt:lpstr>Προστασία Υλικού</vt:lpstr>
      <vt:lpstr>Λειτουργία dual-mode</vt:lpstr>
      <vt:lpstr>Λειτουργία dual-mode</vt:lpstr>
      <vt:lpstr>Προστασία Πυρήνα</vt:lpstr>
      <vt:lpstr>Προστασία Ι/Ο</vt:lpstr>
      <vt:lpstr>Εκτέλεση Λειτουργιών Ι/Ο</vt:lpstr>
      <vt:lpstr>Κλήση συστήματος για εκτέλεση Ι/Ο</vt:lpstr>
      <vt:lpstr>Προστασία Μνήμης</vt:lpstr>
      <vt:lpstr>Καθορισμού Λογικού Χώρου Διευθύνσεων</vt:lpstr>
      <vt:lpstr>Μετατροπή λογικής διεύθυνσης σε φυσική</vt:lpstr>
      <vt:lpstr>Προστασία CPU</vt:lpstr>
      <vt:lpstr>II. Επικοινωνία με τον χρήστη</vt:lpstr>
      <vt:lpstr>Επικοινωνία με τον χρήστη</vt:lpstr>
      <vt:lpstr>Μικροπρογραμματισμός</vt:lpstr>
      <vt:lpstr>Απόκρυψη πολυπλοκότητας</vt:lpstr>
      <vt:lpstr>Απόκρυψη πολυπλοκότητας</vt:lpstr>
      <vt:lpstr>Πυρήνας ΛΣ</vt:lpstr>
      <vt:lpstr>Παρεχόμενες Υπηρεσίες</vt:lpstr>
      <vt:lpstr>III. Διαχείριση Πόρων</vt:lpstr>
      <vt:lpstr>Μηχανισμός Ελέγχου</vt:lpstr>
      <vt:lpstr>IV. Ικανότητα και Ευκολία Εξέλιξης ΛΣ</vt:lpstr>
      <vt:lpstr>3. Σημαντικά σημεία εξέλιξης των ΛΣ</vt:lpstr>
      <vt:lpstr>I. Διεργασίες</vt:lpstr>
      <vt:lpstr>Διεργασίες</vt:lpstr>
      <vt:lpstr>Λόγοι δημιουργίας σφαλμάτων</vt:lpstr>
      <vt:lpstr>Τυπική υλοποίηση διεργασίας</vt:lpstr>
      <vt:lpstr>Οργάνωση Μνήμης</vt:lpstr>
      <vt:lpstr>Διαχείριση Διεργασιών</vt:lpstr>
      <vt:lpstr>ΙΙ. Διαχείριση μνήμης</vt:lpstr>
      <vt:lpstr>Ιδεατή Μνήμη (virtual memory)</vt:lpstr>
      <vt:lpstr>Σελιδοποίηση Mνήμης</vt:lpstr>
      <vt:lpstr>Σελιδοποίηση Mνήμης</vt:lpstr>
      <vt:lpstr>Διευθυνσιοδότηση ιδεατής μνήμης</vt:lpstr>
      <vt:lpstr>Ιδεατή Mνήμη</vt:lpstr>
      <vt:lpstr>ΙΙΙ. Προστασία και ασφάλεια πληροφοριών</vt:lpstr>
      <vt:lpstr>IV. Δρομολόγηση και διαχείριση πόρων</vt:lpstr>
      <vt:lpstr>Πολυπρογραμματισμός</vt:lpstr>
      <vt:lpstr>Κύρια στοιχεία για πολυπρογραμματισμό</vt:lpstr>
      <vt:lpstr>V. Δομή συστήματος</vt:lpstr>
      <vt:lpstr>Ιεραρχία σχεδίασης ΛΣ</vt:lpstr>
      <vt:lpstr>Ιεραρχία σχεδίασης ΛΣ</vt:lpstr>
      <vt:lpstr>4. Χαρακτηριστικά σύγχρονων ΛΣ</vt:lpstr>
      <vt:lpstr>Χαρακτηριστικά σύγχρονων ΛΣ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253</cp:revision>
  <dcterms:created xsi:type="dcterms:W3CDTF">2012-09-06T09:03:05Z</dcterms:created>
  <dcterms:modified xsi:type="dcterms:W3CDTF">2015-09-18T14:09:24Z</dcterms:modified>
</cp:coreProperties>
</file>