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90" r:id="rId14"/>
    <p:sldId id="295" r:id="rId15"/>
    <p:sldId id="305" r:id="rId16"/>
    <p:sldId id="292" r:id="rId17"/>
    <p:sldId id="293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Απεικόνιση μορίων,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Απεικόνιση μορίων</a:t>
            </a:r>
            <a:endParaRPr lang="el-GR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36" y="1345332"/>
            <a:ext cx="4918100" cy="29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95536" y="438244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Α. Μόρια ύδατος σε θερμοκρασία δωματίου. Β. Μόρια ύδατος σε πάγο. Στην Εικόνα Α. οι δεσμοί υδρογόνου δεν φαίνονται, αλλά με λίγη προσπάθεια μπορούμε να διακρίνουμε πού είναι. </a:t>
            </a:r>
          </a:p>
        </p:txBody>
      </p:sp>
    </p:spTree>
    <p:extLst>
      <p:ext uri="{BB962C8B-B14F-4D97-AF65-F5344CB8AC3E}">
        <p14:creationId xmlns:p14="http://schemas.microsoft.com/office/powerpoint/2010/main" val="261455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Πείραμα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/>
              <a:t>Όλοι οι φοιτητές να </a:t>
            </a:r>
            <a:r>
              <a:rPr lang="el-GR" i="1" dirty="0" err="1"/>
              <a:t>φτειάξουν</a:t>
            </a:r>
            <a:r>
              <a:rPr lang="el-GR" i="1" dirty="0"/>
              <a:t> με τη σειρά τους από ένα μόριο μεθανίου, ύδατος, διοξειδίου του άνθρακα, αμμωνίας και αμμωνίου, με τα δύο είδη μοντέλων ώστε να φανεί η χρησιμότητα του κάθε ενός.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43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7221"/>
            <a:ext cx="6509320" cy="51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400" dirty="0"/>
              <a:t>1. </a:t>
            </a:r>
            <a:r>
              <a:rPr lang="el-GR" sz="1400" dirty="0" err="1"/>
              <a:t>Neil</a:t>
            </a:r>
            <a:r>
              <a:rPr lang="el-GR" sz="1400" dirty="0"/>
              <a:t> </a:t>
            </a:r>
            <a:r>
              <a:rPr lang="el-GR" sz="1400" dirty="0" err="1"/>
              <a:t>A.Campbell</a:t>
            </a:r>
            <a:r>
              <a:rPr lang="el-GR" sz="1400" dirty="0"/>
              <a:t>, </a:t>
            </a:r>
            <a:r>
              <a:rPr lang="el-GR" sz="1400" dirty="0" err="1"/>
              <a:t>Jane</a:t>
            </a:r>
            <a:r>
              <a:rPr lang="el-GR" sz="1400" dirty="0"/>
              <a:t> B. </a:t>
            </a:r>
            <a:r>
              <a:rPr lang="el-GR" sz="1400" dirty="0" err="1"/>
              <a:t>Reece</a:t>
            </a:r>
            <a:r>
              <a:rPr lang="el-GR" sz="1400" dirty="0"/>
              <a:t>. </a:t>
            </a:r>
            <a:r>
              <a:rPr lang="el-GR" sz="1400" i="1" dirty="0"/>
              <a:t>Βιολογία, Τόμος Ι. </a:t>
            </a:r>
            <a:r>
              <a:rPr lang="el-GR" sz="1400" dirty="0"/>
              <a:t>Η Χημεία Της Ζωής - Το Κύτταρο – Γενετική. Μετάφραση: Θ. </a:t>
            </a:r>
            <a:r>
              <a:rPr lang="el-GR" sz="1400" dirty="0" err="1"/>
              <a:t>Κοκκορόγιαννης</a:t>
            </a:r>
            <a:r>
              <a:rPr lang="el-GR" sz="1400" dirty="0"/>
              <a:t>, Β. </a:t>
            </a:r>
            <a:r>
              <a:rPr lang="el-GR" sz="1400" dirty="0" err="1"/>
              <a:t>Βακάκη</a:t>
            </a:r>
            <a:r>
              <a:rPr lang="el-GR" sz="1400" dirty="0"/>
              <a:t>. Επιμέλεια: Νίκος Μοσχονάς. Πανεπιστημιακές Εκδόσεις Κρήτης. Ηράκλειο, 2010. Δωρεάν ηλεκτρονικές διαφάνειες στο: http://www.cup.gr/%CE%92%CE%99%CE%9F%CE%9B%CE%9F%CE%93%CE%99%CE%91-%CE%A4%CE%9F%CE%9C%CE%9F%CE%A3-%CE%99_p-279715.aspx?LangId=1. </a:t>
            </a:r>
            <a:r>
              <a:rPr lang="el-GR" sz="1400" i="1" dirty="0"/>
              <a:t>Συνιστούμε αυτές των Κεφαλαίων 2, 3 και 4. </a:t>
            </a:r>
            <a:endParaRPr lang="el-GR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2. Jeremy M. Berg, John L. </a:t>
            </a:r>
            <a:r>
              <a:rPr lang="en-US" sz="1400" dirty="0" err="1"/>
              <a:t>Tymozcko</a:t>
            </a:r>
            <a:r>
              <a:rPr lang="en-US" sz="1400" dirty="0"/>
              <a:t>, </a:t>
            </a:r>
            <a:r>
              <a:rPr lang="en-US" sz="1400" dirty="0" err="1"/>
              <a:t>Lubert</a:t>
            </a:r>
            <a:r>
              <a:rPr lang="en-US" sz="1400" dirty="0"/>
              <a:t> </a:t>
            </a:r>
            <a:r>
              <a:rPr lang="en-US" sz="1400" dirty="0" err="1"/>
              <a:t>Stryer</a:t>
            </a:r>
            <a:r>
              <a:rPr lang="en-US" sz="1400" dirty="0"/>
              <a:t>. </a:t>
            </a:r>
            <a:r>
              <a:rPr lang="el-GR" sz="1400" i="1" dirty="0"/>
              <a:t>Βιοχημεία</a:t>
            </a:r>
            <a:r>
              <a:rPr lang="el-GR" sz="1400" dirty="0"/>
              <a:t>, 5η έκδοση, Πανεπιστημιακές Εκδόσεις </a:t>
            </a:r>
          </a:p>
          <a:p>
            <a:pPr>
              <a:spcBef>
                <a:spcPts val="600"/>
              </a:spcBef>
            </a:pPr>
            <a:r>
              <a:rPr lang="el-GR" sz="1400" dirty="0"/>
              <a:t>Κρήτης, Ηράκλειο 2012. Δωρεάν ηλεκτρονικές διαφάνειες στο: http://www.cup.gr/%CE%92%CE%99%CE%9F%CE%A7%CE%97%CE%9C%CE%95%CE%99%CE%91-%CE%B5%CE%BD%CE%B9%CE%B1%CE%AF%CE%BF%CF%82-%CF%84%CF%8C%CE%BC%CE%BF%CF%279856.aspx?LangId=1 </a:t>
            </a:r>
          </a:p>
          <a:p>
            <a:pPr>
              <a:spcBef>
                <a:spcPts val="600"/>
              </a:spcBef>
            </a:pPr>
            <a:r>
              <a:rPr lang="el-GR" sz="1400" dirty="0" smtClean="0"/>
              <a:t>3</a:t>
            </a:r>
            <a:r>
              <a:rPr lang="el-GR" sz="1400" dirty="0"/>
              <a:t>. Σπύρου Μαρία. </a:t>
            </a:r>
            <a:r>
              <a:rPr lang="en-US" sz="1400" dirty="0"/>
              <a:t>The Diffusion Coefficient of Water: A Neutron Scattering Study using Molecular Dynamics Simulations. </a:t>
            </a:r>
            <a:r>
              <a:rPr lang="el-GR" sz="1400" dirty="0"/>
              <a:t>Θέση για πτυχίο </a:t>
            </a:r>
            <a:r>
              <a:rPr lang="en-US" sz="1400" dirty="0" err="1"/>
              <a:t>M.Sc</a:t>
            </a:r>
            <a:r>
              <a:rPr lang="en-US" sz="1400" dirty="0"/>
              <a:t> </a:t>
            </a:r>
            <a:r>
              <a:rPr lang="el-GR" sz="1400" dirty="0"/>
              <a:t>στη Φυσική, Παν/</a:t>
            </a:r>
            <a:r>
              <a:rPr lang="el-GR" sz="1400" dirty="0" err="1"/>
              <a:t>μιο</a:t>
            </a:r>
            <a:r>
              <a:rPr lang="el-GR" sz="1400" dirty="0"/>
              <a:t> </a:t>
            </a:r>
            <a:r>
              <a:rPr lang="en-US" sz="1400" dirty="0"/>
              <a:t>Surrey, H.B. http://personal.ph.surrey.ac.uk/~phs1pr/mphys-dissertations/2009/Spyrou-MPhys09.pdf </a:t>
            </a:r>
          </a:p>
          <a:p>
            <a:pPr>
              <a:spcBef>
                <a:spcPts val="600"/>
              </a:spcBef>
            </a:pPr>
            <a:r>
              <a:rPr lang="el-GR" sz="1400" dirty="0"/>
              <a:t>4. Για πολλές χρήσιμες σταθερές στον κόσμο των βιολογικών μορίων και τις βιολογίας γενικότερα, δέστε την ακόλουθη ιστοσελίδα: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http://bionumbers.hms.harvard.edu/bionumber.aspx?id=106703</a:t>
            </a: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r>
              <a:rPr lang="el-GR" b="1" dirty="0"/>
              <a:t>Απεικόνιση μορίων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3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Απεικόνιση </a:t>
            </a:r>
            <a:r>
              <a:rPr lang="el-GR" sz="2800" dirty="0" smtClean="0"/>
              <a:t>μορίων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0" dirty="0" smtClean="0"/>
              <a:t> </a:t>
            </a:r>
            <a:r>
              <a:rPr lang="el-GR" dirty="0"/>
              <a:t>Θεωρία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Εδώ </a:t>
            </a:r>
            <a:r>
              <a:rPr lang="el-GR" dirty="0"/>
              <a:t>και 80 περίπου χρόνια, οι χημικοί είχαν κατορθώσει να έχουν μια εικόνα της δομής των απλών τουλάχιστον μορίων, ξεκινώντας από τα ανόργανα άλατα (π.χ. χλωριούχο νάτριο, </a:t>
            </a:r>
            <a:r>
              <a:rPr lang="el-GR" dirty="0" err="1"/>
              <a:t>NaCl</a:t>
            </a:r>
            <a:r>
              <a:rPr lang="el-GR" dirty="0"/>
              <a:t>) και φτάνοντας στα απλά οργανικά μόρια όπως τα αμινοξέα και οι αζωτούχες βάσεις που βρίσκονται στα </a:t>
            </a:r>
            <a:r>
              <a:rPr lang="el-GR" dirty="0" err="1"/>
              <a:t>νουκλεϊκά</a:t>
            </a:r>
            <a:r>
              <a:rPr lang="el-GR" dirty="0"/>
              <a:t> οξέα (</a:t>
            </a:r>
            <a:r>
              <a:rPr lang="el-GR" dirty="0" err="1"/>
              <a:t>αδενίνη</a:t>
            </a:r>
            <a:r>
              <a:rPr lang="el-GR" dirty="0"/>
              <a:t>, </a:t>
            </a:r>
            <a:r>
              <a:rPr lang="el-GR" dirty="0" err="1"/>
              <a:t>κυτοσίνη</a:t>
            </a:r>
            <a:r>
              <a:rPr lang="el-GR" dirty="0"/>
              <a:t>, </a:t>
            </a:r>
            <a:r>
              <a:rPr lang="el-GR" dirty="0" err="1"/>
              <a:t>γουανίνη</a:t>
            </a:r>
            <a:r>
              <a:rPr lang="el-GR" dirty="0"/>
              <a:t>, </a:t>
            </a:r>
            <a:r>
              <a:rPr lang="el-GR" dirty="0" err="1"/>
              <a:t>θυμίνη</a:t>
            </a:r>
            <a:r>
              <a:rPr lang="el-GR" dirty="0"/>
              <a:t> και </a:t>
            </a:r>
            <a:r>
              <a:rPr lang="el-GR" dirty="0" err="1"/>
              <a:t>ουρακίλη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Χρήση περίθλασης </a:t>
            </a:r>
            <a:r>
              <a:rPr lang="el-GR" dirty="0" err="1"/>
              <a:t>ακτίνων</a:t>
            </a:r>
            <a:r>
              <a:rPr lang="el-GR" dirty="0"/>
              <a:t> Χ για τον προσδιορισμό της </a:t>
            </a:r>
            <a:r>
              <a:rPr lang="el-GR" dirty="0" err="1"/>
              <a:t>τριδιάστατης</a:t>
            </a:r>
            <a:r>
              <a:rPr lang="el-GR" dirty="0"/>
              <a:t> δομής μικρών μορίων (ξεκίνησε από το 1914) και, </a:t>
            </a:r>
          </a:p>
          <a:p>
            <a:r>
              <a:rPr lang="el-GR" dirty="0" smtClean="0"/>
              <a:t>Εξέλιξη στη </a:t>
            </a:r>
            <a:r>
              <a:rPr lang="el-GR" dirty="0"/>
              <a:t>κβαντομηχανική και την κβαντική χημεία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5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66913"/>
            <a:ext cx="8848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9552" y="3798252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 </a:t>
            </a:r>
          </a:p>
          <a:p>
            <a:r>
              <a:rPr lang="el-GR" dirty="0" err="1"/>
              <a:t>Aπλή</a:t>
            </a:r>
            <a:r>
              <a:rPr lang="el-GR" dirty="0"/>
              <a:t> απεικόνιση δεσμών, όπου φαίνονται τα μήκη δεσμών και οι γωνίες μεταξύ τους. </a:t>
            </a:r>
          </a:p>
        </p:txBody>
      </p:sp>
    </p:spTree>
    <p:extLst>
      <p:ext uri="{BB962C8B-B14F-4D97-AF65-F5344CB8AC3E}">
        <p14:creationId xmlns:p14="http://schemas.microsoft.com/office/powerpoint/2010/main" val="326024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24025"/>
            <a:ext cx="8620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43141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Μοντέλα με σφαίρες και ράβδους</a:t>
            </a:r>
            <a:r>
              <a:rPr lang="el-GR" dirty="0"/>
              <a:t>. Τα άτομα είναι φαίνονται ως σφαίρες και οι δεσμοί ως ράβδοι. </a:t>
            </a:r>
          </a:p>
        </p:txBody>
      </p:sp>
    </p:spTree>
    <p:extLst>
      <p:ext uri="{BB962C8B-B14F-4D97-AF65-F5344CB8AC3E}">
        <p14:creationId xmlns:p14="http://schemas.microsoft.com/office/powerpoint/2010/main" val="236004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24063"/>
            <a:ext cx="8601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37253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/>
              <a:t>Χωροπληρωτικά</a:t>
            </a:r>
            <a:r>
              <a:rPr lang="el-GR" i="1" dirty="0"/>
              <a:t> μοντέλα</a:t>
            </a:r>
            <a:r>
              <a:rPr lang="el-GR" dirty="0"/>
              <a:t>. Είναι τα μόνα μοντέλα που δείχνουν τα άτομα και συνεπώς τα μόρια στις πραγματικές τους διαστάσεις στο χώρο. </a:t>
            </a:r>
          </a:p>
        </p:txBody>
      </p:sp>
    </p:spTree>
    <p:extLst>
      <p:ext uri="{BB962C8B-B14F-4D97-AF65-F5344CB8AC3E}">
        <p14:creationId xmlns:p14="http://schemas.microsoft.com/office/powerpoint/2010/main" val="7166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61356"/>
            <a:ext cx="6177479" cy="24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8418" y="3943731"/>
            <a:ext cx="8756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Σχηματισμός μερικώς θετικού, </a:t>
            </a:r>
            <a:r>
              <a:rPr lang="el-GR" i="1" dirty="0" smtClean="0"/>
              <a:t>δ</a:t>
            </a:r>
            <a:r>
              <a:rPr lang="el-GR" dirty="0" smtClean="0"/>
              <a:t>+ </a:t>
            </a:r>
            <a:r>
              <a:rPr lang="el-GR" dirty="0"/>
              <a:t>, και μερικώς αρνητικού, </a:t>
            </a:r>
            <a:r>
              <a:rPr lang="el-GR" i="1" dirty="0" smtClean="0"/>
              <a:t>δ</a:t>
            </a:r>
            <a:r>
              <a:rPr lang="el-GR" dirty="0" smtClean="0"/>
              <a:t>- </a:t>
            </a:r>
            <a:r>
              <a:rPr lang="el-GR" dirty="0"/>
              <a:t>ηλεκτρικού φορτίου σε διοξείδιο του άνθρακα και νερό, λόγω διαφοράς στην </a:t>
            </a:r>
            <a:r>
              <a:rPr lang="el-GR" dirty="0" err="1"/>
              <a:t>ηλεκτροαρνητικότητα</a:t>
            </a:r>
            <a:r>
              <a:rPr lang="el-GR" dirty="0"/>
              <a:t> των ατόμων που απαρτίζουν το κάθε μόριο. </a:t>
            </a:r>
          </a:p>
        </p:txBody>
      </p:sp>
    </p:spTree>
    <p:extLst>
      <p:ext uri="{BB962C8B-B14F-4D97-AF65-F5344CB8AC3E}">
        <p14:creationId xmlns:p14="http://schemas.microsoft.com/office/powerpoint/2010/main" val="3136999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1303</TotalTime>
  <Words>756</Words>
  <Application>Microsoft Office PowerPoint</Application>
  <PresentationFormat>Προβολή στην οθόνη (16:10)</PresentationFormat>
  <Paragraphs>89</Paragraphs>
  <Slides>18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 Θεωρία </vt:lpstr>
      <vt:lpstr>Θεωρία</vt:lpstr>
      <vt:lpstr>Θεωρία</vt:lpstr>
      <vt:lpstr>Θεωρία</vt:lpstr>
      <vt:lpstr>Θεωρία</vt:lpstr>
      <vt:lpstr>Θεωρία</vt:lpstr>
      <vt:lpstr>Πείραμα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171</cp:revision>
  <dcterms:created xsi:type="dcterms:W3CDTF">2012-09-06T09:03:05Z</dcterms:created>
  <dcterms:modified xsi:type="dcterms:W3CDTF">2015-11-22T17:57:29Z</dcterms:modified>
</cp:coreProperties>
</file>