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7" r:id="rId3"/>
    <p:sldId id="258" r:id="rId4"/>
    <p:sldId id="386" r:id="rId5"/>
    <p:sldId id="387" r:id="rId6"/>
    <p:sldId id="259" r:id="rId7"/>
    <p:sldId id="292" r:id="rId8"/>
    <p:sldId id="262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294" r:id="rId21"/>
    <p:sldId id="382" r:id="rId22"/>
    <p:sldId id="356" r:id="rId23"/>
    <p:sldId id="383" r:id="rId24"/>
    <p:sldId id="354" r:id="rId25"/>
    <p:sldId id="384" r:id="rId26"/>
    <p:sldId id="385" r:id="rId27"/>
    <p:sldId id="388" r:id="rId28"/>
    <p:sldId id="389" r:id="rId29"/>
    <p:sldId id="390" r:id="rId30"/>
    <p:sldId id="391" r:id="rId31"/>
    <p:sldId id="319" r:id="rId32"/>
    <p:sldId id="276" r:id="rId33"/>
    <p:sldId id="277" r:id="rId34"/>
    <p:sldId id="291" r:id="rId35"/>
    <p:sldId id="27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26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7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Ανάλυση Δεδομένων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Βήματα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Διάβασμα και </a:t>
            </a:r>
            <a:r>
              <a:rPr lang="el-GR" sz="3200" dirty="0" err="1" smtClean="0"/>
              <a:t>ξανα</a:t>
            </a:r>
            <a:r>
              <a:rPr lang="el-GR" sz="3200" dirty="0" smtClean="0"/>
              <a:t>-διάβασμα του κειμένου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κωδικών (</a:t>
            </a:r>
            <a:r>
              <a:rPr lang="el-GR" sz="3200" dirty="0" err="1" smtClean="0"/>
              <a:t>κωδικοποιήση</a:t>
            </a:r>
            <a:r>
              <a:rPr lang="el-GR" sz="3200" dirty="0" smtClean="0"/>
              <a:t> του κειμένου) – </a:t>
            </a:r>
            <a:r>
              <a:rPr lang="el-GR" sz="3200" dirty="0" err="1" smtClean="0"/>
              <a:t>coding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κατηγοριών (</a:t>
            </a:r>
            <a:r>
              <a:rPr lang="el-GR" sz="3200" dirty="0" err="1" smtClean="0"/>
              <a:t>κατηγοριοποιήση</a:t>
            </a:r>
            <a:r>
              <a:rPr lang="el-GR" sz="3200" dirty="0" smtClean="0"/>
              <a:t> των κωδικών) - </a:t>
            </a:r>
            <a:r>
              <a:rPr lang="el-GR" sz="3200" dirty="0" err="1" smtClean="0"/>
              <a:t>categories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θεματικών ενοτήτων (</a:t>
            </a:r>
            <a:r>
              <a:rPr lang="el-GR" sz="3200" dirty="0" err="1" smtClean="0"/>
              <a:t>θεματικοποιήση</a:t>
            </a:r>
            <a:r>
              <a:rPr lang="el-GR" sz="3200" dirty="0" smtClean="0"/>
              <a:t> των κατηγοριών) - </a:t>
            </a:r>
            <a:r>
              <a:rPr lang="el-GR" sz="3200" dirty="0" err="1" smtClean="0"/>
              <a:t>themes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4963667" y="2421954"/>
            <a:ext cx="533400" cy="1587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2145854" y="2421954"/>
            <a:ext cx="533400" cy="1588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5041454" y="3521546"/>
            <a:ext cx="5334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2145854" y="3478882"/>
            <a:ext cx="5334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5041454" y="5321746"/>
            <a:ext cx="53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2145854" y="5321746"/>
            <a:ext cx="53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Βήματα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θεματικών ενοτήτων (</a:t>
            </a:r>
            <a:r>
              <a:rPr lang="el-GR" sz="3200" dirty="0" err="1" smtClean="0"/>
              <a:t>θεματικοποιήση</a:t>
            </a:r>
            <a:r>
              <a:rPr lang="el-GR" sz="3200" dirty="0" smtClean="0"/>
              <a:t> των κατηγοριών) - </a:t>
            </a:r>
            <a:r>
              <a:rPr lang="el-GR" sz="3200" dirty="0" err="1" smtClean="0"/>
              <a:t>themes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απαντούν τις ερευνητικές ερωτήσεις και θεωρητικοποιούν τα δεδομένα</a:t>
            </a:r>
          </a:p>
          <a:p>
            <a:endParaRPr lang="el-GR" sz="32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5447507" y="3665562"/>
            <a:ext cx="533400" cy="1587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2629694" y="3593554"/>
            <a:ext cx="533400" cy="1588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Πρώτο βήμα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Όλα τα ποιοτικά δεδομένα να μετατραπούν σε κείμενο π.χ. αν οι μέθοδοι συλλογής δεδομένων είναι η μαγνητοφωνημένη συνέντευξη, τότε πρέπει να απομαγνητοφωνηθεί η συνέντευξη και να μετατραπεί σε κείμενο, ώστε να μπορεί να διαχειριστεί και να αναλυθεί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 ο ερευνητής πρέπει να διαβάσει και να </a:t>
            </a:r>
            <a:r>
              <a:rPr lang="el-GR" sz="3200" dirty="0" err="1" smtClean="0"/>
              <a:t>ξανα</a:t>
            </a:r>
            <a:r>
              <a:rPr lang="el-GR" sz="3200" dirty="0" smtClean="0"/>
              <a:t>-διαβάσει όλο το κείμενο των συλληφθέντων δεδομένων. Ο λόγος που γίνεται αυτό είναι να εξοικειωθεί ο ερευνητής με τα δεδομένα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Δεύτερο βήμα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δεύτερο βήμα περιλαμβάνει τη δημιουργία κωδικών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Δηλ. για να μπορεί να διαχειριστεί ο ερευνητής τον μεγάλο όγκο των ποιοτικών κειμένων πρέπει να συμπυκνωθεί το νόημα τους 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Οι κωδικοί χρησιμεύουν στο να κωδικοποιηθούν μεγάλες ενότητες κειμένου σε μια λέξη ή μια μικρή φράση που θα εκφράζει το κείμενο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Δεύτερο βήμα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323528" y="1556792"/>
          <a:ext cx="8534400" cy="510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835"/>
                <a:gridCol w="3836565"/>
              </a:tblGrid>
              <a:tr h="747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Ποιοτικό κείμενο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Κωδικός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076645">
                <a:tc>
                  <a:txBody>
                    <a:bodyPr/>
                    <a:lstStyle/>
                    <a:p>
                      <a:pPr marL="274320" lvl="0" indent="-274320" algn="l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Κάθε φορά που προσπαθώ να την</a:t>
                      </a:r>
                      <a:r>
                        <a:rPr lang="el-GR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πλύνω ή να τις κόψω τα νύχια με κλοτσά και με χτυπά. Προσπαθεί να με σπρώξει και να με βγάλει από το δωμάτιο. 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    Για παράδειγμα όταν πήγα στο δωμάτιο της εκείνη βγήκε έξω και κλείδωσε την πόρτα</a:t>
                      </a:r>
                      <a:r>
                        <a:rPr lang="el-GR" sz="2400" kern="1200" baseline="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από έξω με αποτέλεσμα να με κλειδώσει μέσα στο δωμάτιο 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Αγώνας για την προάσπιση των  φυσικών ορίων</a:t>
                      </a: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2400" u="sng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κωδ. 2</a:t>
                      </a:r>
                      <a:r>
                        <a:rPr lang="en-GB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Δημιουργία ορίων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τους κωδικούς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33628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λέξη ή η σύντομη φράση που αποτελεί τον κωδικό πρέπει να μπορεί να συλλαμβάνει το νόημα και τα σημαντικά στοιχεία των προτάσεων στις οποίες αναφέρεται (</a:t>
            </a:r>
            <a:r>
              <a:rPr lang="el-GR" sz="3200" dirty="0" err="1" smtClean="0"/>
              <a:t>νοηματοδότηση</a:t>
            </a:r>
            <a:r>
              <a:rPr lang="el-GR" sz="3200" dirty="0" smtClean="0"/>
              <a:t>). Δηλ. ο κάθε κωδικός πρέπει να προσδιορίζει εννοιολογικά το συγκεκριμένο κείμενο</a:t>
            </a:r>
            <a:r>
              <a:rPr lang="en-US" sz="3200" dirty="0" smtClean="0"/>
              <a:t>.</a:t>
            </a:r>
            <a:r>
              <a:rPr lang="el-GR" sz="3200" dirty="0" smtClean="0"/>
              <a:t>    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τους κωδικούς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κωδικοποιηθεί όλο το ποιοτικό κείμενο, τότε το κείμενο το αφήνει ο ποιοτικός ερευνητής στην άκρη και δουλεύει πια με τους κωδικούς γιατί αυτοί πλέον εκφράζουν συμπυκνωμένα το νόημα όλο του κειμένου (συμπύκνωση)</a:t>
            </a:r>
            <a:r>
              <a:rPr lang="en-US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κωδικοποίηση αποτελεί ένα συστηματικό μηχανισμό κατάταξης των δεδομένων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Τρίτο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24154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 όλοι οι κωδικοί συγκρίνονται μεταξύ τους για ομοιότητες ή διαφορές, ώστε να φτιάχνουν ένα μοτίβο, πρότυπα και τάσεις αναφορικά με τα δεδομένα</a:t>
            </a:r>
            <a:r>
              <a:rPr lang="en-US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Κωδικοί μπορεί να είναι όμοιοι, συμπληρωματικοί, ή και αντίθετοι. 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όμοιοι ή συμπληρωματικοί κωδικοί μπαίνουν μαζί (ομαδοποιούνται) για να φτιάξουν μια κατηγορία (κατηγοριοποίηση)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Τρίτο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28600" y="2204864"/>
          <a:ext cx="8686800" cy="396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429000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Κωδικοί 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Κατηγορία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  <a:tr h="1551709">
                <a:tc>
                  <a:txBody>
                    <a:bodyPr/>
                    <a:lstStyle/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Αγώνας για την προάσπιση των φυσικών ορίων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Δημιουργία ορίων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		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Παραβίαση φυσικών ορίων			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Εισβολή στο χώρο του φροντιστεί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η ανάγκη προστασίας των φυσικών ορίων, και η παραβίαση αυτών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κατηγορίες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89612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κατηγορίες είναι πολύ πιο αφηρημένες ενότητες από ότι οι κωδικοί γιατί θα πρέπει να περικλείουν και να εμπεριέχουν πολλούς κωδικούς.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Συνήθως χρειάζεται διψήφιους αριθμός κωδικών για να σχηματίσουν μια κατηγορία.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7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Ανάλυση Δεδομένων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κατηγορίες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17604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κατηγοριοποιηθούν όλοι οι κωδικοί, τότε ο ποιοτικός ερευνητής αφήνει στην άκρη του κωδικούς και δουλεύει πια με τις κατηγορίες γιατί αυτές πλέον εκφράζουν συμπυκνωμένα το νόημα όλων των δεδομένων.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σύνολο των κατηγοριών δεν πρέπει να είναι περισσότερες από 15 με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Τέταρτο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έννοιες, θεωρητικές θέσεις και ερμηνείες όλων των κατηγοριών συγκρίνονται μεταξύ τους.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Εντοπίζονται σχέσεις μεταξύ των κατηγοριών πχ σχέσεις συνάφειας, σχέσεις αιτιότητα (η μια κατηγορία αποτελεί αιτία για την ύπαρξη της άλλης), σχέσεις αμοιβαιότητας.</a:t>
            </a:r>
          </a:p>
          <a:p>
            <a:r>
              <a:rPr lang="el-GR" sz="32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σειρά από κατηγορίες δημιουργούν μια θεματική ενότητα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Τέταρτο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28600" y="2204864"/>
          <a:ext cx="8686800" cy="301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429000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Κωδικοί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Κατηγορία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  <a:tr h="1551709"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1)Η ανάγκη προστασίας των φυσικών ορίων και η παραβίαση αυτών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2)Η κοινωνική περιθωριοποίηση ασθενών			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3)Οι φροντιστές ως προστάτες και τιμωροί	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Ο ρόλος των ορίων και οι συνέπειες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</a:rPr>
                        <a:t> της παραβίασης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θεματικές ενότητες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70080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κάθε θεματική ενότητα πρέπει να έχει ευρύτητα και να διατρέχει τα δεδομένα (δηλ. μπορεί να επεξηγεί τα δεδομένα σε διαφορετικά σημεία και δεδομένα που προέρχονται από διαφορετικούς συμμετέχοντες).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κάθε θεματική ενότητα πρέπει να οδηγεί σε ένα ερμηνευτικό σχήμα που χαρακτηρίζεται από υψηλό βαθμό εννοιολογικής και θεωρητικής συνοχής.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θεματικές ενότητες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203362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μπορεί να είναι από 2 έως 6 (περισσότερες θεματικές ενότητες υποδηλώνει ότι ο ερευνητής δεν έχει κάνει επαρκή ανάλυση και χρειάζεται περαιτέρω επεξεργασία).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επεξηγούν τα φαινόμενα που ερευνούνται από τη μελέτη.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Παρουσίαση ποιοτικών αποτελεσμάτων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αποτελέσματα στην ποιοτική έρευνα παρουσιάζονται με τέτοιο τρόπο όπου η κάθε θεματική ενότητα να παρουσιάζεται ξεχωριστά.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κάθε θεματική ενότητα πρέπει να παρουσιάζονται οι κατηγορίες που έχουν χτίσει τη θεματική ενότητα.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Σε κάθε κατηγορία πρέπει να παρουσιάζεται ένα μικρό απόσπασμα από τα «ωμά» δεδομένα (όπως τα είπαν οι συμμετέχοντες).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26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Μεθοδολογία Έρευνας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7,</a:t>
            </a:r>
            <a:r>
              <a:rPr lang="el-GR" sz="1200" dirty="0" smtClean="0">
                <a:solidFill>
                  <a:schemeClr val="bg1"/>
                </a:solidFill>
              </a:rPr>
              <a:t> 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Παρουσίαση των  στόχων και των σκοπών της ποιοτικής ανάλυσης. Επεξήγηση των σταδίων δημιουργίας ποιοτικής ανάλυσης, καθώς και </a:t>
            </a:r>
            <a:r>
              <a:rPr lang="el-GR" sz="3200" smtClean="0"/>
              <a:t>του τρόπου παρουσίασης των </a:t>
            </a:r>
            <a:r>
              <a:rPr lang="el-GR" sz="3200" dirty="0" smtClean="0"/>
              <a:t>ποιοτικών αποτελεσμάτων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Στόχοι και σκοποί ποιοτικής 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Βήματα της ποιοτικής 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Διευκρινήσεις αναφορικά με τους κωδικούς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Περαιτέρω διευκρινήσεις αναφορικά με τις κατηγορίες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Περαιτέρω διευκρινήσεις αναφορικά με τις θεματικές ενότητες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Παρουσίαση ποιοτικών αποτελεσμάτων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Ποιοτική Ανάλυση Δεδομένων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Στόχοι και σκοποί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961620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ανάλυση ποιοτικών δεδομένων είναι μια δραστηριότητα που περιλαμβάνει διαδικασίες </a:t>
            </a:r>
            <a:r>
              <a:rPr lang="el-GR" sz="3200" dirty="0" err="1" smtClean="0"/>
              <a:t>νοηματοδότησης</a:t>
            </a:r>
            <a:r>
              <a:rPr lang="el-GR" sz="3200" dirty="0" smtClean="0"/>
              <a:t> και συμπύκνωσης νοήματος του ποιοτικού κειμένου, κωδικοποίηση και </a:t>
            </a:r>
            <a:r>
              <a:rPr lang="el-GR" sz="3200" dirty="0" err="1" smtClean="0"/>
              <a:t>κατηγοροποίηση</a:t>
            </a:r>
            <a:r>
              <a:rPr lang="el-GR" sz="3200" dirty="0" smtClean="0"/>
              <a:t> των δεδομένων, και </a:t>
            </a:r>
            <a:r>
              <a:rPr lang="el-GR" sz="3200" dirty="0" err="1" smtClean="0"/>
              <a:t>θεματικοποίηση</a:t>
            </a:r>
            <a:r>
              <a:rPr lang="el-GR" sz="3200" dirty="0" smtClean="0"/>
              <a:t> &amp; </a:t>
            </a:r>
            <a:r>
              <a:rPr lang="el-GR" sz="3200" dirty="0" err="1" smtClean="0"/>
              <a:t>θεωρητικοποίηση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Στόχοι και σκοποί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Απώτερος σκοπός της ποιοτικής ανάλυσης είναι να απαντηθούν τα ερευνητικά ερωτήματα και οι σκοποί &amp; στόχοι της έρευνας. Ώστε να παραχθεί βαθύτερη κατανόησης των φαινομένων που ερευνώνται.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1886</Words>
  <Application>Microsoft Office PowerPoint</Application>
  <PresentationFormat>Προβολή στην οθόνη (4:3)</PresentationFormat>
  <Paragraphs>267</Paragraphs>
  <Slides>34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Στόχοι και σκοποί ποιοτικής ανάλυσης</vt:lpstr>
      <vt:lpstr>Στόχοι και σκοποί ποιοτικής ανάλυσης</vt:lpstr>
      <vt:lpstr>Βήματα της ποιοτικής ανάλυσης</vt:lpstr>
      <vt:lpstr>Βήματα της ποιοτικής ανάλυσης</vt:lpstr>
      <vt:lpstr>Πρώτο βήμα της ποιοτικής ανάλυσης</vt:lpstr>
      <vt:lpstr>Δεύτερο βήμα ποιοτικής ανάλυσης </vt:lpstr>
      <vt:lpstr>Δεύτερο βήμα ποιοτικής ανάλυσης </vt:lpstr>
      <vt:lpstr>Περαιτέρω διευκρινήσεις αναφορικά με τους κωδικούς</vt:lpstr>
      <vt:lpstr>Περαιτέρω διευκρινήσεις αναφορικά με τους κωδικούς</vt:lpstr>
      <vt:lpstr>Τρίτο βήμα της ποιοτικής ανάλυσης </vt:lpstr>
      <vt:lpstr>Τρίτο βήμα της ποιοτικής ανάλυσης </vt:lpstr>
      <vt:lpstr>Περαιτέρω διευκρινήσεις αναφορικά με τις κατηγορίες</vt:lpstr>
      <vt:lpstr>Περαιτέρω διευκρινήσεις αναφορικά με τις κατηγορίες</vt:lpstr>
      <vt:lpstr>Τέταρτο βήμα της ποιοτικής ανάλυσης </vt:lpstr>
      <vt:lpstr>Τέταρτο βήμα της ποιοτικής ανάλυσης </vt:lpstr>
      <vt:lpstr>Περαιτέρω διευκρινήσεις αναφορικά με τις θεματικές ενότητες</vt:lpstr>
      <vt:lpstr>Περαιτέρω διευκρινήσεις αναφορικά με τις θεματικές ενότητες</vt:lpstr>
      <vt:lpstr>Παρουσίαση ποιοτικών αποτελεσμάτων</vt:lpstr>
      <vt:lpstr>Διαφάνεια 26</vt:lpstr>
      <vt:lpstr>Σημείωμα Αδειοδότησης</vt:lpstr>
      <vt:lpstr>Σημείωμα Αναφοράς</vt:lpstr>
      <vt:lpstr>Διατήρηση Σημειωμάτων</vt:lpstr>
      <vt:lpstr>Σημείωμα Αναφοράς</vt:lpstr>
      <vt:lpstr>Σημείωμα Αδειοδότησης</vt:lpstr>
      <vt:lpstr>Διαφάνεια 32</vt:lpstr>
      <vt:lpstr>Διαφάνεια 33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147</cp:revision>
  <dcterms:created xsi:type="dcterms:W3CDTF">2015-04-14T16:45:01Z</dcterms:created>
  <dcterms:modified xsi:type="dcterms:W3CDTF">2015-07-19T20:03:34Z</dcterms:modified>
</cp:coreProperties>
</file>