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9" r:id="rId3"/>
    <p:sldId id="257" r:id="rId4"/>
    <p:sldId id="259" r:id="rId5"/>
    <p:sldId id="261" r:id="rId6"/>
    <p:sldId id="310" r:id="rId7"/>
    <p:sldId id="316" r:id="rId8"/>
    <p:sldId id="315" r:id="rId9"/>
    <p:sldId id="314" r:id="rId10"/>
    <p:sldId id="313" r:id="rId11"/>
    <p:sldId id="312" r:id="rId12"/>
    <p:sldId id="311" r:id="rId13"/>
    <p:sldId id="309" r:id="rId14"/>
    <p:sldId id="308" r:id="rId15"/>
    <p:sldId id="307" r:id="rId16"/>
    <p:sldId id="306" r:id="rId17"/>
    <p:sldId id="305" r:id="rId18"/>
    <p:sldId id="304" r:id="rId19"/>
    <p:sldId id="303" r:id="rId20"/>
    <p:sldId id="302" r:id="rId21"/>
    <p:sldId id="301" r:id="rId22"/>
    <p:sldId id="300" r:id="rId23"/>
    <p:sldId id="299" r:id="rId24"/>
    <p:sldId id="298" r:id="rId25"/>
    <p:sldId id="297" r:id="rId26"/>
    <p:sldId id="324" r:id="rId27"/>
    <p:sldId id="323" r:id="rId28"/>
    <p:sldId id="322" r:id="rId29"/>
    <p:sldId id="321" r:id="rId30"/>
    <p:sldId id="320" r:id="rId31"/>
    <p:sldId id="319" r:id="rId32"/>
    <p:sldId id="318" r:id="rId33"/>
    <p:sldId id="317" r:id="rId34"/>
    <p:sldId id="296" r:id="rId35"/>
    <p:sldId id="328" r:id="rId36"/>
    <p:sldId id="327" r:id="rId37"/>
    <p:sldId id="329" r:id="rId38"/>
    <p:sldId id="326" r:id="rId39"/>
    <p:sldId id="325" r:id="rId40"/>
    <p:sldId id="290" r:id="rId41"/>
    <p:sldId id="291" r:id="rId42"/>
    <p:sldId id="292" r:id="rId43"/>
    <p:sldId id="293" r:id="rId44"/>
    <p:sldId id="294" r:id="rId45"/>
    <p:sldId id="295" r:id="rId46"/>
    <p:sldId id="280" r:id="rId47"/>
  </p:sldIdLst>
  <p:sldSz cx="9144000" cy="5715000" type="screen16x10"/>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43</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altLang="zh-CN" dirty="0" smtClean="0">
                <a:cs typeface="Segoe UI" pitchFamily="18" charset="0"/>
              </a:rPr>
              <a:t>Οικονοµική</a:t>
            </a:r>
            <a:r>
              <a:rPr lang="en-US" altLang="zh-CN" dirty="0" smtClean="0">
                <a:cs typeface="Times New Roman" pitchFamily="18" charset="0"/>
              </a:rPr>
              <a:t> </a:t>
            </a:r>
            <a:r>
              <a:rPr lang="en-US" altLang="zh-CN" dirty="0" err="1" smtClean="0">
                <a:cs typeface="Segoe UI" pitchFamily="18" charset="0"/>
              </a:rPr>
              <a:t>Εργασίας</a:t>
            </a:r>
            <a:r>
              <a:rPr lang="en-US" altLang="zh-CN" dirty="0" smtClean="0">
                <a:cs typeface="Times New Roman" pitchFamily="18" charset="0"/>
              </a:rPr>
              <a:t> </a:t>
            </a:r>
            <a:r>
              <a:rPr lang="en-US" altLang="zh-CN" dirty="0" smtClean="0">
                <a:cs typeface="Segoe UI" pitchFamily="18" charset="0"/>
              </a:rPr>
              <a:t>και</a:t>
            </a:r>
            <a:r>
              <a:rPr lang="en-US" altLang="zh-CN" dirty="0" smtClean="0">
                <a:cs typeface="Times New Roman" pitchFamily="18" charset="0"/>
              </a:rPr>
              <a:t> </a:t>
            </a:r>
            <a:r>
              <a:rPr lang="en-US" altLang="zh-CN" dirty="0" err="1" smtClean="0">
                <a:cs typeface="Segoe UI" pitchFamily="18" charset="0"/>
              </a:rPr>
              <a:t>Εργασιακές</a:t>
            </a:r>
            <a:r>
              <a:rPr lang="en-US" altLang="zh-CN" dirty="0" smtClean="0">
                <a:cs typeface="Times New Roman" pitchFamily="18" charset="0"/>
              </a:rPr>
              <a:t> </a:t>
            </a:r>
            <a:r>
              <a:rPr lang="en-US" altLang="zh-CN" dirty="0" err="1" smtClean="0">
                <a:cs typeface="Segoe UI" pitchFamily="18" charset="0"/>
              </a:rPr>
              <a:t>Σχέσεις</a:t>
            </a:r>
            <a:endParaRPr lang="el-GR" dirty="0"/>
          </a:p>
        </p:txBody>
      </p:sp>
      <p:sp>
        <p:nvSpPr>
          <p:cNvPr id="3" name="Υπότιτλος 2"/>
          <p:cNvSpPr>
            <a:spLocks noGrp="1"/>
          </p:cNvSpPr>
          <p:nvPr>
            <p:ph type="subTitle" idx="1"/>
          </p:nvPr>
        </p:nvSpPr>
        <p:spPr>
          <a:xfrm>
            <a:off x="611560" y="3145532"/>
            <a:ext cx="7776864" cy="1112461"/>
          </a:xfrm>
        </p:spPr>
        <p:txBody>
          <a:bodyPr>
            <a:noAutofit/>
          </a:bodyPr>
          <a:lstStyle/>
          <a:p>
            <a:r>
              <a:rPr lang="el-GR" altLang="zh-CN" b="1" dirty="0" smtClean="0">
                <a:cs typeface="Segoe UI" pitchFamily="18" charset="0"/>
              </a:rPr>
              <a:t>Προσφορά και ζήτηση εργασίας</a:t>
            </a:r>
          </a:p>
          <a:p>
            <a:r>
              <a:rPr lang="en-US" altLang="zh-CN" sz="2800" dirty="0" err="1"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tabLst>
                <a:tab pos="254000" algn="l"/>
                <a:tab pos="1638300" algn="l"/>
              </a:tabLst>
            </a:pPr>
            <a:r>
              <a:rPr lang="en-US" altLang="zh-CN" sz="2200" u="sng" dirty="0" smtClean="0">
                <a:cs typeface="Segoe UI" pitchFamily="18" charset="0"/>
              </a:rPr>
              <a:t>Συνάρτηση </a:t>
            </a:r>
            <a:r>
              <a:rPr lang="en-US" altLang="zh-CN" sz="2200" u="sng" dirty="0" err="1" smtClean="0">
                <a:cs typeface="Segoe UI" pitchFamily="18" charset="0"/>
              </a:rPr>
              <a:t>Χρησιµότητας</a:t>
            </a:r>
            <a:endParaRPr lang="en-US" altLang="zh-CN" sz="2200" dirty="0" smtClean="0"/>
          </a:p>
          <a:p>
            <a:pPr>
              <a:lnSpc>
                <a:spcPct val="80000"/>
              </a:lnSpc>
              <a:buNone/>
              <a:tabLst>
                <a:tab pos="254000" algn="l"/>
                <a:tab pos="1638300" algn="l"/>
              </a:tabLst>
            </a:pP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συνάρτηση</a:t>
            </a:r>
            <a:r>
              <a:rPr lang="en-US" altLang="zh-CN" sz="2200" dirty="0" smtClean="0">
                <a:cs typeface="Times New Roman" pitchFamily="18" charset="0"/>
              </a:rPr>
              <a:t> </a:t>
            </a:r>
            <a:r>
              <a:rPr lang="en-US" altLang="zh-CN" sz="2200" dirty="0" err="1" smtClean="0">
                <a:cs typeface="Segoe UI" pitchFamily="18" charset="0"/>
              </a:rPr>
              <a:t>προς</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εγιστοποίηση</a:t>
            </a:r>
            <a:r>
              <a:rPr lang="el-GR" altLang="zh-CN" sz="2200" dirty="0" smtClean="0">
                <a:cs typeface="Segoe UI" pitchFamily="18" charset="0"/>
              </a:rPr>
              <a:t> </a:t>
            </a:r>
            <a:r>
              <a:rPr lang="en-US" altLang="zh-CN" sz="2200" dirty="0" err="1" smtClean="0">
                <a:cs typeface="Segoe UI" pitchFamily="18" charset="0"/>
              </a:rPr>
              <a:t>χρησιµότητας</a:t>
            </a:r>
            <a:r>
              <a:rPr lang="en-US" altLang="zh-CN" sz="2200" dirty="0" smtClean="0">
                <a:cs typeface="Times New Roman" pitchFamily="18" charset="0"/>
              </a:rPr>
              <a:t> </a:t>
            </a:r>
            <a:r>
              <a:rPr lang="en-US" altLang="zh-CN" sz="2200" dirty="0" smtClean="0">
                <a:cs typeface="Segoe UI" pitchFamily="18" charset="0"/>
              </a:rPr>
              <a:t>(U)</a:t>
            </a:r>
            <a:r>
              <a:rPr lang="en-US" altLang="zh-CN" sz="2200" dirty="0" smtClean="0">
                <a:cs typeface="Times New Roman" pitchFamily="18" charset="0"/>
              </a:rPr>
              <a:t> </a:t>
            </a:r>
            <a:r>
              <a:rPr lang="en-US" altLang="zh-CN" sz="2200" dirty="0" smtClean="0">
                <a:cs typeface="Segoe UI" pitchFamily="18" charset="0"/>
              </a:rPr>
              <a:t>:</a:t>
            </a:r>
          </a:p>
          <a:p>
            <a:pPr algn="ctr">
              <a:lnSpc>
                <a:spcPct val="80000"/>
              </a:lnSpc>
              <a:tabLst>
                <a:tab pos="63500" algn="l"/>
                <a:tab pos="1193800" algn="l"/>
                <a:tab pos="2628900" algn="l"/>
                <a:tab pos="2755900" algn="l"/>
                <a:tab pos="2768600" algn="l"/>
                <a:tab pos="2832100" algn="l"/>
              </a:tabLst>
            </a:pPr>
            <a:r>
              <a:rPr lang="en-US" altLang="zh-CN" sz="2200" dirty="0" smtClean="0">
                <a:cs typeface="Segoe UI" pitchFamily="18" charset="0"/>
              </a:rPr>
              <a:t>U=f(I,R)</a:t>
            </a:r>
          </a:p>
          <a:p>
            <a:pPr algn="ctr">
              <a:lnSpc>
                <a:spcPct val="80000"/>
              </a:lnSpc>
              <a:buNone/>
              <a:tabLst>
                <a:tab pos="63500" algn="l"/>
                <a:tab pos="1193800" algn="l"/>
                <a:tab pos="2628900" algn="l"/>
                <a:tab pos="2755900" algn="l"/>
                <a:tab pos="2768600" algn="l"/>
                <a:tab pos="2832100" algn="l"/>
              </a:tabLst>
            </a:pPr>
            <a:r>
              <a:rPr lang="en-US" altLang="zh-CN" sz="2200" dirty="0" err="1" smtClean="0">
                <a:cs typeface="Segoe UI" pitchFamily="18" charset="0"/>
              </a:rPr>
              <a:t>όπου</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I=</a:t>
            </a:r>
            <a:r>
              <a:rPr lang="en-US" altLang="zh-CN" sz="2200" dirty="0" err="1" smtClean="0">
                <a:cs typeface="Segoe UI" pitchFamily="18" charset="0"/>
              </a:rPr>
              <a:t>Εισόδηµα</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R=</a:t>
            </a:r>
            <a:r>
              <a:rPr lang="en-US" altLang="zh-CN" sz="2200" dirty="0" err="1" smtClean="0">
                <a:cs typeface="Segoe UI" pitchFamily="18" charset="0"/>
              </a:rPr>
              <a:t>Σχόλη</a:t>
            </a:r>
            <a:endParaRPr lang="en-US" altLang="zh-CN" sz="2200" dirty="0" smtClean="0"/>
          </a:p>
          <a:p>
            <a:pPr algn="ctr">
              <a:lnSpc>
                <a:spcPct val="80000"/>
              </a:lnSpc>
              <a:tabLst>
                <a:tab pos="63500" algn="l"/>
                <a:tab pos="1193800" algn="l"/>
                <a:tab pos="2628900" algn="l"/>
                <a:tab pos="2755900" algn="l"/>
                <a:tab pos="2768600" algn="l"/>
                <a:tab pos="2832100" algn="l"/>
              </a:tabLst>
            </a:pPr>
            <a:r>
              <a:rPr lang="en-US" altLang="zh-CN" sz="2200" dirty="0" smtClean="0">
                <a:cs typeface="Segoe UI" pitchFamily="18" charset="0"/>
              </a:rPr>
              <a:t>I=W*L</a:t>
            </a:r>
            <a:endParaRPr lang="el-GR" altLang="zh-CN" sz="2200" dirty="0" smtClean="0">
              <a:cs typeface="Segoe UI" pitchFamily="18" charset="0"/>
            </a:endParaRPr>
          </a:p>
          <a:p>
            <a:pPr algn="ctr">
              <a:lnSpc>
                <a:spcPct val="80000"/>
              </a:lnSpc>
              <a:tabLst>
                <a:tab pos="63500" algn="l"/>
                <a:tab pos="1193800" algn="l"/>
                <a:tab pos="2628900" algn="l"/>
                <a:tab pos="2755900" algn="l"/>
                <a:tab pos="2768600" algn="l"/>
                <a:tab pos="2832100" algn="l"/>
              </a:tabLst>
            </a:pPr>
            <a:r>
              <a:rPr lang="en-US" altLang="zh-CN" sz="2200" dirty="0" smtClean="0">
                <a:cs typeface="Segoe UI" pitchFamily="18" charset="0"/>
              </a:rPr>
              <a:t>(W=µ</a:t>
            </a:r>
            <a:r>
              <a:rPr lang="en-US" altLang="zh-CN" sz="2200" dirty="0" err="1" smtClean="0">
                <a:cs typeface="Segoe UI" pitchFamily="18" charset="0"/>
              </a:rPr>
              <a:t>ισθός</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L=</a:t>
            </a:r>
            <a:r>
              <a:rPr lang="en-US" altLang="zh-CN" sz="2200" dirty="0" err="1" smtClean="0">
                <a:cs typeface="Segoe UI" pitchFamily="18" charset="0"/>
              </a:rPr>
              <a:t>προσφερόµενη</a:t>
            </a:r>
            <a:r>
              <a:rPr lang="en-US" altLang="zh-CN" sz="2200" dirty="0" smtClean="0">
                <a:cs typeface="Times New Roman" pitchFamily="18" charset="0"/>
              </a:rPr>
              <a:t> </a:t>
            </a:r>
            <a:r>
              <a:rPr lang="en-US" altLang="zh-CN" sz="2200" dirty="0" err="1" smtClean="0">
                <a:cs typeface="Segoe UI" pitchFamily="18" charset="0"/>
              </a:rPr>
              <a:t>ποσότητα</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endParaRPr lang="en-US" altLang="zh-CN" sz="2200" dirty="0" smtClean="0"/>
          </a:p>
          <a:p>
            <a:pPr algn="ctr">
              <a:lnSpc>
                <a:spcPct val="80000"/>
              </a:lnSpc>
              <a:tabLst>
                <a:tab pos="63500" algn="l"/>
                <a:tab pos="1193800" algn="l"/>
                <a:tab pos="2628900" algn="l"/>
                <a:tab pos="2755900" algn="l"/>
                <a:tab pos="2768600" algn="l"/>
                <a:tab pos="2832100" algn="l"/>
              </a:tabLst>
            </a:pPr>
            <a:r>
              <a:rPr lang="en-US" altLang="zh-CN" sz="2200" dirty="0" smtClean="0">
                <a:cs typeface="Segoe UI" pitchFamily="18" charset="0"/>
              </a:rPr>
              <a:t>R=T-L</a:t>
            </a:r>
            <a:endParaRPr lang="el-GR" altLang="zh-CN" sz="2200" dirty="0" smtClean="0">
              <a:cs typeface="Segoe UI" pitchFamily="18" charset="0"/>
            </a:endParaRPr>
          </a:p>
          <a:p>
            <a:pPr algn="ctr">
              <a:lnSpc>
                <a:spcPct val="80000"/>
              </a:lnSpc>
              <a:tabLst>
                <a:tab pos="63500" algn="l"/>
                <a:tab pos="1193800" algn="l"/>
                <a:tab pos="2628900" algn="l"/>
                <a:tab pos="2755900" algn="l"/>
                <a:tab pos="2768600" algn="l"/>
                <a:tab pos="2832100" algn="l"/>
              </a:tabLst>
            </a:pPr>
            <a:r>
              <a:rPr lang="en-US" altLang="zh-CN" sz="2200" dirty="0" smtClean="0">
                <a:cs typeface="Segoe UI" pitchFamily="18" charset="0"/>
              </a:rPr>
              <a:t>(T=</a:t>
            </a:r>
            <a:r>
              <a:rPr lang="en-US" altLang="zh-CN" sz="2200" dirty="0" err="1" smtClean="0">
                <a:cs typeface="Segoe UI" pitchFamily="18" charset="0"/>
              </a:rPr>
              <a:t>διαθέσιµος</a:t>
            </a:r>
            <a:r>
              <a:rPr lang="en-US" altLang="zh-CN" sz="2200" dirty="0" smtClean="0">
                <a:cs typeface="Times New Roman" pitchFamily="18" charset="0"/>
              </a:rPr>
              <a:t> </a:t>
            </a:r>
            <a:r>
              <a:rPr lang="en-US" altLang="zh-CN" sz="2200" dirty="0" err="1" smtClean="0">
                <a:cs typeface="Segoe UI" pitchFamily="18" charset="0"/>
              </a:rPr>
              <a:t>χρόνος</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L=</a:t>
            </a:r>
            <a:r>
              <a:rPr lang="en-US" altLang="zh-CN" sz="2200" dirty="0" err="1" smtClean="0">
                <a:cs typeface="Segoe UI" pitchFamily="18" charset="0"/>
              </a:rPr>
              <a:t>προσφερόµενη</a:t>
            </a:r>
            <a:r>
              <a:rPr lang="en-US" altLang="zh-CN" sz="2200" dirty="0" smtClean="0">
                <a:cs typeface="Times New Roman" pitchFamily="18" charset="0"/>
              </a:rPr>
              <a:t> </a:t>
            </a:r>
            <a:r>
              <a:rPr lang="en-US" altLang="zh-CN" sz="2200" dirty="0" err="1" smtClean="0">
                <a:cs typeface="Segoe UI" pitchFamily="18" charset="0"/>
              </a:rPr>
              <a:t>ποσότητα</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3204"/>
            <a:ext cx="8229600" cy="952500"/>
          </a:xfrm>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6" name="5 - Εικόνα" descr="σελ 7 ενοτ 6.jpg"/>
          <p:cNvPicPr>
            <a:picLocks noChangeAspect="1"/>
          </p:cNvPicPr>
          <p:nvPr/>
        </p:nvPicPr>
        <p:blipFill>
          <a:blip r:embed="rId2" cstate="print"/>
          <a:stretch>
            <a:fillRect/>
          </a:stretch>
        </p:blipFill>
        <p:spPr>
          <a:xfrm>
            <a:off x="323529" y="2065412"/>
            <a:ext cx="5289444" cy="3414911"/>
          </a:xfrm>
          <a:prstGeom prst="rect">
            <a:avLst/>
          </a:prstGeom>
        </p:spPr>
      </p:pic>
      <p:sp>
        <p:nvSpPr>
          <p:cNvPr id="7" name="TextBox 1"/>
          <p:cNvSpPr txBox="1"/>
          <p:nvPr/>
        </p:nvSpPr>
        <p:spPr>
          <a:xfrm>
            <a:off x="1043608" y="1129308"/>
            <a:ext cx="5980548" cy="410049"/>
          </a:xfrm>
          <a:prstGeom prst="rect">
            <a:avLst/>
          </a:prstGeom>
          <a:noFill/>
        </p:spPr>
        <p:txBody>
          <a:bodyPr wrap="none" lIns="0" tIns="0" rIns="0" rtlCol="0">
            <a:spAutoFit/>
          </a:bodyPr>
          <a:lstStyle/>
          <a:p>
            <a:pPr>
              <a:lnSpc>
                <a:spcPts val="2800"/>
              </a:lnSpc>
              <a:tabLst/>
            </a:pPr>
            <a:r>
              <a:rPr lang="en-US" altLang="zh-CN" sz="2795" b="1" dirty="0" smtClean="0">
                <a:cs typeface="Segoe UI" pitchFamily="18" charset="0"/>
              </a:rPr>
              <a:t>Χρησιµότητα και Καµπύλες Αδιαφορίας</a:t>
            </a:r>
          </a:p>
        </p:txBody>
      </p:sp>
      <p:sp>
        <p:nvSpPr>
          <p:cNvPr id="8" name="TextBox 1"/>
          <p:cNvSpPr txBox="1"/>
          <p:nvPr/>
        </p:nvSpPr>
        <p:spPr>
          <a:xfrm>
            <a:off x="5004048" y="1993404"/>
            <a:ext cx="3906492" cy="1277273"/>
          </a:xfrm>
          <a:prstGeom prst="rect">
            <a:avLst/>
          </a:prstGeom>
          <a:noFill/>
        </p:spPr>
        <p:txBody>
          <a:bodyPr wrap="square" lIns="0" tIns="0" rIns="0" rtlCol="0">
            <a:spAutoFit/>
          </a:bodyPr>
          <a:lstStyle/>
          <a:p>
            <a:pPr>
              <a:lnSpc>
                <a:spcPct val="80000"/>
              </a:lnSpc>
              <a:tabLst>
                <a:tab pos="241300" algn="l"/>
              </a:tabLst>
            </a:pPr>
            <a:r>
              <a:rPr lang="en-US" altLang="zh-CN" sz="2000" dirty="0" err="1" smtClean="0">
                <a:solidFill>
                  <a:srgbClr val="000000"/>
                </a:solidFill>
                <a:cs typeface="Segoe UI" pitchFamily="18" charset="0"/>
              </a:rPr>
              <a:t>Κάθ</a:t>
            </a:r>
            <a:r>
              <a:rPr lang="el-GR" altLang="zh-CN" sz="2000" dirty="0" smtClean="0">
                <a:solidFill>
                  <a:srgbClr val="000000"/>
                </a:solidFill>
                <a:cs typeface="Segoe UI" pitchFamily="18" charset="0"/>
              </a:rPr>
              <a:t>ε</a:t>
            </a:r>
            <a:r>
              <a:rPr lang="en-US" altLang="zh-CN" sz="2000" dirty="0" smtClean="0">
                <a:cs typeface="Times New Roman" pitchFamily="18" charset="0"/>
              </a:rPr>
              <a:t> </a:t>
            </a:r>
            <a:r>
              <a:rPr lang="en-US" altLang="zh-CN" sz="2000" dirty="0" err="1" smtClean="0">
                <a:solidFill>
                  <a:srgbClr val="000000"/>
                </a:solidFill>
                <a:cs typeface="Segoe UI" pitchFamily="18" charset="0"/>
              </a:rPr>
              <a:t>άτοµο</a:t>
            </a:r>
            <a:r>
              <a:rPr lang="en-US" altLang="zh-CN" sz="2000" dirty="0" smtClean="0">
                <a:cs typeface="Times New Roman" pitchFamily="18" charset="0"/>
              </a:rPr>
              <a:t> </a:t>
            </a:r>
            <a:r>
              <a:rPr lang="en-US" altLang="zh-CN" sz="2000" dirty="0" smtClean="0">
                <a:solidFill>
                  <a:srgbClr val="000000"/>
                </a:solidFill>
                <a:cs typeface="Segoe UI" pitchFamily="18" charset="0"/>
              </a:rPr>
              <a:t>επιθυµεί</a:t>
            </a:r>
            <a:r>
              <a:rPr lang="en-US" altLang="zh-CN" sz="2000" dirty="0" smtClean="0">
                <a:cs typeface="Times New Roman" pitchFamily="18" charset="0"/>
              </a:rPr>
              <a:t> </a:t>
            </a:r>
            <a:r>
              <a:rPr lang="en-US" altLang="zh-CN" sz="2000" dirty="0" smtClean="0">
                <a:solidFill>
                  <a:srgbClr val="000000"/>
                </a:solidFill>
                <a:cs typeface="Segoe UI" pitchFamily="18" charset="0"/>
              </a:rPr>
              <a:t>να</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εγιστοποιήσει</a:t>
            </a:r>
            <a:r>
              <a:rPr lang="en-US" altLang="zh-CN" sz="2000" dirty="0" smtClean="0">
                <a:cs typeface="Times New Roman" pitchFamily="18" charset="0"/>
              </a:rPr>
              <a:t> </a:t>
            </a:r>
            <a:r>
              <a:rPr lang="en-US" altLang="zh-CN" sz="2000" dirty="0" smtClean="0">
                <a:solidFill>
                  <a:srgbClr val="000000"/>
                </a:solidFill>
                <a:cs typeface="Segoe UI" pitchFamily="18" charset="0"/>
              </a:rPr>
              <a:t>τη</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χρησιµότητά</a:t>
            </a:r>
            <a:r>
              <a:rPr lang="en-US" altLang="zh-CN" sz="2000" dirty="0" smtClean="0">
                <a:cs typeface="Times New Roman" pitchFamily="18" charset="0"/>
              </a:rPr>
              <a:t>  </a:t>
            </a:r>
            <a:r>
              <a:rPr lang="en-US" altLang="zh-CN" sz="2000" dirty="0" smtClean="0">
                <a:solidFill>
                  <a:srgbClr val="000000"/>
                </a:solidFill>
                <a:cs typeface="Segoe UI" pitchFamily="18" charset="0"/>
              </a:rPr>
              <a:t>του,</a:t>
            </a:r>
            <a:r>
              <a:rPr lang="en-US" altLang="zh-CN" sz="2000" dirty="0" smtClean="0">
                <a:cs typeface="Times New Roman" pitchFamily="18" charset="0"/>
              </a:rPr>
              <a:t> </a:t>
            </a:r>
            <a:r>
              <a:rPr lang="en-US" altLang="zh-CN" sz="2000" dirty="0" err="1" smtClean="0">
                <a:solidFill>
                  <a:srgbClr val="000000"/>
                </a:solidFill>
                <a:cs typeface="Segoe UI" pitchFamily="18" charset="0"/>
              </a:rPr>
              <a:t>ωστόσο</a:t>
            </a:r>
            <a:r>
              <a:rPr lang="en-US" altLang="zh-CN" sz="2000" dirty="0" smtClean="0">
                <a:cs typeface="Times New Roman" pitchFamily="18" charset="0"/>
              </a:rPr>
              <a:t> </a:t>
            </a:r>
            <a:r>
              <a:rPr lang="en-US" altLang="zh-CN" sz="2000" dirty="0" err="1" smtClean="0">
                <a:solidFill>
                  <a:srgbClr val="000000"/>
                </a:solidFill>
                <a:cs typeface="Segoe UI" pitchFamily="18" charset="0"/>
              </a:rPr>
              <a:t>αυτό</a:t>
            </a:r>
            <a:r>
              <a:rPr lang="en-US" altLang="zh-CN" sz="2000" dirty="0" smtClean="0">
                <a:cs typeface="Times New Roman" pitchFamily="18" charset="0"/>
              </a:rPr>
              <a:t> </a:t>
            </a:r>
            <a:r>
              <a:rPr lang="en-US" altLang="zh-CN" sz="2000" dirty="0" smtClean="0">
                <a:solidFill>
                  <a:srgbClr val="000000"/>
                </a:solidFill>
                <a:cs typeface="Segoe UI" pitchFamily="18" charset="0"/>
              </a:rPr>
              <a:t>δεν</a:t>
            </a:r>
            <a:r>
              <a:rPr lang="en-US" altLang="zh-CN" sz="2000" dirty="0" smtClean="0">
                <a:cs typeface="Times New Roman" pitchFamily="18" charset="0"/>
              </a:rPr>
              <a:t> </a:t>
            </a:r>
            <a:r>
              <a:rPr lang="en-US" altLang="zh-CN" sz="2000" dirty="0" smtClean="0">
                <a:solidFill>
                  <a:srgbClr val="000000"/>
                </a:solidFill>
                <a:cs typeface="Segoe UI" pitchFamily="18" charset="0"/>
              </a:rPr>
              <a:t>είναι</a:t>
            </a:r>
            <a:r>
              <a:rPr lang="en-US" altLang="zh-CN" sz="2000" dirty="0" smtClean="0">
                <a:cs typeface="Times New Roman" pitchFamily="18" charset="0"/>
              </a:rPr>
              <a:t> </a:t>
            </a:r>
            <a:r>
              <a:rPr lang="en-US" altLang="zh-CN" sz="2000" dirty="0" err="1" smtClean="0">
                <a:solidFill>
                  <a:srgbClr val="000000"/>
                </a:solidFill>
                <a:cs typeface="Segoe UI" pitchFamily="18" charset="0"/>
              </a:rPr>
              <a:t>εφικτό</a:t>
            </a:r>
            <a:endParaRPr lang="en-US" altLang="zh-CN" sz="2000" dirty="0" smtClean="0">
              <a:solidFill>
                <a:srgbClr val="000000"/>
              </a:solidFill>
              <a:cs typeface="Segoe UI" pitchFamily="18" charset="0"/>
            </a:endParaRPr>
          </a:p>
          <a:p>
            <a:pPr>
              <a:lnSpc>
                <a:spcPct val="80000"/>
              </a:lnSpc>
              <a:tabLst>
                <a:tab pos="241300" algn="l"/>
              </a:tabLst>
            </a:pPr>
            <a:r>
              <a:rPr lang="el-GR" altLang="zh-CN" sz="2000" dirty="0" smtClean="0">
                <a:solidFill>
                  <a:srgbClr val="000000"/>
                </a:solidFill>
                <a:cs typeface="Segoe UI" pitchFamily="18" charset="0"/>
              </a:rPr>
              <a:t>καθώς</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n-US" altLang="zh-CN" sz="2000" dirty="0" smtClean="0">
                <a:cs typeface="Times New Roman" pitchFamily="18" charset="0"/>
              </a:rPr>
              <a:t> </a:t>
            </a:r>
            <a:r>
              <a:rPr lang="en-US" altLang="zh-CN" sz="2000" dirty="0" err="1" smtClean="0">
                <a:solidFill>
                  <a:srgbClr val="000000"/>
                </a:solidFill>
                <a:cs typeface="Segoe UI" pitchFamily="18" charset="0"/>
              </a:rPr>
              <a:t>κάθε</a:t>
            </a:r>
            <a:r>
              <a:rPr lang="en-US" altLang="zh-CN" sz="2000" dirty="0" smtClean="0">
                <a:cs typeface="Times New Roman" pitchFamily="18" charset="0"/>
              </a:rPr>
              <a:t> </a:t>
            </a:r>
            <a:r>
              <a:rPr lang="en-US" altLang="zh-CN" sz="2000" dirty="0" err="1" smtClean="0">
                <a:solidFill>
                  <a:srgbClr val="000000"/>
                </a:solidFill>
                <a:cs typeface="Segoe UI" pitchFamily="18" charset="0"/>
              </a:rPr>
              <a:t>άτοµο</a:t>
            </a:r>
            <a:r>
              <a:rPr lang="en-US" altLang="zh-CN" sz="2000" dirty="0" smtClean="0">
                <a:cs typeface="Times New Roman" pitchFamily="18" charset="0"/>
              </a:rPr>
              <a:t> </a:t>
            </a:r>
            <a:r>
              <a:rPr lang="en-US" altLang="zh-CN" sz="2000" dirty="0" err="1" smtClean="0">
                <a:solidFill>
                  <a:srgbClr val="000000"/>
                </a:solidFill>
                <a:cs typeface="Segoe UI" pitchFamily="18" charset="0"/>
              </a:rPr>
              <a:t>έχει</a:t>
            </a:r>
            <a:r>
              <a:rPr lang="en-US" altLang="zh-CN" sz="2000" dirty="0" smtClean="0">
                <a:cs typeface="Times New Roman" pitchFamily="18" charset="0"/>
              </a:rPr>
              <a:t> </a:t>
            </a:r>
            <a:r>
              <a:rPr lang="en-US" altLang="zh-CN" sz="2000" dirty="0" err="1" smtClean="0">
                <a:solidFill>
                  <a:srgbClr val="000000"/>
                </a:solidFill>
                <a:cs typeface="Segoe UI" pitchFamily="18" charset="0"/>
              </a:rPr>
              <a:t>έναν</a:t>
            </a:r>
            <a:r>
              <a:rPr lang="en-US" altLang="zh-CN" sz="2000" dirty="0" smtClean="0">
                <a:cs typeface="Times New Roman" pitchFamily="18" charset="0"/>
              </a:rPr>
              <a:t>   </a:t>
            </a:r>
            <a:r>
              <a:rPr lang="en-US" altLang="zh-CN" sz="2000" u="sng" dirty="0" err="1" smtClean="0">
                <a:solidFill>
                  <a:srgbClr val="000000"/>
                </a:solidFill>
                <a:cs typeface="Segoe UI" pitchFamily="18" charset="0"/>
              </a:rPr>
              <a:t>εισοδηµατικό</a:t>
            </a:r>
            <a:r>
              <a:rPr lang="el-GR" altLang="zh-CN" sz="2000" u="sng" dirty="0" smtClean="0">
                <a:solidFill>
                  <a:srgbClr val="000000"/>
                </a:solidFill>
                <a:cs typeface="Segoe UI" pitchFamily="18" charset="0"/>
              </a:rPr>
              <a:t> </a:t>
            </a:r>
            <a:r>
              <a:rPr lang="en-US" altLang="zh-CN" sz="2000" u="sng" dirty="0" err="1" smtClean="0">
                <a:solidFill>
                  <a:srgbClr val="000000"/>
                </a:solidFill>
                <a:cs typeface="Segoe UI" pitchFamily="18" charset="0"/>
              </a:rPr>
              <a:t>περιορισµό</a:t>
            </a:r>
            <a:r>
              <a:rPr lang="en-US" altLang="zh-CN" sz="2000" u="sng" dirty="0" smtClean="0">
                <a:solidFill>
                  <a:srgbClr val="000000"/>
                </a:solidFill>
                <a:cs typeface="Segoe UI"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pic>
        <p:nvPicPr>
          <p:cNvPr id="5" name="4 - Εικόνα" descr="σελ 8 ενοτ 6.jpg"/>
          <p:cNvPicPr>
            <a:picLocks noChangeAspect="1"/>
          </p:cNvPicPr>
          <p:nvPr/>
        </p:nvPicPr>
        <p:blipFill>
          <a:blip r:embed="rId2" cstate="print"/>
          <a:stretch>
            <a:fillRect/>
          </a:stretch>
        </p:blipFill>
        <p:spPr>
          <a:xfrm>
            <a:off x="1115616" y="1633364"/>
            <a:ext cx="3994932" cy="2642989"/>
          </a:xfrm>
          <a:prstGeom prst="rect">
            <a:avLst/>
          </a:prstGeom>
        </p:spPr>
      </p:pic>
      <p:sp>
        <p:nvSpPr>
          <p:cNvPr id="6" name="TextBox 1"/>
          <p:cNvSpPr txBox="1"/>
          <p:nvPr/>
        </p:nvSpPr>
        <p:spPr>
          <a:xfrm>
            <a:off x="971600" y="1201316"/>
            <a:ext cx="6185219" cy="410049"/>
          </a:xfrm>
          <a:prstGeom prst="rect">
            <a:avLst/>
          </a:prstGeom>
          <a:noFill/>
        </p:spPr>
        <p:txBody>
          <a:bodyPr wrap="none" lIns="0" tIns="0" rIns="0" rtlCol="0">
            <a:spAutoFit/>
          </a:bodyPr>
          <a:lstStyle/>
          <a:p>
            <a:pPr>
              <a:lnSpc>
                <a:spcPts val="2800"/>
              </a:lnSpc>
              <a:tabLst>
                <a:tab pos="1155700" algn="l"/>
              </a:tabLst>
            </a:pPr>
            <a:r>
              <a:rPr lang="en-US" altLang="zh-CN" sz="2795" b="1" dirty="0" smtClean="0">
                <a:latin typeface="+mj-lt"/>
                <a:cs typeface="Segoe UI" pitchFamily="18" charset="0"/>
              </a:rPr>
              <a:t>Εισοδηµατικός και </a:t>
            </a:r>
            <a:r>
              <a:rPr lang="en-US" altLang="zh-CN" sz="2795" b="1" dirty="0" err="1" smtClean="0">
                <a:latin typeface="+mj-lt"/>
                <a:cs typeface="Segoe UI" pitchFamily="18" charset="0"/>
              </a:rPr>
              <a:t>Χρονικός</a:t>
            </a:r>
            <a:r>
              <a:rPr lang="en-US" altLang="zh-CN" sz="2795" b="1" dirty="0" smtClean="0">
                <a:latin typeface="+mj-lt"/>
                <a:cs typeface="Segoe UI" pitchFamily="18" charset="0"/>
              </a:rPr>
              <a:t> </a:t>
            </a:r>
            <a:r>
              <a:rPr lang="en-US" altLang="zh-CN" sz="2795" b="1" dirty="0" err="1" smtClean="0">
                <a:latin typeface="+mj-lt"/>
                <a:cs typeface="Segoe UI" pitchFamily="18" charset="0"/>
              </a:rPr>
              <a:t>Περιορισµός</a:t>
            </a:r>
            <a:endParaRPr lang="en-US" altLang="zh-CN" sz="2795" b="1" dirty="0" smtClean="0">
              <a:latin typeface="+mj-lt"/>
              <a:cs typeface="Segoe UI" pitchFamily="18" charset="0"/>
            </a:endParaRPr>
          </a:p>
        </p:txBody>
      </p:sp>
      <p:sp>
        <p:nvSpPr>
          <p:cNvPr id="7" name="TextBox 1"/>
          <p:cNvSpPr txBox="1"/>
          <p:nvPr/>
        </p:nvSpPr>
        <p:spPr>
          <a:xfrm>
            <a:off x="1259632" y="4369668"/>
            <a:ext cx="5674246" cy="1031051"/>
          </a:xfrm>
          <a:prstGeom prst="rect">
            <a:avLst/>
          </a:prstGeom>
          <a:noFill/>
        </p:spPr>
        <p:txBody>
          <a:bodyPr wrap="none" lIns="0" tIns="0" rIns="0" rtlCol="0">
            <a:spAutoFit/>
          </a:bodyPr>
          <a:lstStyle/>
          <a:p>
            <a:pPr>
              <a:lnSpc>
                <a:spcPct val="80000"/>
              </a:lnSpc>
              <a:tabLst>
                <a:tab pos="76200" algn="l"/>
                <a:tab pos="355600" algn="l"/>
                <a:tab pos="1841500" algn="l"/>
              </a:tabLst>
            </a:pPr>
            <a:r>
              <a:rPr lang="en-US" altLang="zh-CN" sz="2000" dirty="0" smtClean="0"/>
              <a:t>	</a:t>
            </a:r>
            <a:r>
              <a:rPr lang="en-US" altLang="zh-CN" sz="2000" dirty="0" smtClean="0">
                <a:solidFill>
                  <a:srgbClr val="000000"/>
                </a:solidFill>
                <a:cs typeface="Segoe UI" pitchFamily="18" charset="0"/>
              </a:rPr>
              <a:t>R=24,</a:t>
            </a:r>
            <a:r>
              <a:rPr lang="en-US" altLang="zh-CN" sz="2000" dirty="0" smtClean="0">
                <a:cs typeface="Times New Roman" pitchFamily="18" charset="0"/>
              </a:rPr>
              <a:t> </a:t>
            </a:r>
            <a:r>
              <a:rPr lang="en-US" altLang="zh-CN" sz="2000" dirty="0" smtClean="0">
                <a:solidFill>
                  <a:srgbClr val="000000"/>
                </a:solidFill>
                <a:cs typeface="Segoe UI" pitchFamily="18" charset="0"/>
              </a:rPr>
              <a:t>I=0⇒το</a:t>
            </a:r>
            <a:r>
              <a:rPr lang="en-US" altLang="zh-CN" sz="2000" dirty="0" smtClean="0">
                <a:cs typeface="Times New Roman" pitchFamily="18" charset="0"/>
              </a:rPr>
              <a:t> </a:t>
            </a:r>
            <a:r>
              <a:rPr lang="en-US" altLang="zh-CN" sz="2000" dirty="0" smtClean="0">
                <a:solidFill>
                  <a:srgbClr val="000000"/>
                </a:solidFill>
                <a:cs typeface="Segoe UI" pitchFamily="18" charset="0"/>
              </a:rPr>
              <a:t>άτοµο</a:t>
            </a:r>
            <a:r>
              <a:rPr lang="en-US" altLang="zh-CN" sz="2000" dirty="0" smtClean="0">
                <a:cs typeface="Times New Roman" pitchFamily="18" charset="0"/>
              </a:rPr>
              <a:t>     </a:t>
            </a:r>
            <a:r>
              <a:rPr lang="en-US" altLang="zh-CN" sz="2000" dirty="0" smtClean="0">
                <a:solidFill>
                  <a:srgbClr val="000000"/>
                </a:solidFill>
                <a:cs typeface="Segoe UI" pitchFamily="18" charset="0"/>
              </a:rPr>
              <a:t>ΕΝ</a:t>
            </a:r>
            <a:r>
              <a:rPr lang="en-US" altLang="zh-CN" sz="2000" dirty="0" smtClean="0">
                <a:cs typeface="Times New Roman" pitchFamily="18" charset="0"/>
              </a:rPr>
              <a:t> </a:t>
            </a:r>
            <a:r>
              <a:rPr lang="en-US" altLang="zh-CN" sz="2000" dirty="0" smtClean="0">
                <a:solidFill>
                  <a:srgbClr val="000000"/>
                </a:solidFill>
                <a:cs typeface="Segoe UI" pitchFamily="18" charset="0"/>
              </a:rPr>
              <a:t>εργάζεται</a:t>
            </a:r>
          </a:p>
          <a:p>
            <a:pPr>
              <a:lnSpc>
                <a:spcPct val="80000"/>
              </a:lnSpc>
              <a:tabLst>
                <a:tab pos="76200" algn="l"/>
                <a:tab pos="355600" algn="l"/>
                <a:tab pos="1841500" algn="l"/>
              </a:tabLst>
            </a:pPr>
            <a:r>
              <a:rPr lang="en-US" altLang="zh-CN" sz="2000" dirty="0" smtClean="0"/>
              <a:t>	</a:t>
            </a:r>
            <a:r>
              <a:rPr lang="en-US" altLang="zh-CN" sz="2000" dirty="0" smtClean="0">
                <a:solidFill>
                  <a:srgbClr val="000000"/>
                </a:solidFill>
                <a:cs typeface="Segoe UI" pitchFamily="18" charset="0"/>
              </a:rPr>
              <a:t>R=0,</a:t>
            </a:r>
            <a:r>
              <a:rPr lang="en-US" altLang="zh-CN" sz="2000" dirty="0" smtClean="0">
                <a:cs typeface="Times New Roman" pitchFamily="18" charset="0"/>
              </a:rPr>
              <a:t> </a:t>
            </a:r>
            <a:r>
              <a:rPr lang="en-US" altLang="zh-CN" sz="2000" dirty="0" smtClean="0">
                <a:solidFill>
                  <a:srgbClr val="000000"/>
                </a:solidFill>
                <a:cs typeface="Segoe UI" pitchFamily="18" charset="0"/>
              </a:rPr>
              <a:t>I=Ι1⇒το</a:t>
            </a:r>
            <a:r>
              <a:rPr lang="en-US" altLang="zh-CN" sz="2000" dirty="0" smtClean="0">
                <a:cs typeface="Times New Roman" pitchFamily="18" charset="0"/>
              </a:rPr>
              <a:t> </a:t>
            </a:r>
            <a:r>
              <a:rPr lang="en-US" altLang="zh-CN" sz="2000" dirty="0" smtClean="0">
                <a:solidFill>
                  <a:srgbClr val="000000"/>
                </a:solidFill>
                <a:cs typeface="Segoe UI" pitchFamily="18" charset="0"/>
              </a:rPr>
              <a:t>άτοµο</a:t>
            </a:r>
            <a:r>
              <a:rPr lang="en-US" altLang="zh-CN" sz="2000" dirty="0" smtClean="0">
                <a:cs typeface="Times New Roman" pitchFamily="18" charset="0"/>
              </a:rPr>
              <a:t> </a:t>
            </a:r>
            <a:r>
              <a:rPr lang="en-US" altLang="zh-CN" sz="2000" dirty="0" smtClean="0">
                <a:solidFill>
                  <a:srgbClr val="000000"/>
                </a:solidFill>
                <a:cs typeface="Segoe UI" pitchFamily="18" charset="0"/>
              </a:rPr>
              <a:t>ΜΟΝΟ</a:t>
            </a:r>
            <a:r>
              <a:rPr lang="en-US" altLang="zh-CN" sz="2000" dirty="0" smtClean="0">
                <a:cs typeface="Times New Roman" pitchFamily="18" charset="0"/>
              </a:rPr>
              <a:t> </a:t>
            </a:r>
            <a:r>
              <a:rPr lang="en-US" altLang="zh-CN" sz="2000" dirty="0" smtClean="0">
                <a:solidFill>
                  <a:srgbClr val="000000"/>
                </a:solidFill>
                <a:cs typeface="Segoe UI" pitchFamily="18" charset="0"/>
              </a:rPr>
              <a:t>εργάζεται</a:t>
            </a:r>
          </a:p>
          <a:p>
            <a:pPr>
              <a:lnSpc>
                <a:spcPct val="80000"/>
              </a:lnSpc>
              <a:tabLst>
                <a:tab pos="76200" algn="l"/>
                <a:tab pos="355600" algn="l"/>
                <a:tab pos="1841500" algn="l"/>
              </a:tabLst>
            </a:pPr>
            <a:r>
              <a:rPr lang="en-US" altLang="zh-CN" sz="2000" u="sng" dirty="0" smtClean="0">
                <a:solidFill>
                  <a:srgbClr val="000000"/>
                </a:solidFill>
                <a:cs typeface="Segoe UI" pitchFamily="18" charset="0"/>
              </a:rPr>
              <a:t>Η επιλογή του ατόµου µε το πόσες ώρες θα εργαστεί</a:t>
            </a:r>
          </a:p>
          <a:p>
            <a:pPr>
              <a:lnSpc>
                <a:spcPct val="80000"/>
              </a:lnSpc>
              <a:tabLst>
                <a:tab pos="76200" algn="l"/>
                <a:tab pos="355600" algn="l"/>
                <a:tab pos="1841500" algn="l"/>
              </a:tabLst>
            </a:pPr>
            <a:r>
              <a:rPr lang="en-US" altLang="zh-CN" sz="2000" u="sng" dirty="0" smtClean="0">
                <a:solidFill>
                  <a:srgbClr val="000000"/>
                </a:solidFill>
                <a:cs typeface="Segoe UI" pitchFamily="18" charset="0"/>
              </a:rPr>
              <a:t>και πόσες θα αναπαυθεί εξαρτάται από τον µ</a:t>
            </a:r>
            <a:r>
              <a:rPr lang="en-US" altLang="zh-CN" sz="2000" u="sng" dirty="0" err="1" smtClean="0">
                <a:solidFill>
                  <a:srgbClr val="000000"/>
                </a:solidFill>
                <a:cs typeface="Segoe UI" pitchFamily="18" charset="0"/>
              </a:rPr>
              <a:t>ισθό</a:t>
            </a:r>
            <a:r>
              <a:rPr lang="en-US" altLang="zh-CN" sz="2000" u="sng" dirty="0" smtClean="0">
                <a:solidFill>
                  <a:srgbClr val="000000"/>
                </a:solidFill>
                <a:cs typeface="Segoe UI"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pic>
        <p:nvPicPr>
          <p:cNvPr id="5" name="4 - Εικόνα" descr="σελ 9 ενοτ 6.jpg"/>
          <p:cNvPicPr>
            <a:picLocks noChangeAspect="1"/>
          </p:cNvPicPr>
          <p:nvPr/>
        </p:nvPicPr>
        <p:blipFill>
          <a:blip r:embed="rId2" cstate="print"/>
          <a:stretch>
            <a:fillRect/>
          </a:stretch>
        </p:blipFill>
        <p:spPr>
          <a:xfrm>
            <a:off x="539552" y="1993404"/>
            <a:ext cx="3689591" cy="2474590"/>
          </a:xfrm>
          <a:prstGeom prst="rect">
            <a:avLst/>
          </a:prstGeom>
        </p:spPr>
      </p:pic>
      <p:sp>
        <p:nvSpPr>
          <p:cNvPr id="6" name="TextBox 1"/>
          <p:cNvSpPr txBox="1"/>
          <p:nvPr/>
        </p:nvSpPr>
        <p:spPr>
          <a:xfrm>
            <a:off x="899592" y="1273324"/>
            <a:ext cx="2598917" cy="410049"/>
          </a:xfrm>
          <a:prstGeom prst="rect">
            <a:avLst/>
          </a:prstGeom>
          <a:noFill/>
        </p:spPr>
        <p:txBody>
          <a:bodyPr wrap="none" lIns="0" tIns="0" rIns="0" rtlCol="0">
            <a:spAutoFit/>
          </a:bodyPr>
          <a:lstStyle/>
          <a:p>
            <a:pPr>
              <a:lnSpc>
                <a:spcPts val="2800"/>
              </a:lnSpc>
              <a:tabLst/>
            </a:pPr>
            <a:r>
              <a:rPr lang="en-US" altLang="zh-CN" sz="2795" b="1" dirty="0" smtClean="0">
                <a:latin typeface="+mj-lt"/>
                <a:cs typeface="Segoe UI" pitchFamily="18" charset="0"/>
              </a:rPr>
              <a:t>Θέση Ισορροπίας</a:t>
            </a:r>
          </a:p>
        </p:txBody>
      </p:sp>
      <p:sp>
        <p:nvSpPr>
          <p:cNvPr id="7" name="TextBox 1"/>
          <p:cNvSpPr txBox="1"/>
          <p:nvPr/>
        </p:nvSpPr>
        <p:spPr>
          <a:xfrm>
            <a:off x="4716017" y="1849388"/>
            <a:ext cx="4427984" cy="1775871"/>
          </a:xfrm>
          <a:prstGeom prst="rect">
            <a:avLst/>
          </a:prstGeom>
          <a:noFill/>
        </p:spPr>
        <p:txBody>
          <a:bodyPr wrap="square" lIns="0" tIns="0" rIns="0" rtlCol="0">
            <a:spAutoFit/>
          </a:bodyPr>
          <a:lstStyle/>
          <a:p>
            <a:pPr>
              <a:lnSpc>
                <a:spcPct val="80000"/>
              </a:lnSpc>
              <a:tabLst>
                <a:tab pos="228600" algn="l"/>
              </a:tabLst>
            </a:pPr>
            <a:r>
              <a:rPr lang="en-US" altLang="zh-CN" sz="2000" dirty="0" smtClean="0">
                <a:solidFill>
                  <a:srgbClr val="000000"/>
                </a:solidFill>
                <a:cs typeface="Segoe UI" pitchFamily="18" charset="0"/>
              </a:rPr>
              <a:t>το</a:t>
            </a:r>
            <a:r>
              <a:rPr lang="en-US" altLang="zh-CN" sz="2000" dirty="0" smtClean="0">
                <a:cs typeface="Times New Roman" pitchFamily="18" charset="0"/>
              </a:rPr>
              <a:t> </a:t>
            </a:r>
            <a:r>
              <a:rPr lang="en-US" altLang="zh-CN" sz="2000" dirty="0" err="1" smtClean="0">
                <a:solidFill>
                  <a:srgbClr val="000000"/>
                </a:solidFill>
                <a:cs typeface="Segoe UI" pitchFamily="18" charset="0"/>
              </a:rPr>
              <a:t>άριστο</a:t>
            </a:r>
            <a:r>
              <a:rPr lang="en-US" altLang="zh-CN" sz="2000" dirty="0" smtClean="0">
                <a:cs typeface="Times New Roman" pitchFamily="18" charset="0"/>
              </a:rPr>
              <a:t> </a:t>
            </a:r>
            <a:r>
              <a:rPr lang="en-US" altLang="zh-CN" sz="2000" dirty="0" err="1" smtClean="0">
                <a:solidFill>
                  <a:srgbClr val="000000"/>
                </a:solidFill>
                <a:cs typeface="Segoe UI" pitchFamily="18" charset="0"/>
              </a:rPr>
              <a:t>σηµείο</a:t>
            </a:r>
            <a:r>
              <a:rPr lang="en-US" altLang="zh-CN" sz="2000" dirty="0" smtClean="0">
                <a:cs typeface="Times New Roman" pitchFamily="18" charset="0"/>
              </a:rPr>
              <a:t> </a:t>
            </a:r>
            <a:r>
              <a:rPr lang="en-US" altLang="zh-CN" sz="2000" dirty="0" err="1" smtClean="0">
                <a:solidFill>
                  <a:srgbClr val="000000"/>
                </a:solidFill>
                <a:cs typeface="Segoe UI" pitchFamily="18" charset="0"/>
              </a:rPr>
              <a:t>ισορροπίας</a:t>
            </a:r>
            <a:r>
              <a:rPr lang="en-US" altLang="zh-CN" sz="2000" dirty="0" smtClean="0">
                <a:cs typeface="Times New Roman" pitchFamily="18" charset="0"/>
              </a:rPr>
              <a:t> </a:t>
            </a:r>
            <a:r>
              <a:rPr lang="en-US" altLang="zh-CN" sz="2000" dirty="0" smtClean="0">
                <a:solidFill>
                  <a:srgbClr val="000000"/>
                </a:solidFill>
                <a:cs typeface="Segoe UI" pitchFamily="18" charset="0"/>
              </a:rPr>
              <a:t>Α,</a:t>
            </a:r>
            <a:r>
              <a:rPr lang="en-US" altLang="zh-CN" sz="2000" dirty="0" smtClean="0">
                <a:cs typeface="Times New Roman" pitchFamily="18" charset="0"/>
              </a:rPr>
              <a:t> </a:t>
            </a:r>
            <a:r>
              <a:rPr lang="en-US" altLang="zh-CN" sz="2000" dirty="0" err="1" smtClean="0">
                <a:solidFill>
                  <a:srgbClr val="000000"/>
                </a:solidFill>
                <a:cs typeface="Segoe UI" pitchFamily="18" charset="0"/>
              </a:rPr>
              <a:t>όπου</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n-US" altLang="zh-CN" sz="2000" dirty="0" smtClean="0">
                <a:cs typeface="Times New Roman" pitchFamily="18" charset="0"/>
              </a:rPr>
              <a:t>   </a:t>
            </a:r>
            <a:r>
              <a:rPr lang="en-US" altLang="zh-CN" sz="2000" dirty="0" err="1" smtClean="0">
                <a:solidFill>
                  <a:srgbClr val="000000"/>
                </a:solidFill>
                <a:cs typeface="Segoe UI" pitchFamily="18" charset="0"/>
              </a:rPr>
              <a:t>άτοµο</a:t>
            </a:r>
            <a:r>
              <a:rPr lang="el-GR" altLang="zh-CN" sz="2000" dirty="0" smtClean="0">
                <a:solidFill>
                  <a:srgbClr val="000000"/>
                </a:solidFill>
                <a:cs typeface="Segoe UI"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εγιστοποιεί</a:t>
            </a:r>
            <a:r>
              <a:rPr lang="en-US" altLang="zh-CN" sz="2000" dirty="0" smtClean="0">
                <a:cs typeface="Times New Roman" pitchFamily="18" charset="0"/>
              </a:rPr>
              <a:t> </a:t>
            </a:r>
            <a:r>
              <a:rPr lang="en-US" altLang="zh-CN" sz="2000" dirty="0" smtClean="0">
                <a:solidFill>
                  <a:srgbClr val="000000"/>
                </a:solidFill>
                <a:cs typeface="Segoe UI" pitchFamily="18" charset="0"/>
              </a:rPr>
              <a:t>τη</a:t>
            </a:r>
            <a:r>
              <a:rPr lang="en-US" altLang="zh-CN" sz="2000" dirty="0" smtClean="0">
                <a:cs typeface="Times New Roman" pitchFamily="18" charset="0"/>
              </a:rPr>
              <a:t> </a:t>
            </a:r>
            <a:r>
              <a:rPr lang="en-US" altLang="zh-CN" sz="2000" dirty="0" smtClean="0">
                <a:solidFill>
                  <a:srgbClr val="000000"/>
                </a:solidFill>
                <a:cs typeface="Segoe UI" pitchFamily="18" charset="0"/>
              </a:rPr>
              <a:t>χρησιµότητά</a:t>
            </a:r>
            <a:r>
              <a:rPr lang="en-US" altLang="zh-CN" sz="2000" dirty="0" smtClean="0">
                <a:cs typeface="Times New Roman" pitchFamily="18" charset="0"/>
              </a:rPr>
              <a:t> </a:t>
            </a:r>
            <a:r>
              <a:rPr lang="en-US" altLang="zh-CN" sz="2000" dirty="0" smtClean="0">
                <a:solidFill>
                  <a:srgbClr val="000000"/>
                </a:solidFill>
                <a:cs typeface="Segoe UI" pitchFamily="18" charset="0"/>
              </a:rPr>
              <a:t>του</a:t>
            </a:r>
            <a:r>
              <a:rPr lang="en-US" altLang="zh-CN" sz="2000" dirty="0" smtClean="0">
                <a:cs typeface="Times New Roman" pitchFamily="18" charset="0"/>
              </a:rPr>
              <a:t> </a:t>
            </a:r>
            <a:r>
              <a:rPr lang="en-US" altLang="zh-CN" sz="2000" dirty="0" smtClean="0">
                <a:solidFill>
                  <a:srgbClr val="000000"/>
                </a:solidFill>
                <a:cs typeface="Segoe UI" pitchFamily="18" charset="0"/>
              </a:rPr>
              <a:t>καθορίζεται:</a:t>
            </a:r>
            <a:r>
              <a:rPr lang="en-US" altLang="zh-CN" sz="2000" dirty="0" smtClean="0">
                <a:cs typeface="Times New Roman" pitchFamily="18" charset="0"/>
              </a:rPr>
              <a:t> </a:t>
            </a:r>
            <a:endParaRPr lang="el-GR" altLang="zh-CN" sz="2000" dirty="0" smtClean="0">
              <a:cs typeface="Times New Roman" pitchFamily="18" charset="0"/>
            </a:endParaRPr>
          </a:p>
          <a:p>
            <a:pPr>
              <a:lnSpc>
                <a:spcPct val="80000"/>
              </a:lnSpc>
              <a:tabLst>
                <a:tab pos="228600" algn="l"/>
              </a:tabLst>
            </a:pPr>
            <a:r>
              <a:rPr lang="en-US" altLang="zh-CN" sz="2000" dirty="0" smtClean="0">
                <a:solidFill>
                  <a:srgbClr val="000000"/>
                </a:solidFill>
                <a:cs typeface="Segoe UI" pitchFamily="18" charset="0"/>
              </a:rPr>
              <a:t>α)</a:t>
            </a:r>
            <a:r>
              <a:rPr lang="en-US" altLang="zh-CN" sz="2000" dirty="0" smtClean="0">
                <a:cs typeface="Times New Roman" pitchFamily="18" charset="0"/>
              </a:rPr>
              <a:t> </a:t>
            </a:r>
            <a:r>
              <a:rPr lang="en-US" altLang="zh-CN" sz="2000" dirty="0" err="1" smtClean="0">
                <a:solidFill>
                  <a:srgbClr val="000000"/>
                </a:solidFill>
                <a:cs typeface="Segoe UI" pitchFamily="18" charset="0"/>
              </a:rPr>
              <a:t>από</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τις</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προτιµήσεις</a:t>
            </a:r>
            <a:r>
              <a:rPr lang="en-US" altLang="zh-CN" sz="2000" dirty="0" smtClean="0">
                <a:cs typeface="Times New Roman" pitchFamily="18" charset="0"/>
              </a:rPr>
              <a:t> </a:t>
            </a:r>
            <a:r>
              <a:rPr lang="en-US" altLang="zh-CN" sz="2000" dirty="0" err="1" smtClean="0">
                <a:solidFill>
                  <a:srgbClr val="000000"/>
                </a:solidFill>
                <a:cs typeface="Segoe UI" pitchFamily="18" charset="0"/>
              </a:rPr>
              <a:t>του</a:t>
            </a:r>
            <a:r>
              <a:rPr lang="en-US" altLang="zh-CN" sz="2000" dirty="0" smtClean="0">
                <a:cs typeface="Times New Roman" pitchFamily="18" charset="0"/>
              </a:rPr>
              <a:t> </a:t>
            </a:r>
            <a:r>
              <a:rPr lang="en-US" altLang="zh-CN" sz="2000" dirty="0" smtClean="0">
                <a:solidFill>
                  <a:srgbClr val="000000"/>
                </a:solidFill>
                <a:cs typeface="Segoe UI" pitchFamily="18" charset="0"/>
              </a:rPr>
              <a:t>ατόµου,</a:t>
            </a:r>
            <a:r>
              <a:rPr lang="en-US" altLang="zh-CN" sz="2000" dirty="0" smtClean="0">
                <a:cs typeface="Times New Roman" pitchFamily="18" charset="0"/>
              </a:rPr>
              <a:t> </a:t>
            </a:r>
            <a:r>
              <a:rPr lang="en-US" altLang="zh-CN" sz="2000" dirty="0" err="1" smtClean="0">
                <a:solidFill>
                  <a:srgbClr val="000000"/>
                </a:solidFill>
                <a:cs typeface="Segoe UI" pitchFamily="18" charset="0"/>
              </a:rPr>
              <a:t>όπως</a:t>
            </a:r>
            <a:r>
              <a:rPr lang="en-US" altLang="zh-CN" sz="2000" dirty="0" smtClean="0">
                <a:cs typeface="Times New Roman" pitchFamily="18" charset="0"/>
              </a:rPr>
              <a:t>  </a:t>
            </a:r>
            <a:r>
              <a:rPr lang="en-US" altLang="zh-CN" sz="2000" dirty="0" err="1" smtClean="0">
                <a:solidFill>
                  <a:srgbClr val="000000"/>
                </a:solidFill>
                <a:cs typeface="Segoe UI" pitchFamily="18" charset="0"/>
              </a:rPr>
              <a:t>απεικονίζονται</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από</a:t>
            </a:r>
            <a:r>
              <a:rPr lang="en-US" altLang="zh-CN" sz="2000" dirty="0" smtClean="0">
                <a:cs typeface="Times New Roman" pitchFamily="18" charset="0"/>
              </a:rPr>
              <a:t>  </a:t>
            </a:r>
            <a:r>
              <a:rPr lang="en-US" altLang="zh-CN" sz="2000" dirty="0" err="1" smtClean="0">
                <a:solidFill>
                  <a:srgbClr val="000000"/>
                </a:solidFill>
                <a:cs typeface="Segoe UI" pitchFamily="18" charset="0"/>
              </a:rPr>
              <a:t>τις</a:t>
            </a:r>
            <a:r>
              <a:rPr lang="en-US" altLang="zh-CN" sz="2000" dirty="0" smtClean="0">
                <a:cs typeface="Times New Roman" pitchFamily="18" charset="0"/>
              </a:rPr>
              <a:t>  </a:t>
            </a:r>
            <a:r>
              <a:rPr lang="en-US" altLang="zh-CN" sz="2000" dirty="0" err="1" smtClean="0">
                <a:solidFill>
                  <a:srgbClr val="000000"/>
                </a:solidFill>
                <a:cs typeface="Segoe UI" pitchFamily="18" charset="0"/>
              </a:rPr>
              <a:t>καµπύλες</a:t>
            </a:r>
            <a:r>
              <a:rPr lang="en-US" altLang="zh-CN" sz="2000" dirty="0" smtClean="0">
                <a:cs typeface="Times New Roman" pitchFamily="18" charset="0"/>
              </a:rPr>
              <a:t> </a:t>
            </a:r>
            <a:r>
              <a:rPr lang="en-US" altLang="zh-CN" sz="2000" dirty="0" err="1" smtClean="0">
                <a:solidFill>
                  <a:srgbClr val="000000"/>
                </a:solidFill>
                <a:cs typeface="Segoe UI" pitchFamily="18" charset="0"/>
              </a:rPr>
              <a:t>αδιαφορίας</a:t>
            </a:r>
            <a:r>
              <a:rPr lang="en-US" altLang="zh-CN" sz="2000" dirty="0" smtClean="0">
                <a:cs typeface="Times New Roman" pitchFamily="18" charset="0"/>
              </a:rPr>
              <a:t>  </a:t>
            </a:r>
            <a:r>
              <a:rPr lang="en-US" altLang="zh-CN" sz="2000" dirty="0" smtClean="0">
                <a:solidFill>
                  <a:srgbClr val="000000"/>
                </a:solidFill>
                <a:cs typeface="Segoe UI" pitchFamily="18" charset="0"/>
              </a:rPr>
              <a:t>και</a:t>
            </a:r>
            <a:r>
              <a:rPr lang="en-US" altLang="zh-CN" sz="2000" dirty="0" smtClean="0">
                <a:cs typeface="Times New Roman" pitchFamily="18" charset="0"/>
              </a:rPr>
              <a:t>   </a:t>
            </a:r>
            <a:endParaRPr lang="el-GR" altLang="zh-CN" sz="2000" dirty="0" smtClean="0">
              <a:cs typeface="Times New Roman" pitchFamily="18" charset="0"/>
            </a:endParaRPr>
          </a:p>
          <a:p>
            <a:pPr>
              <a:lnSpc>
                <a:spcPct val="80000"/>
              </a:lnSpc>
              <a:tabLst>
                <a:tab pos="228600" algn="l"/>
              </a:tabLst>
            </a:pPr>
            <a:r>
              <a:rPr lang="en-US" altLang="zh-CN" sz="2000" dirty="0" smtClean="0">
                <a:solidFill>
                  <a:srgbClr val="000000"/>
                </a:solidFill>
                <a:cs typeface="Segoe UI" pitchFamily="18" charset="0"/>
              </a:rPr>
              <a:t>β)</a:t>
            </a:r>
            <a:r>
              <a:rPr lang="en-US" altLang="zh-CN" sz="2000" dirty="0" smtClean="0">
                <a:cs typeface="Times New Roman" pitchFamily="18" charset="0"/>
              </a:rPr>
              <a:t>  </a:t>
            </a:r>
            <a:r>
              <a:rPr lang="en-US" altLang="zh-CN" sz="2000" dirty="0" err="1" smtClean="0">
                <a:solidFill>
                  <a:srgbClr val="000000"/>
                </a:solidFill>
                <a:cs typeface="Segoe UI" pitchFamily="18" charset="0"/>
              </a:rPr>
              <a:t>από</a:t>
            </a:r>
            <a:r>
              <a:rPr lang="en-US" altLang="zh-CN" sz="2000" dirty="0" smtClean="0">
                <a:cs typeface="Times New Roman" pitchFamily="18" charset="0"/>
              </a:rPr>
              <a:t> </a:t>
            </a:r>
            <a:r>
              <a:rPr lang="en-US" altLang="zh-CN" sz="2000" dirty="0" err="1" smtClean="0">
                <a:solidFill>
                  <a:srgbClr val="000000"/>
                </a:solidFill>
                <a:cs typeface="Segoe UI" pitchFamily="18" charset="0"/>
              </a:rPr>
              <a:t>τον</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εισοδηµατικό</a:t>
            </a:r>
            <a:r>
              <a:rPr lang="en-US" altLang="zh-CN" sz="2000" dirty="0" smtClean="0">
                <a:cs typeface="Times New Roman" pitchFamily="18" charset="0"/>
              </a:rPr>
              <a:t> </a:t>
            </a:r>
            <a:r>
              <a:rPr lang="en-US" altLang="zh-CN" sz="2000" dirty="0" smtClean="0">
                <a:solidFill>
                  <a:srgbClr val="000000"/>
                </a:solidFill>
                <a:cs typeface="Segoe UI" pitchFamily="18" charset="0"/>
              </a:rPr>
              <a:t>περιορισµό.</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5" name="4 - Εικόνα" descr="σελ 10 ενοτ 6.jpg"/>
          <p:cNvPicPr>
            <a:picLocks noChangeAspect="1"/>
          </p:cNvPicPr>
          <p:nvPr/>
        </p:nvPicPr>
        <p:blipFill>
          <a:blip r:embed="rId2" cstate="print"/>
          <a:stretch>
            <a:fillRect/>
          </a:stretch>
        </p:blipFill>
        <p:spPr>
          <a:xfrm>
            <a:off x="827584" y="1489348"/>
            <a:ext cx="5112568" cy="3145532"/>
          </a:xfrm>
          <a:prstGeom prst="rect">
            <a:avLst/>
          </a:prstGeom>
        </p:spPr>
      </p:pic>
      <p:sp>
        <p:nvSpPr>
          <p:cNvPr id="6" name="TextBox 1"/>
          <p:cNvSpPr txBox="1"/>
          <p:nvPr/>
        </p:nvSpPr>
        <p:spPr>
          <a:xfrm>
            <a:off x="899592" y="1201316"/>
            <a:ext cx="6629379" cy="400622"/>
          </a:xfrm>
          <a:prstGeom prst="rect">
            <a:avLst/>
          </a:prstGeom>
          <a:noFill/>
        </p:spPr>
        <p:txBody>
          <a:bodyPr wrap="none" lIns="0" tIns="0" rIns="0" rtlCol="0">
            <a:spAutoFit/>
          </a:bodyPr>
          <a:lstStyle/>
          <a:p>
            <a:pPr>
              <a:lnSpc>
                <a:spcPts val="2700"/>
              </a:lnSpc>
              <a:tabLst>
                <a:tab pos="1041400" algn="l"/>
              </a:tabLst>
            </a:pPr>
            <a:r>
              <a:rPr lang="en-US" altLang="zh-CN" sz="2800" b="1" dirty="0" smtClean="0">
                <a:latin typeface="+mj-lt"/>
                <a:cs typeface="Segoe UI" pitchFamily="18" charset="0"/>
              </a:rPr>
              <a:t>Μεταβολή Μισθού και </a:t>
            </a:r>
            <a:r>
              <a:rPr lang="en-US" altLang="zh-CN" sz="2800" b="1" dirty="0" err="1" smtClean="0">
                <a:latin typeface="+mj-lt"/>
                <a:cs typeface="Segoe UI" pitchFamily="18" charset="0"/>
              </a:rPr>
              <a:t>Προσφορά</a:t>
            </a:r>
            <a:r>
              <a:rPr lang="en-US" altLang="zh-CN" sz="2800" b="1" dirty="0" smtClean="0">
                <a:latin typeface="+mj-lt"/>
                <a:cs typeface="Segoe UI" pitchFamily="18" charset="0"/>
              </a:rPr>
              <a:t> </a:t>
            </a:r>
            <a:r>
              <a:rPr lang="en-US" altLang="zh-CN" sz="2800" b="1" dirty="0" err="1" smtClean="0">
                <a:latin typeface="+mj-lt"/>
                <a:cs typeface="Segoe UI" pitchFamily="18" charset="0"/>
              </a:rPr>
              <a:t>Εργασίας</a:t>
            </a:r>
            <a:endParaRPr lang="en-US" altLang="zh-CN" sz="2800" b="1" dirty="0" smtClean="0">
              <a:latin typeface="+mj-lt"/>
              <a:cs typeface="Segoe UI" pitchFamily="18" charset="0"/>
            </a:endParaRPr>
          </a:p>
        </p:txBody>
      </p:sp>
      <p:sp>
        <p:nvSpPr>
          <p:cNvPr id="7" name="TextBox 1"/>
          <p:cNvSpPr txBox="1"/>
          <p:nvPr/>
        </p:nvSpPr>
        <p:spPr>
          <a:xfrm>
            <a:off x="1115616" y="4729708"/>
            <a:ext cx="6787820" cy="464935"/>
          </a:xfrm>
          <a:prstGeom prst="rect">
            <a:avLst/>
          </a:prstGeom>
          <a:noFill/>
        </p:spPr>
        <p:txBody>
          <a:bodyPr wrap="none" lIns="0" tIns="0" rIns="0" rtlCol="0">
            <a:spAutoFit/>
          </a:bodyPr>
          <a:lstStyle/>
          <a:p>
            <a:pPr>
              <a:lnSpc>
                <a:spcPts val="3400"/>
              </a:lnSpc>
              <a:tabLst>
                <a:tab pos="1625600" algn="l"/>
              </a:tabLst>
            </a:pPr>
            <a:r>
              <a:rPr lang="en-US" altLang="zh-CN" sz="2795" u="sng" dirty="0" smtClean="0">
                <a:cs typeface="Segoe UI" pitchFamily="18" charset="0"/>
              </a:rPr>
              <a:t>↑</a:t>
            </a:r>
            <a:r>
              <a:rPr lang="en-US" altLang="zh-CN" sz="2795" dirty="0" smtClean="0">
                <a:cs typeface="Times New Roman" pitchFamily="18" charset="0"/>
              </a:rPr>
              <a:t> </a:t>
            </a:r>
            <a:r>
              <a:rPr lang="en-US" altLang="zh-CN" sz="2795" u="sng" dirty="0" smtClean="0">
                <a:cs typeface="Segoe UI" pitchFamily="18" charset="0"/>
              </a:rPr>
              <a:t>W</a:t>
            </a:r>
            <a:r>
              <a:rPr lang="en-US" altLang="zh-CN" sz="2795" dirty="0" smtClean="0">
                <a:cs typeface="Times New Roman" pitchFamily="18" charset="0"/>
              </a:rPr>
              <a:t> </a:t>
            </a:r>
            <a:r>
              <a:rPr lang="en-US" altLang="zh-CN" sz="2795" u="sng" dirty="0" smtClean="0">
                <a:cs typeface="Segoe UI" pitchFamily="18" charset="0"/>
              </a:rPr>
              <a:t>⇒</a:t>
            </a:r>
            <a:r>
              <a:rPr lang="en-US" altLang="zh-CN" sz="2795" dirty="0" smtClean="0">
                <a:cs typeface="Times New Roman" pitchFamily="18" charset="0"/>
              </a:rPr>
              <a:t> </a:t>
            </a:r>
            <a:r>
              <a:rPr lang="en-US" altLang="zh-CN" sz="2795" u="sng" dirty="0" smtClean="0">
                <a:cs typeface="Segoe UI" pitchFamily="18" charset="0"/>
              </a:rPr>
              <a:t>υποκατάσταση της σχόλης µε </a:t>
            </a:r>
            <a:r>
              <a:rPr lang="en-US" altLang="zh-CN" sz="2795" u="sng" dirty="0" err="1" smtClean="0">
                <a:cs typeface="Segoe UI" pitchFamily="18" charset="0"/>
              </a:rPr>
              <a:t>εργασία</a:t>
            </a:r>
            <a:endParaRPr lang="en-US" altLang="zh-CN" sz="2795" u="sng" dirty="0" smtClean="0">
              <a:cs typeface="Segoe UI"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4 - Εικόνα" descr="σελ 11 ενοτ 6.jpg"/>
          <p:cNvPicPr>
            <a:picLocks noChangeAspect="1"/>
          </p:cNvPicPr>
          <p:nvPr/>
        </p:nvPicPr>
        <p:blipFill>
          <a:blip r:embed="rId2" cstate="print"/>
          <a:stretch>
            <a:fillRect/>
          </a:stretch>
        </p:blipFill>
        <p:spPr>
          <a:xfrm>
            <a:off x="323528" y="1633364"/>
            <a:ext cx="5328592" cy="3096343"/>
          </a:xfrm>
          <a:prstGeom prst="rect">
            <a:avLst/>
          </a:prstGeom>
        </p:spPr>
      </p:pic>
      <p:sp>
        <p:nvSpPr>
          <p:cNvPr id="6" name="TextBox 1"/>
          <p:cNvSpPr txBox="1"/>
          <p:nvPr/>
        </p:nvSpPr>
        <p:spPr>
          <a:xfrm>
            <a:off x="899592" y="1129308"/>
            <a:ext cx="6629379" cy="430887"/>
          </a:xfrm>
          <a:prstGeom prst="rect">
            <a:avLst/>
          </a:prstGeom>
          <a:noFill/>
        </p:spPr>
        <p:txBody>
          <a:bodyPr wrap="none" lIns="0" tIns="0" rIns="0" rtlCol="0">
            <a:spAutoFit/>
          </a:bodyPr>
          <a:lstStyle/>
          <a:p>
            <a:pPr>
              <a:lnSpc>
                <a:spcPts val="3000"/>
              </a:lnSpc>
              <a:tabLst>
                <a:tab pos="1409700" algn="l"/>
              </a:tabLst>
            </a:pPr>
            <a:r>
              <a:rPr lang="en-US" altLang="zh-CN" sz="2800" b="1" dirty="0" smtClean="0">
                <a:latin typeface="+mj-lt"/>
                <a:cs typeface="Segoe UI" pitchFamily="18" charset="0"/>
              </a:rPr>
              <a:t>Μεταβολή Μισθού και </a:t>
            </a:r>
            <a:r>
              <a:rPr lang="en-US" altLang="zh-CN" sz="2800" b="1" dirty="0" err="1" smtClean="0">
                <a:latin typeface="+mj-lt"/>
                <a:cs typeface="Segoe UI" pitchFamily="18" charset="0"/>
              </a:rPr>
              <a:t>Προσφορά</a:t>
            </a:r>
            <a:r>
              <a:rPr lang="en-US" altLang="zh-CN" sz="2800" b="1" dirty="0" smtClean="0">
                <a:latin typeface="+mj-lt"/>
                <a:cs typeface="Segoe UI" pitchFamily="18" charset="0"/>
              </a:rPr>
              <a:t> </a:t>
            </a:r>
            <a:r>
              <a:rPr lang="en-US" altLang="zh-CN" sz="2800" b="1" dirty="0" err="1" smtClean="0">
                <a:latin typeface="+mj-lt"/>
                <a:cs typeface="Segoe UI" pitchFamily="18" charset="0"/>
              </a:rPr>
              <a:t>Εργασίας</a:t>
            </a:r>
            <a:endParaRPr lang="en-US" altLang="zh-CN" sz="2800" b="1" dirty="0" smtClean="0">
              <a:latin typeface="+mj-lt"/>
              <a:cs typeface="Segoe UI" pitchFamily="18" charset="0"/>
            </a:endParaRPr>
          </a:p>
        </p:txBody>
      </p:sp>
      <p:sp>
        <p:nvSpPr>
          <p:cNvPr id="7" name="TextBox 1"/>
          <p:cNvSpPr txBox="1"/>
          <p:nvPr/>
        </p:nvSpPr>
        <p:spPr>
          <a:xfrm>
            <a:off x="467544" y="4648200"/>
            <a:ext cx="8208912" cy="426271"/>
          </a:xfrm>
          <a:prstGeom prst="rect">
            <a:avLst/>
          </a:prstGeom>
          <a:noFill/>
        </p:spPr>
        <p:txBody>
          <a:bodyPr wrap="square" lIns="0" tIns="0" rIns="0" rtlCol="0">
            <a:spAutoFit/>
          </a:bodyPr>
          <a:lstStyle/>
          <a:p>
            <a:pPr>
              <a:lnSpc>
                <a:spcPts val="3200"/>
              </a:lnSpc>
              <a:tabLst>
                <a:tab pos="1625600" algn="l"/>
              </a:tabLst>
            </a:pPr>
            <a:r>
              <a:rPr lang="en-US" altLang="zh-CN" sz="2200" u="sng" dirty="0" smtClean="0">
                <a:solidFill>
                  <a:srgbClr val="000000"/>
                </a:solidFill>
                <a:cs typeface="Segoe UI" pitchFamily="18" charset="0"/>
              </a:rPr>
              <a:t>↑</a:t>
            </a:r>
            <a:r>
              <a:rPr lang="en-US" altLang="zh-CN" sz="2200" dirty="0" smtClean="0">
                <a:cs typeface="Times New Roman" pitchFamily="18" charset="0"/>
              </a:rPr>
              <a:t>   </a:t>
            </a:r>
            <a:r>
              <a:rPr lang="en-US" altLang="zh-CN" sz="2200" u="sng" dirty="0" smtClean="0">
                <a:solidFill>
                  <a:srgbClr val="000000"/>
                </a:solidFill>
                <a:cs typeface="Segoe UI" pitchFamily="18" charset="0"/>
              </a:rPr>
              <a:t>W</a:t>
            </a:r>
            <a:r>
              <a:rPr lang="en-US" altLang="zh-CN" sz="2200" dirty="0" smtClean="0">
                <a:cs typeface="Times New Roman" pitchFamily="18" charset="0"/>
              </a:rPr>
              <a:t>   </a:t>
            </a:r>
            <a:r>
              <a:rPr lang="en-US" altLang="zh-CN" sz="2200" u="sng" dirty="0" smtClean="0">
                <a:solidFill>
                  <a:srgbClr val="000000"/>
                </a:solidFill>
                <a:cs typeface="Segoe UI" pitchFamily="18" charset="0"/>
              </a:rPr>
              <a:t>⇒</a:t>
            </a:r>
            <a:r>
              <a:rPr lang="en-US" altLang="zh-CN" sz="2200" dirty="0" smtClean="0">
                <a:cs typeface="Times New Roman" pitchFamily="18" charset="0"/>
              </a:rPr>
              <a:t>   </a:t>
            </a:r>
            <a:r>
              <a:rPr lang="en-US" altLang="zh-CN" sz="2200" u="sng" dirty="0" smtClean="0">
                <a:solidFill>
                  <a:srgbClr val="000000"/>
                </a:solidFill>
                <a:cs typeface="Segoe UI" pitchFamily="18" charset="0"/>
              </a:rPr>
              <a:t>αύξηση της σχόλης και µ</a:t>
            </a:r>
            <a:r>
              <a:rPr lang="en-US" altLang="zh-CN" sz="2200" u="sng" dirty="0" err="1" smtClean="0">
                <a:solidFill>
                  <a:srgbClr val="000000"/>
                </a:solidFill>
                <a:cs typeface="Segoe UI" pitchFamily="18" charset="0"/>
              </a:rPr>
              <a:t>είωση</a:t>
            </a:r>
            <a:r>
              <a:rPr lang="en-US" altLang="zh-CN" sz="2200" u="sng" dirty="0" smtClean="0">
                <a:solidFill>
                  <a:srgbClr val="000000"/>
                </a:solidFill>
                <a:cs typeface="Segoe UI" pitchFamily="18" charset="0"/>
              </a:rPr>
              <a:t> </a:t>
            </a:r>
            <a:r>
              <a:rPr lang="en-US" altLang="zh-CN" sz="2200" u="sng" dirty="0" err="1" smtClean="0">
                <a:solidFill>
                  <a:srgbClr val="000000"/>
                </a:solidFill>
                <a:cs typeface="Segoe UI" pitchFamily="18" charset="0"/>
              </a:rPr>
              <a:t>τηςπροσφοράς</a:t>
            </a:r>
            <a:r>
              <a:rPr lang="en-US" altLang="zh-CN" sz="2200" u="sng" dirty="0" smtClean="0">
                <a:solidFill>
                  <a:srgbClr val="000000"/>
                </a:solidFill>
                <a:cs typeface="Segoe UI" pitchFamily="18" charset="0"/>
              </a:rPr>
              <a:t> </a:t>
            </a:r>
            <a:r>
              <a:rPr lang="en-US" altLang="zh-CN" sz="2200" u="sng" dirty="0" err="1" smtClean="0">
                <a:solidFill>
                  <a:srgbClr val="000000"/>
                </a:solidFill>
                <a:cs typeface="Segoe UI" pitchFamily="18" charset="0"/>
              </a:rPr>
              <a:t>εργασίας</a:t>
            </a:r>
            <a:endParaRPr lang="en-US" altLang="zh-CN" sz="2200" u="sng" dirty="0" smtClean="0">
              <a:solidFill>
                <a:srgbClr val="000000"/>
              </a:solidFill>
              <a:cs typeface="Segoe UI"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pic>
        <p:nvPicPr>
          <p:cNvPr id="5" name="4 - Εικόνα" descr="σελ 11 ενοτ 6.jpg"/>
          <p:cNvPicPr>
            <a:picLocks noChangeAspect="1"/>
          </p:cNvPicPr>
          <p:nvPr/>
        </p:nvPicPr>
        <p:blipFill>
          <a:blip r:embed="rId2" cstate="print"/>
          <a:stretch>
            <a:fillRect/>
          </a:stretch>
        </p:blipFill>
        <p:spPr>
          <a:xfrm>
            <a:off x="1691680" y="1489348"/>
            <a:ext cx="4392488" cy="3168352"/>
          </a:xfrm>
          <a:prstGeom prst="rect">
            <a:avLst/>
          </a:prstGeom>
        </p:spPr>
      </p:pic>
      <p:sp>
        <p:nvSpPr>
          <p:cNvPr id="6" name="TextBox 1"/>
          <p:cNvSpPr txBox="1"/>
          <p:nvPr/>
        </p:nvSpPr>
        <p:spPr>
          <a:xfrm>
            <a:off x="971600" y="1129308"/>
            <a:ext cx="7108484" cy="436273"/>
          </a:xfrm>
          <a:prstGeom prst="rect">
            <a:avLst/>
          </a:prstGeom>
          <a:noFill/>
        </p:spPr>
        <p:txBody>
          <a:bodyPr wrap="none" lIns="0" tIns="0" rIns="0" rtlCol="0">
            <a:spAutoFit/>
          </a:bodyPr>
          <a:lstStyle/>
          <a:p>
            <a:pPr>
              <a:lnSpc>
                <a:spcPts val="3000"/>
              </a:lnSpc>
              <a:tabLst>
                <a:tab pos="1409700" algn="l"/>
              </a:tabLst>
            </a:pPr>
            <a:r>
              <a:rPr lang="en-US" altLang="zh-CN" sz="2999" b="1" dirty="0" smtClean="0">
                <a:cs typeface="Segoe UI" pitchFamily="18" charset="0"/>
              </a:rPr>
              <a:t>Μεταβολή Μισθού και </a:t>
            </a:r>
            <a:r>
              <a:rPr lang="en-US" altLang="zh-CN" sz="2999" b="1" dirty="0" err="1" smtClean="0">
                <a:cs typeface="Segoe UI" pitchFamily="18" charset="0"/>
              </a:rPr>
              <a:t>Προσφορά</a:t>
            </a:r>
            <a:r>
              <a:rPr lang="en-US" altLang="zh-CN" sz="2999" b="1" dirty="0" smtClean="0">
                <a:cs typeface="Segoe UI" pitchFamily="18" charset="0"/>
              </a:rPr>
              <a:t> </a:t>
            </a:r>
            <a:r>
              <a:rPr lang="en-US" altLang="zh-CN" sz="2999" b="1" dirty="0" err="1" smtClean="0">
                <a:cs typeface="Segoe UI" pitchFamily="18" charset="0"/>
              </a:rPr>
              <a:t>Εργασίας</a:t>
            </a:r>
            <a:endParaRPr lang="en-US" altLang="zh-CN" sz="2999" b="1" dirty="0" smtClean="0">
              <a:cs typeface="Segoe UI" pitchFamily="18" charset="0"/>
            </a:endParaRPr>
          </a:p>
        </p:txBody>
      </p:sp>
      <p:sp>
        <p:nvSpPr>
          <p:cNvPr id="7" name="TextBox 1"/>
          <p:cNvSpPr txBox="1"/>
          <p:nvPr/>
        </p:nvSpPr>
        <p:spPr>
          <a:xfrm>
            <a:off x="539552" y="4513684"/>
            <a:ext cx="7776864" cy="426271"/>
          </a:xfrm>
          <a:prstGeom prst="rect">
            <a:avLst/>
          </a:prstGeom>
          <a:noFill/>
        </p:spPr>
        <p:txBody>
          <a:bodyPr wrap="square" lIns="0" tIns="0" rIns="0" rtlCol="0">
            <a:spAutoFit/>
          </a:bodyPr>
          <a:lstStyle/>
          <a:p>
            <a:pPr>
              <a:lnSpc>
                <a:spcPts val="3200"/>
              </a:lnSpc>
              <a:tabLst>
                <a:tab pos="1625600" algn="l"/>
              </a:tabLst>
            </a:pPr>
            <a:r>
              <a:rPr lang="en-US" altLang="zh-CN" sz="2200" u="sng" dirty="0" smtClean="0">
                <a:solidFill>
                  <a:srgbClr val="000000"/>
                </a:solidFill>
                <a:cs typeface="Segoe UI" pitchFamily="18" charset="0"/>
              </a:rPr>
              <a:t>↑</a:t>
            </a:r>
            <a:r>
              <a:rPr lang="en-US" altLang="zh-CN" sz="2200" dirty="0" smtClean="0">
                <a:cs typeface="Times New Roman" pitchFamily="18" charset="0"/>
              </a:rPr>
              <a:t>   </a:t>
            </a:r>
            <a:r>
              <a:rPr lang="en-US" altLang="zh-CN" sz="2200" u="sng" dirty="0" smtClean="0">
                <a:solidFill>
                  <a:srgbClr val="000000"/>
                </a:solidFill>
                <a:cs typeface="Segoe UI" pitchFamily="18" charset="0"/>
              </a:rPr>
              <a:t>W</a:t>
            </a:r>
            <a:r>
              <a:rPr lang="en-US" altLang="zh-CN" sz="2200" dirty="0" smtClean="0">
                <a:cs typeface="Times New Roman" pitchFamily="18" charset="0"/>
              </a:rPr>
              <a:t>   </a:t>
            </a:r>
            <a:r>
              <a:rPr lang="en-US" altLang="zh-CN" sz="2200" u="sng" dirty="0" smtClean="0">
                <a:solidFill>
                  <a:srgbClr val="000000"/>
                </a:solidFill>
                <a:cs typeface="Segoe UI" pitchFamily="18" charset="0"/>
              </a:rPr>
              <a:t>⇒</a:t>
            </a:r>
            <a:r>
              <a:rPr lang="en-US" altLang="zh-CN" sz="2200" dirty="0" smtClean="0">
                <a:cs typeface="Times New Roman" pitchFamily="18" charset="0"/>
              </a:rPr>
              <a:t>   </a:t>
            </a:r>
            <a:r>
              <a:rPr lang="en-US" altLang="zh-CN" sz="2200" u="sng" dirty="0" err="1" smtClean="0">
                <a:solidFill>
                  <a:srgbClr val="000000"/>
                </a:solidFill>
                <a:cs typeface="Segoe UI" pitchFamily="18" charset="0"/>
              </a:rPr>
              <a:t>αύξηση</a:t>
            </a:r>
            <a:r>
              <a:rPr lang="en-US" altLang="zh-CN" sz="2200" u="sng" dirty="0" smtClean="0">
                <a:solidFill>
                  <a:srgbClr val="000000"/>
                </a:solidFill>
                <a:cs typeface="Segoe UI" pitchFamily="18" charset="0"/>
              </a:rPr>
              <a:t> της </a:t>
            </a:r>
            <a:r>
              <a:rPr lang="en-US" altLang="zh-CN" sz="2200" u="sng" dirty="0" err="1" smtClean="0">
                <a:solidFill>
                  <a:srgbClr val="000000"/>
                </a:solidFill>
                <a:cs typeface="Segoe UI" pitchFamily="18" charset="0"/>
              </a:rPr>
              <a:t>σχόλης</a:t>
            </a:r>
            <a:r>
              <a:rPr lang="en-US" altLang="zh-CN" sz="2200" u="sng" dirty="0" smtClean="0">
                <a:solidFill>
                  <a:srgbClr val="000000"/>
                </a:solidFill>
                <a:cs typeface="Segoe UI" pitchFamily="18" charset="0"/>
              </a:rPr>
              <a:t> και µ</a:t>
            </a:r>
            <a:r>
              <a:rPr lang="en-US" altLang="zh-CN" sz="2200" u="sng" dirty="0" err="1" smtClean="0">
                <a:solidFill>
                  <a:srgbClr val="000000"/>
                </a:solidFill>
                <a:cs typeface="Segoe UI" pitchFamily="18" charset="0"/>
              </a:rPr>
              <a:t>είωση</a:t>
            </a:r>
            <a:r>
              <a:rPr lang="en-US" altLang="zh-CN" sz="2200" u="sng" dirty="0" smtClean="0">
                <a:solidFill>
                  <a:srgbClr val="000000"/>
                </a:solidFill>
                <a:cs typeface="Segoe UI" pitchFamily="18" charset="0"/>
              </a:rPr>
              <a:t> της </a:t>
            </a:r>
            <a:r>
              <a:rPr lang="en-US" altLang="zh-CN" sz="2200" u="sng" dirty="0" err="1" smtClean="0">
                <a:solidFill>
                  <a:srgbClr val="000000"/>
                </a:solidFill>
                <a:cs typeface="Segoe UI" pitchFamily="18" charset="0"/>
              </a:rPr>
              <a:t>προσφοράς</a:t>
            </a:r>
            <a:r>
              <a:rPr lang="en-US" altLang="zh-CN" sz="2200" u="sng" dirty="0" smtClean="0">
                <a:solidFill>
                  <a:srgbClr val="000000"/>
                </a:solidFill>
                <a:cs typeface="Segoe UI" pitchFamily="18" charset="0"/>
              </a:rPr>
              <a:t> </a:t>
            </a:r>
            <a:r>
              <a:rPr lang="en-US" altLang="zh-CN" sz="2200" u="sng" dirty="0" err="1" smtClean="0">
                <a:solidFill>
                  <a:srgbClr val="000000"/>
                </a:solidFill>
                <a:cs typeface="Segoe UI" pitchFamily="18" charset="0"/>
              </a:rPr>
              <a:t>εργασίας</a:t>
            </a:r>
            <a:endParaRPr lang="en-US" altLang="zh-CN" sz="2200" u="sng" dirty="0" smtClean="0">
              <a:solidFill>
                <a:srgbClr val="000000"/>
              </a:solidFill>
              <a:cs typeface="Segoe UI"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l-GR" sz="2600" b="1" dirty="0" smtClean="0"/>
              <a:t>Συμπεράσματα μεταβολής μισθού και προσφοράς εργασίας</a:t>
            </a:r>
          </a:p>
          <a:p>
            <a:pPr marL="0" indent="0" algn="just">
              <a:lnSpc>
                <a:spcPct val="80000"/>
              </a:lnSpc>
              <a:buNone/>
              <a:tabLst/>
            </a:pPr>
            <a:r>
              <a:rPr lang="en-US" altLang="zh-CN" sz="2400" dirty="0" smtClean="0">
                <a:solidFill>
                  <a:srgbClr val="000000"/>
                </a:solidFill>
                <a:cs typeface="Segoe UI" pitchFamily="18" charset="0"/>
              </a:rPr>
              <a:t>Τα</a:t>
            </a:r>
            <a:r>
              <a:rPr lang="en-US" altLang="zh-CN" sz="2400" dirty="0" smtClean="0">
                <a:cs typeface="Times New Roman" pitchFamily="18" charset="0"/>
              </a:rPr>
              <a:t> </a:t>
            </a:r>
            <a:r>
              <a:rPr lang="en-US" altLang="zh-CN" sz="2400" dirty="0" err="1" smtClean="0">
                <a:solidFill>
                  <a:srgbClr val="000000"/>
                </a:solidFill>
                <a:cs typeface="Segoe UI" pitchFamily="18" charset="0"/>
              </a:rPr>
              <a:t>αποτελέσµατ</a:t>
            </a:r>
            <a:r>
              <a:rPr lang="el-GR" altLang="zh-CN" sz="2400" dirty="0" smtClean="0">
                <a:solidFill>
                  <a:srgbClr val="000000"/>
                </a:solidFill>
                <a:cs typeface="Segoe UI" pitchFamily="18" charset="0"/>
              </a:rPr>
              <a:t>α</a:t>
            </a:r>
            <a:r>
              <a:rPr lang="en-US" altLang="zh-CN" sz="2400" dirty="0" smtClean="0">
                <a:cs typeface="Times New Roman" pitchFamily="18" charset="0"/>
              </a:rPr>
              <a:t> </a:t>
            </a:r>
            <a:r>
              <a:rPr lang="en-US" altLang="zh-CN" sz="2400" dirty="0" err="1" smtClean="0">
                <a:solidFill>
                  <a:srgbClr val="000000"/>
                </a:solidFill>
                <a:cs typeface="Segoe UI" pitchFamily="18" charset="0"/>
              </a:rPr>
              <a:t>εισοδήµατος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υποκατάστασης</a:t>
            </a:r>
            <a:r>
              <a:rPr lang="en-US" altLang="zh-CN" sz="2400" dirty="0" smtClean="0">
                <a:cs typeface="Times New Roman" pitchFamily="18" charset="0"/>
              </a:rPr>
              <a:t> </a:t>
            </a:r>
            <a:r>
              <a:rPr lang="en-US" altLang="zh-CN" sz="2400" dirty="0" err="1" smtClean="0">
                <a:solidFill>
                  <a:srgbClr val="000000"/>
                </a:solidFill>
                <a:cs typeface="Segoe UI" pitchFamily="18" charset="0"/>
              </a:rPr>
              <a:t>κινούνται</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αντίθετες</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κατευθύνσεις</a:t>
            </a:r>
            <a:r>
              <a:rPr lang="en-US" altLang="zh-CN" sz="2400" dirty="0" smtClean="0">
                <a:solidFill>
                  <a:srgbClr val="000000"/>
                </a:solidFill>
                <a:cs typeface="Segoe UI" pitchFamily="18" charset="0"/>
              </a:rPr>
              <a:t>.</a:t>
            </a:r>
          </a:p>
          <a:p>
            <a:pPr marL="0" indent="0" algn="just">
              <a:lnSpc>
                <a:spcPct val="80000"/>
              </a:lnSpc>
              <a:buNone/>
              <a:tabLst/>
            </a:pPr>
            <a:r>
              <a:rPr lang="en-US" altLang="zh-CN" sz="2400" dirty="0" err="1" smtClean="0">
                <a:solidFill>
                  <a:srgbClr val="000000"/>
                </a:solidFill>
                <a:cs typeface="Segoe UI" pitchFamily="18" charset="0"/>
              </a:rPr>
              <a:t>Αύξηση</a:t>
            </a:r>
            <a:r>
              <a:rPr lang="en-US" altLang="zh-CN" sz="2400" dirty="0" smtClean="0">
                <a:cs typeface="Times New Roman" pitchFamily="18" charset="0"/>
              </a:rPr>
              <a:t> </a:t>
            </a:r>
            <a:r>
              <a:rPr lang="en-US" altLang="zh-CN" sz="2400" dirty="0" err="1" smtClean="0">
                <a:solidFill>
                  <a:srgbClr val="000000"/>
                </a:solidFill>
                <a:cs typeface="Segoe UI" pitchFamily="18" charset="0"/>
              </a:rPr>
              <a:t>του</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εργατικού</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a:t>
            </a:r>
            <a:r>
              <a:rPr lang="en-US" altLang="zh-CN" sz="2400" dirty="0" smtClean="0">
                <a:cs typeface="Times New Roman" pitchFamily="18" charset="0"/>
              </a:rPr>
              <a:t> </a:t>
            </a:r>
            <a:r>
              <a:rPr lang="en-US" altLang="zh-CN" sz="2400" dirty="0" err="1" smtClean="0">
                <a:solidFill>
                  <a:srgbClr val="000000"/>
                </a:solidFill>
                <a:cs typeface="Segoe UI" pitchFamily="18" charset="0"/>
              </a:rPr>
              <a:t>αρχικά</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αποτελεί</a:t>
            </a:r>
            <a:r>
              <a:rPr lang="en-US" altLang="zh-CN" sz="2400" dirty="0" smtClean="0">
                <a:cs typeface="Times New Roman" pitchFamily="18" charset="0"/>
              </a:rPr>
              <a:t> </a:t>
            </a:r>
            <a:r>
              <a:rPr lang="en-US" altLang="zh-CN" sz="2400" dirty="0" err="1" smtClean="0">
                <a:solidFill>
                  <a:srgbClr val="000000"/>
                </a:solidFill>
                <a:cs typeface="Segoe UI" pitchFamily="18" charset="0"/>
              </a:rPr>
              <a:t>κίνητρο</a:t>
            </a:r>
            <a:r>
              <a:rPr lang="en-US" altLang="zh-CN" sz="2400" dirty="0" smtClean="0">
                <a:cs typeface="Times New Roman" pitchFamily="18" charset="0"/>
              </a:rPr>
              <a:t> </a:t>
            </a:r>
            <a:r>
              <a:rPr lang="en-US" altLang="zh-CN" sz="2400" dirty="0" err="1" smtClean="0">
                <a:solidFill>
                  <a:srgbClr val="000000"/>
                </a:solidFill>
                <a:cs typeface="Segoe UI" pitchFamily="18" charset="0"/>
              </a:rPr>
              <a:t>για</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είωση</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ωρών</a:t>
            </a:r>
            <a:r>
              <a:rPr lang="en-US" altLang="zh-CN" sz="2400" dirty="0" smtClean="0">
                <a:cs typeface="Times New Roman" pitchFamily="18" charset="0"/>
              </a:rPr>
              <a:t> </a:t>
            </a:r>
            <a:r>
              <a:rPr lang="en-US" altLang="zh-CN" sz="2400" dirty="0" err="1" smtClean="0">
                <a:solidFill>
                  <a:srgbClr val="000000"/>
                </a:solidFill>
                <a:cs typeface="Segoe UI" pitchFamily="18" charset="0"/>
              </a:rPr>
              <a:t>σχόλης</a:t>
            </a:r>
            <a:r>
              <a:rPr lang="en-US" altLang="zh-CN" sz="2400" dirty="0" smtClean="0">
                <a:cs typeface="Times New Roman" pitchFamily="18" charset="0"/>
              </a:rPr>
              <a:t> </a:t>
            </a:r>
            <a:r>
              <a:rPr lang="el-GR" altLang="zh-CN" sz="2400" dirty="0" smtClean="0">
                <a:cs typeface="Times New Roman" pitchFamily="18" charset="0"/>
              </a:rPr>
              <a:t>κ</a:t>
            </a:r>
            <a:r>
              <a:rPr lang="en-US" altLang="zh-CN" sz="2400" dirty="0" err="1" smtClean="0">
                <a:solidFill>
                  <a:srgbClr val="000000"/>
                </a:solidFill>
                <a:cs typeface="Segoe UI" pitchFamily="18" charset="0"/>
              </a:rPr>
              <a:t>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αύξηση</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ωρών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εργασίας</a:t>
            </a:r>
            <a:r>
              <a:rPr lang="en-US" altLang="zh-CN" sz="2400" dirty="0" smtClean="0">
                <a:solidFill>
                  <a:srgbClr val="000000"/>
                </a:solidFill>
                <a:cs typeface="Segoe UI" pitchFamily="18" charset="0"/>
              </a:rPr>
              <a:t>.</a:t>
            </a:r>
          </a:p>
          <a:p>
            <a:pPr marL="0" indent="0" algn="just">
              <a:lnSpc>
                <a:spcPct val="80000"/>
              </a:lnSpc>
              <a:buNone/>
              <a:tabLst/>
            </a:pPr>
            <a:r>
              <a:rPr lang="el-GR" altLang="zh-CN" sz="2400" dirty="0" smtClean="0">
                <a:solidFill>
                  <a:srgbClr val="000000"/>
                </a:solidFill>
                <a:cs typeface="Segoe UI" pitchFamily="18" charset="0"/>
              </a:rPr>
              <a:t>Σ</a:t>
            </a:r>
            <a:r>
              <a:rPr lang="en-US" altLang="zh-CN" sz="2400" dirty="0" err="1" smtClean="0">
                <a:solidFill>
                  <a:srgbClr val="000000"/>
                </a:solidFill>
                <a:cs typeface="Segoe UI" pitchFamily="18" charset="0"/>
              </a:rPr>
              <a:t>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συνέχεια</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err="1" smtClean="0">
                <a:solidFill>
                  <a:srgbClr val="000000"/>
                </a:solidFill>
                <a:cs typeface="Segoe UI" pitchFamily="18" charset="0"/>
              </a:rPr>
              <a:t>περαιτέρω</a:t>
            </a:r>
            <a:r>
              <a:rPr lang="en-US" altLang="zh-CN" sz="2400" dirty="0" smtClean="0">
                <a:cs typeface="Times New Roman" pitchFamily="18" charset="0"/>
              </a:rPr>
              <a:t> </a:t>
            </a:r>
            <a:r>
              <a:rPr lang="en-US" altLang="zh-CN" sz="2400" dirty="0" err="1" smtClean="0">
                <a:solidFill>
                  <a:srgbClr val="000000"/>
                </a:solidFill>
                <a:cs typeface="Segoe UI" pitchFamily="18" charset="0"/>
              </a:rPr>
              <a:t>αύξηση</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του</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πορεί</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err="1" smtClean="0">
                <a:solidFill>
                  <a:srgbClr val="000000"/>
                </a:solidFill>
                <a:cs typeface="Segoe UI" pitchFamily="18" charset="0"/>
              </a:rPr>
              <a:t>οδηγήσει</a:t>
            </a:r>
            <a:r>
              <a:rPr lang="en-US" altLang="zh-CN" sz="2400" dirty="0" smtClean="0">
                <a:cs typeface="Times New Roman" pitchFamily="18" charset="0"/>
              </a:rPr>
              <a:t> </a:t>
            </a:r>
            <a:r>
              <a:rPr lang="el-GR" altLang="zh-CN" sz="2400" dirty="0" smtClean="0">
                <a:cs typeface="Times New Roman" pitchFamily="18" charset="0"/>
              </a:rPr>
              <a:t>σ</a:t>
            </a:r>
            <a:r>
              <a:rPr lang="en-US" altLang="zh-CN" sz="2400" dirty="0" smtClean="0">
                <a:solidFill>
                  <a:srgbClr val="000000"/>
                </a:solidFill>
                <a:cs typeface="Segoe UI" pitchFamily="18" charset="0"/>
              </a:rPr>
              <a:t>ε</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είωση</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προσφερόµενων</a:t>
            </a:r>
            <a:r>
              <a:rPr lang="en-US" altLang="zh-CN" sz="2400" dirty="0" smtClean="0">
                <a:cs typeface="Times New Roman" pitchFamily="18" charset="0"/>
              </a:rPr>
              <a:t> </a:t>
            </a:r>
            <a:r>
              <a:rPr lang="en-US" altLang="zh-CN" sz="2400" dirty="0" err="1" smtClean="0">
                <a:solidFill>
                  <a:srgbClr val="000000"/>
                </a:solidFill>
                <a:cs typeface="Segoe UI" pitchFamily="18" charset="0"/>
              </a:rPr>
              <a:t>ωρών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εργασίας</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err="1" smtClean="0">
                <a:solidFill>
                  <a:srgbClr val="000000"/>
                </a:solidFill>
                <a:cs typeface="Segoe UI" pitchFamily="18" charset="0"/>
              </a:rPr>
              <a:t>αντίστοιχα</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n-US" altLang="zh-CN" sz="2400" dirty="0" smtClean="0">
                <a:cs typeface="Times New Roman" pitchFamily="18" charset="0"/>
              </a:rPr>
              <a:t> </a:t>
            </a:r>
            <a:r>
              <a:rPr lang="en-US" altLang="zh-CN" sz="2400" dirty="0" err="1" smtClean="0">
                <a:solidFill>
                  <a:srgbClr val="000000"/>
                </a:solidFill>
                <a:cs typeface="Segoe UI" pitchFamily="18" charset="0"/>
              </a:rPr>
              <a:t>αύξηση</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των</a:t>
            </a:r>
            <a:r>
              <a:rPr lang="en-US" altLang="zh-CN" sz="2400" dirty="0" smtClean="0">
                <a:cs typeface="Times New Roman" pitchFamily="18" charset="0"/>
              </a:rPr>
              <a:t> </a:t>
            </a:r>
            <a:r>
              <a:rPr lang="en-US" altLang="zh-CN" sz="2400" dirty="0" err="1" smtClean="0">
                <a:solidFill>
                  <a:srgbClr val="000000"/>
                </a:solidFill>
                <a:cs typeface="Segoe UI" pitchFamily="18" charset="0"/>
              </a:rPr>
              <a:t>ωρών</a:t>
            </a:r>
            <a:r>
              <a:rPr lang="en-US" altLang="zh-CN" sz="2400" dirty="0" smtClean="0">
                <a:cs typeface="Times New Roman" pitchFamily="18" charset="0"/>
              </a:rPr>
              <a:t> </a:t>
            </a:r>
            <a:r>
              <a:rPr lang="en-US" altLang="zh-CN" sz="2400" dirty="0" err="1" smtClean="0">
                <a:solidFill>
                  <a:srgbClr val="000000"/>
                </a:solidFill>
                <a:cs typeface="Segoe UI" pitchFamily="18" charset="0"/>
              </a:rPr>
              <a:t>σχόλης</a:t>
            </a:r>
            <a:r>
              <a:rPr lang="en-US" altLang="zh-CN" sz="2400" dirty="0" smtClean="0">
                <a:solidFill>
                  <a:srgbClr val="000000"/>
                </a:solidFill>
                <a:cs typeface="Segoe UI" pitchFamily="18" charset="0"/>
              </a:rPr>
              <a:t>.</a:t>
            </a: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4 - Εικόνα" descr="σελ 13 ενοτ 6.jpg"/>
          <p:cNvPicPr>
            <a:picLocks noChangeAspect="1"/>
          </p:cNvPicPr>
          <p:nvPr/>
        </p:nvPicPr>
        <p:blipFill>
          <a:blip r:embed="rId2" cstate="print"/>
          <a:stretch>
            <a:fillRect/>
          </a:stretch>
        </p:blipFill>
        <p:spPr>
          <a:xfrm>
            <a:off x="683568" y="1489348"/>
            <a:ext cx="4530609" cy="2819797"/>
          </a:xfrm>
          <a:prstGeom prst="rect">
            <a:avLst/>
          </a:prstGeom>
        </p:spPr>
      </p:pic>
      <p:sp>
        <p:nvSpPr>
          <p:cNvPr id="6" name="TextBox 1"/>
          <p:cNvSpPr txBox="1"/>
          <p:nvPr/>
        </p:nvSpPr>
        <p:spPr>
          <a:xfrm>
            <a:off x="683568" y="1129308"/>
            <a:ext cx="7741735" cy="358240"/>
          </a:xfrm>
          <a:prstGeom prst="rect">
            <a:avLst/>
          </a:prstGeom>
          <a:noFill/>
        </p:spPr>
        <p:txBody>
          <a:bodyPr wrap="none" lIns="0" tIns="0" rIns="0" rtlCol="0">
            <a:spAutoFit/>
          </a:bodyPr>
          <a:lstStyle/>
          <a:p>
            <a:pPr>
              <a:lnSpc>
                <a:spcPts val="2400"/>
              </a:lnSpc>
              <a:tabLst/>
            </a:pPr>
            <a:r>
              <a:rPr lang="en-US" altLang="zh-CN" sz="2399" b="1" dirty="0" smtClean="0">
                <a:cs typeface="Segoe UI" pitchFamily="18" charset="0"/>
              </a:rPr>
              <a:t>Συµπεράσµατα µεταβολής µισθού και προσφοράς εργασίας</a:t>
            </a:r>
          </a:p>
        </p:txBody>
      </p:sp>
      <p:sp>
        <p:nvSpPr>
          <p:cNvPr id="7" name="TextBox 1"/>
          <p:cNvSpPr txBox="1"/>
          <p:nvPr/>
        </p:nvSpPr>
        <p:spPr>
          <a:xfrm>
            <a:off x="251520" y="4369668"/>
            <a:ext cx="7920879" cy="1123384"/>
          </a:xfrm>
          <a:prstGeom prst="rect">
            <a:avLst/>
          </a:prstGeom>
          <a:noFill/>
        </p:spPr>
        <p:txBody>
          <a:bodyPr wrap="square" lIns="0" tIns="0" rIns="0" rtlCol="0">
            <a:spAutoFit/>
          </a:bodyPr>
          <a:lstStyle/>
          <a:p>
            <a:pPr>
              <a:lnSpc>
                <a:spcPts val="2800"/>
              </a:lnSpc>
              <a:tabLst/>
            </a:pPr>
            <a:r>
              <a:rPr lang="en-US" altLang="zh-CN" sz="2200" dirty="0" smtClean="0">
                <a:solidFill>
                  <a:srgbClr val="000000"/>
                </a:solidFill>
                <a:cs typeface="Segoe UI" pitchFamily="18" charset="0"/>
              </a:rPr>
              <a:t>Σε</a:t>
            </a:r>
            <a:r>
              <a:rPr lang="en-US" altLang="zh-CN" sz="2200" dirty="0" smtClean="0">
                <a:cs typeface="Times New Roman" pitchFamily="18" charset="0"/>
              </a:rPr>
              <a:t> </a:t>
            </a:r>
            <a:r>
              <a:rPr lang="en-US" altLang="zh-CN" sz="2200" dirty="0" err="1" smtClean="0">
                <a:solidFill>
                  <a:srgbClr val="000000"/>
                </a:solidFill>
                <a:cs typeface="Segoe UI" pitchFamily="18" charset="0"/>
              </a:rPr>
              <a:t>χαµηλά</a:t>
            </a:r>
            <a:r>
              <a:rPr lang="en-US" altLang="zh-CN" sz="2200" dirty="0" smtClean="0">
                <a:cs typeface="Times New Roman" pitchFamily="18" charset="0"/>
              </a:rPr>
              <a:t> </a:t>
            </a:r>
            <a:r>
              <a:rPr lang="en-US" altLang="zh-CN" sz="2200" dirty="0" err="1" smtClean="0">
                <a:solidFill>
                  <a:srgbClr val="000000"/>
                </a:solidFill>
                <a:cs typeface="Segoe UI" pitchFamily="18" charset="0"/>
              </a:rPr>
              <a:t>επίπεδα</a:t>
            </a:r>
            <a:r>
              <a:rPr lang="en-US" altLang="zh-CN" sz="2200" dirty="0" smtClean="0">
                <a:cs typeface="Times New Roman" pitchFamily="18" charset="0"/>
              </a:rPr>
              <a:t> </a:t>
            </a:r>
            <a:r>
              <a:rPr lang="en-US" altLang="zh-CN" sz="2200" dirty="0" smtClean="0">
                <a:solidFill>
                  <a:srgbClr val="000000"/>
                </a:solidFill>
                <a:cs typeface="Segoe UI" pitchFamily="18" charset="0"/>
              </a:rPr>
              <a:t>W</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err="1" smtClean="0">
                <a:solidFill>
                  <a:srgbClr val="000000"/>
                </a:solidFill>
                <a:cs typeface="Segoe UI" pitchFamily="18" charset="0"/>
              </a:rPr>
              <a:t>αποτέλεσµα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υποκατάστασης</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επικρατεί</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αποτελέσµατος</a:t>
            </a:r>
            <a:r>
              <a:rPr lang="el-GR" altLang="zh-CN" sz="2200" dirty="0" smtClean="0">
                <a:solidFill>
                  <a:srgbClr val="000000"/>
                </a:solidFill>
                <a:cs typeface="Segoe UI" pitchFamily="18" charset="0"/>
              </a:rPr>
              <a:t> ε</a:t>
            </a:r>
            <a:r>
              <a:rPr lang="en-US" altLang="zh-CN" sz="2200" dirty="0" err="1" smtClean="0">
                <a:solidFill>
                  <a:srgbClr val="000000"/>
                </a:solidFill>
                <a:cs typeface="Segoe UI" pitchFamily="18" charset="0"/>
              </a:rPr>
              <a:t>ισοδήµατος</a:t>
            </a:r>
            <a:r>
              <a:rPr lang="en-US" altLang="zh-CN" sz="2200" dirty="0" smtClean="0">
                <a:solidFill>
                  <a:srgbClr val="000000"/>
                </a:solidFill>
                <a:cs typeface="Segoe UI" pitchFamily="18" charset="0"/>
              </a:rPr>
              <a:t>.</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Σε</a:t>
            </a:r>
            <a:r>
              <a:rPr lang="en-US" altLang="zh-CN" sz="2200" dirty="0" smtClean="0">
                <a:cs typeface="Times New Roman" pitchFamily="18" charset="0"/>
              </a:rPr>
              <a:t> </a:t>
            </a:r>
            <a:r>
              <a:rPr lang="en-US" altLang="zh-CN" sz="2200" dirty="0" err="1" smtClean="0">
                <a:solidFill>
                  <a:srgbClr val="000000"/>
                </a:solidFill>
                <a:cs typeface="Segoe UI" pitchFamily="18" charset="0"/>
              </a:rPr>
              <a:t>υψηλά</a:t>
            </a:r>
            <a:r>
              <a:rPr lang="en-US" altLang="zh-CN" sz="2200" dirty="0" smtClean="0">
                <a:cs typeface="Times New Roman" pitchFamily="18" charset="0"/>
              </a:rPr>
              <a:t> </a:t>
            </a:r>
            <a:r>
              <a:rPr lang="en-US" altLang="zh-CN" sz="2200" dirty="0" err="1" smtClean="0">
                <a:solidFill>
                  <a:srgbClr val="000000"/>
                </a:solidFill>
                <a:cs typeface="Segoe UI" pitchFamily="18" charset="0"/>
              </a:rPr>
              <a:t>επίπεδα</a:t>
            </a:r>
            <a:r>
              <a:rPr lang="en-US" altLang="zh-CN" sz="2200" dirty="0" smtClean="0">
                <a:cs typeface="Times New Roman" pitchFamily="18" charset="0"/>
              </a:rPr>
              <a:t> </a:t>
            </a:r>
            <a:r>
              <a:rPr lang="en-US" altLang="zh-CN" sz="2200" dirty="0" smtClean="0">
                <a:solidFill>
                  <a:srgbClr val="000000"/>
                </a:solidFill>
                <a:cs typeface="Segoe UI" pitchFamily="18" charset="0"/>
              </a:rPr>
              <a:t>W</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err="1" smtClean="0">
                <a:solidFill>
                  <a:srgbClr val="000000"/>
                </a:solidFill>
                <a:cs typeface="Segoe UI" pitchFamily="18" charset="0"/>
              </a:rPr>
              <a:t>αποτέλεσµα</a:t>
            </a:r>
            <a:r>
              <a:rPr lang="en-US" altLang="zh-CN" sz="2200" dirty="0" smtClean="0">
                <a:cs typeface="Times New Roman" pitchFamily="18" charset="0"/>
              </a:rPr>
              <a:t> </a:t>
            </a:r>
            <a:r>
              <a:rPr lang="en-US" altLang="zh-CN" sz="2200" dirty="0" err="1" smtClean="0">
                <a:solidFill>
                  <a:srgbClr val="000000"/>
                </a:solidFill>
                <a:cs typeface="Segoe UI" pitchFamily="18" charset="0"/>
              </a:rPr>
              <a:t>εισοδήµατο</a:t>
            </a:r>
            <a:r>
              <a:rPr lang="el-GR" altLang="zh-CN" sz="2200" dirty="0" smtClean="0">
                <a:solidFill>
                  <a:srgbClr val="000000"/>
                </a:solidFill>
                <a:cs typeface="Segoe UI" pitchFamily="18" charset="0"/>
              </a:rPr>
              <a:t>ς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εγαλύτερο</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err="1" smtClean="0">
                <a:solidFill>
                  <a:srgbClr val="000000"/>
                </a:solidFill>
                <a:cs typeface="Segoe UI" pitchFamily="18" charset="0"/>
              </a:rPr>
              <a:t>αποτέλεσµα</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υποκατάστασης</a:t>
            </a:r>
            <a:r>
              <a:rPr lang="en-US" altLang="zh-CN" sz="2200" dirty="0" smtClean="0">
                <a:solidFill>
                  <a:srgbClr val="000000"/>
                </a:solidFill>
                <a:cs typeface="Segoe UI"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
        <p:nvSpPr>
          <p:cNvPr id="5" name="TextBox 1"/>
          <p:cNvSpPr txBox="1"/>
          <p:nvPr/>
        </p:nvSpPr>
        <p:spPr>
          <a:xfrm>
            <a:off x="899592" y="985292"/>
            <a:ext cx="6822189" cy="358240"/>
          </a:xfrm>
          <a:prstGeom prst="rect">
            <a:avLst/>
          </a:prstGeom>
          <a:noFill/>
        </p:spPr>
        <p:txBody>
          <a:bodyPr wrap="none" lIns="0" tIns="0" rIns="0" rtlCol="0">
            <a:spAutoFit/>
          </a:bodyPr>
          <a:lstStyle/>
          <a:p>
            <a:pPr>
              <a:lnSpc>
                <a:spcPts val="2400"/>
              </a:lnSpc>
              <a:tabLst>
                <a:tab pos="2400300" algn="l"/>
              </a:tabLst>
            </a:pPr>
            <a:r>
              <a:rPr lang="en-US" altLang="zh-CN" sz="2399" b="1" dirty="0" smtClean="0">
                <a:cs typeface="Segoe UI" pitchFamily="18" charset="0"/>
              </a:rPr>
              <a:t>Πίνακας µεταβολής µισθού και </a:t>
            </a:r>
            <a:r>
              <a:rPr lang="en-US" altLang="zh-CN" sz="2399" b="1" dirty="0" err="1" smtClean="0">
                <a:cs typeface="Segoe UI" pitchFamily="18" charset="0"/>
              </a:rPr>
              <a:t>προσφοράς</a:t>
            </a:r>
            <a:r>
              <a:rPr lang="en-US" altLang="zh-CN" sz="2399" b="1" dirty="0" smtClean="0">
                <a:cs typeface="Segoe UI" pitchFamily="18" charset="0"/>
              </a:rPr>
              <a:t> </a:t>
            </a:r>
            <a:r>
              <a:rPr lang="en-US" altLang="zh-CN" sz="2399" b="1" dirty="0" err="1" smtClean="0">
                <a:cs typeface="Segoe UI" pitchFamily="18" charset="0"/>
              </a:rPr>
              <a:t>εργασίας</a:t>
            </a:r>
            <a:endParaRPr lang="en-US" altLang="zh-CN" sz="2399" b="1" dirty="0" smtClean="0">
              <a:cs typeface="Segoe UI" pitchFamily="18" charset="0"/>
            </a:endParaRPr>
          </a:p>
        </p:txBody>
      </p:sp>
      <p:pic>
        <p:nvPicPr>
          <p:cNvPr id="6" name="5 - Εικόνα" descr="σελ 14 ενοτ 6.jpg"/>
          <p:cNvPicPr>
            <a:picLocks noChangeAspect="1"/>
          </p:cNvPicPr>
          <p:nvPr/>
        </p:nvPicPr>
        <p:blipFill>
          <a:blip r:embed="rId2" cstate="print"/>
          <a:stretch>
            <a:fillRect/>
          </a:stretch>
        </p:blipFill>
        <p:spPr>
          <a:xfrm>
            <a:off x="1259632" y="1633364"/>
            <a:ext cx="6120680" cy="37677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n-US" altLang="zh-CN" sz="2800" dirty="0" smtClean="0">
                <a:cs typeface="Segoe UI" pitchFamily="18" charset="0"/>
              </a:rPr>
              <a:t>Οικονοµική</a:t>
            </a:r>
            <a:r>
              <a:rPr lang="en-US" altLang="zh-CN" sz="2800" dirty="0" smtClean="0">
                <a:cs typeface="Times New Roman" pitchFamily="18" charset="0"/>
              </a:rPr>
              <a:t> </a:t>
            </a:r>
            <a:r>
              <a:rPr lang="en-US" altLang="zh-CN" sz="2800" dirty="0" err="1" smtClean="0">
                <a:cs typeface="Segoe UI" pitchFamily="18" charset="0"/>
              </a:rPr>
              <a:t>Εργασίας</a:t>
            </a:r>
            <a:r>
              <a:rPr lang="en-US" altLang="zh-CN" sz="2800" dirty="0" smtClean="0">
                <a:cs typeface="Times New Roman" pitchFamily="18" charset="0"/>
              </a:rPr>
              <a:t> </a:t>
            </a:r>
            <a:r>
              <a:rPr lang="en-US" altLang="zh-CN" sz="2800" dirty="0" smtClean="0">
                <a:cs typeface="Segoe UI" pitchFamily="18" charset="0"/>
              </a:rPr>
              <a:t>και</a:t>
            </a:r>
            <a:r>
              <a:rPr lang="en-US" altLang="zh-CN" sz="2800" dirty="0" smtClean="0">
                <a:cs typeface="Times New Roman" pitchFamily="18" charset="0"/>
              </a:rPr>
              <a:t> </a:t>
            </a:r>
            <a:r>
              <a:rPr lang="en-US" altLang="zh-CN" sz="2800" dirty="0" err="1" smtClean="0">
                <a:cs typeface="Segoe UI" pitchFamily="18" charset="0"/>
              </a:rPr>
              <a:t>Εργασιακές</a:t>
            </a:r>
            <a:r>
              <a:rPr lang="en-US" altLang="zh-CN" sz="2800" dirty="0" smtClean="0">
                <a:cs typeface="Times New Roman" pitchFamily="18" charset="0"/>
              </a:rPr>
              <a:t> </a:t>
            </a:r>
            <a:r>
              <a:rPr lang="en-US" altLang="zh-CN" sz="2800" dirty="0" err="1" smtClean="0">
                <a:cs typeface="Segoe UI" pitchFamily="18" charset="0"/>
              </a:rPr>
              <a:t>Σχέσεις</a:t>
            </a:r>
            <a:endParaRPr lang="el-GR" sz="3000" b="1" dirty="0" smtClean="0"/>
          </a:p>
          <a:p>
            <a:pPr algn="l"/>
            <a:r>
              <a:rPr lang="el-GR" sz="2800" b="1" dirty="0" smtClean="0"/>
              <a:t>Ενότητα</a:t>
            </a:r>
            <a:r>
              <a:rPr lang="en-US" sz="2800" b="1" dirty="0" smtClean="0"/>
              <a:t> </a:t>
            </a:r>
            <a:r>
              <a:rPr lang="el-GR" sz="2800" b="1" dirty="0" smtClean="0"/>
              <a:t>2: </a:t>
            </a:r>
            <a:r>
              <a:rPr lang="el-GR" altLang="zh-CN" sz="2800" b="1" dirty="0" smtClean="0">
                <a:cs typeface="Segoe UI" pitchFamily="18" charset="0"/>
              </a:rPr>
              <a:t>Προσφορά και ζήτηση εργασίας</a:t>
            </a:r>
            <a:endParaRPr lang="en-US" sz="2800" dirty="0" smtClean="0"/>
          </a:p>
          <a:p>
            <a:pPr algn="l">
              <a:lnSpc>
                <a:spcPts val="2400"/>
              </a:lnSpc>
              <a:tabLst/>
            </a:pPr>
            <a:r>
              <a:rPr lang="en-US" altLang="zh-CN" sz="2800" dirty="0" smtClean="0">
                <a:cs typeface="Segoe UI" pitchFamily="18" charset="0"/>
              </a:rPr>
              <a:t>Καραµάνης</a:t>
            </a:r>
            <a:r>
              <a:rPr lang="en-US" altLang="zh-CN" sz="2800" dirty="0" smtClean="0">
                <a:cs typeface="Times New Roman" pitchFamily="18" charset="0"/>
              </a:rPr>
              <a:t> </a:t>
            </a:r>
            <a:r>
              <a:rPr lang="en-US" altLang="zh-CN" sz="2800" dirty="0" err="1" smtClean="0">
                <a:cs typeface="Segoe UI" pitchFamily="18" charset="0"/>
              </a:rPr>
              <a:t>Κώστας</a:t>
            </a:r>
            <a:endParaRPr lang="en-US" altLang="zh-CN" sz="2800" dirty="0" smtClean="0">
              <a:cs typeface="Segoe UI" pitchFamily="18" charset="0"/>
            </a:endParaRPr>
          </a:p>
          <a:p>
            <a:pPr algn="l">
              <a:lnSpc>
                <a:spcPts val="2600"/>
              </a:lnSpc>
            </a:pPr>
            <a:r>
              <a:rPr lang="el-GR" sz="2400" dirty="0" smtClean="0"/>
              <a:t>Επίκουρος Καθηγητής</a:t>
            </a: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5" name="4 - Εικόνα" descr="σελ 15 ενοτ 6.jpg"/>
          <p:cNvPicPr>
            <a:picLocks noChangeAspect="1"/>
          </p:cNvPicPr>
          <p:nvPr/>
        </p:nvPicPr>
        <p:blipFill>
          <a:blip r:embed="rId2" cstate="print"/>
          <a:stretch>
            <a:fillRect/>
          </a:stretch>
        </p:blipFill>
        <p:spPr>
          <a:xfrm>
            <a:off x="1547664" y="1489348"/>
            <a:ext cx="5415508" cy="2664296"/>
          </a:xfrm>
          <a:prstGeom prst="rect">
            <a:avLst/>
          </a:prstGeom>
        </p:spPr>
      </p:pic>
      <p:sp>
        <p:nvSpPr>
          <p:cNvPr id="6" name="TextBox 1"/>
          <p:cNvSpPr txBox="1"/>
          <p:nvPr/>
        </p:nvSpPr>
        <p:spPr>
          <a:xfrm>
            <a:off x="899592" y="1057300"/>
            <a:ext cx="7784182" cy="400622"/>
          </a:xfrm>
          <a:prstGeom prst="rect">
            <a:avLst/>
          </a:prstGeom>
          <a:noFill/>
        </p:spPr>
        <p:txBody>
          <a:bodyPr wrap="none" lIns="0" tIns="0" rIns="0" rtlCol="0">
            <a:spAutoFit/>
          </a:bodyPr>
          <a:lstStyle/>
          <a:p>
            <a:pPr>
              <a:lnSpc>
                <a:spcPts val="2700"/>
              </a:lnSpc>
              <a:tabLst>
                <a:tab pos="1663700" algn="l"/>
              </a:tabLst>
            </a:pPr>
            <a:r>
              <a:rPr lang="en-US" altLang="zh-CN" sz="2800" b="1" dirty="0" smtClean="0">
                <a:cs typeface="Segoe UI" pitchFamily="18" charset="0"/>
              </a:rPr>
              <a:t>Συνολική (Αγοραία) Καµπύλη </a:t>
            </a:r>
            <a:r>
              <a:rPr lang="en-US" altLang="zh-CN" sz="2800" b="1" dirty="0" err="1" smtClean="0">
                <a:cs typeface="Segoe UI" pitchFamily="18" charset="0"/>
              </a:rPr>
              <a:t>Προσφοράς</a:t>
            </a:r>
            <a:r>
              <a:rPr lang="en-US" altLang="zh-CN" sz="2800" b="1" dirty="0" smtClean="0">
                <a:cs typeface="Segoe UI" pitchFamily="18" charset="0"/>
              </a:rPr>
              <a:t> </a:t>
            </a:r>
            <a:r>
              <a:rPr lang="en-US" altLang="zh-CN" sz="2800" b="1" dirty="0" err="1" smtClean="0">
                <a:cs typeface="Segoe UI" pitchFamily="18" charset="0"/>
              </a:rPr>
              <a:t>Εργασίας</a:t>
            </a:r>
            <a:endParaRPr lang="en-US" altLang="zh-CN" sz="2800" b="1" dirty="0" smtClean="0">
              <a:cs typeface="Segoe UI" pitchFamily="18" charset="0"/>
            </a:endParaRPr>
          </a:p>
        </p:txBody>
      </p:sp>
      <p:sp>
        <p:nvSpPr>
          <p:cNvPr id="7" name="TextBox 1"/>
          <p:cNvSpPr txBox="1"/>
          <p:nvPr/>
        </p:nvSpPr>
        <p:spPr>
          <a:xfrm>
            <a:off x="755576" y="3937620"/>
            <a:ext cx="8085956" cy="1431161"/>
          </a:xfrm>
          <a:prstGeom prst="rect">
            <a:avLst/>
          </a:prstGeom>
          <a:noFill/>
        </p:spPr>
        <p:txBody>
          <a:bodyPr wrap="square" lIns="0" tIns="0" rIns="0" rtlCol="0">
            <a:spAutoFit/>
          </a:bodyPr>
          <a:lstStyle/>
          <a:p>
            <a:pPr algn="just">
              <a:lnSpc>
                <a:spcPts val="2700"/>
              </a:lnSpc>
              <a:tabLst>
                <a:tab pos="215900" algn="l"/>
                <a:tab pos="1981200" algn="l"/>
                <a:tab pos="2197100" algn="l"/>
              </a:tabLst>
            </a:pP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smtClean="0">
                <a:solidFill>
                  <a:srgbClr val="000000"/>
                </a:solidFill>
                <a:cs typeface="Segoe UI" pitchFamily="18" charset="0"/>
              </a:rPr>
              <a:t>καµπύλη</a:t>
            </a:r>
            <a:r>
              <a:rPr lang="en-US" altLang="zh-CN" sz="2400" dirty="0" smtClean="0">
                <a:cs typeface="Times New Roman" pitchFamily="18" charset="0"/>
              </a:rPr>
              <a:t> </a:t>
            </a:r>
            <a:r>
              <a:rPr lang="en-US" altLang="zh-CN" sz="2400" dirty="0" smtClean="0">
                <a:solidFill>
                  <a:srgbClr val="000000"/>
                </a:solidFill>
                <a:cs typeface="Segoe UI" pitchFamily="18" charset="0"/>
              </a:rPr>
              <a:t>SL</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η</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συνολική</a:t>
            </a:r>
            <a:r>
              <a:rPr lang="en-US" altLang="zh-CN" sz="2400" dirty="0" smtClean="0">
                <a:cs typeface="Times New Roman" pitchFamily="18" charset="0"/>
              </a:rPr>
              <a:t> </a:t>
            </a:r>
            <a:r>
              <a:rPr lang="en-US" altLang="zh-CN" sz="2400" dirty="0" err="1" smtClean="0">
                <a:solidFill>
                  <a:srgbClr val="000000"/>
                </a:solidFill>
                <a:cs typeface="Segoe UI" pitchFamily="18" charset="0"/>
              </a:rPr>
              <a:t>καµπύλη</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προσφοράς</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όπως</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προκύπτει</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οριζόντιο</a:t>
            </a:r>
            <a:r>
              <a:rPr lang="en-US" altLang="zh-CN" sz="2400" dirty="0" smtClean="0">
                <a:cs typeface="Times New Roman" pitchFamily="18" charset="0"/>
              </a:rPr>
              <a:t> </a:t>
            </a:r>
            <a:r>
              <a:rPr lang="en-US" altLang="zh-CN" sz="2400" dirty="0" err="1" smtClean="0">
                <a:solidFill>
                  <a:srgbClr val="000000"/>
                </a:solidFill>
                <a:cs typeface="Segoe UI" pitchFamily="18" charset="0"/>
              </a:rPr>
              <a:t>άθροισµα</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προσφεροµένων</a:t>
            </a:r>
            <a:r>
              <a:rPr lang="en-US" altLang="zh-CN" sz="2400" dirty="0" smtClean="0">
                <a:cs typeface="Times New Roman" pitchFamily="18" charset="0"/>
              </a:rPr>
              <a:t>          </a:t>
            </a:r>
            <a:r>
              <a:rPr lang="en-US" altLang="zh-CN" sz="2400" dirty="0" err="1" smtClean="0">
                <a:solidFill>
                  <a:srgbClr val="000000"/>
                </a:solidFill>
                <a:cs typeface="Segoe UI" pitchFamily="18" charset="0"/>
              </a:rPr>
              <a:t>ποσοτήτων</a:t>
            </a:r>
            <a:r>
              <a:rPr lang="en-US" altLang="zh-CN" sz="2400" dirty="0" smtClean="0">
                <a:cs typeface="Times New Roman" pitchFamily="18" charset="0"/>
              </a:rPr>
              <a:t> </a:t>
            </a:r>
            <a:r>
              <a:rPr lang="el-GR" altLang="zh-CN" sz="2400" dirty="0" smtClean="0">
                <a:cs typeface="Times New Roman" pitchFamily="18" charset="0"/>
              </a:rPr>
              <a:t>ε</a:t>
            </a:r>
            <a:r>
              <a:rPr lang="en-US" altLang="zh-CN" sz="2400" dirty="0" err="1" smtClean="0">
                <a:solidFill>
                  <a:srgbClr val="000000"/>
                </a:solidFill>
                <a:cs typeface="Segoe UI" pitchFamily="18" charset="0"/>
              </a:rPr>
              <a:t>ργασίας</a:t>
            </a:r>
            <a:r>
              <a:rPr lang="en-US" altLang="zh-CN" sz="2400" dirty="0" smtClean="0">
                <a:cs typeface="Times New Roman" pitchFamily="18" charset="0"/>
              </a:rPr>
              <a:t> </a:t>
            </a:r>
            <a:r>
              <a:rPr lang="en-US" altLang="zh-CN" sz="2400" dirty="0" smtClean="0">
                <a:solidFill>
                  <a:srgbClr val="000000"/>
                </a:solidFill>
                <a:cs typeface="Segoe UI" pitchFamily="18" charset="0"/>
              </a:rPr>
              <a:t>των</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εργαζοµένων</a:t>
            </a:r>
            <a:r>
              <a:rPr lang="en-US" altLang="zh-CN" sz="2400" dirty="0" smtClean="0">
                <a:cs typeface="Times New Roman" pitchFamily="18" charset="0"/>
              </a:rPr>
              <a:t> </a:t>
            </a:r>
            <a:r>
              <a:rPr lang="en-US" altLang="zh-CN" sz="2400" dirty="0" smtClean="0">
                <a:solidFill>
                  <a:srgbClr val="000000"/>
                </a:solidFill>
                <a:cs typeface="Segoe UI" pitchFamily="18" charset="0"/>
              </a:rPr>
              <a:t>Α</a:t>
            </a:r>
            <a:r>
              <a:rPr lang="en-US" altLang="zh-CN" sz="2400" dirty="0" smtClean="0">
                <a:cs typeface="Times New Roman" pitchFamily="18" charset="0"/>
              </a:rPr>
              <a:t> </a:t>
            </a:r>
            <a:r>
              <a:rPr lang="en-US" altLang="zh-CN" sz="2400" dirty="0" smtClean="0">
                <a:solidFill>
                  <a:srgbClr val="000000"/>
                </a:solidFill>
                <a:cs typeface="Segoe UI" pitchFamily="18" charset="0"/>
              </a:rPr>
              <a:t>και</a:t>
            </a:r>
            <a:r>
              <a:rPr lang="en-US" altLang="zh-CN" sz="2400" dirty="0" smtClean="0">
                <a:cs typeface="Times New Roman" pitchFamily="18" charset="0"/>
              </a:rPr>
              <a:t> </a:t>
            </a:r>
            <a:r>
              <a:rPr lang="en-US" altLang="zh-CN" sz="2400" dirty="0" smtClean="0">
                <a:solidFill>
                  <a:srgbClr val="000000"/>
                </a:solidFill>
                <a:cs typeface="Segoe UI" pitchFamily="18" charset="0"/>
              </a:rPr>
              <a:t>Β</a:t>
            </a:r>
            <a:r>
              <a:rPr lang="en-US" altLang="zh-CN" sz="2400" dirty="0" smtClean="0">
                <a:cs typeface="Times New Roman" pitchFamily="18" charset="0"/>
              </a:rPr>
              <a:t> </a:t>
            </a:r>
            <a:r>
              <a:rPr lang="en-US" altLang="zh-CN" sz="2400" dirty="0" smtClean="0">
                <a:solidFill>
                  <a:srgbClr val="000000"/>
                </a:solidFill>
                <a:cs typeface="Segoe UI" pitchFamily="18" charset="0"/>
              </a:rPr>
              <a:t>σε</a:t>
            </a:r>
            <a:r>
              <a:rPr lang="en-US" altLang="zh-CN" sz="2400" dirty="0" smtClean="0">
                <a:cs typeface="Times New Roman" pitchFamily="18" charset="0"/>
              </a:rPr>
              <a:t> </a:t>
            </a:r>
            <a:r>
              <a:rPr lang="en-US" altLang="zh-CN" sz="2400" dirty="0" smtClean="0">
                <a:solidFill>
                  <a:srgbClr val="000000"/>
                </a:solidFill>
                <a:cs typeface="Segoe UI" pitchFamily="18" charset="0"/>
              </a:rPr>
              <a:t>διάφορα</a:t>
            </a:r>
            <a:r>
              <a:rPr lang="en-US" altLang="zh-CN" sz="2400" dirty="0" smtClean="0">
                <a:cs typeface="Times New Roman" pitchFamily="18" charset="0"/>
              </a:rPr>
              <a:t> </a:t>
            </a:r>
            <a:r>
              <a:rPr lang="en-US" altLang="zh-CN" sz="2400" dirty="0" err="1" smtClean="0">
                <a:solidFill>
                  <a:srgbClr val="000000"/>
                </a:solidFill>
                <a:cs typeface="Segoe UI" pitchFamily="18" charset="0"/>
              </a:rPr>
              <a:t>επίπεδα</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ισθού</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π.χ.</a:t>
            </a:r>
            <a:r>
              <a:rPr lang="en-US" altLang="zh-CN" sz="2400" dirty="0" smtClean="0">
                <a:cs typeface="Times New Roman" pitchFamily="18" charset="0"/>
              </a:rPr>
              <a:t> </a:t>
            </a:r>
            <a:r>
              <a:rPr lang="en-US" altLang="zh-CN" sz="2400" dirty="0" smtClean="0">
                <a:solidFill>
                  <a:srgbClr val="000000"/>
                </a:solidFill>
                <a:cs typeface="Segoe UI" pitchFamily="18" charset="0"/>
              </a:rPr>
              <a:t>W</a:t>
            </a:r>
            <a:r>
              <a:rPr lang="en-US" altLang="zh-CN" sz="2400" baseline="-25000" dirty="0" smtClean="0">
                <a:solidFill>
                  <a:srgbClr val="000000"/>
                </a:solidFill>
                <a:cs typeface="Segoe UI" pitchFamily="18" charset="0"/>
              </a:rPr>
              <a:t>2</a:t>
            </a:r>
            <a:r>
              <a:rPr lang="en-US" altLang="zh-CN" sz="2400" dirty="0" smtClean="0">
                <a:solidFill>
                  <a:srgbClr val="000000"/>
                </a:solidFill>
                <a:cs typeface="Segoe UI" pitchFamily="18" charset="0"/>
              </a:rPr>
              <a:t>γ</a:t>
            </a:r>
            <a:r>
              <a:rPr lang="en-US" altLang="zh-CN" sz="2400" baseline="-25000" dirty="0" smtClean="0">
                <a:solidFill>
                  <a:srgbClr val="000000"/>
                </a:solidFill>
                <a:cs typeface="Segoe UI" pitchFamily="18" charset="0"/>
              </a:rPr>
              <a:t>2</a:t>
            </a:r>
            <a:r>
              <a:rPr lang="en-US" altLang="zh-CN" sz="2400" dirty="0" smtClean="0">
                <a:solidFill>
                  <a:srgbClr val="000000"/>
                </a:solidFill>
                <a:cs typeface="Segoe UI" pitchFamily="18" charset="0"/>
              </a:rPr>
              <a:t>=W</a:t>
            </a:r>
            <a:r>
              <a:rPr lang="en-US" altLang="zh-CN" sz="2400" baseline="-25000" dirty="0" smtClean="0">
                <a:solidFill>
                  <a:srgbClr val="000000"/>
                </a:solidFill>
                <a:cs typeface="Segoe UI" pitchFamily="18" charset="0"/>
              </a:rPr>
              <a:t>2</a:t>
            </a:r>
            <a:r>
              <a:rPr lang="en-US" altLang="zh-CN" sz="2400" dirty="0" smtClean="0">
                <a:solidFill>
                  <a:srgbClr val="000000"/>
                </a:solidFill>
                <a:cs typeface="Segoe UI" pitchFamily="18" charset="0"/>
              </a:rPr>
              <a:t>a</a:t>
            </a:r>
            <a:r>
              <a:rPr lang="en-US" altLang="zh-CN" sz="2400" baseline="-25000" dirty="0" smtClean="0">
                <a:solidFill>
                  <a:srgbClr val="000000"/>
                </a:solidFill>
                <a:cs typeface="Segoe UI" pitchFamily="18" charset="0"/>
              </a:rPr>
              <a:t>2</a:t>
            </a:r>
            <a:r>
              <a:rPr lang="en-US" altLang="zh-CN" sz="2400" dirty="0" smtClean="0">
                <a:solidFill>
                  <a:srgbClr val="000000"/>
                </a:solidFill>
                <a:cs typeface="Segoe UI" pitchFamily="18" charset="0"/>
              </a:rPr>
              <a:t>+W</a:t>
            </a:r>
            <a:r>
              <a:rPr lang="en-US" altLang="zh-CN" sz="2400" baseline="-25000" dirty="0" smtClean="0">
                <a:solidFill>
                  <a:srgbClr val="000000"/>
                </a:solidFill>
                <a:cs typeface="Segoe UI" pitchFamily="18" charset="0"/>
              </a:rPr>
              <a:t>2</a:t>
            </a:r>
            <a:r>
              <a:rPr lang="en-US" altLang="zh-CN" sz="2400" dirty="0" smtClean="0">
                <a:solidFill>
                  <a:srgbClr val="000000"/>
                </a:solidFill>
                <a:cs typeface="Segoe UI" pitchFamily="18" charset="0"/>
              </a:rPr>
              <a:t>β</a:t>
            </a:r>
            <a:r>
              <a:rPr lang="en-US" altLang="zh-CN" sz="2400" baseline="-25000" dirty="0" smtClean="0">
                <a:solidFill>
                  <a:srgbClr val="000000"/>
                </a:solidFill>
                <a:cs typeface="Segoe UI" pitchFamily="18" charset="0"/>
              </a:rPr>
              <a: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a:xfrm>
            <a:off x="457200" y="1333500"/>
            <a:ext cx="8229600" cy="1091952"/>
          </a:xfrm>
        </p:spPr>
        <p:txBody>
          <a:bodyPr>
            <a:noAutofit/>
          </a:bodyPr>
          <a:lstStyle/>
          <a:p>
            <a:pPr marL="0" indent="0">
              <a:lnSpc>
                <a:spcPct val="80000"/>
              </a:lnSpc>
              <a:buNone/>
              <a:tabLst>
                <a:tab pos="431800" algn="l"/>
              </a:tabLst>
            </a:pPr>
            <a:r>
              <a:rPr lang="en-US" altLang="zh-CN" sz="2400" b="1" dirty="0" smtClean="0">
                <a:cs typeface="Segoe UI" pitchFamily="18" charset="0"/>
              </a:rPr>
              <a:t>Ελαστικότητα </a:t>
            </a:r>
            <a:r>
              <a:rPr lang="en-US" altLang="zh-CN" sz="2400" b="1" dirty="0" err="1" smtClean="0">
                <a:cs typeface="Segoe UI" pitchFamily="18" charset="0"/>
              </a:rPr>
              <a:t>Προσφοράς</a:t>
            </a:r>
            <a:r>
              <a:rPr lang="en-US"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cs typeface="Segoe UI" pitchFamily="18" charset="0"/>
            </a:endParaRPr>
          </a:p>
          <a:p>
            <a:pPr marL="0" indent="0">
              <a:lnSpc>
                <a:spcPct val="80000"/>
              </a:lnSpc>
              <a:buNone/>
              <a:tabLst>
                <a:tab pos="431800" algn="l"/>
              </a:tabLst>
            </a:pPr>
            <a:r>
              <a:rPr lang="en-US" altLang="zh-CN" sz="2000" dirty="0" err="1" smtClean="0">
                <a:cs typeface="Segoe UI" pitchFamily="18" charset="0"/>
              </a:rPr>
              <a:t>Μετρά</a:t>
            </a:r>
            <a:r>
              <a:rPr lang="en-US" altLang="zh-CN" sz="2000" dirty="0" smtClean="0">
                <a:cs typeface="Times New Roman" pitchFamily="18" charset="0"/>
              </a:rPr>
              <a:t> </a:t>
            </a:r>
            <a:r>
              <a:rPr lang="en-US" altLang="zh-CN" sz="2000" dirty="0" err="1" smtClean="0">
                <a:cs typeface="Segoe UI" pitchFamily="18" charset="0"/>
              </a:rPr>
              <a:t>τον</a:t>
            </a:r>
            <a:r>
              <a:rPr lang="en-US" altLang="zh-CN" sz="2000" dirty="0" smtClean="0">
                <a:cs typeface="Times New Roman" pitchFamily="18" charset="0"/>
              </a:rPr>
              <a:t> </a:t>
            </a:r>
            <a:r>
              <a:rPr lang="en-US" altLang="zh-CN" sz="2000" dirty="0" err="1" smtClean="0">
                <a:cs typeface="Segoe UI" pitchFamily="18" charset="0"/>
              </a:rPr>
              <a:t>βαθµό</a:t>
            </a:r>
            <a:r>
              <a:rPr lang="en-US" altLang="zh-CN" sz="2000" dirty="0" smtClean="0">
                <a:cs typeface="Times New Roman" pitchFamily="18" charset="0"/>
              </a:rPr>
              <a:t> </a:t>
            </a:r>
            <a:r>
              <a:rPr lang="en-US" altLang="zh-CN" sz="2000" dirty="0" err="1" smtClean="0">
                <a:cs typeface="Segoe UI" pitchFamily="18" charset="0"/>
              </a:rPr>
              <a:t>αντίδρασης</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n-US" altLang="zh-CN" sz="2000" dirty="0" err="1" smtClean="0">
                <a:cs typeface="Segoe UI" pitchFamily="18" charset="0"/>
              </a:rPr>
              <a:t>προσφοράς</a:t>
            </a:r>
            <a:r>
              <a:rPr lang="el-GR" altLang="zh-CN" sz="2000" dirty="0" smtClean="0">
                <a:cs typeface="Segoe UI"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err="1" smtClean="0">
                <a:cs typeface="Segoe UI" pitchFamily="18" charset="0"/>
              </a:rPr>
              <a:t>στις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εταβολές</a:t>
            </a:r>
            <a:r>
              <a:rPr lang="en-US" altLang="zh-CN" sz="2000" dirty="0" smtClean="0">
                <a:cs typeface="Times New Roman" pitchFamily="18" charset="0"/>
              </a:rPr>
              <a:t> </a:t>
            </a:r>
            <a:r>
              <a:rPr lang="en-US" altLang="zh-CN" sz="2000" dirty="0" err="1" smtClean="0">
                <a:cs typeface="Segoe UI" pitchFamily="18" charset="0"/>
              </a:rPr>
              <a:t>του</a:t>
            </a:r>
            <a:r>
              <a:rPr lang="en-US" altLang="zh-CN" sz="2000" dirty="0" smtClean="0">
                <a:cs typeface="Times New Roman" pitchFamily="18" charset="0"/>
              </a:rPr>
              <a:t> </a:t>
            </a:r>
            <a:r>
              <a:rPr lang="en-US" altLang="zh-CN" sz="2000" dirty="0" err="1" smtClean="0">
                <a:cs typeface="Segoe UI" pitchFamily="18" charset="0"/>
              </a:rPr>
              <a:t>εργατικού</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ισθού</a:t>
            </a:r>
            <a:r>
              <a:rPr lang="el-GR" altLang="zh-CN" sz="2000" dirty="0" smtClean="0">
                <a:cs typeface="Segoe UI" pitchFamily="18" charset="0"/>
              </a:rPr>
              <a:t> ως εξής:</a:t>
            </a:r>
          </a:p>
          <a:p>
            <a:pPr marL="0" indent="0">
              <a:lnSpc>
                <a:spcPct val="80000"/>
              </a:lnSpc>
              <a:buNone/>
              <a:tabLst>
                <a:tab pos="431800" algn="l"/>
              </a:tabLst>
            </a:pPr>
            <a:endParaRPr lang="en-US" altLang="zh-CN" sz="2000" dirty="0" smtClean="0">
              <a:cs typeface="Segoe UI" pitchFamily="18" charset="0"/>
            </a:endParaRP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pic>
        <p:nvPicPr>
          <p:cNvPr id="5" name="4 - Εικόνα" descr="σελ 16 ενοτ 6.jpg"/>
          <p:cNvPicPr>
            <a:picLocks noChangeAspect="1"/>
          </p:cNvPicPr>
          <p:nvPr/>
        </p:nvPicPr>
        <p:blipFill>
          <a:blip r:embed="rId2" cstate="print"/>
          <a:stretch>
            <a:fillRect/>
          </a:stretch>
        </p:blipFill>
        <p:spPr>
          <a:xfrm>
            <a:off x="2123728" y="2569468"/>
            <a:ext cx="4176464" cy="2808312"/>
          </a:xfrm>
          <a:prstGeom prst="rect">
            <a:avLst/>
          </a:prstGeom>
        </p:spPr>
      </p:pic>
      <p:sp>
        <p:nvSpPr>
          <p:cNvPr id="6" name="TextBox 1"/>
          <p:cNvSpPr txBox="1"/>
          <p:nvPr/>
        </p:nvSpPr>
        <p:spPr>
          <a:xfrm>
            <a:off x="3203848" y="2353444"/>
            <a:ext cx="1193800" cy="2174954"/>
          </a:xfrm>
          <a:prstGeom prst="rect">
            <a:avLst/>
          </a:prstGeom>
          <a:noFill/>
        </p:spPr>
        <p:txBody>
          <a:bodyPr wrap="square" lIns="0" tIns="0" rIns="0" rtlCol="0">
            <a:spAutoFit/>
          </a:bodyPr>
          <a:lstStyle/>
          <a:p>
            <a:pPr>
              <a:lnSpc>
                <a:spcPts val="19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Η</a:t>
            </a:r>
            <a:r>
              <a:rPr lang="en-US" altLang="zh-CN" sz="2000" dirty="0" smtClean="0">
                <a:cs typeface="Times New Roman" pitchFamily="18" charset="0"/>
              </a:rPr>
              <a:t> </a:t>
            </a:r>
            <a:r>
              <a:rPr lang="en-US" altLang="zh-CN" sz="2000" dirty="0" smtClean="0">
                <a:solidFill>
                  <a:srgbClr val="000000"/>
                </a:solidFill>
                <a:cs typeface="Segoe UI" pitchFamily="18" charset="0"/>
              </a:rPr>
              <a:t>πρώτη</a:t>
            </a:r>
          </a:p>
          <a:p>
            <a:pPr>
              <a:lnSpc>
                <a:spcPts val="2100"/>
              </a:lnSpc>
              <a:tabLst>
                <a:tab pos="114300" algn="l"/>
                <a:tab pos="127000" algn="l"/>
                <a:tab pos="152400" algn="l"/>
                <a:tab pos="495300" algn="l"/>
              </a:tabLst>
            </a:pPr>
            <a:r>
              <a:rPr lang="en-US" altLang="zh-CN" sz="2000" dirty="0" smtClean="0">
                <a:solidFill>
                  <a:srgbClr val="000000"/>
                </a:solidFill>
                <a:cs typeface="Segoe UI" pitchFamily="18" charset="0"/>
              </a:rPr>
              <a:t>παράγωγος,</a:t>
            </a:r>
          </a:p>
          <a:p>
            <a:pPr>
              <a:lnSpc>
                <a:spcPts val="21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δηλαδή</a:t>
            </a:r>
            <a:r>
              <a:rPr lang="en-US" altLang="zh-CN" sz="2000" dirty="0" smtClean="0">
                <a:cs typeface="Times New Roman" pitchFamily="18" charset="0"/>
              </a:rPr>
              <a:t> </a:t>
            </a:r>
            <a:r>
              <a:rPr lang="en-US" altLang="zh-CN" sz="2000" dirty="0" smtClean="0">
                <a:solidFill>
                  <a:srgbClr val="000000"/>
                </a:solidFill>
                <a:cs typeface="Segoe UI" pitchFamily="18" charset="0"/>
              </a:rPr>
              <a:t>η</a:t>
            </a:r>
          </a:p>
          <a:p>
            <a:pPr>
              <a:lnSpc>
                <a:spcPts val="21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κλίση</a:t>
            </a:r>
            <a:r>
              <a:rPr lang="en-US" altLang="zh-CN" sz="2000" dirty="0" smtClean="0">
                <a:cs typeface="Times New Roman" pitchFamily="18" charset="0"/>
              </a:rPr>
              <a:t> </a:t>
            </a:r>
            <a:r>
              <a:rPr lang="en-US" altLang="zh-CN" sz="2000" dirty="0" smtClean="0">
                <a:solidFill>
                  <a:srgbClr val="000000"/>
                </a:solidFill>
                <a:cs typeface="Segoe UI" pitchFamily="18" charset="0"/>
              </a:rPr>
              <a:t>της</a:t>
            </a:r>
          </a:p>
          <a:p>
            <a:pPr>
              <a:lnSpc>
                <a:spcPts val="2100"/>
              </a:lnSpc>
              <a:tabLst>
                <a:tab pos="114300" algn="l"/>
                <a:tab pos="127000" algn="l"/>
                <a:tab pos="152400" algn="l"/>
                <a:tab pos="495300" algn="l"/>
              </a:tabLst>
            </a:pPr>
            <a:r>
              <a:rPr lang="en-US" altLang="zh-CN" sz="2000" dirty="0" smtClean="0"/>
              <a:t>	</a:t>
            </a:r>
            <a:r>
              <a:rPr lang="en-US" altLang="zh-CN" sz="2000" dirty="0" err="1" smtClean="0">
                <a:solidFill>
                  <a:srgbClr val="000000"/>
                </a:solidFill>
                <a:cs typeface="Segoe UI" pitchFamily="18" charset="0"/>
              </a:rPr>
              <a:t>καµπύλης</a:t>
            </a:r>
            <a:endParaRPr lang="el-GR" altLang="zh-CN" sz="2000" dirty="0" smtClean="0">
              <a:solidFill>
                <a:srgbClr val="000000"/>
              </a:solidFill>
              <a:cs typeface="Segoe UI" pitchFamily="18" charset="0"/>
            </a:endParaRPr>
          </a:p>
          <a:p>
            <a:pPr>
              <a:lnSpc>
                <a:spcPts val="2100"/>
              </a:lnSpc>
              <a:tabLst>
                <a:tab pos="114300" algn="l"/>
                <a:tab pos="127000" algn="l"/>
                <a:tab pos="152400" algn="l"/>
                <a:tab pos="495300" algn="l"/>
              </a:tabLst>
            </a:pPr>
            <a:endParaRPr lang="el-GR" altLang="zh-CN" sz="2000" dirty="0" smtClean="0">
              <a:solidFill>
                <a:srgbClr val="000000"/>
              </a:solidFill>
              <a:cs typeface="Segoe UI" pitchFamily="18" charset="0"/>
            </a:endParaRPr>
          </a:p>
          <a:p>
            <a:pPr algn="ctr">
              <a:lnSpc>
                <a:spcPts val="2100"/>
              </a:lnSpc>
              <a:tabLst>
                <a:tab pos="114300" algn="l"/>
                <a:tab pos="127000" algn="l"/>
                <a:tab pos="152400" algn="l"/>
                <a:tab pos="495300" algn="l"/>
              </a:tabLst>
            </a:pPr>
            <a:endParaRPr lang="el-GR" altLang="zh-CN" sz="2000" dirty="0" smtClean="0">
              <a:solidFill>
                <a:srgbClr val="000000"/>
              </a:solidFill>
              <a:cs typeface="Segoe UI" pitchFamily="18" charset="0"/>
            </a:endParaRPr>
          </a:p>
          <a:p>
            <a:pPr algn="ctr">
              <a:lnSpc>
                <a:spcPts val="2100"/>
              </a:lnSpc>
              <a:tabLst>
                <a:tab pos="114300" algn="l"/>
                <a:tab pos="127000" algn="l"/>
                <a:tab pos="152400" algn="l"/>
                <a:tab pos="495300" algn="l"/>
              </a:tabLst>
            </a:pPr>
            <a:r>
              <a:rPr lang="en-US" altLang="zh-CN" sz="2000" dirty="0" smtClean="0">
                <a:solidFill>
                  <a:srgbClr val="000000"/>
                </a:solidFill>
                <a:cs typeface="Segoe UI" pitchFamily="18" charset="0"/>
              </a:rPr>
              <a:t>Ls</a:t>
            </a:r>
          </a:p>
        </p:txBody>
      </p:sp>
      <p:sp>
        <p:nvSpPr>
          <p:cNvPr id="7" name="TextBox 1"/>
          <p:cNvSpPr txBox="1"/>
          <p:nvPr/>
        </p:nvSpPr>
        <p:spPr>
          <a:xfrm>
            <a:off x="4572000" y="2713484"/>
            <a:ext cx="1834851" cy="1777410"/>
          </a:xfrm>
          <a:prstGeom prst="rect">
            <a:avLst/>
          </a:prstGeom>
          <a:noFill/>
        </p:spPr>
        <p:txBody>
          <a:bodyPr wrap="square" lIns="0" tIns="0" rIns="0" rtlCol="0">
            <a:spAutoFit/>
          </a:bodyPr>
          <a:lstStyle/>
          <a:p>
            <a:pPr>
              <a:lnSpc>
                <a:spcPts val="1900"/>
              </a:lnSpc>
              <a:tabLst>
                <a:tab pos="254000" algn="l"/>
                <a:tab pos="317500" algn="l"/>
                <a:tab pos="419100" algn="l"/>
                <a:tab pos="444500" algn="l"/>
                <a:tab pos="812800" algn="l"/>
              </a:tabLst>
            </a:pPr>
            <a:r>
              <a:rPr lang="en-US" altLang="zh-CN" sz="1799" dirty="0" err="1" smtClean="0">
                <a:solidFill>
                  <a:srgbClr val="000000"/>
                </a:solidFill>
                <a:cs typeface="Segoe UI" pitchFamily="18" charset="0"/>
              </a:rPr>
              <a:t>Σηµείο</a:t>
            </a:r>
            <a:r>
              <a:rPr lang="en-US" altLang="zh-CN" sz="1799" dirty="0" smtClean="0">
                <a:cs typeface="Times New Roman" pitchFamily="18" charset="0"/>
              </a:rPr>
              <a:t> </a:t>
            </a:r>
            <a:r>
              <a:rPr lang="en-US" altLang="zh-CN" sz="1799" dirty="0" err="1" smtClean="0">
                <a:solidFill>
                  <a:srgbClr val="000000"/>
                </a:solidFill>
                <a:cs typeface="Segoe UI" pitchFamily="18" charset="0"/>
              </a:rPr>
              <a:t>στο</a:t>
            </a:r>
            <a:r>
              <a:rPr lang="el-GR" altLang="zh-CN" sz="1799" dirty="0" smtClean="0">
                <a:solidFill>
                  <a:srgbClr val="000000"/>
                </a:solidFill>
                <a:cs typeface="Segoe UI" pitchFamily="18" charset="0"/>
              </a:rPr>
              <a:t> </a:t>
            </a:r>
            <a:r>
              <a:rPr lang="en-US" altLang="zh-CN" sz="1799" dirty="0" err="1" smtClean="0">
                <a:solidFill>
                  <a:srgbClr val="000000"/>
                </a:solidFill>
                <a:cs typeface="Segoe UI" pitchFamily="18" charset="0"/>
              </a:rPr>
              <a:t>οποίο</a:t>
            </a:r>
            <a:r>
              <a:rPr lang="en-US" altLang="zh-CN" sz="1799" dirty="0" smtClean="0">
                <a:cs typeface="Times New Roman" pitchFamily="18" charset="0"/>
              </a:rPr>
              <a:t> </a:t>
            </a:r>
            <a:r>
              <a:rPr lang="en-US" altLang="zh-CN" sz="1799" dirty="0" err="1" smtClean="0">
                <a:solidFill>
                  <a:srgbClr val="000000"/>
                </a:solidFill>
                <a:cs typeface="Segoe UI" pitchFamily="18" charset="0"/>
              </a:rPr>
              <a:t>γίνεται</a:t>
            </a:r>
            <a:r>
              <a:rPr lang="el-GR" altLang="zh-CN" sz="1799" dirty="0" smtClean="0">
                <a:solidFill>
                  <a:srgbClr val="000000"/>
                </a:solidFill>
                <a:cs typeface="Segoe UI" pitchFamily="18" charset="0"/>
              </a:rPr>
              <a:t> η</a:t>
            </a:r>
            <a:r>
              <a:rPr lang="en-US" altLang="zh-CN" sz="1799" dirty="0" err="1" smtClean="0">
                <a:solidFill>
                  <a:srgbClr val="000000"/>
                </a:solidFill>
                <a:cs typeface="Segoe UI" pitchFamily="18" charset="0"/>
              </a:rPr>
              <a:t>εκτίµηση</a:t>
            </a:r>
            <a:endParaRPr lang="en-US" altLang="zh-CN" sz="1799" dirty="0" smtClean="0">
              <a:solidFill>
                <a:srgbClr val="000000"/>
              </a:solidFill>
              <a:cs typeface="Segoe UI" pitchFamily="18" charset="0"/>
            </a:endParaRPr>
          </a:p>
          <a:p>
            <a:pPr>
              <a:lnSpc>
                <a:spcPts val="2100"/>
              </a:lnSpc>
              <a:tabLst>
                <a:tab pos="254000" algn="l"/>
                <a:tab pos="317500" algn="l"/>
                <a:tab pos="419100" algn="l"/>
                <a:tab pos="444500" algn="l"/>
                <a:tab pos="812800" algn="l"/>
              </a:tabLst>
            </a:pPr>
            <a:r>
              <a:rPr lang="el-GR" altLang="zh-CN" sz="1799" dirty="0" smtClean="0">
                <a:solidFill>
                  <a:srgbClr val="000000"/>
                </a:solidFill>
                <a:cs typeface="Segoe UI" pitchFamily="18" charset="0"/>
              </a:rPr>
              <a:t>της </a:t>
            </a:r>
            <a:r>
              <a:rPr lang="en-US" altLang="zh-CN" sz="1799" dirty="0" err="1" smtClean="0">
                <a:solidFill>
                  <a:srgbClr val="000000"/>
                </a:solidFill>
                <a:cs typeface="Segoe UI" pitchFamily="18" charset="0"/>
              </a:rPr>
              <a:t>ελαστικότητας</a:t>
            </a:r>
            <a:endParaRPr lang="en-US" altLang="zh-CN" sz="1799" dirty="0" smtClean="0">
              <a:solidFill>
                <a:srgbClr val="000000"/>
              </a:solidFill>
              <a:cs typeface="Segoe UI" pitchFamily="18" charset="0"/>
            </a:endParaRPr>
          </a:p>
          <a:p>
            <a:pPr>
              <a:lnSpc>
                <a:spcPts val="1000"/>
              </a:lnSpc>
            </a:pPr>
            <a:endParaRPr lang="en-US" altLang="zh-CN" dirty="0" smtClean="0"/>
          </a:p>
          <a:p>
            <a:pPr algn="ctr">
              <a:lnSpc>
                <a:spcPts val="3300"/>
              </a:lnSpc>
              <a:tabLst>
                <a:tab pos="254000" algn="l"/>
                <a:tab pos="317500" algn="l"/>
                <a:tab pos="419100" algn="l"/>
                <a:tab pos="444500" algn="l"/>
                <a:tab pos="812800" algn="l"/>
              </a:tabLst>
            </a:pPr>
            <a:endParaRPr lang="el-GR" altLang="zh-CN" sz="2795" dirty="0" smtClean="0">
              <a:solidFill>
                <a:srgbClr val="000000"/>
              </a:solidFill>
              <a:cs typeface="Segoe UI" pitchFamily="18" charset="0"/>
            </a:endParaRPr>
          </a:p>
          <a:p>
            <a:pPr>
              <a:lnSpc>
                <a:spcPts val="3300"/>
              </a:lnSpc>
              <a:tabLst>
                <a:tab pos="254000" algn="l"/>
                <a:tab pos="317500" algn="l"/>
                <a:tab pos="419100" algn="l"/>
                <a:tab pos="444500" algn="l"/>
                <a:tab pos="812800" algn="l"/>
              </a:tabLst>
            </a:pPr>
            <a:r>
              <a:rPr lang="en-US" altLang="zh-CN" sz="2000" dirty="0" smtClean="0">
                <a:solidFill>
                  <a:srgbClr val="000000"/>
                </a:solidFill>
                <a:cs typeface="Segoe UI" pitchFamily="18" charset="0"/>
              </a:rPr>
              <a:t>W</a:t>
            </a:r>
          </a:p>
        </p:txBody>
      </p:sp>
      <p:sp>
        <p:nvSpPr>
          <p:cNvPr id="8" name="TextBox 1"/>
          <p:cNvSpPr txBox="1"/>
          <p:nvPr/>
        </p:nvSpPr>
        <p:spPr>
          <a:xfrm>
            <a:off x="1403648" y="4153644"/>
            <a:ext cx="673100" cy="381000"/>
          </a:xfrm>
          <a:prstGeom prst="rect">
            <a:avLst/>
          </a:prstGeom>
          <a:noFill/>
        </p:spPr>
        <p:txBody>
          <a:bodyPr wrap="none" lIns="0" tIns="0" rIns="0" rtlCol="0">
            <a:spAutoFit/>
          </a:bodyPr>
          <a:lstStyle/>
          <a:p>
            <a:pPr>
              <a:lnSpc>
                <a:spcPts val="3000"/>
              </a:lnSpc>
              <a:tabLst/>
            </a:pPr>
            <a:r>
              <a:rPr lang="en-US" altLang="zh-CN" sz="2795" dirty="0" smtClean="0">
                <a:solidFill>
                  <a:srgbClr val="000000"/>
                </a:solidFill>
                <a:latin typeface="Segoe UI" pitchFamily="18" charset="0"/>
                <a:cs typeface="Segoe UI" pitchFamily="18" charset="0"/>
              </a:rPr>
              <a:t>es</a:t>
            </a:r>
            <a:r>
              <a:rPr lang="en-US" altLang="zh-CN" sz="1799" dirty="0" smtClean="0">
                <a:solidFill>
                  <a:srgbClr val="000000"/>
                </a:solidFill>
                <a:latin typeface="Segoe UI" pitchFamily="18" charset="0"/>
                <a:cs typeface="Segoe UI" pitchFamily="18" charset="0"/>
              </a:rPr>
              <a:t>L</a:t>
            </a:r>
            <a:r>
              <a:rPr lang="en-US" altLang="zh-CN" sz="2795" dirty="0" smtClean="0">
                <a:solidFill>
                  <a:srgbClr val="000000"/>
                </a:solidFill>
                <a:latin typeface="Segoe UI" pitchFamily="18" charset="0"/>
                <a:cs typeface="Segoe UI" pitchFamily="18" charset="0"/>
              </a:rPr>
              <a:t>=</a:t>
            </a:r>
          </a:p>
        </p:txBody>
      </p:sp>
      <p:sp>
        <p:nvSpPr>
          <p:cNvPr id="9" name="TextBox 1"/>
          <p:cNvSpPr txBox="1"/>
          <p:nvPr/>
        </p:nvSpPr>
        <p:spPr>
          <a:xfrm>
            <a:off x="1835696" y="2065412"/>
            <a:ext cx="1106072" cy="2444259"/>
          </a:xfrm>
          <a:prstGeom prst="rect">
            <a:avLst/>
          </a:prstGeom>
          <a:noFill/>
        </p:spPr>
        <p:txBody>
          <a:bodyPr wrap="none" lIns="0" tIns="0" rIns="0" rtlCol="0">
            <a:spAutoFit/>
          </a:bodyPr>
          <a:lstStyle/>
          <a:p>
            <a:pPr>
              <a:lnSpc>
                <a:spcPts val="3000"/>
              </a:lnSpc>
              <a:tabLst>
                <a:tab pos="889000" algn="l"/>
                <a:tab pos="1066800" algn="l"/>
              </a:tabLst>
            </a:pPr>
            <a:endParaRPr lang="en-US" altLang="zh-CN" sz="2795" dirty="0" smtClean="0">
              <a:solidFill>
                <a:srgbClr val="000000"/>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800"/>
              </a:lnSpc>
              <a:tabLst>
                <a:tab pos="889000" algn="l"/>
                <a:tab pos="1066800" algn="l"/>
              </a:tabLst>
            </a:pPr>
            <a:r>
              <a:rPr lang="en-US" altLang="zh-CN" dirty="0" smtClean="0"/>
              <a:t>	</a:t>
            </a:r>
            <a:r>
              <a:rPr lang="en-US" altLang="zh-CN" sz="2000" dirty="0" smtClean="0">
                <a:solidFill>
                  <a:srgbClr val="000000"/>
                </a:solidFill>
                <a:cs typeface="Segoe UI" pitchFamily="18" charset="0"/>
              </a:rPr>
              <a:t>Ls</a:t>
            </a:r>
          </a:p>
          <a:p>
            <a:pPr>
              <a:lnSpc>
                <a:spcPts val="3900"/>
              </a:lnSpc>
              <a:tabLst>
                <a:tab pos="889000" algn="l"/>
                <a:tab pos="1066800" algn="l"/>
              </a:tabLst>
            </a:pPr>
            <a:r>
              <a:rPr lang="en-US" altLang="zh-CN" sz="2000" dirty="0" smtClean="0"/>
              <a:t>	</a:t>
            </a:r>
            <a:r>
              <a:rPr lang="en-US" altLang="zh-CN" sz="2000" dirty="0" smtClean="0">
                <a:solidFill>
                  <a:srgbClr val="000000"/>
                </a:solidFill>
                <a:cs typeface="Segoe UI" pitchFamily="18" charset="0"/>
              </a:rPr>
              <a:t>Ls</a:t>
            </a:r>
          </a:p>
        </p:txBody>
      </p:sp>
      <p:sp>
        <p:nvSpPr>
          <p:cNvPr id="10" name="TextBox 1"/>
          <p:cNvSpPr txBox="1"/>
          <p:nvPr/>
        </p:nvSpPr>
        <p:spPr>
          <a:xfrm>
            <a:off x="2555776" y="4513684"/>
            <a:ext cx="407163" cy="931024"/>
          </a:xfrm>
          <a:prstGeom prst="rect">
            <a:avLst/>
          </a:prstGeom>
          <a:noFill/>
        </p:spPr>
        <p:txBody>
          <a:bodyPr wrap="none" lIns="0" tIns="0" rIns="0" rtlCol="0">
            <a:spAutoFit/>
          </a:bodyPr>
          <a:lstStyle/>
          <a:p>
            <a:pPr>
              <a:lnSpc>
                <a:spcPts val="3000"/>
              </a:lnSpc>
              <a:tabLst>
                <a:tab pos="177800" algn="l"/>
              </a:tabLst>
            </a:pPr>
            <a:r>
              <a:rPr lang="en-US" altLang="zh-CN" dirty="0" smtClean="0"/>
              <a:t>	</a:t>
            </a:r>
            <a:r>
              <a:rPr lang="en-US" altLang="zh-CN" sz="2000" dirty="0" smtClean="0">
                <a:solidFill>
                  <a:srgbClr val="000000"/>
                </a:solidFill>
                <a:cs typeface="Segoe UI" pitchFamily="18" charset="0"/>
              </a:rPr>
              <a:t>W</a:t>
            </a:r>
          </a:p>
          <a:p>
            <a:pPr>
              <a:lnSpc>
                <a:spcPts val="3900"/>
              </a:lnSpc>
              <a:tabLst>
                <a:tab pos="177800" algn="l"/>
              </a:tabLst>
            </a:pPr>
            <a:r>
              <a:rPr lang="en-US" altLang="zh-CN" sz="2000" dirty="0" smtClean="0">
                <a:solidFill>
                  <a:srgbClr val="000000"/>
                </a:solidFill>
                <a:cs typeface="Segoe UI" pitchFamily="18" charset="0"/>
              </a:rPr>
              <a:t>W</a:t>
            </a:r>
          </a:p>
        </p:txBody>
      </p:sp>
      <p:sp>
        <p:nvSpPr>
          <p:cNvPr id="11" name="TextBox 1"/>
          <p:cNvSpPr txBox="1"/>
          <p:nvPr/>
        </p:nvSpPr>
        <p:spPr>
          <a:xfrm>
            <a:off x="3707904" y="4585692"/>
            <a:ext cx="227626" cy="402418"/>
          </a:xfrm>
          <a:prstGeom prst="rect">
            <a:avLst/>
          </a:prstGeom>
          <a:noFill/>
        </p:spPr>
        <p:txBody>
          <a:bodyPr wrap="none" lIns="0" tIns="0" rIns="0" rtlCol="0">
            <a:spAutoFit/>
          </a:bodyPr>
          <a:lstStyle/>
          <a:p>
            <a:pPr>
              <a:lnSpc>
                <a:spcPts val="3000"/>
              </a:lnSpc>
              <a:tabLst/>
            </a:pPr>
            <a:r>
              <a:rPr lang="en-US" altLang="zh-CN" sz="2000" dirty="0" smtClean="0">
                <a:solidFill>
                  <a:srgbClr val="000000"/>
                </a:solidFill>
                <a:cs typeface="Segoe UI" pitchFamily="18" charset="0"/>
              </a:rPr>
              <a:t>W</a:t>
            </a:r>
          </a:p>
        </p:txBody>
      </p:sp>
      <p:sp>
        <p:nvSpPr>
          <p:cNvPr id="12" name="TextBox 1"/>
          <p:cNvSpPr txBox="1"/>
          <p:nvPr/>
        </p:nvSpPr>
        <p:spPr>
          <a:xfrm>
            <a:off x="4572000" y="4513684"/>
            <a:ext cx="208390" cy="402418"/>
          </a:xfrm>
          <a:prstGeom prst="rect">
            <a:avLst/>
          </a:prstGeom>
          <a:noFill/>
        </p:spPr>
        <p:txBody>
          <a:bodyPr wrap="none" lIns="0" tIns="0" rIns="0" rtlCol="0">
            <a:spAutoFit/>
          </a:bodyPr>
          <a:lstStyle/>
          <a:p>
            <a:pPr>
              <a:lnSpc>
                <a:spcPts val="3000"/>
              </a:lnSpc>
              <a:tabLst/>
            </a:pPr>
            <a:r>
              <a:rPr lang="en-US" altLang="zh-CN" sz="2000" dirty="0" smtClean="0">
                <a:solidFill>
                  <a:srgbClr val="000000"/>
                </a:solidFill>
                <a:cs typeface="Segoe UI" pitchFamily="18" charset="0"/>
              </a:rPr>
              <a:t>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ts val="3000"/>
              </a:lnSpc>
              <a:buNone/>
              <a:tabLst>
                <a:tab pos="736600" algn="l"/>
              </a:tabLst>
            </a:pPr>
            <a:r>
              <a:rPr lang="en-US" altLang="zh-CN" sz="2400" b="1" dirty="0" err="1" smtClean="0">
                <a:cs typeface="Segoe UI" pitchFamily="18" charset="0"/>
              </a:rPr>
              <a:t>Τιµές</a:t>
            </a:r>
            <a:r>
              <a:rPr lang="en-US" altLang="zh-CN" sz="2400" b="1" dirty="0" smtClean="0">
                <a:cs typeface="Segoe UI" pitchFamily="18" charset="0"/>
              </a:rPr>
              <a:t> </a:t>
            </a:r>
            <a:r>
              <a:rPr lang="en-US" altLang="zh-CN" sz="2400" b="1" dirty="0" err="1" smtClean="0">
                <a:cs typeface="Segoe UI" pitchFamily="18" charset="0"/>
              </a:rPr>
              <a:t>Ελαστικότητας</a:t>
            </a:r>
            <a:r>
              <a:rPr lang="en-US" altLang="zh-CN" sz="2400" b="1" dirty="0" smtClean="0">
                <a:cs typeface="Segoe UI" pitchFamily="18" charset="0"/>
              </a:rPr>
              <a:t> </a:t>
            </a:r>
            <a:r>
              <a:rPr lang="en-US" altLang="zh-CN" sz="2400" b="1" dirty="0" err="1" smtClean="0">
                <a:cs typeface="Segoe UI" pitchFamily="18" charset="0"/>
              </a:rPr>
              <a:t>Προσφοράς</a:t>
            </a:r>
            <a:r>
              <a:rPr lang="en-US"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p>
          <a:p>
            <a:pPr>
              <a:lnSpc>
                <a:spcPts val="4000"/>
              </a:lnSpc>
              <a:buNone/>
              <a:tabLst>
                <a:tab pos="736600" algn="l"/>
              </a:tabLst>
            </a:pPr>
            <a:r>
              <a:rPr lang="en-US" altLang="zh-CN" sz="2400" dirty="0" smtClean="0">
                <a:cs typeface="Segoe UI" pitchFamily="18" charset="0"/>
              </a:rPr>
              <a:t>es</a:t>
            </a:r>
            <a:r>
              <a:rPr lang="en-US" altLang="zh-CN" sz="2400" baseline="-25000" dirty="0" smtClean="0">
                <a:cs typeface="Segoe UI" pitchFamily="18" charset="0"/>
              </a:rPr>
              <a:t>L</a:t>
            </a:r>
            <a:r>
              <a:rPr lang="en-US" altLang="zh-CN" sz="2400" dirty="0" smtClean="0">
                <a:cs typeface="Segoe UI" pitchFamily="18" charset="0"/>
              </a:rPr>
              <a:t>=0</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πλήρως</a:t>
            </a:r>
            <a:r>
              <a:rPr lang="en-US" altLang="zh-CN" sz="2400" dirty="0" smtClean="0">
                <a:cs typeface="Times New Roman" pitchFamily="18" charset="0"/>
              </a:rPr>
              <a:t> </a:t>
            </a:r>
            <a:r>
              <a:rPr lang="en-US" altLang="zh-CN" sz="2400" dirty="0" err="1" smtClean="0">
                <a:cs typeface="Segoe UI" pitchFamily="18" charset="0"/>
              </a:rPr>
              <a:t>ανελαστική</a:t>
            </a:r>
            <a:endParaRPr lang="en-US" altLang="zh-CN" sz="2400" dirty="0" smtClean="0">
              <a:cs typeface="Segoe UI" pitchFamily="18" charset="0"/>
            </a:endParaRPr>
          </a:p>
          <a:p>
            <a:pPr>
              <a:lnSpc>
                <a:spcPts val="4300"/>
              </a:lnSpc>
              <a:buNone/>
              <a:tabLst>
                <a:tab pos="736600" algn="l"/>
              </a:tabLst>
            </a:pPr>
            <a:r>
              <a:rPr lang="en-US" altLang="zh-CN" sz="2400" dirty="0" smtClean="0">
                <a:cs typeface="Segoe UI" pitchFamily="18" charset="0"/>
              </a:rPr>
              <a:t>0&lt;es</a:t>
            </a:r>
            <a:r>
              <a:rPr lang="en-US" altLang="zh-CN" sz="2400" baseline="-25000" dirty="0" smtClean="0">
                <a:cs typeface="Segoe UI" pitchFamily="18" charset="0"/>
              </a:rPr>
              <a:t>L</a:t>
            </a:r>
            <a:r>
              <a:rPr lang="en-US" altLang="zh-CN" sz="2400" dirty="0" smtClean="0">
                <a:cs typeface="Segoe UI" pitchFamily="18" charset="0"/>
              </a:rPr>
              <a:t>&lt;1</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ανελαστική</a:t>
            </a:r>
            <a:endParaRPr lang="en-US" altLang="zh-CN" sz="2400" dirty="0" smtClean="0">
              <a:cs typeface="Segoe UI" pitchFamily="18" charset="0"/>
            </a:endParaRPr>
          </a:p>
          <a:p>
            <a:pPr>
              <a:lnSpc>
                <a:spcPts val="4300"/>
              </a:lnSpc>
              <a:buNone/>
              <a:tabLst>
                <a:tab pos="736600" algn="l"/>
              </a:tabLst>
            </a:pPr>
            <a:r>
              <a:rPr lang="en-US" altLang="zh-CN" sz="2400" dirty="0" smtClean="0">
                <a:cs typeface="Segoe UI" pitchFamily="18" charset="0"/>
              </a:rPr>
              <a:t>es</a:t>
            </a:r>
            <a:r>
              <a:rPr lang="en-US" altLang="zh-CN" sz="2400" baseline="-25000" dirty="0" smtClean="0">
                <a:cs typeface="Segoe UI" pitchFamily="18" charset="0"/>
              </a:rPr>
              <a:t>L</a:t>
            </a:r>
            <a:r>
              <a:rPr lang="en-US" altLang="zh-CN" sz="2400" dirty="0" smtClean="0">
                <a:cs typeface="Segoe UI" pitchFamily="18" charset="0"/>
              </a:rPr>
              <a:t>=1</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οναδιαία</a:t>
            </a:r>
            <a:r>
              <a:rPr lang="en-US" altLang="zh-CN" sz="2400" dirty="0" smtClean="0">
                <a:cs typeface="Times New Roman" pitchFamily="18" charset="0"/>
              </a:rPr>
              <a:t> </a:t>
            </a:r>
            <a:r>
              <a:rPr lang="en-US" altLang="zh-CN" sz="2400" dirty="0" err="1" smtClean="0">
                <a:cs typeface="Segoe UI" pitchFamily="18" charset="0"/>
              </a:rPr>
              <a:t>ελαστικότητα</a:t>
            </a:r>
            <a:endParaRPr lang="el-GR" altLang="zh-CN" sz="2400" dirty="0" smtClean="0">
              <a:cs typeface="Segoe UI" pitchFamily="18" charset="0"/>
            </a:endParaRPr>
          </a:p>
          <a:p>
            <a:pPr>
              <a:lnSpc>
                <a:spcPts val="4300"/>
              </a:lnSpc>
              <a:buNone/>
              <a:tabLst>
                <a:tab pos="736600" algn="l"/>
              </a:tabLst>
            </a:pPr>
            <a:r>
              <a:rPr lang="en-US" altLang="zh-CN" sz="2400" dirty="0" smtClean="0">
                <a:cs typeface="Segoe UI" pitchFamily="18" charset="0"/>
              </a:rPr>
              <a:t>es</a:t>
            </a:r>
            <a:r>
              <a:rPr lang="en-US" altLang="zh-CN" sz="2400" baseline="-25000" dirty="0" smtClean="0">
                <a:cs typeface="Segoe UI" pitchFamily="18" charset="0"/>
              </a:rPr>
              <a:t>L</a:t>
            </a:r>
            <a:r>
              <a:rPr lang="en-US" altLang="zh-CN" sz="2400" dirty="0" smtClean="0">
                <a:cs typeface="Times New Roman" pitchFamily="18" charset="0"/>
              </a:rPr>
              <a:t> </a:t>
            </a:r>
            <a:r>
              <a:rPr lang="en-US" altLang="zh-CN" sz="2400" dirty="0" smtClean="0">
                <a:cs typeface="Segoe UI" pitchFamily="18" charset="0"/>
              </a:rPr>
              <a:t>&gt;1</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ελαστική</a:t>
            </a:r>
            <a:endParaRPr lang="en-US" altLang="zh-CN" sz="2400" dirty="0" smtClean="0">
              <a:cs typeface="Segoe UI" pitchFamily="18" charset="0"/>
            </a:endParaRPr>
          </a:p>
          <a:p>
            <a:pPr>
              <a:lnSpc>
                <a:spcPts val="4300"/>
              </a:lnSpc>
              <a:buNone/>
              <a:tabLst>
                <a:tab pos="736600" algn="l"/>
              </a:tabLst>
            </a:pPr>
            <a:r>
              <a:rPr lang="en-US" altLang="zh-CN" sz="2400" dirty="0" smtClean="0">
                <a:cs typeface="Segoe UI" pitchFamily="18" charset="0"/>
              </a:rPr>
              <a:t>es</a:t>
            </a:r>
            <a:r>
              <a:rPr lang="en-US" altLang="zh-CN" sz="2400" baseline="-25000" dirty="0" smtClean="0">
                <a:cs typeface="Segoe UI" pitchFamily="18" charset="0"/>
              </a:rPr>
              <a:t>L</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πλήρως</a:t>
            </a:r>
            <a:r>
              <a:rPr lang="en-US" altLang="zh-CN" sz="2400" dirty="0" smtClean="0">
                <a:cs typeface="Times New Roman" pitchFamily="18" charset="0"/>
              </a:rPr>
              <a:t> </a:t>
            </a:r>
            <a:r>
              <a:rPr lang="en-US" altLang="zh-CN" sz="2400" dirty="0" err="1" smtClean="0">
                <a:cs typeface="Segoe UI" pitchFamily="18" charset="0"/>
              </a:rPr>
              <a:t>ελαστική</a:t>
            </a:r>
            <a:endParaRPr lang="en-US" altLang="zh-CN" sz="2400" dirty="0" smtClean="0">
              <a:cs typeface="Segoe UI" pitchFamily="18" charset="0"/>
            </a:endParaRPr>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pPr>
            <a:r>
              <a:rPr lang="el-GR" sz="2800" b="1" dirty="0" smtClean="0"/>
              <a:t>Μετατόπιση / Μετακίνηση της καμπύλης προσφοράς εργασίας</a:t>
            </a:r>
          </a:p>
          <a:p>
            <a:pPr marL="0" indent="0" algn="just">
              <a:lnSpc>
                <a:spcPct val="80000"/>
              </a:lnSpc>
              <a:buNone/>
              <a:tabLst>
                <a:tab pos="254000" algn="l"/>
              </a:tabLst>
            </a:pPr>
            <a:r>
              <a:rPr lang="en-US" altLang="zh-CN" sz="2000" dirty="0" smtClean="0">
                <a:solidFill>
                  <a:srgbClr val="000000"/>
                </a:solidFill>
                <a:cs typeface="Segoe UI" pitchFamily="18" charset="0"/>
              </a:rPr>
              <a:t>Μετατόπιση:</a:t>
            </a:r>
            <a:r>
              <a:rPr lang="en-US" altLang="zh-CN" sz="2000" dirty="0" smtClean="0">
                <a:cs typeface="Times New Roman" pitchFamily="18" charset="0"/>
              </a:rPr>
              <a:t> </a:t>
            </a:r>
            <a:r>
              <a:rPr lang="en-US" altLang="zh-CN" sz="2000" dirty="0" err="1" smtClean="0">
                <a:solidFill>
                  <a:srgbClr val="000000"/>
                </a:solidFill>
                <a:cs typeface="Segoe UI" pitchFamily="18" charset="0"/>
              </a:rPr>
              <a:t>όταν</a:t>
            </a:r>
            <a:r>
              <a:rPr lang="en-US" altLang="zh-CN" sz="2000" dirty="0" smtClean="0">
                <a:cs typeface="Times New Roman" pitchFamily="18" charset="0"/>
              </a:rPr>
              <a:t> </a:t>
            </a:r>
            <a:r>
              <a:rPr lang="en-US" altLang="zh-CN" sz="2000" dirty="0" smtClean="0">
                <a:solidFill>
                  <a:srgbClr val="000000"/>
                </a:solidFill>
                <a:cs typeface="Segoe UI" pitchFamily="18" charset="0"/>
              </a:rPr>
              <a:t>µε</a:t>
            </a:r>
            <a:r>
              <a:rPr lang="en-US" altLang="zh-CN" sz="2000" dirty="0" smtClean="0">
                <a:cs typeface="Times New Roman" pitchFamily="18" charset="0"/>
              </a:rPr>
              <a:t> </a:t>
            </a:r>
            <a:r>
              <a:rPr lang="en-US" altLang="zh-CN" sz="2000" dirty="0" err="1" smtClean="0">
                <a:solidFill>
                  <a:srgbClr val="000000"/>
                </a:solidFill>
                <a:cs typeface="Segoe UI" pitchFamily="18" charset="0"/>
              </a:rPr>
              <a:t>σταθερό</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ισθό</a:t>
            </a:r>
            <a:r>
              <a:rPr lang="en-US" altLang="zh-CN" sz="2000" dirty="0" smtClean="0">
                <a:cs typeface="Times New Roman" pitchFamily="18" charset="0"/>
              </a:rPr>
              <a:t> </a:t>
            </a:r>
            <a:r>
              <a:rPr lang="en-US" altLang="zh-CN" sz="2000" dirty="0" err="1" smtClean="0">
                <a:solidFill>
                  <a:srgbClr val="000000"/>
                </a:solidFill>
                <a:cs typeface="Segoe UI" pitchFamily="18" charset="0"/>
              </a:rPr>
              <a:t>έχουµε</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αυξοµείωση</a:t>
            </a:r>
            <a:r>
              <a:rPr lang="en-US" altLang="zh-CN" sz="2000" dirty="0" smtClean="0">
                <a:cs typeface="Times New Roman" pitchFamily="18" charset="0"/>
              </a:rPr>
              <a:t> </a:t>
            </a:r>
            <a:r>
              <a:rPr lang="en-US" altLang="zh-CN" sz="2000" dirty="0" smtClean="0">
                <a:solidFill>
                  <a:srgbClr val="000000"/>
                </a:solidFill>
                <a:cs typeface="Segoe UI" pitchFamily="18" charset="0"/>
              </a:rPr>
              <a:t>της</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προσφερόµενης</a:t>
            </a:r>
            <a:r>
              <a:rPr lang="en-US" altLang="zh-CN" sz="2000" dirty="0" smtClean="0">
                <a:cs typeface="Times New Roman" pitchFamily="18" charset="0"/>
              </a:rPr>
              <a:t> </a:t>
            </a:r>
            <a:r>
              <a:rPr lang="en-US" altLang="zh-CN" sz="2000" dirty="0" err="1" smtClean="0">
                <a:solidFill>
                  <a:srgbClr val="000000"/>
                </a:solidFill>
                <a:cs typeface="Segoe UI" pitchFamily="18" charset="0"/>
              </a:rPr>
              <a:t>ποσότητας</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εργασίας</a:t>
            </a:r>
            <a:r>
              <a:rPr lang="en-US" altLang="zh-CN" sz="2000" dirty="0" smtClean="0">
                <a:cs typeface="Times New Roman" pitchFamily="18" charset="0"/>
              </a:rPr>
              <a:t>  </a:t>
            </a:r>
            <a:r>
              <a:rPr lang="en-US" altLang="zh-CN" sz="2000" dirty="0" err="1" smtClean="0">
                <a:solidFill>
                  <a:srgbClr val="000000"/>
                </a:solidFill>
                <a:cs typeface="Segoe UI" pitchFamily="18" charset="0"/>
              </a:rPr>
              <a:t>λόγω</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εταβολής</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n-US" altLang="zh-CN" sz="2000" dirty="0" smtClean="0">
                <a:cs typeface="Times New Roman" pitchFamily="18" charset="0"/>
              </a:rPr>
              <a:t> </a:t>
            </a:r>
            <a:r>
              <a:rPr lang="en-US" altLang="zh-CN" sz="2000" dirty="0" err="1" smtClean="0">
                <a:solidFill>
                  <a:srgbClr val="000000"/>
                </a:solidFill>
                <a:cs typeface="Segoe UI" pitchFamily="18" charset="0"/>
              </a:rPr>
              <a:t>άλλων</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προσδιοριστικών</a:t>
            </a:r>
            <a:r>
              <a:rPr lang="en-US" altLang="zh-CN" sz="2000" dirty="0" smtClean="0">
                <a:cs typeface="Times New Roman" pitchFamily="18" charset="0"/>
              </a:rPr>
              <a:t> </a:t>
            </a:r>
            <a:r>
              <a:rPr lang="en-US" altLang="zh-CN" sz="2000" dirty="0" err="1" smtClean="0">
                <a:solidFill>
                  <a:srgbClr val="000000"/>
                </a:solidFill>
                <a:cs typeface="Segoe UI" pitchFamily="18" charset="0"/>
              </a:rPr>
              <a:t>παραγόντων</a:t>
            </a:r>
            <a:r>
              <a:rPr lang="en-US" altLang="zh-CN" sz="2000" dirty="0" smtClean="0">
                <a:cs typeface="Times New Roman" pitchFamily="18" charset="0"/>
              </a:rPr>
              <a:t>  </a:t>
            </a:r>
            <a:r>
              <a:rPr lang="en-US" altLang="zh-CN" sz="2000" dirty="0" smtClean="0">
                <a:solidFill>
                  <a:srgbClr val="000000"/>
                </a:solidFill>
                <a:cs typeface="Segoe UI" pitchFamily="18" charset="0"/>
              </a:rPr>
              <a:t>(π.χ.</a:t>
            </a:r>
            <a:r>
              <a:rPr lang="en-US" altLang="zh-CN" sz="2000" dirty="0" smtClean="0">
                <a:cs typeface="Times New Roman" pitchFamily="18" charset="0"/>
              </a:rPr>
              <a:t> </a:t>
            </a:r>
            <a:r>
              <a:rPr lang="el-GR" altLang="zh-CN" sz="2000" dirty="0" smtClean="0">
                <a:cs typeface="Times New Roman" pitchFamily="18" charset="0"/>
              </a:rPr>
              <a:t>π</a:t>
            </a:r>
            <a:r>
              <a:rPr lang="en-US" altLang="zh-CN" sz="2000" dirty="0" err="1" smtClean="0">
                <a:solidFill>
                  <a:srgbClr val="000000"/>
                </a:solidFill>
                <a:cs typeface="Segoe UI" pitchFamily="18" charset="0"/>
              </a:rPr>
              <a:t>ληθυσµός</a:t>
            </a:r>
            <a:r>
              <a:rPr lang="el-GR" altLang="zh-CN" sz="2000" dirty="0" smtClean="0">
                <a:solidFill>
                  <a:srgbClr val="000000"/>
                </a:solidFill>
                <a:cs typeface="Segoe UI" pitchFamily="18" charset="0"/>
              </a:rPr>
              <a:t> κλπ ) </a:t>
            </a:r>
            <a:r>
              <a:rPr lang="en-US" altLang="zh-CN" sz="2000" dirty="0" err="1" smtClean="0">
                <a:solidFill>
                  <a:srgbClr val="000000"/>
                </a:solidFill>
                <a:cs typeface="Segoe UI" pitchFamily="18" charset="0"/>
              </a:rPr>
              <a:t>από</a:t>
            </a:r>
            <a:r>
              <a:rPr lang="en-US" altLang="zh-CN" sz="2000" dirty="0" smtClean="0">
                <a:cs typeface="Times New Roman" pitchFamily="18" charset="0"/>
              </a:rPr>
              <a:t> </a:t>
            </a:r>
            <a:r>
              <a:rPr lang="en-US" altLang="zh-CN" sz="2000" dirty="0" smtClean="0">
                <a:solidFill>
                  <a:srgbClr val="000000"/>
                </a:solidFill>
                <a:cs typeface="Segoe UI" pitchFamily="18" charset="0"/>
              </a:rPr>
              <a:t>το</a:t>
            </a:r>
            <a:r>
              <a:rPr lang="en-US" altLang="zh-CN" sz="2000" dirty="0" smtClean="0">
                <a:cs typeface="Times New Roman" pitchFamily="18" charset="0"/>
              </a:rPr>
              <a:t> </a:t>
            </a:r>
            <a:r>
              <a:rPr lang="en-US" altLang="zh-CN" sz="2000" dirty="0" smtClean="0">
                <a:solidFill>
                  <a:srgbClr val="000000"/>
                </a:solidFill>
                <a:cs typeface="Segoe UI" pitchFamily="18" charset="0"/>
              </a:rPr>
              <a:t>Α</a:t>
            </a:r>
            <a:r>
              <a:rPr lang="en-US" altLang="zh-CN" sz="2000" dirty="0" smtClean="0">
                <a:cs typeface="Times New Roman" pitchFamily="18" charset="0"/>
              </a:rPr>
              <a:t> </a:t>
            </a:r>
            <a:r>
              <a:rPr lang="en-US" altLang="zh-CN" sz="2000" dirty="0" err="1" smtClean="0">
                <a:solidFill>
                  <a:srgbClr val="000000"/>
                </a:solidFill>
                <a:cs typeface="Segoe UI" pitchFamily="18" charset="0"/>
              </a:rPr>
              <a:t>στο</a:t>
            </a:r>
            <a:r>
              <a:rPr lang="en-US" altLang="zh-CN" sz="2000" dirty="0" smtClean="0">
                <a:cs typeface="Times New Roman" pitchFamily="18" charset="0"/>
              </a:rPr>
              <a:t> </a:t>
            </a:r>
            <a:r>
              <a:rPr lang="en-US" altLang="zh-CN" sz="2000" dirty="0" smtClean="0">
                <a:solidFill>
                  <a:srgbClr val="000000"/>
                </a:solidFill>
                <a:cs typeface="Segoe UI" pitchFamily="18" charset="0"/>
              </a:rPr>
              <a:t>Β</a:t>
            </a:r>
            <a:r>
              <a:rPr lang="en-US" altLang="zh-CN" sz="2000" dirty="0" smtClean="0">
                <a:cs typeface="Times New Roman" pitchFamily="18" charset="0"/>
              </a:rPr>
              <a:t> </a:t>
            </a:r>
            <a:r>
              <a:rPr lang="en-US" altLang="zh-CN" sz="2000" dirty="0" smtClean="0">
                <a:solidFill>
                  <a:srgbClr val="000000"/>
                </a:solidFill>
                <a:cs typeface="Segoe UI" pitchFamily="18" charset="0"/>
              </a:rPr>
              <a:t>ή</a:t>
            </a:r>
            <a:r>
              <a:rPr lang="en-US" altLang="zh-CN" sz="2000" dirty="0" smtClean="0">
                <a:cs typeface="Times New Roman" pitchFamily="18" charset="0"/>
              </a:rPr>
              <a:t> </a:t>
            </a:r>
            <a:r>
              <a:rPr lang="en-US" altLang="zh-CN" sz="2000" dirty="0" smtClean="0">
                <a:solidFill>
                  <a:srgbClr val="000000"/>
                </a:solidFill>
                <a:cs typeface="Segoe UI" pitchFamily="18" charset="0"/>
              </a:rPr>
              <a:t>Γ</a:t>
            </a:r>
            <a:r>
              <a:rPr lang="el-GR" altLang="zh-CN" sz="2000" dirty="0" smtClean="0">
                <a:solidFill>
                  <a:srgbClr val="000000"/>
                </a:solidFill>
                <a:cs typeface="Segoe UI" pitchFamily="18" charset="0"/>
              </a:rPr>
              <a:t> </a:t>
            </a:r>
          </a:p>
          <a:p>
            <a:pPr marL="0" indent="0" algn="just">
              <a:lnSpc>
                <a:spcPct val="80000"/>
              </a:lnSpc>
              <a:buNone/>
              <a:tabLst>
                <a:tab pos="254000" algn="l"/>
              </a:tabLst>
            </a:pP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στο</a:t>
            </a:r>
            <a:r>
              <a:rPr lang="en-US" altLang="zh-CN" sz="2000" dirty="0" smtClean="0">
                <a:cs typeface="Times New Roman" pitchFamily="18" charset="0"/>
              </a:rPr>
              <a:t> </a:t>
            </a:r>
            <a:r>
              <a:rPr lang="en-US" altLang="zh-CN" sz="2000" dirty="0" err="1" smtClean="0">
                <a:solidFill>
                  <a:srgbClr val="000000"/>
                </a:solidFill>
                <a:cs typeface="Segoe UI" pitchFamily="18" charset="0"/>
              </a:rPr>
              <a:t>διάγρα</a:t>
            </a:r>
            <a:r>
              <a:rPr lang="en-US" altLang="zh-CN" sz="2000" dirty="0" smtClean="0">
                <a:solidFill>
                  <a:srgbClr val="000000"/>
                </a:solidFill>
                <a:cs typeface="Segoe UI" pitchFamily="18" charset="0"/>
              </a:rPr>
              <a:t>µµα</a:t>
            </a:r>
            <a:r>
              <a:rPr lang="en-US" altLang="zh-CN" sz="2000" dirty="0" smtClean="0">
                <a:cs typeface="Times New Roman" pitchFamily="18" charset="0"/>
              </a:rPr>
              <a:t> </a:t>
            </a:r>
            <a:r>
              <a:rPr lang="en-US" altLang="zh-CN" sz="2000" dirty="0" smtClean="0">
                <a:solidFill>
                  <a:srgbClr val="000000"/>
                </a:solidFill>
                <a:cs typeface="Segoe UI" pitchFamily="18" charset="0"/>
              </a:rPr>
              <a:t>που</a:t>
            </a:r>
            <a:r>
              <a:rPr lang="en-US" altLang="zh-CN" sz="2000" dirty="0" smtClean="0">
                <a:cs typeface="Times New Roman" pitchFamily="18" charset="0"/>
              </a:rPr>
              <a:t> </a:t>
            </a:r>
            <a:r>
              <a:rPr lang="en-US" altLang="zh-CN" sz="2000" dirty="0" err="1" smtClean="0">
                <a:solidFill>
                  <a:srgbClr val="000000"/>
                </a:solidFill>
                <a:cs typeface="Segoe UI" pitchFamily="18" charset="0"/>
              </a:rPr>
              <a:t>ακολουθεί</a:t>
            </a:r>
            <a:r>
              <a:rPr lang="en-US" altLang="zh-CN" sz="2000" dirty="0" smtClean="0">
                <a:solidFill>
                  <a:srgbClr val="000000"/>
                </a:solidFill>
                <a:cs typeface="Segoe UI" pitchFamily="18" charset="0"/>
              </a:rPr>
              <a:t>)</a:t>
            </a:r>
          </a:p>
          <a:p>
            <a:pPr marL="0" indent="0" algn="just">
              <a:lnSpc>
                <a:spcPct val="80000"/>
              </a:lnSpc>
              <a:buNone/>
              <a:tabLst>
                <a:tab pos="254000" algn="l"/>
              </a:tabLst>
            </a:pPr>
            <a:r>
              <a:rPr lang="en-US" altLang="zh-CN" sz="2000" dirty="0" smtClean="0">
                <a:solidFill>
                  <a:srgbClr val="000000"/>
                </a:solidFill>
                <a:cs typeface="Segoe UI" pitchFamily="18" charset="0"/>
              </a:rPr>
              <a:t>Μετακίνηση:</a:t>
            </a:r>
            <a:r>
              <a:rPr lang="en-US" altLang="zh-CN" sz="2000" dirty="0" smtClean="0">
                <a:cs typeface="Times New Roman" pitchFamily="18" charset="0"/>
              </a:rPr>
              <a:t> </a:t>
            </a:r>
            <a:r>
              <a:rPr lang="en-US" altLang="zh-CN" sz="2000" dirty="0" err="1" smtClean="0">
                <a:solidFill>
                  <a:srgbClr val="000000"/>
                </a:solidFill>
                <a:cs typeface="Segoe UI" pitchFamily="18" charset="0"/>
              </a:rPr>
              <a:t>όταν</a:t>
            </a:r>
            <a:r>
              <a:rPr lang="en-US" altLang="zh-CN" sz="2000" dirty="0" smtClean="0">
                <a:cs typeface="Times New Roman" pitchFamily="18" charset="0"/>
              </a:rPr>
              <a:t> </a:t>
            </a:r>
            <a:r>
              <a:rPr lang="en-US" altLang="zh-CN" sz="2000" dirty="0" err="1" smtClean="0">
                <a:solidFill>
                  <a:srgbClr val="000000"/>
                </a:solidFill>
                <a:cs typeface="Segoe UI" pitchFamily="18" charset="0"/>
              </a:rPr>
              <a:t>αυξοµειώνεται</a:t>
            </a:r>
            <a:r>
              <a:rPr lang="en-US" altLang="zh-CN" sz="2000" dirty="0" smtClean="0">
                <a:cs typeface="Times New Roman" pitchFamily="18" charset="0"/>
              </a:rPr>
              <a:t> </a:t>
            </a:r>
            <a:r>
              <a:rPr lang="en-US" altLang="zh-CN" sz="2000" dirty="0" smtClean="0">
                <a:solidFill>
                  <a:srgbClr val="000000"/>
                </a:solidFill>
                <a:cs typeface="Segoe UI" pitchFamily="18" charset="0"/>
              </a:rPr>
              <a:t>ο</a:t>
            </a:r>
            <a:r>
              <a:rPr lang="en-US" altLang="zh-CN" sz="2000" dirty="0" smtClean="0">
                <a:cs typeface="Times New Roman" pitchFamily="18" charset="0"/>
              </a:rPr>
              <a:t> </a:t>
            </a:r>
            <a:r>
              <a:rPr lang="en-US" altLang="zh-CN" sz="2000" dirty="0" smtClean="0">
                <a:solidFill>
                  <a:srgbClr val="000000"/>
                </a:solidFill>
                <a:cs typeface="Segoe UI" pitchFamily="18" charset="0"/>
              </a:rPr>
              <a:t>µ</a:t>
            </a:r>
            <a:r>
              <a:rPr lang="en-US" altLang="zh-CN" sz="2000" dirty="0" err="1" smtClean="0">
                <a:solidFill>
                  <a:srgbClr val="000000"/>
                </a:solidFill>
                <a:cs typeface="Segoe UI" pitchFamily="18" charset="0"/>
              </a:rPr>
              <a:t>ισθός</a:t>
            </a:r>
            <a:r>
              <a:rPr lang="en-US" altLang="zh-CN" sz="2000" dirty="0" smtClean="0">
                <a:cs typeface="Times New Roman" pitchFamily="18" charset="0"/>
              </a:rPr>
              <a:t> </a:t>
            </a:r>
            <a:r>
              <a:rPr lang="en-US" altLang="zh-CN" sz="2000" dirty="0" smtClean="0">
                <a:solidFill>
                  <a:srgbClr val="000000"/>
                </a:solidFill>
                <a:cs typeface="Segoe UI" pitchFamily="18" charset="0"/>
              </a:rPr>
              <a:t>µε</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σταθερούς</a:t>
            </a:r>
            <a:r>
              <a:rPr lang="en-US" altLang="zh-CN" sz="2000" dirty="0" smtClean="0">
                <a:cs typeface="Times New Roman" pitchFamily="18" charset="0"/>
              </a:rPr>
              <a:t> </a:t>
            </a:r>
            <a:r>
              <a:rPr lang="en-US" altLang="zh-CN" sz="2000" dirty="0" err="1" smtClean="0">
                <a:solidFill>
                  <a:srgbClr val="000000"/>
                </a:solidFill>
                <a:cs typeface="Segoe UI" pitchFamily="18" charset="0"/>
              </a:rPr>
              <a:t>τους</a:t>
            </a:r>
            <a:r>
              <a:rPr lang="en-US" altLang="zh-CN" sz="2000" dirty="0" smtClean="0">
                <a:cs typeface="Times New Roman" pitchFamily="18" charset="0"/>
              </a:rPr>
              <a:t> </a:t>
            </a:r>
            <a:r>
              <a:rPr lang="en-US" altLang="zh-CN" sz="2000" dirty="0" err="1" smtClean="0">
                <a:solidFill>
                  <a:srgbClr val="000000"/>
                </a:solidFill>
                <a:cs typeface="Segoe UI" pitchFamily="18" charset="0"/>
              </a:rPr>
              <a:t>άλλους</a:t>
            </a:r>
            <a:r>
              <a:rPr lang="en-US" altLang="zh-CN" sz="2000" dirty="0" smtClean="0">
                <a:cs typeface="Times New Roman" pitchFamily="18" charset="0"/>
              </a:rPr>
              <a:t>      </a:t>
            </a:r>
            <a:r>
              <a:rPr lang="en-US" altLang="zh-CN" sz="2000" dirty="0" err="1" smtClean="0">
                <a:solidFill>
                  <a:srgbClr val="000000"/>
                </a:solidFill>
                <a:cs typeface="Segoe UI" pitchFamily="18" charset="0"/>
              </a:rPr>
              <a:t>προσδιοριστικούς</a:t>
            </a:r>
            <a:r>
              <a:rPr lang="el-GR" altLang="zh-CN" sz="2000" dirty="0" smtClean="0">
                <a:solidFill>
                  <a:srgbClr val="000000"/>
                </a:solidFill>
                <a:cs typeface="Segoe UI" pitchFamily="18" charset="0"/>
              </a:rPr>
              <a:t> </a:t>
            </a:r>
            <a:r>
              <a:rPr lang="en-US" altLang="zh-CN" sz="2000" dirty="0" err="1" smtClean="0">
                <a:solidFill>
                  <a:srgbClr val="000000"/>
                </a:solidFill>
                <a:cs typeface="Segoe UI" pitchFamily="18" charset="0"/>
              </a:rPr>
              <a:t>παράγοντες</a:t>
            </a:r>
            <a:endParaRPr lang="el-GR" altLang="zh-CN" sz="2000" dirty="0" smtClean="0">
              <a:solidFill>
                <a:srgbClr val="000000"/>
              </a:solidFill>
              <a:cs typeface="Segoe UI" pitchFamily="18" charset="0"/>
            </a:endParaRPr>
          </a:p>
          <a:p>
            <a:pPr algn="just">
              <a:lnSpc>
                <a:spcPct val="80000"/>
              </a:lnSpc>
              <a:buNone/>
              <a:tabLst>
                <a:tab pos="254000" algn="l"/>
              </a:tabLst>
            </a:pPr>
            <a:r>
              <a:rPr lang="en-US" altLang="zh-CN" sz="2000" dirty="0" err="1" smtClean="0">
                <a:solidFill>
                  <a:srgbClr val="000000"/>
                </a:solidFill>
                <a:cs typeface="Segoe UI" pitchFamily="18" charset="0"/>
              </a:rPr>
              <a:t>Οποιοδήποτε</a:t>
            </a:r>
            <a:r>
              <a:rPr lang="en-US" altLang="zh-CN" sz="2000" dirty="0" smtClean="0">
                <a:cs typeface="Times New Roman" pitchFamily="18" charset="0"/>
              </a:rPr>
              <a:t> </a:t>
            </a:r>
            <a:r>
              <a:rPr lang="en-US" altLang="zh-CN" sz="2000" dirty="0" err="1" smtClean="0">
                <a:solidFill>
                  <a:srgbClr val="000000"/>
                </a:solidFill>
                <a:cs typeface="Segoe UI" pitchFamily="18" charset="0"/>
              </a:rPr>
              <a:t>σηµείο</a:t>
            </a:r>
            <a:r>
              <a:rPr lang="en-US" altLang="zh-CN" sz="2000" dirty="0" smtClean="0">
                <a:cs typeface="Times New Roman" pitchFamily="18" charset="0"/>
              </a:rPr>
              <a:t> </a:t>
            </a:r>
            <a:r>
              <a:rPr lang="en-US" altLang="zh-CN" sz="2000" dirty="0" err="1" smtClean="0">
                <a:solidFill>
                  <a:srgbClr val="000000"/>
                </a:solidFill>
                <a:cs typeface="Segoe UI" pitchFamily="18" charset="0"/>
              </a:rPr>
              <a:t>επί</a:t>
            </a:r>
            <a:r>
              <a:rPr lang="en-US" altLang="zh-CN" sz="2000" dirty="0" smtClean="0">
                <a:cs typeface="Times New Roman" pitchFamily="18" charset="0"/>
              </a:rPr>
              <a:t> </a:t>
            </a:r>
            <a:r>
              <a:rPr lang="en-US" altLang="zh-CN" sz="2000" dirty="0" smtClean="0">
                <a:solidFill>
                  <a:srgbClr val="000000"/>
                </a:solidFill>
                <a:cs typeface="Segoe UI" pitchFamily="18" charset="0"/>
              </a:rPr>
              <a:t>των</a:t>
            </a:r>
            <a:r>
              <a:rPr lang="en-US" altLang="zh-CN" sz="2000" dirty="0" smtClean="0">
                <a:cs typeface="Times New Roman" pitchFamily="18" charset="0"/>
              </a:rPr>
              <a:t> </a:t>
            </a:r>
            <a:r>
              <a:rPr lang="en-US" altLang="zh-CN" sz="2000" dirty="0" smtClean="0">
                <a:solidFill>
                  <a:srgbClr val="000000"/>
                </a:solidFill>
                <a:cs typeface="Segoe UI" pitchFamily="18" charset="0"/>
              </a:rPr>
              <a:t>SL,</a:t>
            </a:r>
            <a:r>
              <a:rPr lang="en-US" altLang="zh-CN" sz="2000" dirty="0" smtClean="0">
                <a:cs typeface="Times New Roman" pitchFamily="18" charset="0"/>
              </a:rPr>
              <a:t> </a:t>
            </a:r>
            <a:r>
              <a:rPr lang="en-US" altLang="zh-CN" sz="2000" dirty="0" smtClean="0">
                <a:solidFill>
                  <a:srgbClr val="000000"/>
                </a:solidFill>
                <a:cs typeface="Segoe UI" pitchFamily="18" charset="0"/>
              </a:rPr>
              <a:t>S’L,</a:t>
            </a:r>
            <a:r>
              <a:rPr lang="en-US" altLang="zh-CN" sz="2000" dirty="0" smtClean="0">
                <a:cs typeface="Times New Roman" pitchFamily="18" charset="0"/>
              </a:rPr>
              <a:t> </a:t>
            </a:r>
            <a:r>
              <a:rPr lang="en-US" altLang="zh-CN" sz="2000" dirty="0" smtClean="0">
                <a:solidFill>
                  <a:srgbClr val="000000"/>
                </a:solidFill>
                <a:cs typeface="Segoe UI" pitchFamily="18" charset="0"/>
              </a:rPr>
              <a:t>S’’L</a:t>
            </a:r>
            <a:r>
              <a:rPr lang="el-GR" altLang="zh-CN" sz="2000" dirty="0" smtClean="0">
                <a:solidFill>
                  <a:srgbClr val="000000"/>
                </a:solidFill>
                <a:cs typeface="Segoe UI" pitchFamily="18" charset="0"/>
              </a:rPr>
              <a:t> </a:t>
            </a:r>
            <a:r>
              <a:rPr lang="en-US" altLang="zh-CN" sz="2000" dirty="0" smtClean="0">
                <a:solidFill>
                  <a:srgbClr val="000000"/>
                </a:solidFill>
                <a:cs typeface="Segoe UI" pitchFamily="18" charset="0"/>
              </a:rPr>
              <a:t>(</a:t>
            </a:r>
            <a:r>
              <a:rPr lang="en-US" altLang="zh-CN" sz="2000" dirty="0" err="1" smtClean="0">
                <a:solidFill>
                  <a:srgbClr val="000000"/>
                </a:solidFill>
                <a:cs typeface="Segoe UI" pitchFamily="18" charset="0"/>
              </a:rPr>
              <a:t>στο</a:t>
            </a:r>
            <a:r>
              <a:rPr lang="en-US" altLang="zh-CN" sz="2000" dirty="0" smtClean="0">
                <a:cs typeface="Times New Roman" pitchFamily="18" charset="0"/>
              </a:rPr>
              <a:t> </a:t>
            </a:r>
            <a:r>
              <a:rPr lang="en-US" altLang="zh-CN" sz="2000" dirty="0" err="1" smtClean="0">
                <a:solidFill>
                  <a:srgbClr val="000000"/>
                </a:solidFill>
                <a:cs typeface="Segoe UI" pitchFamily="18" charset="0"/>
              </a:rPr>
              <a:t>διάγρα</a:t>
            </a:r>
            <a:r>
              <a:rPr lang="en-US" altLang="zh-CN" sz="2000" dirty="0" smtClean="0">
                <a:solidFill>
                  <a:srgbClr val="000000"/>
                </a:solidFill>
                <a:cs typeface="Segoe UI" pitchFamily="18" charset="0"/>
              </a:rPr>
              <a:t>µµα</a:t>
            </a:r>
            <a:r>
              <a:rPr lang="en-US" altLang="zh-CN" sz="2000" dirty="0" smtClean="0">
                <a:cs typeface="Times New Roman" pitchFamily="18" charset="0"/>
              </a:rPr>
              <a:t> </a:t>
            </a:r>
            <a:r>
              <a:rPr lang="en-US" altLang="zh-CN" sz="2000" dirty="0" smtClean="0">
                <a:solidFill>
                  <a:srgbClr val="000000"/>
                </a:solidFill>
                <a:cs typeface="Segoe UI" pitchFamily="18" charset="0"/>
              </a:rPr>
              <a:t>που</a:t>
            </a:r>
            <a:r>
              <a:rPr lang="en-US" altLang="zh-CN" sz="2000" dirty="0" smtClean="0">
                <a:cs typeface="Times New Roman" pitchFamily="18" charset="0"/>
              </a:rPr>
              <a:t> </a:t>
            </a:r>
            <a:r>
              <a:rPr lang="en-US" altLang="zh-CN" sz="2000" dirty="0" err="1" smtClean="0">
                <a:solidFill>
                  <a:srgbClr val="000000"/>
                </a:solidFill>
                <a:cs typeface="Segoe UI" pitchFamily="18" charset="0"/>
              </a:rPr>
              <a:t>ακολουθεί</a:t>
            </a:r>
            <a:r>
              <a:rPr lang="en-US" altLang="zh-CN" sz="2000" dirty="0" smtClean="0">
                <a:solidFill>
                  <a:srgbClr val="000000"/>
                </a:solidFill>
                <a:cs typeface="Segoe UI" pitchFamily="18" charset="0"/>
              </a:rPr>
              <a:t>)</a:t>
            </a:r>
          </a:p>
          <a:p>
            <a:pPr algn="just">
              <a:lnSpc>
                <a:spcPct val="80000"/>
              </a:lnSpc>
              <a:buNone/>
              <a:tabLst>
                <a:tab pos="254000" algn="l"/>
              </a:tabLst>
            </a:pPr>
            <a:endParaRPr lang="en-US" altLang="zh-CN" sz="2000" dirty="0" smtClean="0">
              <a:solidFill>
                <a:srgbClr val="000000"/>
              </a:solidFill>
              <a:cs typeface="Segoe UI" pitchFamily="18" charset="0"/>
            </a:endParaRPr>
          </a:p>
          <a:p>
            <a:pPr algn="just">
              <a:lnSpc>
                <a:spcPct val="80000"/>
              </a:lnSpc>
              <a:buNone/>
              <a:tabLst>
                <a:tab pos="254000" algn="l"/>
              </a:tabLst>
            </a:pPr>
            <a:endParaRPr lang="en-US" altLang="zh-CN" sz="2000" dirty="0" smtClean="0">
              <a:solidFill>
                <a:srgbClr val="000000"/>
              </a:solidFill>
              <a:cs typeface="Segoe UI" pitchFamily="18" charset="0"/>
            </a:endParaRPr>
          </a:p>
          <a:p>
            <a:pPr algn="just">
              <a:lnSpc>
                <a:spcPct val="80000"/>
              </a:lnSpc>
              <a:buNone/>
              <a:tabLst>
                <a:tab pos="254000" algn="l"/>
              </a:tabLst>
            </a:pPr>
            <a:endParaRPr lang="en-US" altLang="zh-CN" sz="2000" dirty="0" smtClean="0">
              <a:solidFill>
                <a:srgbClr val="000000"/>
              </a:solidFill>
              <a:cs typeface="Segoe UI" pitchFamily="18" charset="0"/>
            </a:endParaRPr>
          </a:p>
          <a:p>
            <a:pPr marL="0" indent="0" algn="just">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
        <p:nvSpPr>
          <p:cNvPr id="5" name="TextBox 1"/>
          <p:cNvSpPr txBox="1"/>
          <p:nvPr/>
        </p:nvSpPr>
        <p:spPr>
          <a:xfrm>
            <a:off x="323528" y="1201316"/>
            <a:ext cx="8352928" cy="392415"/>
          </a:xfrm>
          <a:prstGeom prst="rect">
            <a:avLst/>
          </a:prstGeom>
          <a:noFill/>
        </p:spPr>
        <p:txBody>
          <a:bodyPr wrap="square" lIns="0" tIns="0" rIns="0" rtlCol="0">
            <a:spAutoFit/>
          </a:bodyPr>
          <a:lstStyle/>
          <a:p>
            <a:pPr>
              <a:lnSpc>
                <a:spcPts val="2700"/>
              </a:lnSpc>
              <a:tabLst>
                <a:tab pos="469900" algn="l"/>
                <a:tab pos="774700" algn="l"/>
              </a:tabLst>
            </a:pPr>
            <a:r>
              <a:rPr lang="en-US" altLang="zh-CN" sz="2400" b="1" dirty="0" smtClean="0">
                <a:cs typeface="Segoe UI" pitchFamily="18" charset="0"/>
              </a:rPr>
              <a:t>Μετατόπιση / Μετακίνηση</a:t>
            </a:r>
            <a:r>
              <a:rPr lang="el-GR" altLang="zh-CN" sz="2400" b="1" dirty="0" smtClean="0">
                <a:cs typeface="Segoe UI" pitchFamily="18" charset="0"/>
              </a:rPr>
              <a:t> </a:t>
            </a:r>
            <a:r>
              <a:rPr lang="en-US" altLang="zh-CN" sz="2400" b="1" dirty="0" smtClean="0">
                <a:cs typeface="Segoe UI" pitchFamily="18" charset="0"/>
              </a:rPr>
              <a:t>της </a:t>
            </a:r>
            <a:r>
              <a:rPr lang="en-US" altLang="zh-CN" sz="2400" b="1" dirty="0" err="1" smtClean="0">
                <a:cs typeface="Segoe UI" pitchFamily="18" charset="0"/>
              </a:rPr>
              <a:t>Καµπύλης</a:t>
            </a:r>
            <a:r>
              <a:rPr lang="en-US" altLang="zh-CN" sz="2400" b="1" dirty="0" smtClean="0">
                <a:cs typeface="Segoe UI" pitchFamily="18" charset="0"/>
              </a:rPr>
              <a:t> </a:t>
            </a:r>
            <a:r>
              <a:rPr lang="en-US" altLang="zh-CN" sz="2400" b="1" dirty="0" err="1" smtClean="0">
                <a:cs typeface="Segoe UI" pitchFamily="18" charset="0"/>
              </a:rPr>
              <a:t>Προσφοράς</a:t>
            </a:r>
            <a:r>
              <a:rPr lang="el-GR"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cs typeface="Segoe UI" pitchFamily="18" charset="0"/>
            </a:endParaRPr>
          </a:p>
        </p:txBody>
      </p:sp>
      <p:pic>
        <p:nvPicPr>
          <p:cNvPr id="6" name="5 - Εικόνα" descr="σελ 19 ενοτ 6.jpg"/>
          <p:cNvPicPr>
            <a:picLocks noChangeAspect="1"/>
          </p:cNvPicPr>
          <p:nvPr/>
        </p:nvPicPr>
        <p:blipFill>
          <a:blip r:embed="rId2" cstate="print"/>
          <a:stretch>
            <a:fillRect/>
          </a:stretch>
        </p:blipFill>
        <p:spPr>
          <a:xfrm>
            <a:off x="2051720" y="1777380"/>
            <a:ext cx="4536504" cy="37251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gn="just">
              <a:lnSpc>
                <a:spcPts val="3000"/>
              </a:lnSpc>
              <a:buNone/>
              <a:tabLst>
                <a:tab pos="254000" algn="l"/>
                <a:tab pos="1778000" algn="l"/>
              </a:tabLst>
            </a:pPr>
            <a:r>
              <a:rPr lang="en-US" altLang="zh-CN" sz="2800" b="1" dirty="0" smtClean="0">
                <a:cs typeface="Segoe UI" pitchFamily="18" charset="0"/>
              </a:rPr>
              <a:t>ΙΙ. </a:t>
            </a:r>
            <a:r>
              <a:rPr lang="en-US" altLang="zh-CN" sz="2800" b="1" dirty="0" err="1" smtClean="0">
                <a:cs typeface="Segoe UI" pitchFamily="18" charset="0"/>
              </a:rPr>
              <a:t>Ζήτηση</a:t>
            </a:r>
            <a:r>
              <a:rPr lang="en-US" altLang="zh-CN" sz="2800" b="1" dirty="0" smtClean="0">
                <a:cs typeface="Segoe UI" pitchFamily="18" charset="0"/>
              </a:rPr>
              <a:t> </a:t>
            </a:r>
            <a:r>
              <a:rPr lang="en-US" altLang="zh-CN" sz="2800" b="1" dirty="0" err="1" smtClean="0">
                <a:cs typeface="Segoe UI" pitchFamily="18" charset="0"/>
              </a:rPr>
              <a:t>Εργασίας</a:t>
            </a:r>
            <a:endParaRPr lang="en-US" altLang="zh-CN" sz="2800" b="1" dirty="0" smtClean="0">
              <a:cs typeface="Segoe UI" pitchFamily="18" charset="0"/>
            </a:endParaRPr>
          </a:p>
          <a:p>
            <a:pPr marL="0" indent="0" algn="just">
              <a:lnSpc>
                <a:spcPct val="80000"/>
              </a:lnSpc>
              <a:buNone/>
              <a:tabLst>
                <a:tab pos="254000" algn="l"/>
                <a:tab pos="1778000" algn="l"/>
              </a:tabLst>
            </a:pP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ζήτηση</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Times New Roman" pitchFamily="18" charset="0"/>
              </a:rPr>
              <a:t> </a:t>
            </a:r>
            <a:r>
              <a:rPr lang="en-US" altLang="zh-CN" sz="2400" dirty="0" err="1" smtClean="0">
                <a:cs typeface="Segoe UI" pitchFamily="18" charset="0"/>
              </a:rPr>
              <a:t>προέρχεται</a:t>
            </a:r>
            <a:r>
              <a:rPr lang="en-US" altLang="zh-CN" sz="2400" dirty="0" smtClean="0">
                <a:cs typeface="Times New Roman" pitchFamily="18" charset="0"/>
              </a:rPr>
              <a:t> </a:t>
            </a:r>
            <a:r>
              <a:rPr lang="en-US" altLang="zh-CN" sz="2400" dirty="0" err="1" smtClean="0">
                <a:cs typeface="Segoe UI" pitchFamily="18" charset="0"/>
              </a:rPr>
              <a:t>από</a:t>
            </a:r>
            <a:r>
              <a:rPr lang="en-US" altLang="zh-CN" sz="2400" dirty="0" smtClean="0">
                <a:cs typeface="Times New Roman" pitchFamily="18" charset="0"/>
              </a:rPr>
              <a:t> </a:t>
            </a:r>
            <a:r>
              <a:rPr lang="en-US" altLang="zh-CN" sz="2400" dirty="0" err="1" smtClean="0">
                <a:cs typeface="Segoe UI" pitchFamily="18" charset="0"/>
              </a:rPr>
              <a:t>τις</a:t>
            </a:r>
            <a:r>
              <a:rPr lang="el-GR" altLang="zh-CN" sz="2400" dirty="0" smtClean="0">
                <a:cs typeface="Segoe UI" pitchFamily="18" charset="0"/>
              </a:rPr>
              <a:t> </a:t>
            </a:r>
            <a:r>
              <a:rPr lang="en-US" altLang="zh-CN" sz="2400" dirty="0" err="1" smtClean="0">
                <a:cs typeface="Segoe UI" pitchFamily="18" charset="0"/>
              </a:rPr>
              <a:t>επιχειρήσεις</a:t>
            </a:r>
            <a:r>
              <a:rPr lang="en-US" altLang="zh-CN" sz="2400" dirty="0" smtClean="0">
                <a:cs typeface="Segoe UI" pitchFamily="18" charset="0"/>
              </a:rPr>
              <a:t>,</a:t>
            </a:r>
            <a:r>
              <a:rPr lang="en-US" altLang="zh-CN" sz="2400" dirty="0" smtClean="0">
                <a:cs typeface="Times New Roman" pitchFamily="18" charset="0"/>
              </a:rPr>
              <a:t> </a:t>
            </a:r>
            <a:r>
              <a:rPr lang="en-US" altLang="zh-CN" sz="2400" dirty="0" err="1" smtClean="0">
                <a:cs typeface="Segoe UI" pitchFamily="18" charset="0"/>
              </a:rPr>
              <a:t>δηλαδή</a:t>
            </a:r>
            <a:r>
              <a:rPr lang="en-US" altLang="zh-CN" sz="2400" dirty="0" smtClean="0">
                <a:cs typeface="Times New Roman" pitchFamily="18" charset="0"/>
              </a:rPr>
              <a:t> </a:t>
            </a:r>
            <a:r>
              <a:rPr lang="en-US" altLang="zh-CN" sz="2400" dirty="0" err="1" smtClean="0">
                <a:cs typeface="Segoe UI" pitchFamily="18" charset="0"/>
              </a:rPr>
              <a:t>από</a:t>
            </a:r>
            <a:r>
              <a:rPr lang="en-US" altLang="zh-CN" sz="2400" dirty="0" smtClean="0">
                <a:cs typeface="Times New Roman" pitchFamily="18" charset="0"/>
              </a:rPr>
              <a:t> </a:t>
            </a:r>
            <a:r>
              <a:rPr lang="en-US" altLang="zh-CN" sz="2400" dirty="0" smtClean="0">
                <a:cs typeface="Segoe UI" pitchFamily="18" charset="0"/>
              </a:rPr>
              <a:t>τη</a:t>
            </a:r>
            <a:r>
              <a:rPr lang="en-US" altLang="zh-CN" sz="2400" dirty="0" smtClean="0">
                <a:cs typeface="Times New Roman" pitchFamily="18" charset="0"/>
              </a:rPr>
              <a:t> </a:t>
            </a:r>
            <a:r>
              <a:rPr lang="en-US" altLang="zh-CN" sz="2400" dirty="0" err="1" smtClean="0">
                <a:cs typeface="Segoe UI" pitchFamily="18" charset="0"/>
              </a:rPr>
              <a:t>ζήτηση</a:t>
            </a:r>
            <a:r>
              <a:rPr lang="en-US" altLang="zh-CN" sz="2400" dirty="0" smtClean="0">
                <a:cs typeface="Times New Roman" pitchFamily="18" charset="0"/>
              </a:rPr>
              <a:t> </a:t>
            </a:r>
            <a:r>
              <a:rPr lang="en-US" altLang="zh-CN" sz="2400" dirty="0" err="1" smtClean="0">
                <a:cs typeface="Segoe UI" pitchFamily="18" charset="0"/>
              </a:rPr>
              <a:t>προϊόντων</a:t>
            </a:r>
            <a:r>
              <a:rPr lang="el-GR" altLang="zh-CN" sz="2400" dirty="0" smtClean="0">
                <a:cs typeface="Segoe UI"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υπηρεσιών</a:t>
            </a:r>
            <a:r>
              <a:rPr lang="en-US" altLang="zh-CN" sz="2400" dirty="0" smtClean="0">
                <a:cs typeface="Times New Roman" pitchFamily="18" charset="0"/>
              </a:rPr>
              <a:t> </a:t>
            </a:r>
            <a:r>
              <a:rPr lang="en-US" altLang="zh-CN" sz="2400" dirty="0" smtClean="0">
                <a:cs typeface="Segoe UI" pitchFamily="18" charset="0"/>
              </a:rPr>
              <a:t>που</a:t>
            </a:r>
            <a:r>
              <a:rPr lang="en-US" altLang="zh-CN" sz="2400" dirty="0" smtClean="0">
                <a:cs typeface="Times New Roman" pitchFamily="18" charset="0"/>
              </a:rPr>
              <a:t> </a:t>
            </a:r>
            <a:r>
              <a:rPr lang="en-US" altLang="zh-CN" sz="2400" dirty="0" err="1" smtClean="0">
                <a:cs typeface="Segoe UI" pitchFamily="18" charset="0"/>
              </a:rPr>
              <a:t>αυτές</a:t>
            </a:r>
            <a:r>
              <a:rPr lang="en-US" altLang="zh-CN" sz="2400" dirty="0" smtClean="0">
                <a:cs typeface="Times New Roman" pitchFamily="18" charset="0"/>
              </a:rPr>
              <a:t> </a:t>
            </a:r>
            <a:r>
              <a:rPr lang="en-US" altLang="zh-CN" sz="2400" dirty="0" err="1" smtClean="0">
                <a:cs typeface="Segoe UI" pitchFamily="18" charset="0"/>
              </a:rPr>
              <a:t>παράγουν</a:t>
            </a:r>
            <a:r>
              <a:rPr lang="en-US" altLang="zh-CN" sz="2400" dirty="0" smtClean="0">
                <a:cs typeface="Segoe UI" pitchFamily="18" charset="0"/>
              </a:rPr>
              <a:t>.</a:t>
            </a:r>
          </a:p>
          <a:p>
            <a:pPr marL="0" indent="0" algn="just">
              <a:lnSpc>
                <a:spcPct val="80000"/>
              </a:lnSpc>
              <a:buNone/>
              <a:tabLst>
                <a:tab pos="571500" algn="l"/>
                <a:tab pos="1270000" algn="l"/>
              </a:tabLst>
            </a:pPr>
            <a:r>
              <a:rPr lang="en-US" altLang="zh-CN" sz="2400" dirty="0" err="1" smtClean="0">
                <a:cs typeface="Segoe UI" pitchFamily="18" charset="0"/>
              </a:rPr>
              <a:t>Μια</a:t>
            </a:r>
            <a:r>
              <a:rPr lang="en-US" altLang="zh-CN" sz="2400" dirty="0" smtClean="0">
                <a:cs typeface="Times New Roman" pitchFamily="18" charset="0"/>
              </a:rPr>
              <a:t> </a:t>
            </a:r>
            <a:r>
              <a:rPr lang="en-US" altLang="zh-CN" sz="2400" dirty="0" err="1" smtClean="0">
                <a:cs typeface="Segoe UI" pitchFamily="18" charset="0"/>
              </a:rPr>
              <a:t>επιχείρηση</a:t>
            </a:r>
            <a:r>
              <a:rPr lang="en-US" altLang="zh-CN" sz="2400" dirty="0" smtClean="0">
                <a:cs typeface="Times New Roman" pitchFamily="18" charset="0"/>
              </a:rPr>
              <a:t> </a:t>
            </a:r>
            <a:r>
              <a:rPr lang="en-US" altLang="zh-CN" sz="2400" dirty="0" err="1" smtClean="0">
                <a:cs typeface="Segoe UI" pitchFamily="18" charset="0"/>
              </a:rPr>
              <a:t>ζητά</a:t>
            </a:r>
            <a:r>
              <a:rPr lang="en-US" altLang="zh-CN" sz="2400" dirty="0" smtClean="0">
                <a:cs typeface="Times New Roman" pitchFamily="18" charset="0"/>
              </a:rPr>
              <a:t> </a:t>
            </a:r>
            <a:r>
              <a:rPr lang="en-US" altLang="zh-CN" sz="2400" dirty="0" smtClean="0">
                <a:cs typeface="Segoe UI" pitchFamily="18" charset="0"/>
              </a:rPr>
              <a:t>και</a:t>
            </a:r>
            <a:r>
              <a:rPr lang="en-US" altLang="zh-CN" sz="2400" dirty="0" smtClean="0">
                <a:cs typeface="Times New Roman" pitchFamily="18" charset="0"/>
              </a:rPr>
              <a:t> </a:t>
            </a:r>
            <a:r>
              <a:rPr lang="en-US" altLang="zh-CN" sz="2400" dirty="0" err="1" smtClean="0">
                <a:cs typeface="Segoe UI" pitchFamily="18" charset="0"/>
              </a:rPr>
              <a:t>απασχολεί</a:t>
            </a:r>
            <a:r>
              <a:rPr lang="en-US" altLang="zh-CN" sz="2400" dirty="0" smtClean="0">
                <a:cs typeface="Times New Roman" pitchFamily="18" charset="0"/>
              </a:rPr>
              <a:t> </a:t>
            </a:r>
            <a:r>
              <a:rPr lang="en-US" altLang="zh-CN" sz="2400" dirty="0" err="1" smtClean="0">
                <a:cs typeface="Segoe UI" pitchFamily="18" charset="0"/>
              </a:rPr>
              <a:t>τόσους</a:t>
            </a:r>
            <a:r>
              <a:rPr lang="el-GR" altLang="zh-CN" sz="2400" dirty="0" smtClean="0">
                <a:cs typeface="Segoe UI" pitchFamily="18" charset="0"/>
              </a:rPr>
              <a:t> </a:t>
            </a:r>
            <a:r>
              <a:rPr lang="en-US" altLang="zh-CN" sz="2400" dirty="0" err="1" smtClean="0">
                <a:cs typeface="Segoe UI" pitchFamily="18" charset="0"/>
              </a:rPr>
              <a:t>εργαζόµενους</a:t>
            </a:r>
            <a:r>
              <a:rPr lang="en-US" altLang="zh-CN" sz="2400" dirty="0" smtClean="0">
                <a:cs typeface="Times New Roman" pitchFamily="18" charset="0"/>
              </a:rPr>
              <a:t>  </a:t>
            </a:r>
            <a:r>
              <a:rPr lang="en-US" altLang="zh-CN" sz="2400" dirty="0" err="1" smtClean="0">
                <a:cs typeface="Segoe UI" pitchFamily="18" charset="0"/>
              </a:rPr>
              <a:t>όσους</a:t>
            </a:r>
            <a:r>
              <a:rPr lang="en-US" altLang="zh-CN" sz="2400" dirty="0" smtClean="0">
                <a:cs typeface="Times New Roman" pitchFamily="18" charset="0"/>
              </a:rPr>
              <a:t> </a:t>
            </a:r>
            <a:r>
              <a:rPr lang="en-US" altLang="zh-CN" sz="2400" dirty="0" err="1" smtClean="0">
                <a:cs typeface="Segoe UI" pitchFamily="18" charset="0"/>
              </a:rPr>
              <a:t>χρειάζεται</a:t>
            </a:r>
            <a:r>
              <a:rPr lang="en-US" altLang="zh-CN" sz="2400" dirty="0" smtClean="0">
                <a:cs typeface="Times New Roman" pitchFamily="18" charset="0"/>
              </a:rPr>
              <a:t> </a:t>
            </a:r>
            <a:r>
              <a:rPr lang="en-US" altLang="zh-CN" sz="2400" dirty="0" err="1" smtClean="0">
                <a:cs typeface="Segoe UI" pitchFamily="18" charset="0"/>
              </a:rPr>
              <a:t>για</a:t>
            </a:r>
            <a:r>
              <a:rPr lang="en-US" altLang="zh-CN" sz="2400" dirty="0" smtClean="0">
                <a:cs typeface="Times New Roman" pitchFamily="18" charset="0"/>
              </a:rPr>
              <a:t> </a:t>
            </a:r>
            <a:r>
              <a:rPr lang="en-US" altLang="zh-CN" sz="2400" dirty="0" smtClean="0">
                <a:cs typeface="Segoe UI" pitchFamily="18" charset="0"/>
              </a:rPr>
              <a:t>ν</a:t>
            </a:r>
            <a:r>
              <a:rPr lang="el-GR" altLang="zh-CN" sz="2400" dirty="0" smtClean="0">
                <a:cs typeface="Segoe UI" pitchFamily="18" charset="0"/>
              </a:rPr>
              <a:t>α </a:t>
            </a:r>
            <a:r>
              <a:rPr lang="en-US" altLang="zh-CN" sz="2400" dirty="0" smtClean="0">
                <a:cs typeface="Segoe UI" pitchFamily="18" charset="0"/>
              </a:rPr>
              <a:t>µ</a:t>
            </a:r>
            <a:r>
              <a:rPr lang="en-US" altLang="zh-CN" sz="2400" dirty="0" err="1" smtClean="0">
                <a:cs typeface="Segoe UI" pitchFamily="18" charset="0"/>
              </a:rPr>
              <a:t>εγιστοποιήσει</a:t>
            </a:r>
            <a:r>
              <a:rPr lang="en-US" altLang="zh-CN" sz="2400" dirty="0" smtClean="0">
                <a:cs typeface="Times New Roman" pitchFamily="18" charset="0"/>
              </a:rPr>
              <a:t> </a:t>
            </a:r>
            <a:r>
              <a:rPr lang="en-US" altLang="zh-CN" sz="2400" dirty="0" smtClean="0">
                <a:cs typeface="Segoe UI" pitchFamily="18" charset="0"/>
              </a:rPr>
              <a:t>το</a:t>
            </a:r>
            <a:r>
              <a:rPr lang="en-US" altLang="zh-CN" sz="2400" dirty="0" smtClean="0">
                <a:cs typeface="Times New Roman" pitchFamily="18" charset="0"/>
              </a:rPr>
              <a:t> </a:t>
            </a:r>
            <a:r>
              <a:rPr lang="en-US" altLang="zh-CN" sz="2400" dirty="0" err="1" smtClean="0">
                <a:cs typeface="Segoe UI" pitchFamily="18" charset="0"/>
              </a:rPr>
              <a:t>κέρδος</a:t>
            </a:r>
            <a:r>
              <a:rPr lang="en-US" altLang="zh-CN" sz="2400" dirty="0" smtClean="0">
                <a:cs typeface="Times New Roman" pitchFamily="18" charset="0"/>
              </a:rPr>
              <a:t> </a:t>
            </a:r>
            <a:r>
              <a:rPr lang="en-US" altLang="zh-CN" sz="2400" dirty="0" smtClean="0">
                <a:cs typeface="Segoe UI" pitchFamily="18" charset="0"/>
              </a:rPr>
              <a:t>της!</a:t>
            </a: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tab pos="228600" algn="l"/>
                <a:tab pos="2946400" algn="l"/>
              </a:tabLst>
            </a:pPr>
            <a:r>
              <a:rPr lang="en-US" altLang="zh-CN" sz="2800" b="1" dirty="0" smtClean="0">
                <a:cs typeface="Segoe UI" pitchFamily="18" charset="0"/>
              </a:rPr>
              <a:t>Η </a:t>
            </a:r>
            <a:r>
              <a:rPr lang="en-US" altLang="zh-CN" sz="2800" b="1" dirty="0" err="1" smtClean="0">
                <a:cs typeface="Segoe UI" pitchFamily="18" charset="0"/>
              </a:rPr>
              <a:t>βραχυχρόνια</a:t>
            </a:r>
            <a:r>
              <a:rPr lang="en-US" altLang="zh-CN" sz="2800" b="1" dirty="0" smtClean="0">
                <a:cs typeface="Segoe UI" pitchFamily="18" charset="0"/>
              </a:rPr>
              <a:t> </a:t>
            </a:r>
            <a:r>
              <a:rPr lang="en-US" altLang="zh-CN" sz="2800" b="1" dirty="0" err="1" smtClean="0">
                <a:cs typeface="Segoe UI" pitchFamily="18" charset="0"/>
              </a:rPr>
              <a:t>συνάρτηση</a:t>
            </a:r>
            <a:r>
              <a:rPr lang="en-US" altLang="zh-CN" sz="2800" b="1" dirty="0" smtClean="0">
                <a:cs typeface="Segoe UI" pitchFamily="18" charset="0"/>
              </a:rPr>
              <a:t> </a:t>
            </a:r>
            <a:r>
              <a:rPr lang="en-US" altLang="zh-CN" sz="2800" b="1" dirty="0" err="1" smtClean="0">
                <a:cs typeface="Segoe UI" pitchFamily="18" charset="0"/>
              </a:rPr>
              <a:t>παραγωγής</a:t>
            </a:r>
            <a:endParaRPr lang="el-GR" altLang="zh-CN" sz="2800" b="1" dirty="0" smtClean="0">
              <a:cs typeface="Segoe UI" pitchFamily="18" charset="0"/>
            </a:endParaRPr>
          </a:p>
          <a:p>
            <a:pPr algn="ctr">
              <a:lnSpc>
                <a:spcPct val="80000"/>
              </a:lnSpc>
              <a:buNone/>
              <a:tabLst>
                <a:tab pos="228600" algn="l"/>
                <a:tab pos="2946400" algn="l"/>
              </a:tabLst>
            </a:pPr>
            <a:r>
              <a:rPr lang="en-US" altLang="zh-CN" sz="2200" dirty="0" smtClean="0"/>
              <a:t>		</a:t>
            </a:r>
            <a:r>
              <a:rPr lang="en-US" altLang="zh-CN" sz="2200" dirty="0" smtClean="0">
                <a:cs typeface="Segoe UI" pitchFamily="18" charset="0"/>
              </a:rPr>
              <a:t>Q=f(L,K,T)</a:t>
            </a:r>
          </a:p>
          <a:p>
            <a:pPr marL="0" indent="0">
              <a:lnSpc>
                <a:spcPct val="80000"/>
              </a:lnSpc>
              <a:buNone/>
              <a:tabLst>
                <a:tab pos="228600" algn="l"/>
                <a:tab pos="2946400" algn="l"/>
              </a:tabLst>
            </a:pPr>
            <a:r>
              <a:rPr lang="en-US" altLang="zh-CN" sz="2400" dirty="0" smtClean="0">
                <a:cs typeface="Segoe UI" pitchFamily="18" charset="0"/>
              </a:rPr>
              <a:t>L=η</a:t>
            </a:r>
            <a:r>
              <a:rPr lang="en-US" altLang="zh-CN" sz="2400" dirty="0" smtClean="0">
                <a:cs typeface="Times New Roman" pitchFamily="18" charset="0"/>
              </a:rPr>
              <a:t> </a:t>
            </a:r>
            <a:r>
              <a:rPr lang="en-US" altLang="zh-CN" sz="2400" dirty="0" err="1" smtClean="0">
                <a:cs typeface="Segoe UI" pitchFamily="18" charset="0"/>
              </a:rPr>
              <a:t>ποσότητα</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smtClean="0">
                <a:cs typeface="Segoe UI" pitchFamily="18" charset="0"/>
              </a:rPr>
              <a:t>µ</a:t>
            </a:r>
            <a:r>
              <a:rPr lang="en-US" altLang="zh-CN" sz="2400" dirty="0" err="1" smtClean="0">
                <a:cs typeface="Segoe UI" pitchFamily="18" charset="0"/>
              </a:rPr>
              <a:t>εταβλητού</a:t>
            </a:r>
            <a:r>
              <a:rPr lang="en-US" altLang="zh-CN" sz="2400" dirty="0" smtClean="0">
                <a:cs typeface="Times New Roman" pitchFamily="18" charset="0"/>
              </a:rPr>
              <a:t> </a:t>
            </a:r>
            <a:r>
              <a:rPr lang="en-US" altLang="zh-CN" sz="2400" dirty="0" err="1" smtClean="0">
                <a:cs typeface="Segoe UI" pitchFamily="18" charset="0"/>
              </a:rPr>
              <a:t>παραγωγικού</a:t>
            </a:r>
            <a:r>
              <a:rPr lang="el-GR" altLang="zh-CN" sz="2400" dirty="0" smtClean="0">
                <a:cs typeface="Segoe UI" pitchFamily="18" charset="0"/>
              </a:rPr>
              <a:t> </a:t>
            </a:r>
            <a:r>
              <a:rPr lang="en-US" altLang="zh-CN" sz="2400" dirty="0" err="1" smtClean="0">
                <a:cs typeface="Segoe UI" pitchFamily="18" charset="0"/>
              </a:rPr>
              <a:t>συντελεστή</a:t>
            </a:r>
            <a:r>
              <a:rPr lang="el-GR" altLang="zh-CN" sz="2400" dirty="0" smtClean="0">
                <a:cs typeface="Times New Roman" pitchFamily="18" charset="0"/>
              </a:rPr>
              <a:t> </a:t>
            </a:r>
            <a:r>
              <a:rPr lang="en-US" altLang="zh-CN" sz="2400" dirty="0" err="1" smtClean="0">
                <a:cs typeface="Segoe UI" pitchFamily="18" charset="0"/>
              </a:rPr>
              <a:t>εργασία</a:t>
            </a:r>
            <a:endParaRPr lang="el-GR" altLang="zh-CN" sz="2400" dirty="0" smtClean="0">
              <a:cs typeface="Segoe UI" pitchFamily="18" charset="0"/>
            </a:endParaRPr>
          </a:p>
          <a:p>
            <a:pPr marL="0" indent="0">
              <a:lnSpc>
                <a:spcPct val="80000"/>
              </a:lnSpc>
              <a:buNone/>
              <a:tabLst>
                <a:tab pos="228600" algn="l"/>
                <a:tab pos="2946400" algn="l"/>
              </a:tabLst>
            </a:pPr>
            <a:r>
              <a:rPr lang="en-US" altLang="zh-CN" sz="2400" dirty="0" smtClean="0">
                <a:cs typeface="Segoe UI" pitchFamily="18" charset="0"/>
              </a:rPr>
              <a:t>K=</a:t>
            </a:r>
            <a:r>
              <a:rPr lang="en-US" altLang="zh-CN" sz="2400" dirty="0" smtClean="0">
                <a:cs typeface="Times New Roman" pitchFamily="18" charset="0"/>
              </a:rPr>
              <a:t> </a:t>
            </a:r>
            <a:r>
              <a:rPr lang="en-US" altLang="zh-CN" sz="2400" dirty="0" smtClean="0">
                <a:cs typeface="Segoe UI" pitchFamily="18" charset="0"/>
              </a:rPr>
              <a:t>η</a:t>
            </a:r>
            <a:r>
              <a:rPr lang="en-US" altLang="zh-CN" sz="2400" dirty="0" smtClean="0">
                <a:cs typeface="Times New Roman" pitchFamily="18" charset="0"/>
              </a:rPr>
              <a:t> </a:t>
            </a:r>
            <a:r>
              <a:rPr lang="en-US" altLang="zh-CN" sz="2400" dirty="0" err="1" smtClean="0">
                <a:cs typeface="Segoe UI" pitchFamily="18" charset="0"/>
              </a:rPr>
              <a:t>ποσότητα</a:t>
            </a:r>
            <a:r>
              <a:rPr lang="en-US" altLang="zh-CN" sz="2400" dirty="0" smtClean="0">
                <a:cs typeface="Times New Roman" pitchFamily="18" charset="0"/>
              </a:rPr>
              <a:t> </a:t>
            </a:r>
            <a:r>
              <a:rPr lang="en-US" altLang="zh-CN" sz="2400" dirty="0" err="1" smtClean="0">
                <a:cs typeface="Segoe UI" pitchFamily="18" charset="0"/>
              </a:rPr>
              <a:t>του</a:t>
            </a:r>
            <a:r>
              <a:rPr lang="en-US" altLang="zh-CN" sz="2400" dirty="0" smtClean="0">
                <a:cs typeface="Times New Roman" pitchFamily="18" charset="0"/>
              </a:rPr>
              <a:t> </a:t>
            </a:r>
            <a:r>
              <a:rPr lang="en-US" altLang="zh-CN" sz="2400" dirty="0" err="1" smtClean="0">
                <a:cs typeface="Segoe UI" pitchFamily="18" charset="0"/>
              </a:rPr>
              <a:t>σταθερού</a:t>
            </a:r>
            <a:r>
              <a:rPr lang="en-US" altLang="zh-CN" sz="2400" dirty="0" smtClean="0">
                <a:cs typeface="Times New Roman" pitchFamily="18" charset="0"/>
              </a:rPr>
              <a:t> </a:t>
            </a:r>
            <a:r>
              <a:rPr lang="en-US" altLang="zh-CN" sz="2400" dirty="0" err="1" smtClean="0">
                <a:cs typeface="Segoe UI" pitchFamily="18" charset="0"/>
              </a:rPr>
              <a:t>παραγωγικού</a:t>
            </a:r>
            <a:r>
              <a:rPr lang="el-GR" altLang="zh-CN" sz="2400" dirty="0" smtClean="0">
                <a:cs typeface="Segoe UI" pitchFamily="18" charset="0"/>
              </a:rPr>
              <a:t> </a:t>
            </a:r>
            <a:r>
              <a:rPr lang="en-US" altLang="zh-CN" sz="2400" dirty="0" err="1" smtClean="0">
                <a:cs typeface="Segoe UI" pitchFamily="18" charset="0"/>
              </a:rPr>
              <a:t>συντελεστή</a:t>
            </a:r>
            <a:r>
              <a:rPr lang="en-US" altLang="zh-CN" sz="2400" dirty="0" smtClean="0">
                <a:cs typeface="Times New Roman" pitchFamily="18" charset="0"/>
              </a:rPr>
              <a:t> </a:t>
            </a:r>
            <a:r>
              <a:rPr lang="en-US" altLang="zh-CN" sz="2400" dirty="0" err="1" smtClean="0">
                <a:cs typeface="Segoe UI" pitchFamily="18" charset="0"/>
              </a:rPr>
              <a:t>κεφάλαιο</a:t>
            </a:r>
            <a:endParaRPr lang="el-GR" altLang="zh-CN" sz="2400" dirty="0" smtClean="0">
              <a:cs typeface="Segoe UI" pitchFamily="18" charset="0"/>
            </a:endParaRPr>
          </a:p>
          <a:p>
            <a:pPr>
              <a:lnSpc>
                <a:spcPct val="80000"/>
              </a:lnSpc>
              <a:buNone/>
              <a:tabLst>
                <a:tab pos="228600" algn="l"/>
                <a:tab pos="2946400" algn="l"/>
              </a:tabLst>
            </a:pPr>
            <a:r>
              <a:rPr lang="el-GR" altLang="zh-CN" sz="2400" dirty="0" smtClean="0">
                <a:cs typeface="Segoe UI" pitchFamily="18" charset="0"/>
              </a:rPr>
              <a:t>Τ = οι δεδομένες τεχνολογικές συνθήκες παραγωγής</a:t>
            </a:r>
          </a:p>
          <a:p>
            <a:pPr>
              <a:lnSpc>
                <a:spcPct val="80000"/>
              </a:lnSpc>
              <a:buNone/>
              <a:tabLst>
                <a:tab pos="698500" algn="l"/>
                <a:tab pos="1155700" algn="l"/>
              </a:tabLst>
            </a:pPr>
            <a:r>
              <a:rPr lang="en-US" altLang="zh-CN" sz="2400" dirty="0" err="1" smtClean="0">
                <a:cs typeface="Segoe UI" pitchFamily="18" charset="0"/>
              </a:rPr>
              <a:t>Μέσο</a:t>
            </a:r>
            <a:r>
              <a:rPr lang="en-US" altLang="zh-CN" sz="2400" dirty="0" smtClean="0">
                <a:cs typeface="Times New Roman" pitchFamily="18" charset="0"/>
              </a:rPr>
              <a:t> </a:t>
            </a:r>
            <a:r>
              <a:rPr lang="en-US" altLang="zh-CN" sz="2400" dirty="0" err="1" smtClean="0">
                <a:cs typeface="Segoe UI" pitchFamily="18" charset="0"/>
              </a:rPr>
              <a:t>προϊόν</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APL=Q/L</a:t>
            </a:r>
          </a:p>
          <a:p>
            <a:pPr>
              <a:lnSpc>
                <a:spcPct val="80000"/>
              </a:lnSpc>
              <a:buNone/>
              <a:tabLst>
                <a:tab pos="698500" algn="l"/>
                <a:tab pos="1155700" algn="l"/>
              </a:tabLst>
            </a:pPr>
            <a:r>
              <a:rPr lang="en-US" altLang="zh-CN" sz="2400" dirty="0" err="1" smtClean="0">
                <a:cs typeface="Segoe UI" pitchFamily="18" charset="0"/>
              </a:rPr>
              <a:t>Οριακό</a:t>
            </a:r>
            <a:r>
              <a:rPr lang="en-US" altLang="zh-CN" sz="2400" dirty="0" smtClean="0">
                <a:cs typeface="Times New Roman" pitchFamily="18" charset="0"/>
              </a:rPr>
              <a:t> </a:t>
            </a:r>
            <a:r>
              <a:rPr lang="en-US" altLang="zh-CN" sz="2400" dirty="0" err="1" smtClean="0">
                <a:cs typeface="Segoe UI" pitchFamily="18" charset="0"/>
              </a:rPr>
              <a:t>προϊόν</a:t>
            </a:r>
            <a:r>
              <a:rPr lang="en-US" altLang="zh-CN" sz="2400" dirty="0" smtClean="0">
                <a:cs typeface="Times New Roman" pitchFamily="18" charset="0"/>
              </a:rPr>
              <a:t> </a:t>
            </a:r>
            <a:r>
              <a:rPr lang="en-US" altLang="zh-CN" sz="2400" dirty="0" err="1" smtClean="0">
                <a:cs typeface="Segoe UI" pitchFamily="18" charset="0"/>
              </a:rPr>
              <a:t>εργασίας</a:t>
            </a:r>
            <a:r>
              <a:rPr lang="en-US" altLang="zh-CN" sz="2400" dirty="0" smtClean="0">
                <a:cs typeface="Segoe UI" pitchFamily="18" charset="0"/>
              </a:rPr>
              <a:t>:</a:t>
            </a:r>
            <a:r>
              <a:rPr lang="en-US" altLang="zh-CN" sz="2400" dirty="0" smtClean="0">
                <a:cs typeface="Times New Roman" pitchFamily="18" charset="0"/>
              </a:rPr>
              <a:t> </a:t>
            </a:r>
            <a:r>
              <a:rPr lang="en-US" altLang="zh-CN" sz="2400" dirty="0" smtClean="0">
                <a:cs typeface="Segoe UI" pitchFamily="18" charset="0"/>
              </a:rPr>
              <a:t>MPL=</a:t>
            </a:r>
            <a:r>
              <a:rPr lang="en-US" altLang="zh-CN" sz="2400" dirty="0" smtClean="0">
                <a:cs typeface="Times New Roman" pitchFamily="18" charset="0"/>
              </a:rPr>
              <a:t>   </a:t>
            </a:r>
            <a:r>
              <a:rPr lang="en-US" altLang="zh-CN" sz="2400" dirty="0" smtClean="0">
                <a:cs typeface="Segoe UI" pitchFamily="18" charset="0"/>
              </a:rPr>
              <a:t>Q/</a:t>
            </a:r>
            <a:r>
              <a:rPr lang="en-US" altLang="zh-CN" sz="2400" dirty="0" smtClean="0">
                <a:cs typeface="Times New Roman" pitchFamily="18" charset="0"/>
              </a:rPr>
              <a:t>   </a:t>
            </a:r>
            <a:r>
              <a:rPr lang="en-US" altLang="zh-CN" sz="2400" dirty="0" smtClean="0">
                <a:cs typeface="Segoe UI" pitchFamily="18" charset="0"/>
              </a:rPr>
              <a:t>L</a:t>
            </a:r>
          </a:p>
          <a:p>
            <a:pPr>
              <a:lnSpc>
                <a:spcPct val="80000"/>
              </a:lnSpc>
              <a:buNone/>
              <a:tabLst>
                <a:tab pos="228600" algn="l"/>
                <a:tab pos="2946400" algn="l"/>
              </a:tabLst>
            </a:pPr>
            <a:endParaRPr lang="en-US" altLang="zh-CN" sz="2200" dirty="0" smtClean="0">
              <a:cs typeface="Segoe UI" pitchFamily="18" charset="0"/>
            </a:endParaRP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pic>
        <p:nvPicPr>
          <p:cNvPr id="5" name="4 - Εικόνα" descr="σελ 22 ενοτ 6.jpg"/>
          <p:cNvPicPr>
            <a:picLocks noChangeAspect="1"/>
          </p:cNvPicPr>
          <p:nvPr/>
        </p:nvPicPr>
        <p:blipFill>
          <a:blip r:embed="rId2" cstate="print"/>
          <a:stretch>
            <a:fillRect/>
          </a:stretch>
        </p:blipFill>
        <p:spPr>
          <a:xfrm>
            <a:off x="1403648" y="1489348"/>
            <a:ext cx="6120680" cy="4225652"/>
          </a:xfrm>
          <a:prstGeom prst="rect">
            <a:avLst/>
          </a:prstGeom>
        </p:spPr>
      </p:pic>
      <p:sp>
        <p:nvSpPr>
          <p:cNvPr id="6" name="TextBox 1"/>
          <p:cNvSpPr txBox="1"/>
          <p:nvPr/>
        </p:nvSpPr>
        <p:spPr>
          <a:xfrm>
            <a:off x="395536" y="1057300"/>
            <a:ext cx="7992888" cy="389979"/>
          </a:xfrm>
          <a:prstGeom prst="rect">
            <a:avLst/>
          </a:prstGeom>
          <a:noFill/>
        </p:spPr>
        <p:txBody>
          <a:bodyPr wrap="square" lIns="0" tIns="0" rIns="0" rtlCol="0">
            <a:spAutoFit/>
          </a:bodyPr>
          <a:lstStyle/>
          <a:p>
            <a:pPr>
              <a:lnSpc>
                <a:spcPts val="2800"/>
              </a:lnSpc>
              <a:tabLst>
                <a:tab pos="1054100" algn="l"/>
                <a:tab pos="3162300" algn="l"/>
              </a:tabLst>
            </a:pPr>
            <a:r>
              <a:rPr lang="en-US" altLang="zh-CN" sz="2200" b="1" dirty="0" smtClean="0">
                <a:cs typeface="Segoe UI" pitchFamily="18" charset="0"/>
              </a:rPr>
              <a:t>Οι </a:t>
            </a:r>
            <a:r>
              <a:rPr lang="en-US" altLang="zh-CN" sz="2200" b="1" dirty="0" err="1" smtClean="0">
                <a:cs typeface="Segoe UI" pitchFamily="18" charset="0"/>
              </a:rPr>
              <a:t>καµπύλες</a:t>
            </a:r>
            <a:r>
              <a:rPr lang="en-US" altLang="zh-CN" sz="2200" b="1" dirty="0" smtClean="0">
                <a:cs typeface="Segoe UI" pitchFamily="18" charset="0"/>
              </a:rPr>
              <a:t> </a:t>
            </a:r>
            <a:r>
              <a:rPr lang="en-US" altLang="zh-CN" sz="2200" b="1" dirty="0" err="1" smtClean="0">
                <a:cs typeface="Segoe UI" pitchFamily="18" charset="0"/>
              </a:rPr>
              <a:t>παραγωγής</a:t>
            </a:r>
            <a:r>
              <a:rPr lang="en-US" altLang="zh-CN" sz="2200" b="1" dirty="0" smtClean="0">
                <a:cs typeface="Segoe UI" pitchFamily="18" charset="0"/>
              </a:rPr>
              <a:t>,</a:t>
            </a:r>
            <a:r>
              <a:rPr lang="el-GR" altLang="zh-CN" sz="2200" b="1" dirty="0" smtClean="0">
                <a:cs typeface="Segoe UI" pitchFamily="18" charset="0"/>
              </a:rPr>
              <a:t> </a:t>
            </a:r>
            <a:r>
              <a:rPr lang="en-US" altLang="zh-CN" sz="2200" b="1" dirty="0" smtClean="0">
                <a:cs typeface="Segoe UI" pitchFamily="18" charset="0"/>
              </a:rPr>
              <a:t>µ</a:t>
            </a:r>
            <a:r>
              <a:rPr lang="en-US" altLang="zh-CN" sz="2200" b="1" dirty="0" err="1" smtClean="0">
                <a:cs typeface="Segoe UI" pitchFamily="18" charset="0"/>
              </a:rPr>
              <a:t>έσου</a:t>
            </a:r>
            <a:r>
              <a:rPr lang="en-US" altLang="zh-CN" sz="2200" b="1" dirty="0" smtClean="0">
                <a:cs typeface="Segoe UI" pitchFamily="18" charset="0"/>
              </a:rPr>
              <a:t> και οριακού </a:t>
            </a:r>
            <a:r>
              <a:rPr lang="en-US" altLang="zh-CN" sz="2200" b="1" dirty="0" err="1" smtClean="0">
                <a:cs typeface="Segoe UI" pitchFamily="18" charset="0"/>
              </a:rPr>
              <a:t>προϊόντος</a:t>
            </a:r>
            <a:r>
              <a:rPr lang="en-US" altLang="zh-CN" sz="2200" b="1" dirty="0" smtClean="0">
                <a:cs typeface="Segoe UI" pitchFamily="18" charset="0"/>
              </a:rPr>
              <a:t> </a:t>
            </a:r>
            <a:r>
              <a:rPr lang="en-US" altLang="zh-CN" sz="2200" b="1" dirty="0" err="1" smtClean="0">
                <a:cs typeface="Segoe UI" pitchFamily="18" charset="0"/>
              </a:rPr>
              <a:t>εργασίας</a:t>
            </a:r>
            <a:endParaRPr lang="en-US" altLang="zh-CN" sz="2200" b="1" dirty="0" smtClean="0">
              <a:cs typeface="Segoe UI"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203200" algn="l"/>
                <a:tab pos="1346200" algn="l"/>
                <a:tab pos="2247900" algn="l"/>
              </a:tabLst>
            </a:pPr>
            <a:r>
              <a:rPr lang="en-US" altLang="zh-CN" sz="2200" b="1" dirty="0" smtClean="0">
                <a:cs typeface="Segoe UI" pitchFamily="18" charset="0"/>
              </a:rPr>
              <a:t>Οι </a:t>
            </a:r>
            <a:r>
              <a:rPr lang="en-US" altLang="zh-CN" sz="2200" b="1" dirty="0" err="1" smtClean="0">
                <a:cs typeface="Segoe UI" pitchFamily="18" charset="0"/>
              </a:rPr>
              <a:t>καµπύλες</a:t>
            </a:r>
            <a:r>
              <a:rPr lang="en-US" altLang="zh-CN" sz="2200" b="1" dirty="0" smtClean="0">
                <a:cs typeface="Segoe UI" pitchFamily="18" charset="0"/>
              </a:rPr>
              <a:t> </a:t>
            </a:r>
            <a:r>
              <a:rPr lang="en-US" altLang="zh-CN" sz="2200" b="1" dirty="0" err="1" smtClean="0">
                <a:cs typeface="Segoe UI" pitchFamily="18" charset="0"/>
              </a:rPr>
              <a:t>παραγωγής,µέσου</a:t>
            </a:r>
            <a:r>
              <a:rPr lang="en-US" altLang="zh-CN" sz="2200" b="1" dirty="0" smtClean="0">
                <a:cs typeface="Segoe UI" pitchFamily="18" charset="0"/>
              </a:rPr>
              <a:t> και </a:t>
            </a:r>
            <a:r>
              <a:rPr lang="en-US" altLang="zh-CN" sz="2200" b="1" dirty="0" err="1" smtClean="0">
                <a:cs typeface="Segoe UI" pitchFamily="18" charset="0"/>
              </a:rPr>
              <a:t>οριακού</a:t>
            </a:r>
            <a:r>
              <a:rPr lang="en-US" altLang="zh-CN" sz="2200" b="1" dirty="0" smtClean="0">
                <a:cs typeface="Segoe UI" pitchFamily="18" charset="0"/>
              </a:rPr>
              <a:t> </a:t>
            </a:r>
            <a:r>
              <a:rPr lang="en-US" altLang="zh-CN" sz="2200" b="1" dirty="0" err="1" smtClean="0">
                <a:cs typeface="Segoe UI" pitchFamily="18" charset="0"/>
              </a:rPr>
              <a:t>προϊόντος</a:t>
            </a:r>
            <a:r>
              <a:rPr lang="en-US" altLang="zh-CN" sz="2200" b="1" dirty="0" smtClean="0">
                <a:cs typeface="Segoe UI" pitchFamily="18" charset="0"/>
              </a:rPr>
              <a:t> </a:t>
            </a:r>
            <a:r>
              <a:rPr lang="en-US" altLang="zh-CN" sz="2200" b="1" dirty="0" err="1" smtClean="0">
                <a:cs typeface="Segoe UI" pitchFamily="18" charset="0"/>
              </a:rPr>
              <a:t>εργασίας</a:t>
            </a:r>
            <a:r>
              <a:rPr lang="en-US" altLang="zh-CN" sz="2200" b="1" dirty="0" smtClean="0">
                <a:cs typeface="Segoe UI" pitchFamily="18" charset="0"/>
              </a:rPr>
              <a:t>:</a:t>
            </a:r>
          </a:p>
          <a:p>
            <a:pPr marL="0" indent="0" algn="just">
              <a:lnSpc>
                <a:spcPct val="80000"/>
              </a:lnSpc>
              <a:buNone/>
              <a:tabLst>
                <a:tab pos="203200" algn="l"/>
                <a:tab pos="1346200" algn="l"/>
                <a:tab pos="2247900" algn="l"/>
              </a:tabLst>
            </a:pPr>
            <a:r>
              <a:rPr lang="en-US" altLang="zh-CN" sz="2200" b="1" dirty="0" err="1" smtClean="0">
                <a:cs typeface="Segoe UI" pitchFamily="18" charset="0"/>
              </a:rPr>
              <a:t>Συµπεράσµατα</a:t>
            </a:r>
            <a:endParaRPr lang="en-US" altLang="zh-CN" sz="2200" b="1" dirty="0" smtClean="0">
              <a:cs typeface="Segoe UI" pitchFamily="18" charset="0"/>
            </a:endParaRPr>
          </a:p>
          <a:p>
            <a:pPr marL="0" indent="0" algn="just">
              <a:lnSpc>
                <a:spcPct val="80000"/>
              </a:lnSpc>
              <a:buNone/>
              <a:tabLst>
                <a:tab pos="203200" algn="l"/>
                <a:tab pos="1346200" algn="l"/>
                <a:tab pos="2247900" algn="l"/>
              </a:tabLst>
            </a:pP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παραγωγή</a:t>
            </a:r>
            <a:r>
              <a:rPr lang="en-US" altLang="zh-CN" sz="2200" dirty="0" smtClean="0">
                <a:cs typeface="Times New Roman" pitchFamily="18" charset="0"/>
              </a:rPr>
              <a:t> </a:t>
            </a:r>
            <a:r>
              <a:rPr lang="en-US" altLang="zh-CN" sz="2200" dirty="0" err="1" smtClean="0">
                <a:cs typeface="Segoe UI" pitchFamily="18" charset="0"/>
              </a:rPr>
              <a:t>αρχικά</a:t>
            </a:r>
            <a:r>
              <a:rPr lang="en-US" altLang="zh-CN" sz="2200" dirty="0" smtClean="0">
                <a:cs typeface="Times New Roman" pitchFamily="18" charset="0"/>
              </a:rPr>
              <a:t> </a:t>
            </a:r>
            <a:r>
              <a:rPr lang="en-US" altLang="zh-CN" sz="2200" dirty="0" err="1" smtClean="0">
                <a:cs typeface="Segoe UI" pitchFamily="18" charset="0"/>
              </a:rPr>
              <a:t>αυξάνετα</a:t>
            </a:r>
            <a:r>
              <a:rPr lang="el-GR" altLang="zh-CN" sz="2200" dirty="0" smtClean="0">
                <a:cs typeface="Segoe UI" pitchFamily="18" charset="0"/>
              </a:rPr>
              <a:t>ι</a:t>
            </a:r>
            <a:r>
              <a:rPr lang="en-US" altLang="zh-CN" sz="2200" dirty="0" smtClean="0">
                <a:cs typeface="Times New Roman" pitchFamily="18" charset="0"/>
              </a:rPr>
              <a:t> </a:t>
            </a:r>
            <a:r>
              <a:rPr lang="en-US" altLang="zh-CN" sz="2200" dirty="0" err="1" smtClean="0">
                <a:cs typeface="Segoe UI" pitchFamily="18" charset="0"/>
              </a:rPr>
              <a:t>γρήγορα</a:t>
            </a:r>
            <a:r>
              <a:rPr lang="en-US" altLang="zh-CN" sz="2200" dirty="0" smtClean="0">
                <a:cs typeface="Times New Roman" pitchFamily="18" charset="0"/>
              </a:rPr>
              <a:t> </a:t>
            </a:r>
            <a:r>
              <a:rPr lang="en-US" altLang="zh-CN" sz="2200" dirty="0" smtClean="0">
                <a:cs typeface="Segoe UI" pitchFamily="18" charset="0"/>
              </a:rPr>
              <a:t>(1οστάδιο),</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ετά</a:t>
            </a:r>
            <a:r>
              <a:rPr lang="en-US" altLang="zh-CN" sz="2200" dirty="0" smtClean="0">
                <a:cs typeface="Times New Roman" pitchFamily="18" charset="0"/>
              </a:rPr>
              <a:t> </a:t>
            </a:r>
            <a:r>
              <a:rPr lang="en-US" altLang="zh-CN" sz="2200" dirty="0" err="1" smtClean="0">
                <a:cs typeface="Segoe UI" pitchFamily="18" charset="0"/>
              </a:rPr>
              <a:t>αυξάνει</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φθίνοντα</a:t>
            </a:r>
            <a:r>
              <a:rPr lang="en-US" altLang="zh-CN" sz="2200" dirty="0" smtClean="0">
                <a:cs typeface="Times New Roman" pitchFamily="18" charset="0"/>
              </a:rPr>
              <a:t> </a:t>
            </a:r>
            <a:r>
              <a:rPr lang="en-US" altLang="zh-CN" sz="2200" dirty="0" err="1" smtClean="0">
                <a:cs typeface="Segoe UI" pitchFamily="18" charset="0"/>
              </a:rPr>
              <a:t>ρυθµό</a:t>
            </a:r>
            <a:r>
              <a:rPr lang="el-GR" altLang="zh-CN" sz="2200" dirty="0" smtClean="0">
                <a:cs typeface="Segoe UI" pitchFamily="18" charset="0"/>
              </a:rPr>
              <a:t> </a:t>
            </a:r>
            <a:r>
              <a:rPr lang="en-US" altLang="zh-CN" sz="2200" dirty="0" smtClean="0">
                <a:cs typeface="Segoe UI" pitchFamily="18" charset="0"/>
              </a:rPr>
              <a:t>µ</a:t>
            </a:r>
            <a:r>
              <a:rPr lang="en-US" altLang="zh-CN" sz="2200" dirty="0" err="1" smtClean="0">
                <a:cs typeface="Segoe UI" pitchFamily="18" charset="0"/>
              </a:rPr>
              <a:t>έχρις</a:t>
            </a:r>
            <a:r>
              <a:rPr lang="en-US" altLang="zh-CN" sz="2200" dirty="0" smtClean="0">
                <a:cs typeface="Times New Roman" pitchFamily="18" charset="0"/>
              </a:rPr>
              <a:t> </a:t>
            </a:r>
            <a:r>
              <a:rPr lang="en-US" altLang="zh-CN" sz="2200" dirty="0" err="1" smtClean="0">
                <a:cs typeface="Segoe UI" pitchFamily="18" charset="0"/>
              </a:rPr>
              <a:t>ότου</a:t>
            </a:r>
            <a:r>
              <a:rPr lang="en-US" altLang="zh-CN" sz="2200" dirty="0" smtClean="0">
                <a:cs typeface="Times New Roman" pitchFamily="18" charset="0"/>
              </a:rPr>
              <a:t> </a:t>
            </a:r>
            <a:r>
              <a:rPr lang="en-US" altLang="zh-CN" sz="2200" dirty="0" err="1" smtClean="0">
                <a:cs typeface="Segoe UI" pitchFamily="18" charset="0"/>
              </a:rPr>
              <a:t>φτάσει</a:t>
            </a:r>
            <a:r>
              <a:rPr lang="en-US" altLang="zh-CN" sz="2200" dirty="0" smtClean="0">
                <a:cs typeface="Times New Roman" pitchFamily="18" charset="0"/>
              </a:rPr>
              <a:t> </a:t>
            </a:r>
            <a:r>
              <a:rPr lang="en-US" altLang="zh-CN" sz="2200" dirty="0" err="1" smtClean="0">
                <a:cs typeface="Segoe UI" pitchFamily="18" charset="0"/>
              </a:rPr>
              <a:t>στο</a:t>
            </a:r>
            <a:r>
              <a:rPr lang="en-US" altLang="zh-CN" sz="2200" dirty="0" smtClean="0">
                <a:cs typeface="Times New Roman" pitchFamily="18" charset="0"/>
              </a:rPr>
              <a:t> </a:t>
            </a:r>
            <a:r>
              <a:rPr lang="en-US" altLang="zh-CN" sz="2200" dirty="0" err="1" smtClean="0">
                <a:cs typeface="Segoe UI" pitchFamily="18" charset="0"/>
              </a:rPr>
              <a:t>υψηλότερο</a:t>
            </a:r>
            <a:r>
              <a:rPr lang="en-US" altLang="zh-CN" sz="2200" dirty="0" smtClean="0">
                <a:cs typeface="Times New Roman" pitchFamily="18" charset="0"/>
              </a:rPr>
              <a:t> </a:t>
            </a:r>
            <a:r>
              <a:rPr lang="en-US" altLang="zh-CN" sz="2200" dirty="0" err="1" smtClean="0">
                <a:cs typeface="Segoe UI" pitchFamily="18" charset="0"/>
              </a:rPr>
              <a:t>σηµείο</a:t>
            </a:r>
            <a:r>
              <a:rPr lang="en-US" altLang="zh-CN" sz="2200" dirty="0" smtClean="0">
                <a:cs typeface="Times New Roman" pitchFamily="18" charset="0"/>
              </a:rPr>
              <a:t> </a:t>
            </a:r>
            <a:r>
              <a:rPr lang="en-US" altLang="zh-CN" sz="2200" dirty="0" smtClean="0">
                <a:cs typeface="Segoe UI" pitchFamily="18" charset="0"/>
              </a:rPr>
              <a:t>(2ο</a:t>
            </a:r>
            <a:r>
              <a:rPr lang="el-GR" altLang="zh-CN" sz="2200" dirty="0" smtClean="0">
                <a:cs typeface="Segoe UI" pitchFamily="18" charset="0"/>
              </a:rPr>
              <a:t> στάδιο ) και στην συνέχεια αρχίζει να υποχωρεί ( στο 3</a:t>
            </a:r>
            <a:r>
              <a:rPr lang="el-GR" altLang="zh-CN" sz="2200" baseline="30000" dirty="0" smtClean="0">
                <a:cs typeface="Segoe UI" pitchFamily="18" charset="0"/>
              </a:rPr>
              <a:t>ο</a:t>
            </a:r>
            <a:r>
              <a:rPr lang="el-GR" altLang="zh-CN" sz="2200" dirty="0" smtClean="0">
                <a:cs typeface="Segoe UI" pitchFamily="18" charset="0"/>
              </a:rPr>
              <a:t> στάδιο )</a:t>
            </a:r>
            <a:endParaRPr lang="en-US" altLang="zh-CN" sz="2200" dirty="0" smtClean="0">
              <a:cs typeface="Segoe UI" pitchFamily="18" charset="0"/>
            </a:endParaRPr>
          </a:p>
          <a:p>
            <a:pPr marL="0" indent="0" algn="just">
              <a:lnSpc>
                <a:spcPct val="80000"/>
              </a:lnSpc>
              <a:buNone/>
              <a:tabLst>
                <a:tab pos="101600" algn="l"/>
                <a:tab pos="1638300" algn="l"/>
              </a:tabLst>
            </a:pP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συνολικό</a:t>
            </a:r>
            <a:r>
              <a:rPr lang="en-US" altLang="zh-CN" sz="2200" dirty="0" smtClean="0">
                <a:cs typeface="Times New Roman" pitchFamily="18" charset="0"/>
              </a:rPr>
              <a:t> </a:t>
            </a:r>
            <a:r>
              <a:rPr lang="en-US" altLang="zh-CN" sz="2200" dirty="0" err="1" smtClean="0">
                <a:cs typeface="Segoe UI" pitchFamily="18" charset="0"/>
              </a:rPr>
              <a:t>προϊόν</a:t>
            </a:r>
            <a:r>
              <a:rPr lang="en-US" altLang="zh-CN" sz="2200" dirty="0" smtClean="0">
                <a:cs typeface="Times New Roman" pitchFamily="18" charset="0"/>
              </a:rPr>
              <a:t> </a:t>
            </a:r>
            <a:r>
              <a:rPr lang="en-US" altLang="zh-CN" sz="2200" dirty="0" err="1" smtClean="0">
                <a:cs typeface="Segoe UI" pitchFamily="18" charset="0"/>
              </a:rPr>
              <a:t>αποκτά</a:t>
            </a:r>
            <a:r>
              <a:rPr lang="en-US" altLang="zh-CN" sz="2200" dirty="0" smtClean="0">
                <a:cs typeface="Times New Roman" pitchFamily="18" charset="0"/>
              </a:rPr>
              <a:t> </a:t>
            </a:r>
            <a:r>
              <a:rPr lang="en-US" altLang="zh-CN" sz="2200" dirty="0" smtClean="0">
                <a:cs typeface="Segoe UI" pitchFamily="18" charset="0"/>
              </a:rPr>
              <a:t>τη</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έγιστη</a:t>
            </a:r>
            <a:r>
              <a:rPr lang="en-US" altLang="zh-CN" sz="2200" dirty="0" smtClean="0">
                <a:cs typeface="Times New Roman" pitchFamily="18" charset="0"/>
              </a:rPr>
              <a:t> </a:t>
            </a:r>
            <a:r>
              <a:rPr lang="en-US" altLang="zh-CN" sz="2200" dirty="0" err="1" smtClean="0">
                <a:cs typeface="Segoe UI" pitchFamily="18" charset="0"/>
              </a:rPr>
              <a:t>τιµή</a:t>
            </a:r>
            <a:r>
              <a:rPr lang="el-GR" altLang="zh-CN" sz="2200" dirty="0" smtClean="0">
                <a:cs typeface="Segoe UI" pitchFamily="18" charset="0"/>
              </a:rPr>
              <a:t> </a:t>
            </a:r>
            <a:r>
              <a:rPr lang="en-US" altLang="zh-CN" sz="2200" dirty="0" err="1" smtClean="0">
                <a:cs typeface="Segoe UI" pitchFamily="18" charset="0"/>
              </a:rPr>
              <a:t>του</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όταν</a:t>
            </a:r>
            <a:r>
              <a:rPr lang="en-US" altLang="zh-CN" sz="2200" dirty="0" smtClean="0">
                <a:cs typeface="Times New Roman" pitchFamily="18" charset="0"/>
              </a:rPr>
              <a:t> </a:t>
            </a: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οριακό</a:t>
            </a:r>
            <a:r>
              <a:rPr lang="en-US" altLang="zh-CN" sz="2200" dirty="0" smtClean="0">
                <a:cs typeface="Times New Roman" pitchFamily="18" charset="0"/>
              </a:rPr>
              <a:t>   </a:t>
            </a:r>
            <a:r>
              <a:rPr lang="en-US" altLang="zh-CN" sz="2200" dirty="0" err="1" smtClean="0">
                <a:cs typeface="Segoe UI" pitchFamily="18" charset="0"/>
              </a:rPr>
              <a:t>προϊόν</a:t>
            </a:r>
            <a:r>
              <a:rPr lang="en-US" altLang="zh-CN" sz="2200" dirty="0" smtClean="0">
                <a:cs typeface="Times New Roman" pitchFamily="18" charset="0"/>
              </a:rPr>
              <a:t> </a:t>
            </a:r>
            <a:r>
              <a:rPr lang="en-US" altLang="zh-CN" sz="2200" dirty="0" err="1" smtClean="0">
                <a:cs typeface="Segoe UI" pitchFamily="18" charset="0"/>
              </a:rPr>
              <a:t>γίνεται</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ηδέν</a:t>
            </a:r>
            <a:r>
              <a:rPr lang="el-GR" altLang="zh-CN" sz="2200" dirty="0" smtClean="0">
                <a:cs typeface="Segoe UI" pitchFamily="18" charset="0"/>
              </a:rPr>
              <a:t> </a:t>
            </a:r>
            <a:r>
              <a:rPr lang="en-US" altLang="zh-CN" sz="2200" dirty="0" smtClean="0">
                <a:cs typeface="Segoe UI" pitchFamily="18" charset="0"/>
              </a:rPr>
              <a:t>(</a:t>
            </a:r>
            <a:r>
              <a:rPr lang="en-US" altLang="zh-CN" sz="2200" dirty="0" err="1" smtClean="0">
                <a:cs typeface="Segoe UI" pitchFamily="18" charset="0"/>
              </a:rPr>
              <a:t>σηµεία</a:t>
            </a:r>
            <a:r>
              <a:rPr lang="en-US" altLang="zh-CN" sz="2200" dirty="0" smtClean="0">
                <a:cs typeface="Times New Roman" pitchFamily="18" charset="0"/>
              </a:rPr>
              <a:t> </a:t>
            </a:r>
            <a:r>
              <a:rPr lang="en-US" altLang="zh-CN" sz="2200" dirty="0" smtClean="0">
                <a:cs typeface="Segoe UI" pitchFamily="18" charset="0"/>
              </a:rPr>
              <a:t>Β</a:t>
            </a:r>
            <a:r>
              <a:rPr lang="en-US" altLang="zh-CN" sz="2200" dirty="0" smtClean="0">
                <a:cs typeface="Times New Roman"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smtClean="0">
                <a:cs typeface="Segoe UI" pitchFamily="18" charset="0"/>
              </a:rPr>
              <a:t>Β΄).</a:t>
            </a:r>
            <a:r>
              <a:rPr lang="el-GR" altLang="zh-CN" sz="2200" dirty="0" smtClean="0">
                <a:cs typeface="Segoe UI" pitchFamily="18" charset="0"/>
              </a:rPr>
              <a:t> </a:t>
            </a:r>
          </a:p>
          <a:p>
            <a:pPr marL="0" indent="0" algn="just">
              <a:lnSpc>
                <a:spcPct val="80000"/>
              </a:lnSpc>
              <a:buNone/>
              <a:tabLst>
                <a:tab pos="101600" algn="l"/>
                <a:tab pos="1638300" algn="l"/>
              </a:tabLst>
            </a:pP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συνολικό</a:t>
            </a:r>
            <a:r>
              <a:rPr lang="en-US" altLang="zh-CN" sz="2200" dirty="0" smtClean="0">
                <a:cs typeface="Times New Roman" pitchFamily="18" charset="0"/>
              </a:rPr>
              <a:t> </a:t>
            </a:r>
            <a:r>
              <a:rPr lang="en-US" altLang="zh-CN" sz="2200" dirty="0" err="1" smtClean="0">
                <a:cs typeface="Segoe UI" pitchFamily="18" charset="0"/>
              </a:rPr>
              <a:t>προϊόν</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ειώνεται</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όταν</a:t>
            </a:r>
            <a:r>
              <a:rPr lang="en-US" altLang="zh-CN" sz="2200" dirty="0" smtClean="0">
                <a:cs typeface="Times New Roman" pitchFamily="18" charset="0"/>
              </a:rPr>
              <a:t> </a:t>
            </a:r>
            <a:r>
              <a:rPr lang="en-US" altLang="zh-CN" sz="2200" dirty="0" smtClean="0">
                <a:cs typeface="Segoe UI" pitchFamily="18" charset="0"/>
              </a:rPr>
              <a:t>τ</a:t>
            </a:r>
            <a:r>
              <a:rPr lang="el-GR" altLang="zh-CN" sz="2200" dirty="0" smtClean="0">
                <a:cs typeface="Segoe UI" pitchFamily="18" charset="0"/>
              </a:rPr>
              <a:t>ο </a:t>
            </a:r>
            <a:r>
              <a:rPr lang="en-US" altLang="zh-CN" sz="2200" dirty="0" err="1" smtClean="0">
                <a:cs typeface="Segoe UI" pitchFamily="18" charset="0"/>
              </a:rPr>
              <a:t>οριακό</a:t>
            </a:r>
            <a:r>
              <a:rPr lang="en-US" altLang="zh-CN" sz="2200" dirty="0" smtClean="0">
                <a:cs typeface="Times New Roman" pitchFamily="18" charset="0"/>
              </a:rPr>
              <a:t> </a:t>
            </a:r>
            <a:r>
              <a:rPr lang="en-US" altLang="zh-CN" sz="2200" dirty="0" err="1" smtClean="0">
                <a:cs typeface="Segoe UI" pitchFamily="18" charset="0"/>
              </a:rPr>
              <a:t>προϊό</a:t>
            </a:r>
            <a:r>
              <a:rPr lang="el-GR" altLang="zh-CN" sz="2200" dirty="0" smtClean="0">
                <a:cs typeface="Segoe UI" pitchFamily="18" charset="0"/>
              </a:rPr>
              <a:t>ν</a:t>
            </a:r>
            <a:r>
              <a:rPr lang="en-US" altLang="zh-CN" sz="2200" dirty="0" smtClean="0">
                <a:cs typeface="Times New Roman" pitchFamily="18" charset="0"/>
              </a:rPr>
              <a:t> </a:t>
            </a:r>
            <a:r>
              <a:rPr lang="en-US" altLang="zh-CN" sz="2200" dirty="0" err="1" smtClean="0">
                <a:cs typeface="Segoe UI" pitchFamily="18" charset="0"/>
              </a:rPr>
              <a:t>λαµβάνει</a:t>
            </a:r>
            <a:r>
              <a:rPr lang="en-US" altLang="zh-CN" sz="2200" dirty="0" smtClean="0">
                <a:cs typeface="Times New Roman" pitchFamily="18" charset="0"/>
              </a:rPr>
              <a:t>    </a:t>
            </a:r>
            <a:r>
              <a:rPr lang="en-US" altLang="zh-CN" sz="2200" dirty="0" err="1" smtClean="0">
                <a:cs typeface="Segoe UI" pitchFamily="18" charset="0"/>
              </a:rPr>
              <a:t>αρνητικές</a:t>
            </a:r>
            <a:r>
              <a:rPr lang="en-US" altLang="zh-CN" sz="2200" dirty="0" smtClean="0">
                <a:cs typeface="Times New Roman" pitchFamily="18" charset="0"/>
              </a:rPr>
              <a:t> </a:t>
            </a:r>
            <a:r>
              <a:rPr lang="en-US" altLang="zh-CN" sz="2200" dirty="0" err="1" smtClean="0">
                <a:cs typeface="Segoe UI" pitchFamily="18" charset="0"/>
              </a:rPr>
              <a:t>τιµές</a:t>
            </a:r>
            <a:r>
              <a:rPr lang="el-GR" altLang="zh-CN" sz="2200" dirty="0" smtClean="0">
                <a:cs typeface="Segoe UI" pitchFamily="18" charset="0"/>
              </a:rPr>
              <a:t> </a:t>
            </a:r>
            <a:r>
              <a:rPr lang="en-US" altLang="zh-CN" sz="2200" dirty="0" smtClean="0">
                <a:cs typeface="Segoe UI" pitchFamily="18" charset="0"/>
              </a:rPr>
              <a:t>(µ</a:t>
            </a:r>
            <a:r>
              <a:rPr lang="en-US" altLang="zh-CN" sz="2200" dirty="0" err="1" smtClean="0">
                <a:cs typeface="Segoe UI" pitchFamily="18" charset="0"/>
              </a:rPr>
              <a:t>ετά</a:t>
            </a:r>
            <a:r>
              <a:rPr lang="en-US" altLang="zh-CN" sz="2200" dirty="0" smtClean="0">
                <a:cs typeface="Times New Roman" pitchFamily="18" charset="0"/>
              </a:rPr>
              <a:t> </a:t>
            </a: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σηµείο</a:t>
            </a:r>
            <a:r>
              <a:rPr lang="en-US" altLang="zh-CN" sz="2200" dirty="0" smtClean="0">
                <a:cs typeface="Times New Roman" pitchFamily="18" charset="0"/>
              </a:rPr>
              <a:t> </a:t>
            </a:r>
            <a:r>
              <a:rPr lang="en-US" altLang="zh-CN" sz="2200" dirty="0" smtClean="0">
                <a:cs typeface="Segoe UI" pitchFamily="18" charset="0"/>
              </a:rPr>
              <a:t>Β΄).</a:t>
            </a: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pP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έσο</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err="1" smtClean="0">
                <a:solidFill>
                  <a:srgbClr val="000000"/>
                </a:solidFill>
                <a:cs typeface="Segoe UI" pitchFamily="18" charset="0"/>
              </a:rPr>
              <a:t>αυξάνεται</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όταν</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οριακό</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εγαλύτερο</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έσο</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(1ο</a:t>
            </a:r>
            <a:r>
              <a:rPr lang="en-US" altLang="zh-CN" sz="2400" dirty="0" smtClean="0">
                <a:cs typeface="Times New Roman" pitchFamily="18" charset="0"/>
              </a:rPr>
              <a:t> </a:t>
            </a:r>
            <a:r>
              <a:rPr lang="en-US" altLang="zh-CN" sz="2400" dirty="0" err="1" smtClean="0">
                <a:solidFill>
                  <a:srgbClr val="000000"/>
                </a:solidFill>
                <a:cs typeface="Segoe UI" pitchFamily="18" charset="0"/>
              </a:rPr>
              <a:t>στάδιο</a:t>
            </a:r>
            <a:r>
              <a:rPr lang="en-US" altLang="zh-CN" sz="2400" dirty="0" smtClean="0">
                <a:solidFill>
                  <a:srgbClr val="000000"/>
                </a:solidFill>
                <a:cs typeface="Segoe UI" pitchFamily="18" charset="0"/>
              </a:rPr>
              <a:t>).</a:t>
            </a:r>
          </a:p>
          <a:p>
            <a:pPr marL="0" indent="0" algn="just">
              <a:lnSpc>
                <a:spcPct val="80000"/>
              </a:lnSpc>
              <a:buNone/>
              <a:tabLst/>
            </a:pP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έσο</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ειώνεται</a:t>
            </a:r>
            <a:r>
              <a:rPr lang="en-US" altLang="zh-CN" sz="2400" dirty="0" smtClean="0">
                <a:solidFill>
                  <a:srgbClr val="000000"/>
                </a:solidFill>
                <a:cs typeface="Segoe UI" pitchFamily="18" charset="0"/>
              </a:rPr>
              <a:t>,</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όταν</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οριακό</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smtClean="0">
                <a:solidFill>
                  <a:srgbClr val="000000"/>
                </a:solidFill>
                <a:cs typeface="Segoe UI" pitchFamily="18" charset="0"/>
              </a:rPr>
              <a:t>είναι</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ικρότερο</a:t>
            </a:r>
            <a:r>
              <a:rPr lang="en-US" altLang="zh-CN" sz="2400" dirty="0" smtClean="0">
                <a:cs typeface="Times New Roman" pitchFamily="18" charset="0"/>
              </a:rPr>
              <a:t> </a:t>
            </a:r>
            <a:r>
              <a:rPr lang="en-US" altLang="zh-CN" sz="2400" dirty="0" err="1" smtClean="0">
                <a:solidFill>
                  <a:srgbClr val="000000"/>
                </a:solidFill>
                <a:cs typeface="Segoe UI" pitchFamily="18" charset="0"/>
              </a:rPr>
              <a:t>από</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έσο</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smtClean="0">
                <a:solidFill>
                  <a:srgbClr val="000000"/>
                </a:solidFill>
                <a:cs typeface="Segoe UI" pitchFamily="18" charset="0"/>
              </a:rPr>
              <a:t>(2</a:t>
            </a:r>
            <a:r>
              <a:rPr lang="el-GR" altLang="zh-CN" sz="2400" baseline="30000" dirty="0" smtClean="0">
                <a:solidFill>
                  <a:srgbClr val="000000"/>
                </a:solidFill>
                <a:cs typeface="Segoe UI" pitchFamily="18" charset="0"/>
              </a:rPr>
              <a:t>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στάδιο</a:t>
            </a:r>
            <a:r>
              <a:rPr lang="en-US" altLang="zh-CN" sz="2400" dirty="0" smtClean="0">
                <a:solidFill>
                  <a:srgbClr val="000000"/>
                </a:solidFill>
                <a:cs typeface="Segoe UI" pitchFamily="18" charset="0"/>
              </a:rPr>
              <a:t>).</a:t>
            </a:r>
          </a:p>
          <a:p>
            <a:pPr marL="0" indent="0" algn="just">
              <a:lnSpc>
                <a:spcPct val="80000"/>
              </a:lnSpc>
              <a:buNone/>
              <a:tabLst>
                <a:tab pos="88900" algn="l"/>
                <a:tab pos="152400" algn="l"/>
                <a:tab pos="190500" algn="l"/>
              </a:tabLst>
            </a:pPr>
            <a:r>
              <a:rPr lang="en-US" altLang="zh-CN" sz="2400" dirty="0" smtClean="0">
                <a:solidFill>
                  <a:srgbClr val="000000"/>
                </a:solidFill>
                <a:cs typeface="Segoe UI" pitchFamily="18" charset="0"/>
              </a:rPr>
              <a:t>Τα</a:t>
            </a:r>
            <a:r>
              <a:rPr lang="en-US" altLang="zh-CN" sz="2400" dirty="0" smtClean="0">
                <a:cs typeface="Times New Roman" pitchFamily="18" charset="0"/>
              </a:rPr>
              <a:t> </a:t>
            </a:r>
            <a:r>
              <a:rPr lang="en-US" altLang="zh-CN" sz="2400" dirty="0" err="1" smtClean="0">
                <a:solidFill>
                  <a:srgbClr val="000000"/>
                </a:solidFill>
                <a:cs typeface="Segoe UI" pitchFamily="18" charset="0"/>
              </a:rPr>
              <a:t>συµπεράσµατα</a:t>
            </a:r>
            <a:r>
              <a:rPr lang="en-US" altLang="zh-CN" sz="2400" dirty="0" smtClean="0">
                <a:cs typeface="Times New Roman" pitchFamily="18" charset="0"/>
              </a:rPr>
              <a:t> </a:t>
            </a:r>
            <a:r>
              <a:rPr lang="en-US" altLang="zh-CN" sz="2400" dirty="0" err="1" smtClean="0">
                <a:solidFill>
                  <a:srgbClr val="000000"/>
                </a:solidFill>
                <a:cs typeface="Segoe UI" pitchFamily="18" charset="0"/>
              </a:rPr>
              <a:t>αυτά</a:t>
            </a:r>
            <a:r>
              <a:rPr lang="en-US" altLang="zh-CN" sz="2400" dirty="0" smtClean="0">
                <a:cs typeface="Times New Roman" pitchFamily="18" charset="0"/>
              </a:rPr>
              <a:t> </a:t>
            </a:r>
            <a:r>
              <a:rPr lang="en-US" altLang="zh-CN" sz="2400" dirty="0" err="1" smtClean="0">
                <a:solidFill>
                  <a:srgbClr val="000000"/>
                </a:solidFill>
                <a:cs typeface="Segoe UI" pitchFamily="18" charset="0"/>
              </a:rPr>
              <a:t>αποδίδονται</a:t>
            </a:r>
            <a:r>
              <a:rPr lang="en-US" altLang="zh-CN" sz="2400" dirty="0" smtClean="0">
                <a:cs typeface="Times New Roman" pitchFamily="18" charset="0"/>
              </a:rPr>
              <a:t> </a:t>
            </a:r>
            <a:r>
              <a:rPr lang="en-US" altLang="zh-CN" sz="2400" dirty="0" smtClean="0">
                <a:solidFill>
                  <a:srgbClr val="000000"/>
                </a:solidFill>
                <a:cs typeface="Segoe UI" pitchFamily="18" charset="0"/>
              </a:rPr>
              <a:t>στην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αρχή</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της</a:t>
            </a:r>
            <a:r>
              <a:rPr lang="en-US" altLang="zh-CN" sz="2400" dirty="0" smtClean="0">
                <a:cs typeface="Times New Roman" pitchFamily="18" charset="0"/>
              </a:rPr>
              <a:t> </a:t>
            </a:r>
            <a:r>
              <a:rPr lang="en-US" altLang="zh-CN" sz="2400" dirty="0" err="1" smtClean="0">
                <a:solidFill>
                  <a:srgbClr val="000000"/>
                </a:solidFill>
                <a:cs typeface="Segoe UI" pitchFamily="18" charset="0"/>
              </a:rPr>
              <a:t>φθίνουσας</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οριακής</a:t>
            </a:r>
            <a:r>
              <a:rPr lang="en-US" altLang="zh-CN" sz="2400" dirty="0" smtClean="0">
                <a:cs typeface="Times New Roman" pitchFamily="18" charset="0"/>
              </a:rPr>
              <a:t> </a:t>
            </a:r>
            <a:r>
              <a:rPr lang="en-US" altLang="zh-CN" sz="2400" dirty="0" err="1" smtClean="0">
                <a:solidFill>
                  <a:srgbClr val="000000"/>
                </a:solidFill>
                <a:cs typeface="Segoe UI" pitchFamily="18" charset="0"/>
              </a:rPr>
              <a:t>παραγωγικότητας</a:t>
            </a:r>
            <a:r>
              <a:rPr lang="el-GR" altLang="zh-CN" sz="2400" dirty="0" smtClean="0">
                <a:solidFill>
                  <a:srgbClr val="000000"/>
                </a:solidFill>
                <a:cs typeface="Segoe UI" pitchFamily="18" charset="0"/>
              </a:rPr>
              <a:t> </a:t>
            </a:r>
            <a:r>
              <a:rPr lang="en-US" altLang="zh-CN" sz="2400" dirty="0" smtClean="0">
                <a:solidFill>
                  <a:srgbClr val="000000"/>
                </a:solidFill>
                <a:cs typeface="Segoe UI" pitchFamily="18" charset="0"/>
              </a:rPr>
              <a:t>(ή</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φθίνον</a:t>
            </a:r>
            <a:r>
              <a:rPr lang="en-US" altLang="zh-CN" sz="2400" dirty="0" smtClean="0">
                <a:cs typeface="Times New Roman" pitchFamily="18" charset="0"/>
              </a:rPr>
              <a:t> </a:t>
            </a:r>
            <a:r>
              <a:rPr lang="en-US" altLang="zh-CN" sz="2400" dirty="0" err="1" smtClean="0">
                <a:solidFill>
                  <a:srgbClr val="000000"/>
                </a:solidFill>
                <a:cs typeface="Segoe UI" pitchFamily="18" charset="0"/>
              </a:rPr>
              <a:t>οριακό</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n-US" altLang="zh-CN" sz="2400" dirty="0" smtClean="0">
                <a:solidFill>
                  <a:srgbClr val="000000"/>
                </a:solidFill>
                <a:cs typeface="Segoe UI" pitchFamily="18" charset="0"/>
              </a:rPr>
              <a:t>),</a:t>
            </a:r>
            <a:r>
              <a:rPr lang="en-US" altLang="zh-CN" sz="2400" dirty="0" smtClean="0">
                <a:cs typeface="Times New Roman" pitchFamily="18" charset="0"/>
              </a:rPr>
              <a:t> </a:t>
            </a:r>
            <a:r>
              <a:rPr lang="en-US" altLang="zh-CN" sz="2400" dirty="0" err="1" smtClean="0">
                <a:solidFill>
                  <a:srgbClr val="000000"/>
                </a:solidFill>
                <a:cs typeface="Segoe UI" pitchFamily="18" charset="0"/>
              </a:rPr>
              <a:t>δηλαδή</a:t>
            </a:r>
            <a:r>
              <a:rPr lang="en-US" altLang="zh-CN" sz="2400" dirty="0" smtClean="0">
                <a:cs typeface="Times New Roman" pitchFamily="18" charset="0"/>
              </a:rPr>
              <a:t> </a:t>
            </a:r>
            <a:r>
              <a:rPr lang="en-US" altLang="zh-CN" sz="2400" dirty="0" smtClean="0">
                <a:solidFill>
                  <a:srgbClr val="000000"/>
                </a:solidFill>
                <a:cs typeface="Segoe UI" pitchFamily="18" charset="0"/>
              </a:rPr>
              <a:t>στην</a:t>
            </a:r>
            <a:r>
              <a:rPr lang="en-US" altLang="zh-CN" sz="2400" dirty="0" smtClean="0">
                <a:cs typeface="Times New Roman" pitchFamily="18" charset="0"/>
              </a:rPr>
              <a:t> </a:t>
            </a:r>
            <a:r>
              <a:rPr lang="en-US" altLang="zh-CN" sz="2400" dirty="0" err="1" smtClean="0">
                <a:solidFill>
                  <a:srgbClr val="000000"/>
                </a:solidFill>
                <a:cs typeface="Segoe UI" pitchFamily="18" charset="0"/>
              </a:rPr>
              <a:t>τάση</a:t>
            </a:r>
            <a:r>
              <a:rPr lang="en-US" altLang="zh-CN" sz="2400" dirty="0" smtClean="0">
                <a:cs typeface="Times New Roman" pitchFamily="18" charset="0"/>
              </a:rPr>
              <a:t> </a:t>
            </a:r>
            <a:r>
              <a:rPr lang="en-US" altLang="zh-CN" sz="2400" dirty="0" smtClean="0">
                <a:solidFill>
                  <a:srgbClr val="000000"/>
                </a:solidFill>
                <a:cs typeface="Segoe UI" pitchFamily="18" charset="0"/>
              </a:rPr>
              <a:t>το</a:t>
            </a:r>
            <a:r>
              <a:rPr lang="el-GR" altLang="zh-CN" sz="2400" dirty="0" smtClean="0">
                <a:solidFill>
                  <a:srgbClr val="000000"/>
                </a:solidFill>
                <a:cs typeface="Segoe UI" pitchFamily="18" charset="0"/>
              </a:rPr>
              <a:t> </a:t>
            </a:r>
            <a:r>
              <a:rPr lang="en-US" altLang="zh-CN" sz="2400" dirty="0" err="1" smtClean="0">
                <a:solidFill>
                  <a:srgbClr val="000000"/>
                </a:solidFill>
                <a:cs typeface="Segoe UI" pitchFamily="18" charset="0"/>
              </a:rPr>
              <a:t>οριακό</a:t>
            </a:r>
            <a:r>
              <a:rPr lang="en-US" altLang="zh-CN" sz="2400" dirty="0" smtClean="0">
                <a:cs typeface="Times New Roman" pitchFamily="18" charset="0"/>
              </a:rPr>
              <a:t> </a:t>
            </a:r>
            <a:r>
              <a:rPr lang="en-US" altLang="zh-CN" sz="2400" dirty="0" err="1" smtClean="0">
                <a:solidFill>
                  <a:srgbClr val="000000"/>
                </a:solidFill>
                <a:cs typeface="Segoe UI" pitchFamily="18" charset="0"/>
              </a:rPr>
              <a:t>προϊόν</a:t>
            </a:r>
            <a:r>
              <a:rPr lang="en-US" altLang="zh-CN" sz="2400" dirty="0" smtClean="0">
                <a:cs typeface="Times New Roman" pitchFamily="18" charset="0"/>
              </a:rPr>
              <a:t> </a:t>
            </a:r>
            <a:r>
              <a:rPr lang="en-US" altLang="zh-CN" sz="2400" dirty="0" err="1" smtClean="0">
                <a:solidFill>
                  <a:srgbClr val="000000"/>
                </a:solidFill>
                <a:cs typeface="Segoe UI" pitchFamily="18" charset="0"/>
              </a:rPr>
              <a:t>ενός</a:t>
            </a:r>
            <a:r>
              <a:rPr lang="en-US" altLang="zh-CN" sz="2400" dirty="0" smtClean="0">
                <a:cs typeface="Times New Roman" pitchFamily="18" charset="0"/>
              </a:rPr>
              <a:t> </a:t>
            </a:r>
            <a:r>
              <a:rPr lang="en-US" altLang="zh-CN" sz="2400" dirty="0" err="1" smtClean="0">
                <a:solidFill>
                  <a:srgbClr val="000000"/>
                </a:solidFill>
                <a:cs typeface="Segoe UI" pitchFamily="18" charset="0"/>
              </a:rPr>
              <a:t>συντελεστή</a:t>
            </a:r>
            <a:r>
              <a:rPr lang="en-US" altLang="zh-CN" sz="2400" dirty="0" smtClean="0">
                <a:cs typeface="Times New Roman" pitchFamily="18" charset="0"/>
              </a:rPr>
              <a:t> </a:t>
            </a:r>
            <a:r>
              <a:rPr lang="en-US" altLang="zh-CN" sz="2400" dirty="0" smtClean="0">
                <a:solidFill>
                  <a:srgbClr val="000000"/>
                </a:solidFill>
                <a:cs typeface="Segoe UI" pitchFamily="18" charset="0"/>
              </a:rPr>
              <a:t>να</a:t>
            </a:r>
            <a:r>
              <a:rPr lang="en-US" altLang="zh-CN" sz="2400" dirty="0" smtClean="0">
                <a:cs typeface="Times New Roman" pitchFamily="18" charset="0"/>
              </a:rPr>
              <a:t> </a:t>
            </a:r>
            <a:r>
              <a:rPr lang="en-US" altLang="zh-CN" sz="2400" dirty="0" smtClean="0">
                <a:solidFill>
                  <a:srgbClr val="000000"/>
                </a:solidFill>
                <a:cs typeface="Segoe UI" pitchFamily="18" charset="0"/>
              </a:rPr>
              <a:t>µ</a:t>
            </a:r>
            <a:r>
              <a:rPr lang="en-US" altLang="zh-CN" sz="2400" dirty="0" err="1" smtClean="0">
                <a:solidFill>
                  <a:srgbClr val="000000"/>
                </a:solidFill>
                <a:cs typeface="Segoe UI" pitchFamily="18" charset="0"/>
              </a:rPr>
              <a:t>ειώνεται</a:t>
            </a:r>
            <a:r>
              <a:rPr lang="el-GR" altLang="zh-CN" sz="2400" dirty="0" smtClean="0">
                <a:solidFill>
                  <a:srgbClr val="000000"/>
                </a:solidFill>
                <a:cs typeface="Segoe UI" pitchFamily="18" charset="0"/>
              </a:rPr>
              <a:t> όταν αυξάνεται η ποσότητά του.</a:t>
            </a:r>
            <a:endParaRPr lang="en-US" altLang="zh-CN" sz="2400" dirty="0" smtClean="0">
              <a:solidFill>
                <a:srgbClr val="000000"/>
              </a:solidFill>
              <a:cs typeface="Segoe UI" pitchFamily="18" charset="0"/>
            </a:endParaRPr>
          </a:p>
          <a:p>
            <a:pPr marL="0" indent="0" algn="just">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pic>
        <p:nvPicPr>
          <p:cNvPr id="5" name="4 - Εικόνα" descr="σελ25 ενοτ 6.jpg"/>
          <p:cNvPicPr>
            <a:picLocks noChangeAspect="1"/>
          </p:cNvPicPr>
          <p:nvPr/>
        </p:nvPicPr>
        <p:blipFill>
          <a:blip r:embed="rId2" cstate="print"/>
          <a:stretch>
            <a:fillRect/>
          </a:stretch>
        </p:blipFill>
        <p:spPr>
          <a:xfrm>
            <a:off x="395536" y="1777380"/>
            <a:ext cx="4963071" cy="3168352"/>
          </a:xfrm>
          <a:prstGeom prst="rect">
            <a:avLst/>
          </a:prstGeom>
        </p:spPr>
      </p:pic>
      <p:sp>
        <p:nvSpPr>
          <p:cNvPr id="6" name="TextBox 1"/>
          <p:cNvSpPr txBox="1"/>
          <p:nvPr/>
        </p:nvSpPr>
        <p:spPr>
          <a:xfrm>
            <a:off x="1907704" y="1201316"/>
            <a:ext cx="4763612" cy="410049"/>
          </a:xfrm>
          <a:prstGeom prst="rect">
            <a:avLst/>
          </a:prstGeom>
          <a:noFill/>
        </p:spPr>
        <p:txBody>
          <a:bodyPr wrap="none" lIns="0" tIns="0" rIns="0" rtlCol="0">
            <a:spAutoFit/>
          </a:bodyPr>
          <a:lstStyle/>
          <a:p>
            <a:pPr>
              <a:lnSpc>
                <a:spcPts val="2800"/>
              </a:lnSpc>
              <a:tabLst>
                <a:tab pos="292100" algn="l"/>
              </a:tabLst>
            </a:pPr>
            <a:r>
              <a:rPr lang="en-US" altLang="zh-CN" sz="2795" b="1" dirty="0" smtClean="0">
                <a:cs typeface="Segoe UI" pitchFamily="18" charset="0"/>
              </a:rPr>
              <a:t>Βραχυχρόνια </a:t>
            </a:r>
            <a:r>
              <a:rPr lang="en-US" altLang="zh-CN" sz="2795" b="1" dirty="0" err="1" smtClean="0">
                <a:cs typeface="Segoe UI" pitchFamily="18" charset="0"/>
              </a:rPr>
              <a:t>Καµπύλη</a:t>
            </a:r>
            <a:r>
              <a:rPr lang="en-US" altLang="zh-CN" sz="2795" b="1" dirty="0" smtClean="0">
                <a:cs typeface="Segoe UI" pitchFamily="18" charset="0"/>
              </a:rPr>
              <a:t> </a:t>
            </a:r>
            <a:r>
              <a:rPr lang="en-US" altLang="zh-CN" sz="2795" b="1" dirty="0" err="1" smtClean="0">
                <a:cs typeface="Segoe UI" pitchFamily="18" charset="0"/>
              </a:rPr>
              <a:t>Ζήτησης</a:t>
            </a:r>
            <a:endParaRPr lang="en-US" altLang="zh-CN" sz="2795" b="1" dirty="0" smtClean="0">
              <a:cs typeface="Segoe UI" pitchFamily="18" charset="0"/>
            </a:endParaRPr>
          </a:p>
        </p:txBody>
      </p:sp>
      <p:sp>
        <p:nvSpPr>
          <p:cNvPr id="7" name="TextBox 1"/>
          <p:cNvSpPr txBox="1"/>
          <p:nvPr/>
        </p:nvSpPr>
        <p:spPr>
          <a:xfrm>
            <a:off x="4860032" y="1777380"/>
            <a:ext cx="4104456" cy="1765355"/>
          </a:xfrm>
          <a:prstGeom prst="rect">
            <a:avLst/>
          </a:prstGeom>
          <a:noFill/>
        </p:spPr>
        <p:txBody>
          <a:bodyPr wrap="square" lIns="0" tIns="0" rIns="0" rtlCol="0">
            <a:spAutoFit/>
          </a:bodyPr>
          <a:lstStyle/>
          <a:p>
            <a:pPr>
              <a:lnSpc>
                <a:spcPts val="2700"/>
              </a:lnSpc>
              <a:tabLst>
                <a:tab pos="228600" algn="l"/>
                <a:tab pos="1917700" algn="l"/>
              </a:tabLst>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smtClean="0">
                <a:solidFill>
                  <a:srgbClr val="000000"/>
                </a:solidFill>
                <a:cs typeface="Segoe UI" pitchFamily="18" charset="0"/>
              </a:rPr>
              <a:t>επιχείρηση</a:t>
            </a:r>
            <a:r>
              <a:rPr lang="en-US" altLang="zh-CN" sz="2200" dirty="0" smtClean="0">
                <a:cs typeface="Times New Roman" pitchFamily="18" charset="0"/>
              </a:rPr>
              <a:t> </a:t>
            </a:r>
            <a:r>
              <a:rPr lang="en-US" altLang="zh-CN" sz="2200" dirty="0" smtClean="0">
                <a:solidFill>
                  <a:srgbClr val="000000"/>
                </a:solidFill>
                <a:cs typeface="Segoe UI" pitchFamily="18" charset="0"/>
              </a:rPr>
              <a:t>προσλαµβάνει</a:t>
            </a:r>
            <a:r>
              <a:rPr lang="en-US" altLang="zh-CN" sz="2200" dirty="0" smtClean="0">
                <a:cs typeface="Times New Roman" pitchFamily="18" charset="0"/>
              </a:rPr>
              <a:t> </a:t>
            </a:r>
            <a:r>
              <a:rPr lang="en-US" altLang="zh-CN" sz="2200" dirty="0" smtClean="0">
                <a:solidFill>
                  <a:srgbClr val="000000"/>
                </a:solidFill>
                <a:cs typeface="Segoe UI" pitchFamily="18" charset="0"/>
              </a:rPr>
              <a:t>εργαζόµενους</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έχρι</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σηµείου</a:t>
            </a:r>
            <a:r>
              <a:rPr lang="en-US" altLang="zh-CN" sz="2200" dirty="0" smtClean="0">
                <a:cs typeface="Times New Roman" pitchFamily="18" charset="0"/>
              </a:rPr>
              <a:t>    </a:t>
            </a:r>
            <a:r>
              <a:rPr lang="en-US" altLang="zh-CN" sz="2200" dirty="0" err="1" smtClean="0">
                <a:solidFill>
                  <a:srgbClr val="000000"/>
                </a:solidFill>
                <a:cs typeface="Segoe UI" pitchFamily="18" charset="0"/>
              </a:rPr>
              <a:t>εκείνου</a:t>
            </a:r>
            <a:r>
              <a:rPr lang="en-US" altLang="zh-CN" sz="2200" dirty="0" smtClean="0">
                <a:cs typeface="Times New Roman" pitchFamily="18" charset="0"/>
              </a:rPr>
              <a:t> </a:t>
            </a:r>
            <a:r>
              <a:rPr lang="en-US" altLang="zh-CN" sz="2200" dirty="0" err="1" smtClean="0">
                <a:solidFill>
                  <a:srgbClr val="000000"/>
                </a:solidFill>
                <a:cs typeface="Segoe UI" pitchFamily="18" charset="0"/>
              </a:rPr>
              <a:t>στο</a:t>
            </a:r>
            <a:r>
              <a:rPr lang="en-US" altLang="zh-CN" sz="2200" dirty="0" smtClean="0">
                <a:cs typeface="Times New Roman" pitchFamily="18" charset="0"/>
              </a:rPr>
              <a:t> </a:t>
            </a:r>
            <a:r>
              <a:rPr lang="en-US" altLang="zh-CN" sz="2200" dirty="0" err="1" smtClean="0">
                <a:solidFill>
                  <a:srgbClr val="000000"/>
                </a:solidFill>
                <a:cs typeface="Segoe UI" pitchFamily="18" charset="0"/>
              </a:rPr>
              <a:t>οποίο</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αξία</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n-US" altLang="zh-CN" sz="2200" dirty="0" smtClean="0">
                <a:cs typeface="Times New Roman" pitchFamily="18" charset="0"/>
              </a:rPr>
              <a:t>    </a:t>
            </a:r>
            <a:r>
              <a:rPr lang="en-US" altLang="zh-CN" sz="2200" dirty="0" err="1" smtClean="0">
                <a:solidFill>
                  <a:srgbClr val="000000"/>
                </a:solidFill>
                <a:cs typeface="Segoe UI" pitchFamily="18" charset="0"/>
              </a:rPr>
              <a:t>οριακού</a:t>
            </a:r>
            <a:r>
              <a:rPr lang="el-GR" altLang="zh-CN" sz="2200" dirty="0" smtClean="0">
                <a:solidFill>
                  <a:srgbClr val="000000"/>
                </a:solidFill>
                <a:cs typeface="Segoe UI" pitchFamily="18" charset="0"/>
              </a:rPr>
              <a:t> π</a:t>
            </a:r>
            <a:r>
              <a:rPr lang="en-US" altLang="zh-CN" sz="2200" dirty="0" err="1" smtClean="0">
                <a:solidFill>
                  <a:srgbClr val="000000"/>
                </a:solidFill>
                <a:cs typeface="Segoe UI" pitchFamily="18" charset="0"/>
              </a:rPr>
              <a:t>ροϊόντος</a:t>
            </a:r>
            <a:r>
              <a:rPr lang="en-US" altLang="zh-CN" sz="2200" dirty="0" smtClean="0">
                <a:cs typeface="Times New Roman" pitchFamily="18" charset="0"/>
              </a:rPr>
              <a:t> </a:t>
            </a:r>
            <a:r>
              <a:rPr lang="en-US" altLang="zh-CN" sz="2200" dirty="0" smtClean="0">
                <a:solidFill>
                  <a:srgbClr val="000000"/>
                </a:solidFill>
                <a:cs typeface="Segoe UI" pitchFamily="18" charset="0"/>
              </a:rPr>
              <a:t>(VMPL)</a:t>
            </a:r>
            <a:r>
              <a:rPr lang="en-US" altLang="zh-CN" sz="2200" dirty="0" smtClean="0">
                <a:cs typeface="Times New Roman" pitchFamily="18" charset="0"/>
              </a:rPr>
              <a:t>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smtClean="0">
                <a:solidFill>
                  <a:srgbClr val="000000"/>
                </a:solidFill>
                <a:cs typeface="Segoe UI" pitchFamily="18" charset="0"/>
              </a:rPr>
              <a:t>ίση</a:t>
            </a:r>
            <a:r>
              <a:rPr lang="en-US" altLang="zh-CN" sz="2200" dirty="0" smtClean="0">
                <a:cs typeface="Times New Roman" pitchFamily="18" charset="0"/>
              </a:rPr>
              <a:t> </a:t>
            </a:r>
            <a:r>
              <a:rPr lang="en-US" altLang="zh-CN" sz="2200" dirty="0" smtClean="0">
                <a:solidFill>
                  <a:srgbClr val="000000"/>
                </a:solidFill>
                <a:cs typeface="Segoe UI" pitchFamily="18" charset="0"/>
              </a:rPr>
              <a:t>προς</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smtClean="0">
                <a:solidFill>
                  <a:srgbClr val="000000"/>
                </a:solidFill>
                <a:cs typeface="Segoe UI" pitchFamily="18" charset="0"/>
              </a:rPr>
              <a:t>εργατικό</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a:t>
            </a:r>
            <a:r>
              <a:rPr lang="en-US" altLang="zh-CN" sz="2200" dirty="0" smtClean="0">
                <a:solidFill>
                  <a:srgbClr val="000000"/>
                </a:solidFill>
                <a:cs typeface="Segoe UI"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pic>
        <p:nvPicPr>
          <p:cNvPr id="5" name="4 - Εικόνα" descr="σελ 26 ενοτ 6.jpg"/>
          <p:cNvPicPr>
            <a:picLocks noChangeAspect="1"/>
          </p:cNvPicPr>
          <p:nvPr/>
        </p:nvPicPr>
        <p:blipFill>
          <a:blip r:embed="rId2" cstate="print"/>
          <a:stretch>
            <a:fillRect/>
          </a:stretch>
        </p:blipFill>
        <p:spPr>
          <a:xfrm>
            <a:off x="1403648" y="1345332"/>
            <a:ext cx="5650582" cy="3157678"/>
          </a:xfrm>
          <a:prstGeom prst="rect">
            <a:avLst/>
          </a:prstGeom>
        </p:spPr>
      </p:pic>
      <p:sp>
        <p:nvSpPr>
          <p:cNvPr id="6" name="TextBox 1"/>
          <p:cNvSpPr txBox="1"/>
          <p:nvPr/>
        </p:nvSpPr>
        <p:spPr>
          <a:xfrm>
            <a:off x="1403648" y="1057300"/>
            <a:ext cx="6194645" cy="410049"/>
          </a:xfrm>
          <a:prstGeom prst="rect">
            <a:avLst/>
          </a:prstGeom>
          <a:noFill/>
        </p:spPr>
        <p:txBody>
          <a:bodyPr wrap="none" lIns="0" tIns="0" rIns="0" rtlCol="0">
            <a:spAutoFit/>
          </a:bodyPr>
          <a:lstStyle/>
          <a:p>
            <a:pPr>
              <a:lnSpc>
                <a:spcPts val="2800"/>
              </a:lnSpc>
              <a:tabLst>
                <a:tab pos="1181100" algn="l"/>
              </a:tabLst>
            </a:pPr>
            <a:r>
              <a:rPr lang="en-US" altLang="zh-CN" sz="2795" b="1" dirty="0" smtClean="0">
                <a:cs typeface="Segoe UI" pitchFamily="18" charset="0"/>
              </a:rPr>
              <a:t>Κέρδος Επιχείρησης και </a:t>
            </a:r>
            <a:r>
              <a:rPr lang="en-US" altLang="zh-CN" sz="2795" b="1" dirty="0" err="1" smtClean="0">
                <a:cs typeface="Segoe UI" pitchFamily="18" charset="0"/>
              </a:rPr>
              <a:t>Ζήτηση</a:t>
            </a:r>
            <a:r>
              <a:rPr lang="en-US" altLang="zh-CN" sz="2795" b="1" dirty="0" smtClean="0">
                <a:cs typeface="Segoe UI" pitchFamily="18" charset="0"/>
              </a:rPr>
              <a:t> </a:t>
            </a:r>
            <a:r>
              <a:rPr lang="en-US" altLang="zh-CN" sz="2795" b="1" dirty="0" err="1" smtClean="0">
                <a:cs typeface="Segoe UI" pitchFamily="18" charset="0"/>
              </a:rPr>
              <a:t>Εργασίας</a:t>
            </a:r>
            <a:endParaRPr lang="en-US" altLang="zh-CN" sz="2795" b="1" dirty="0" smtClean="0">
              <a:cs typeface="Segoe UI" pitchFamily="18" charset="0"/>
            </a:endParaRPr>
          </a:p>
        </p:txBody>
      </p:sp>
      <p:sp>
        <p:nvSpPr>
          <p:cNvPr id="7" name="TextBox 1"/>
          <p:cNvSpPr txBox="1"/>
          <p:nvPr/>
        </p:nvSpPr>
        <p:spPr>
          <a:xfrm>
            <a:off x="827584" y="4297660"/>
            <a:ext cx="5948936" cy="1136337"/>
          </a:xfrm>
          <a:prstGeom prst="rect">
            <a:avLst/>
          </a:prstGeom>
          <a:noFill/>
        </p:spPr>
        <p:txBody>
          <a:bodyPr wrap="none" lIns="0" tIns="0" rIns="0" rtlCol="0">
            <a:spAutoFit/>
          </a:bodyPr>
          <a:lstStyle/>
          <a:p>
            <a:pPr>
              <a:lnSpc>
                <a:spcPct val="80000"/>
              </a:lnSpc>
              <a:tabLst>
                <a:tab pos="228600" algn="l"/>
                <a:tab pos="1917700" algn="l"/>
              </a:tabLst>
            </a:pPr>
            <a:r>
              <a:rPr lang="en-US" altLang="zh-CN" sz="2200" dirty="0" smtClean="0">
                <a:solidFill>
                  <a:srgbClr val="000000"/>
                </a:solidFill>
                <a:cs typeface="Segoe UI" pitchFamily="18" charset="0"/>
              </a:rPr>
              <a:t>Για</a:t>
            </a:r>
            <a:r>
              <a:rPr lang="en-US" altLang="zh-CN" sz="2200" dirty="0" smtClean="0">
                <a:cs typeface="Times New Roman" pitchFamily="18" charset="0"/>
              </a:rPr>
              <a:t> </a:t>
            </a:r>
            <a:r>
              <a:rPr lang="en-US" altLang="zh-CN" sz="2200" dirty="0" smtClean="0">
                <a:solidFill>
                  <a:srgbClr val="000000"/>
                </a:solidFill>
                <a:cs typeface="Segoe UI" pitchFamily="18" charset="0"/>
              </a:rPr>
              <a:t>µισθό</a:t>
            </a:r>
            <a:r>
              <a:rPr lang="en-US" altLang="zh-CN" sz="2200" dirty="0" smtClean="0">
                <a:cs typeface="Times New Roman" pitchFamily="18" charset="0"/>
              </a:rPr>
              <a:t>  </a:t>
            </a:r>
            <a:r>
              <a:rPr lang="en-US" altLang="zh-CN" sz="2200" dirty="0" smtClean="0">
                <a:solidFill>
                  <a:srgbClr val="000000"/>
                </a:solidFill>
                <a:cs typeface="Segoe UI" pitchFamily="18" charset="0"/>
              </a:rPr>
              <a:t>W1:</a:t>
            </a:r>
          </a:p>
          <a:p>
            <a:pPr>
              <a:lnSpc>
                <a:spcPct val="80000"/>
              </a:lnSpc>
              <a:tabLst>
                <a:tab pos="228600" algn="l"/>
                <a:tab pos="1917700" algn="l"/>
              </a:tabLst>
            </a:pPr>
            <a:r>
              <a:rPr lang="en-US" altLang="zh-CN" sz="2200" dirty="0" smtClean="0"/>
              <a:t>	</a:t>
            </a:r>
            <a:r>
              <a:rPr lang="en-US" altLang="zh-CN" sz="2200" dirty="0" smtClean="0">
                <a:solidFill>
                  <a:srgbClr val="000000"/>
                </a:solidFill>
                <a:cs typeface="Segoe UI" pitchFamily="18" charset="0"/>
              </a:rPr>
              <a:t>Εµβαδόν</a:t>
            </a:r>
            <a:r>
              <a:rPr lang="en-US" altLang="zh-CN" sz="2200" dirty="0" smtClean="0">
                <a:cs typeface="Times New Roman" pitchFamily="18" charset="0"/>
              </a:rPr>
              <a:t> </a:t>
            </a:r>
            <a:r>
              <a:rPr lang="en-US" altLang="zh-CN" sz="2200" dirty="0" smtClean="0">
                <a:solidFill>
                  <a:srgbClr val="000000"/>
                </a:solidFill>
                <a:cs typeface="Segoe UI" pitchFamily="18" charset="0"/>
              </a:rPr>
              <a:t>Ο</a:t>
            </a:r>
            <a:r>
              <a:rPr lang="en-US" altLang="zh-CN" sz="2200" dirty="0" smtClean="0">
                <a:cs typeface="Times New Roman" pitchFamily="18" charset="0"/>
              </a:rPr>
              <a:t>   </a:t>
            </a:r>
            <a:r>
              <a:rPr lang="en-US" altLang="zh-CN" sz="2200" dirty="0" smtClean="0">
                <a:solidFill>
                  <a:srgbClr val="000000"/>
                </a:solidFill>
                <a:cs typeface="Segoe UI" pitchFamily="18" charset="0"/>
              </a:rPr>
              <a:t>ΓL1=</a:t>
            </a:r>
            <a:r>
              <a:rPr lang="en-US" altLang="zh-CN" sz="2200" dirty="0" smtClean="0">
                <a:cs typeface="Times New Roman" pitchFamily="18" charset="0"/>
              </a:rPr>
              <a:t> </a:t>
            </a:r>
            <a:r>
              <a:rPr lang="en-US" altLang="zh-CN" sz="2200" dirty="0" smtClean="0">
                <a:solidFill>
                  <a:srgbClr val="000000"/>
                </a:solidFill>
                <a:cs typeface="Segoe UI" pitchFamily="18" charset="0"/>
              </a:rPr>
              <a:t>συνολικά</a:t>
            </a:r>
            <a:r>
              <a:rPr lang="en-US" altLang="zh-CN" sz="2200" dirty="0" smtClean="0">
                <a:cs typeface="Times New Roman" pitchFamily="18" charset="0"/>
              </a:rPr>
              <a:t> </a:t>
            </a:r>
            <a:r>
              <a:rPr lang="en-US" altLang="zh-CN" sz="2200" dirty="0" smtClean="0">
                <a:solidFill>
                  <a:srgbClr val="000000"/>
                </a:solidFill>
                <a:cs typeface="Segoe UI" pitchFamily="18" charset="0"/>
              </a:rPr>
              <a:t>έσοδα</a:t>
            </a:r>
            <a:r>
              <a:rPr lang="en-US" altLang="zh-CN" sz="2200" dirty="0" smtClean="0">
                <a:cs typeface="Times New Roman" pitchFamily="18" charset="0"/>
              </a:rPr>
              <a:t> </a:t>
            </a:r>
            <a:r>
              <a:rPr lang="en-US" altLang="zh-CN" sz="2200" dirty="0" smtClean="0">
                <a:solidFill>
                  <a:srgbClr val="000000"/>
                </a:solidFill>
                <a:cs typeface="Segoe UI" pitchFamily="18" charset="0"/>
              </a:rPr>
              <a:t>επιχείρησης</a:t>
            </a:r>
          </a:p>
          <a:p>
            <a:pPr>
              <a:lnSpc>
                <a:spcPct val="80000"/>
              </a:lnSpc>
              <a:tabLst>
                <a:tab pos="228600" algn="l"/>
                <a:tab pos="1917700" algn="l"/>
              </a:tabLst>
            </a:pPr>
            <a:r>
              <a:rPr lang="en-US" altLang="zh-CN" sz="2200" dirty="0" smtClean="0"/>
              <a:t>	</a:t>
            </a:r>
            <a:r>
              <a:rPr lang="en-US" altLang="zh-CN" sz="2200" dirty="0" smtClean="0">
                <a:solidFill>
                  <a:srgbClr val="000000"/>
                </a:solidFill>
                <a:cs typeface="Segoe UI" pitchFamily="18" charset="0"/>
              </a:rPr>
              <a:t>Εµβαδόν</a:t>
            </a:r>
            <a:r>
              <a:rPr lang="en-US" altLang="zh-CN" sz="2200" dirty="0" smtClean="0">
                <a:cs typeface="Times New Roman" pitchFamily="18" charset="0"/>
              </a:rPr>
              <a:t> </a:t>
            </a:r>
            <a:r>
              <a:rPr lang="en-US" altLang="zh-CN" sz="2200" dirty="0" smtClean="0">
                <a:solidFill>
                  <a:srgbClr val="000000"/>
                </a:solidFill>
                <a:cs typeface="Segoe UI" pitchFamily="18" charset="0"/>
              </a:rPr>
              <a:t>OW1AL1=</a:t>
            </a:r>
            <a:r>
              <a:rPr lang="en-US" altLang="zh-CN" sz="2200" dirty="0" smtClean="0">
                <a:cs typeface="Times New Roman" pitchFamily="18" charset="0"/>
              </a:rPr>
              <a:t> </a:t>
            </a:r>
            <a:r>
              <a:rPr lang="en-US" altLang="zh-CN" sz="2200" dirty="0" smtClean="0">
                <a:solidFill>
                  <a:srgbClr val="000000"/>
                </a:solidFill>
                <a:cs typeface="Segoe UI" pitchFamily="18" charset="0"/>
              </a:rPr>
              <a:t>σύνολο</a:t>
            </a:r>
            <a:r>
              <a:rPr lang="en-US" altLang="zh-CN" sz="2200" dirty="0" smtClean="0">
                <a:cs typeface="Times New Roman" pitchFamily="18" charset="0"/>
              </a:rPr>
              <a:t> </a:t>
            </a:r>
            <a:r>
              <a:rPr lang="en-US" altLang="zh-CN" sz="2200" dirty="0" smtClean="0">
                <a:solidFill>
                  <a:srgbClr val="000000"/>
                </a:solidFill>
                <a:cs typeface="Segoe UI" pitchFamily="18" charset="0"/>
              </a:rPr>
              <a:t>δαπανών</a:t>
            </a:r>
            <a:r>
              <a:rPr lang="en-US" altLang="zh-CN" sz="2200" dirty="0" smtClean="0">
                <a:cs typeface="Times New Roman" pitchFamily="18" charset="0"/>
              </a:rPr>
              <a:t> </a:t>
            </a:r>
            <a:r>
              <a:rPr lang="en-US" altLang="zh-CN" sz="2200" dirty="0" smtClean="0">
                <a:solidFill>
                  <a:srgbClr val="000000"/>
                </a:solidFill>
                <a:cs typeface="Segoe UI" pitchFamily="18" charset="0"/>
              </a:rPr>
              <a:t>για</a:t>
            </a:r>
            <a:r>
              <a:rPr lang="en-US" altLang="zh-CN" sz="2200" dirty="0" smtClean="0">
                <a:cs typeface="Times New Roman" pitchFamily="18" charset="0"/>
              </a:rPr>
              <a:t> </a:t>
            </a:r>
            <a:r>
              <a:rPr lang="en-US" altLang="zh-CN" sz="2200" dirty="0" smtClean="0">
                <a:solidFill>
                  <a:srgbClr val="000000"/>
                </a:solidFill>
                <a:cs typeface="Segoe UI" pitchFamily="18" charset="0"/>
              </a:rPr>
              <a:t>εργασία</a:t>
            </a:r>
          </a:p>
          <a:p>
            <a:pPr>
              <a:lnSpc>
                <a:spcPct val="80000"/>
              </a:lnSpc>
              <a:tabLst>
                <a:tab pos="228600" algn="l"/>
                <a:tab pos="1917700" algn="l"/>
              </a:tabLst>
            </a:pPr>
            <a:r>
              <a:rPr lang="en-US" altLang="zh-CN" sz="2200" dirty="0" smtClean="0"/>
              <a:t>	</a:t>
            </a:r>
            <a:r>
              <a:rPr lang="en-US" altLang="zh-CN" sz="2200" dirty="0" smtClean="0">
                <a:solidFill>
                  <a:srgbClr val="000000"/>
                </a:solidFill>
                <a:cs typeface="Segoe UI" pitchFamily="18" charset="0"/>
              </a:rPr>
              <a:t>Εµβαδόν</a:t>
            </a:r>
            <a:r>
              <a:rPr lang="en-US" altLang="zh-CN" sz="2200" dirty="0" smtClean="0">
                <a:cs typeface="Times New Roman" pitchFamily="18" charset="0"/>
              </a:rPr>
              <a:t> </a:t>
            </a:r>
            <a:r>
              <a:rPr lang="en-US" altLang="zh-CN" sz="2200" dirty="0" smtClean="0">
                <a:solidFill>
                  <a:srgbClr val="000000"/>
                </a:solidFill>
                <a:cs typeface="Segoe UI" pitchFamily="18" charset="0"/>
              </a:rPr>
              <a:t>W1</a:t>
            </a:r>
            <a:r>
              <a:rPr lang="en-US" altLang="zh-CN" sz="2200" dirty="0" smtClean="0">
                <a:cs typeface="Times New Roman" pitchFamily="18" charset="0"/>
              </a:rPr>
              <a:t>   </a:t>
            </a:r>
            <a:r>
              <a:rPr lang="en-US" altLang="zh-CN" sz="2200" dirty="0" smtClean="0">
                <a:solidFill>
                  <a:srgbClr val="000000"/>
                </a:solidFill>
                <a:cs typeface="Segoe UI" pitchFamily="18" charset="0"/>
              </a:rPr>
              <a:t>ΓΑ=</a:t>
            </a:r>
            <a:r>
              <a:rPr lang="en-US" altLang="zh-CN" sz="2200" dirty="0" smtClean="0">
                <a:cs typeface="Times New Roman" pitchFamily="18" charset="0"/>
              </a:rPr>
              <a:t> </a:t>
            </a:r>
            <a:r>
              <a:rPr lang="en-US" altLang="zh-CN" sz="2200" dirty="0" err="1" smtClean="0">
                <a:solidFill>
                  <a:srgbClr val="000000"/>
                </a:solidFill>
                <a:cs typeface="Segoe UI" pitchFamily="18" charset="0"/>
              </a:rPr>
              <a:t>κέρδος</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επιχειρήσεις</a:t>
            </a:r>
            <a:endParaRPr lang="en-US" altLang="zh-CN" sz="2200" dirty="0" smtClean="0">
              <a:solidFill>
                <a:srgbClr val="000000"/>
              </a:solidFill>
              <a:cs typeface="Segoe UI"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gn="just">
              <a:lnSpc>
                <a:spcPct val="80000"/>
              </a:lnSpc>
              <a:buNone/>
              <a:tabLst>
                <a:tab pos="228600" algn="l"/>
              </a:tabLst>
            </a:pPr>
            <a:r>
              <a:rPr lang="en-US" altLang="zh-CN" sz="2800" b="1" dirty="0" smtClean="0">
                <a:cs typeface="Segoe UI" pitchFamily="18" charset="0"/>
              </a:rPr>
              <a:t>Συνολική </a:t>
            </a:r>
            <a:r>
              <a:rPr lang="en-US" altLang="zh-CN" sz="2800" b="1" dirty="0" err="1" smtClean="0">
                <a:cs typeface="Segoe UI" pitchFamily="18" charset="0"/>
              </a:rPr>
              <a:t>Βραχυχρόνια</a:t>
            </a:r>
            <a:r>
              <a:rPr lang="en-US" altLang="zh-CN" sz="2800" b="1" dirty="0" smtClean="0">
                <a:cs typeface="Segoe UI" pitchFamily="18" charset="0"/>
              </a:rPr>
              <a:t> </a:t>
            </a:r>
            <a:r>
              <a:rPr lang="en-US" altLang="zh-CN" sz="2800" b="1" dirty="0" err="1" smtClean="0">
                <a:cs typeface="Segoe UI" pitchFamily="18" charset="0"/>
              </a:rPr>
              <a:t>Καµπύλη</a:t>
            </a:r>
            <a:r>
              <a:rPr lang="en-US" altLang="zh-CN" sz="2800" b="1" dirty="0" smtClean="0">
                <a:cs typeface="Segoe UI" pitchFamily="18" charset="0"/>
              </a:rPr>
              <a:t> </a:t>
            </a:r>
            <a:r>
              <a:rPr lang="en-US" altLang="zh-CN" sz="2800" b="1" dirty="0" err="1" smtClean="0">
                <a:cs typeface="Segoe UI" pitchFamily="18" charset="0"/>
              </a:rPr>
              <a:t>Ζήτησης</a:t>
            </a:r>
            <a:endParaRPr lang="en-US" altLang="zh-CN" sz="2800" b="1" dirty="0" smtClean="0"/>
          </a:p>
          <a:p>
            <a:pPr marL="0" indent="0" algn="just">
              <a:lnSpc>
                <a:spcPct val="80000"/>
              </a:lnSpc>
              <a:buNone/>
              <a:tabLst>
                <a:tab pos="228600" algn="l"/>
              </a:tabLst>
            </a:pPr>
            <a:r>
              <a:rPr lang="en-US" altLang="zh-CN" sz="2200" dirty="0" smtClean="0">
                <a:cs typeface="Segoe UI" pitchFamily="18" charset="0"/>
              </a:rPr>
              <a:t>Η</a:t>
            </a:r>
            <a:r>
              <a:rPr lang="en-US" altLang="zh-CN" sz="2200" dirty="0" smtClean="0">
                <a:cs typeface="Times New Roman" pitchFamily="18" charset="0"/>
              </a:rPr>
              <a:t> </a:t>
            </a:r>
            <a:r>
              <a:rPr lang="el-GR" altLang="zh-CN" sz="2200" dirty="0" smtClean="0">
                <a:cs typeface="Times New Roman" pitchFamily="18" charset="0"/>
              </a:rPr>
              <a:t>σ</a:t>
            </a:r>
            <a:r>
              <a:rPr lang="en-US" altLang="zh-CN" sz="2200" dirty="0" err="1" smtClean="0">
                <a:cs typeface="Segoe UI" pitchFamily="18" charset="0"/>
              </a:rPr>
              <a:t>υνολική</a:t>
            </a:r>
            <a:r>
              <a:rPr lang="en-US" altLang="zh-CN" sz="2200" dirty="0" smtClean="0">
                <a:cs typeface="Times New Roman" pitchFamily="18" charset="0"/>
              </a:rPr>
              <a:t> </a:t>
            </a:r>
            <a:r>
              <a:rPr lang="en-US" altLang="zh-CN" sz="2200" dirty="0" smtClean="0">
                <a:cs typeface="Segoe UI" pitchFamily="18" charset="0"/>
              </a:rPr>
              <a:t>(</a:t>
            </a:r>
            <a:r>
              <a:rPr lang="en-US" altLang="zh-CN" sz="2200" dirty="0" err="1" smtClean="0">
                <a:cs typeface="Segoe UI" pitchFamily="18" charset="0"/>
              </a:rPr>
              <a:t>αγοραία</a:t>
            </a:r>
            <a:r>
              <a:rPr lang="en-US" altLang="zh-CN" sz="2200" dirty="0" smtClean="0">
                <a:cs typeface="Segoe UI" pitchFamily="18" charset="0"/>
              </a:rPr>
              <a:t>)</a:t>
            </a:r>
            <a:r>
              <a:rPr lang="en-US" altLang="zh-CN" sz="2200" dirty="0" smtClean="0">
                <a:cs typeface="Times New Roman" pitchFamily="18" charset="0"/>
              </a:rPr>
              <a:t> </a:t>
            </a:r>
            <a:r>
              <a:rPr lang="el-GR" altLang="zh-CN" sz="2200" dirty="0" smtClean="0">
                <a:cs typeface="Times New Roman" pitchFamily="18" charset="0"/>
              </a:rPr>
              <a:t>κ</a:t>
            </a:r>
            <a:r>
              <a:rPr lang="en-US" altLang="zh-CN" sz="2200" dirty="0" err="1" smtClean="0">
                <a:cs typeface="Segoe UI" pitchFamily="18" charset="0"/>
              </a:rPr>
              <a:t>αµπύλη</a:t>
            </a:r>
            <a:r>
              <a:rPr lang="en-US" altLang="zh-CN" sz="2200" dirty="0" smtClean="0">
                <a:cs typeface="Times New Roman" pitchFamily="18" charset="0"/>
              </a:rPr>
              <a:t> </a:t>
            </a:r>
            <a:r>
              <a:rPr lang="en-US" altLang="zh-CN" sz="2200" dirty="0" err="1" smtClean="0">
                <a:cs typeface="Segoe UI" pitchFamily="18" charset="0"/>
              </a:rPr>
              <a:t>ζήτησης</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ας</a:t>
            </a:r>
            <a:r>
              <a:rPr lang="en-US" altLang="zh-CN" sz="2200" dirty="0" smtClean="0">
                <a:cs typeface="Times New Roman" pitchFamily="18" charset="0"/>
              </a:rPr>
              <a:t> </a:t>
            </a:r>
            <a:r>
              <a:rPr lang="en-US" altLang="zh-CN" sz="2200" dirty="0" err="1" smtClean="0">
                <a:cs typeface="Segoe UI" pitchFamily="18" charset="0"/>
              </a:rPr>
              <a:t>δείχνει</a:t>
            </a:r>
            <a:r>
              <a:rPr lang="en-US" altLang="zh-CN" sz="2200" dirty="0" smtClean="0">
                <a:cs typeface="Times New Roman" pitchFamily="18" charset="0"/>
              </a:rPr>
              <a:t> </a:t>
            </a:r>
            <a:r>
              <a:rPr lang="en-US" altLang="zh-CN" sz="2200" dirty="0" smtClean="0">
                <a:cs typeface="Segoe UI" pitchFamily="18" charset="0"/>
              </a:rPr>
              <a:t>τη</a:t>
            </a:r>
            <a:r>
              <a:rPr lang="en-US" altLang="zh-CN" sz="2200" dirty="0" smtClean="0">
                <a:cs typeface="Times New Roman" pitchFamily="18" charset="0"/>
              </a:rPr>
              <a:t>      </a:t>
            </a:r>
            <a:r>
              <a:rPr lang="en-US" altLang="zh-CN" sz="2200" dirty="0" err="1" smtClean="0">
                <a:cs typeface="Segoe UI" pitchFamily="18" charset="0"/>
              </a:rPr>
              <a:t>ζητούµενη</a:t>
            </a:r>
            <a:r>
              <a:rPr lang="el-GR" altLang="zh-CN" sz="2200" dirty="0" smtClean="0">
                <a:cs typeface="Segoe UI" pitchFamily="18" charset="0"/>
              </a:rPr>
              <a:t> </a:t>
            </a:r>
            <a:r>
              <a:rPr lang="en-US" altLang="zh-CN" sz="2200" dirty="0" err="1" smtClean="0">
                <a:cs typeface="Segoe UI" pitchFamily="18" charset="0"/>
              </a:rPr>
              <a:t>ποσότητα</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err="1" smtClean="0">
                <a:cs typeface="Segoe UI" pitchFamily="18" charset="0"/>
              </a:rPr>
              <a:t>όλων</a:t>
            </a:r>
            <a:r>
              <a:rPr lang="en-US" altLang="zh-CN" sz="2200" dirty="0" smtClean="0">
                <a:cs typeface="Times New Roman"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επιχειρήσεων</a:t>
            </a:r>
            <a:r>
              <a:rPr lang="el-GR" altLang="zh-CN" sz="2200" dirty="0" smtClean="0">
                <a:cs typeface="Segoe UI" pitchFamily="18" charset="0"/>
              </a:rPr>
              <a:t> </a:t>
            </a:r>
            <a:r>
              <a:rPr lang="en-US" altLang="zh-CN" sz="2200" dirty="0" smtClean="0">
                <a:cs typeface="Segoe UI" pitchFamily="18" charset="0"/>
              </a:rPr>
              <a:t>µιας</a:t>
            </a:r>
            <a:r>
              <a:rPr lang="en-US" altLang="zh-CN" sz="2200" dirty="0" smtClean="0">
                <a:cs typeface="Times New Roman" pitchFamily="18" charset="0"/>
              </a:rPr>
              <a:t>    </a:t>
            </a:r>
            <a:r>
              <a:rPr lang="en-US" altLang="zh-CN" sz="2200" dirty="0" err="1" smtClean="0">
                <a:cs typeface="Segoe UI" pitchFamily="18" charset="0"/>
              </a:rPr>
              <a:t>συγκεκριµένης</a:t>
            </a:r>
            <a:r>
              <a:rPr lang="en-US" altLang="zh-CN" sz="2200" dirty="0" smtClean="0">
                <a:cs typeface="Times New Roman" pitchFamily="18" charset="0"/>
              </a:rPr>
              <a:t> </a:t>
            </a:r>
            <a:r>
              <a:rPr lang="en-US" altLang="zh-CN" sz="2200" dirty="0" err="1" smtClean="0">
                <a:cs typeface="Segoe UI" pitchFamily="18" charset="0"/>
              </a:rPr>
              <a:t>αγοράς</a:t>
            </a:r>
            <a:r>
              <a:rPr lang="en-US" altLang="zh-CN" sz="2200" dirty="0" smtClean="0">
                <a:cs typeface="Times New Roman" pitchFamily="18" charset="0"/>
              </a:rPr>
              <a:t> </a:t>
            </a:r>
            <a:r>
              <a:rPr lang="en-US" altLang="zh-CN" sz="2200" dirty="0" err="1" smtClean="0">
                <a:cs typeface="Segoe UI" pitchFamily="18" charset="0"/>
              </a:rPr>
              <a:t>εργασίας</a:t>
            </a:r>
            <a:r>
              <a:rPr lang="el-GR" altLang="zh-CN" sz="2200" dirty="0" smtClean="0">
                <a:cs typeface="Segoe UI" pitchFamily="18" charset="0"/>
              </a:rPr>
              <a:t> </a:t>
            </a:r>
            <a:r>
              <a:rPr lang="en-US" altLang="zh-CN" sz="2200" dirty="0" smtClean="0">
                <a:cs typeface="Segoe UI" pitchFamily="18" charset="0"/>
              </a:rPr>
              <a:t>σε</a:t>
            </a:r>
            <a:r>
              <a:rPr lang="el-GR" altLang="zh-CN" sz="2200" dirty="0" smtClean="0">
                <a:cs typeface="Segoe UI" pitchFamily="18" charset="0"/>
              </a:rPr>
              <a:t> </a:t>
            </a:r>
            <a:r>
              <a:rPr lang="en-US" altLang="zh-CN" sz="2200" dirty="0" err="1" smtClean="0">
                <a:cs typeface="Segoe UI" pitchFamily="18" charset="0"/>
              </a:rPr>
              <a:t>κάθε</a:t>
            </a:r>
            <a:r>
              <a:rPr lang="en-US" altLang="zh-CN" sz="2200" dirty="0" smtClean="0">
                <a:cs typeface="Times New Roman" pitchFamily="18" charset="0"/>
              </a:rPr>
              <a:t> </a:t>
            </a:r>
            <a:r>
              <a:rPr lang="en-US" altLang="zh-CN" sz="2200" dirty="0" err="1" smtClean="0">
                <a:cs typeface="Segoe UI" pitchFamily="18" charset="0"/>
              </a:rPr>
              <a:t>ύψος</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ισθού</a:t>
            </a:r>
            <a:r>
              <a:rPr lang="en-US" altLang="zh-CN" sz="2200" dirty="0" smtClean="0">
                <a:cs typeface="Segoe UI" pitchFamily="18" charset="0"/>
              </a:rPr>
              <a:t>,</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σταθερές</a:t>
            </a:r>
            <a:r>
              <a:rPr lang="en-US" altLang="zh-CN" sz="2200" dirty="0" smtClean="0">
                <a:cs typeface="Times New Roman" pitchFamily="18" charset="0"/>
              </a:rPr>
              <a:t>  </a:t>
            </a:r>
            <a:r>
              <a:rPr lang="en-US" altLang="zh-CN" sz="2200" dirty="0" err="1" smtClean="0">
                <a:cs typeface="Segoe UI" pitchFamily="18" charset="0"/>
              </a:rPr>
              <a:t>τις</a:t>
            </a:r>
            <a:r>
              <a:rPr lang="en-US" altLang="zh-CN" sz="2200" dirty="0" smtClean="0">
                <a:cs typeface="Times New Roman" pitchFamily="18" charset="0"/>
              </a:rPr>
              <a:t> </a:t>
            </a:r>
            <a:r>
              <a:rPr lang="en-US" altLang="zh-CN" sz="2200" dirty="0" err="1" smtClean="0">
                <a:cs typeface="Segoe UI" pitchFamily="18" charset="0"/>
              </a:rPr>
              <a:t>τιµές</a:t>
            </a:r>
            <a:r>
              <a:rPr lang="el-GR" altLang="zh-CN" sz="2200" dirty="0" smtClean="0">
                <a:cs typeface="Segoe UI"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άλλων</a:t>
            </a:r>
            <a:r>
              <a:rPr lang="en-US" altLang="zh-CN" sz="2200" dirty="0" smtClean="0">
                <a:cs typeface="Times New Roman" pitchFamily="18" charset="0"/>
              </a:rPr>
              <a:t> </a:t>
            </a:r>
            <a:r>
              <a:rPr lang="en-US" altLang="zh-CN" sz="2200" dirty="0" err="1" smtClean="0">
                <a:cs typeface="Segoe UI" pitchFamily="18" charset="0"/>
              </a:rPr>
              <a:t>συντελεστών</a:t>
            </a:r>
            <a:r>
              <a:rPr lang="en-US" altLang="zh-CN" sz="2200" dirty="0" smtClean="0">
                <a:cs typeface="Segoe UI" pitchFamily="18" charset="0"/>
              </a:rPr>
              <a:t>.</a:t>
            </a:r>
          </a:p>
          <a:p>
            <a:pPr marL="0" indent="0" algn="just">
              <a:lnSpc>
                <a:spcPct val="80000"/>
              </a:lnSpc>
              <a:buNone/>
              <a:tabLst>
                <a:tab pos="228600" algn="l"/>
              </a:tabLst>
            </a:pPr>
            <a:r>
              <a:rPr lang="en-US" altLang="zh-CN" sz="2200" dirty="0" err="1" smtClean="0">
                <a:cs typeface="Segoe UI" pitchFamily="18" charset="0"/>
              </a:rPr>
              <a:t>Προκύπτει</a:t>
            </a:r>
            <a:r>
              <a:rPr lang="en-US" altLang="zh-CN" sz="2200" dirty="0" smtClean="0">
                <a:cs typeface="Times New Roman" pitchFamily="18" charset="0"/>
              </a:rPr>
              <a:t> </a:t>
            </a:r>
            <a:r>
              <a:rPr lang="en-US" altLang="zh-CN" sz="2200" dirty="0" err="1" smtClean="0">
                <a:cs typeface="Segoe UI" pitchFamily="18" charset="0"/>
              </a:rPr>
              <a:t>εάν</a:t>
            </a:r>
            <a:r>
              <a:rPr lang="en-US" altLang="zh-CN" sz="2200" dirty="0" smtClean="0">
                <a:cs typeface="Times New Roman" pitchFamily="18" charset="0"/>
              </a:rPr>
              <a:t> </a:t>
            </a:r>
            <a:r>
              <a:rPr lang="en-US" altLang="zh-CN" sz="2200" dirty="0" err="1" smtClean="0">
                <a:cs typeface="Segoe UI" pitchFamily="18" charset="0"/>
              </a:rPr>
              <a:t>αθροίσουµε</a:t>
            </a:r>
            <a:r>
              <a:rPr lang="en-US" altLang="zh-CN" sz="2200" dirty="0" smtClean="0">
                <a:cs typeface="Times New Roman" pitchFamily="18" charset="0"/>
              </a:rPr>
              <a:t> </a:t>
            </a:r>
            <a:r>
              <a:rPr lang="en-US" altLang="zh-CN" sz="2200" dirty="0" err="1" smtClean="0">
                <a:cs typeface="Segoe UI" pitchFamily="18" charset="0"/>
              </a:rPr>
              <a:t>οριζοντίως</a:t>
            </a:r>
            <a:r>
              <a:rPr lang="en-US" altLang="zh-CN" sz="2200" dirty="0" smtClean="0">
                <a:cs typeface="Times New Roman" pitchFamily="18" charset="0"/>
              </a:rPr>
              <a:t> </a:t>
            </a:r>
            <a:r>
              <a:rPr lang="en-US" altLang="zh-CN" sz="2200" dirty="0" err="1" smtClean="0">
                <a:cs typeface="Segoe UI" pitchFamily="18" charset="0"/>
              </a:rPr>
              <a:t>τις</a:t>
            </a:r>
            <a:r>
              <a:rPr lang="el-GR" altLang="zh-CN" sz="2200" dirty="0" smtClean="0">
                <a:cs typeface="Segoe UI" pitchFamily="18" charset="0"/>
              </a:rPr>
              <a:t> </a:t>
            </a:r>
            <a:r>
              <a:rPr lang="en-US" altLang="zh-CN" sz="2200" dirty="0" err="1" smtClean="0">
                <a:cs typeface="Segoe UI" pitchFamily="18" charset="0"/>
              </a:rPr>
              <a:t>καµπύλες</a:t>
            </a:r>
            <a:r>
              <a:rPr lang="en-US" altLang="zh-CN" sz="2200" dirty="0" smtClean="0">
                <a:cs typeface="Times New Roman" pitchFamily="18" charset="0"/>
              </a:rPr>
              <a:t> </a:t>
            </a:r>
            <a:r>
              <a:rPr lang="en-US" altLang="zh-CN" sz="2200" dirty="0" err="1" smtClean="0">
                <a:cs typeface="Segoe UI" pitchFamily="18" charset="0"/>
              </a:rPr>
              <a:t>ζήτησης</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err="1" smtClean="0">
                <a:cs typeface="Segoe UI" pitchFamily="18" charset="0"/>
              </a:rPr>
              <a:t>όλων</a:t>
            </a:r>
            <a:r>
              <a:rPr lang="en-US" altLang="zh-CN" sz="2200" dirty="0" smtClean="0">
                <a:cs typeface="Times New Roman" pitchFamily="18" charset="0"/>
              </a:rPr>
              <a:t> </a:t>
            </a:r>
            <a:r>
              <a:rPr lang="en-US" altLang="zh-CN" sz="2200" dirty="0" smtClean="0">
                <a:cs typeface="Segoe UI" pitchFamily="18" charset="0"/>
              </a:rPr>
              <a:t>των</a:t>
            </a:r>
            <a:r>
              <a:rPr lang="el-GR" altLang="zh-CN" sz="2200" dirty="0" smtClean="0">
                <a:cs typeface="Segoe UI" pitchFamily="18" charset="0"/>
              </a:rPr>
              <a:t> </a:t>
            </a:r>
            <a:r>
              <a:rPr lang="en-US" altLang="zh-CN" sz="2200" dirty="0" err="1" smtClean="0">
                <a:cs typeface="Segoe UI" pitchFamily="18" charset="0"/>
              </a:rPr>
              <a:t>επιχειρήσεων</a:t>
            </a:r>
            <a:r>
              <a:rPr lang="en-US" altLang="zh-CN" sz="2200" dirty="0" smtClean="0">
                <a:cs typeface="Times New Roman" pitchFamily="18" charset="0"/>
              </a:rPr>
              <a:t> </a:t>
            </a:r>
            <a:r>
              <a:rPr lang="en-US" altLang="zh-CN" sz="2200" dirty="0" smtClean="0">
                <a:cs typeface="Segoe UI" pitchFamily="18" charset="0"/>
              </a:rPr>
              <a:t>µιας</a:t>
            </a:r>
            <a:r>
              <a:rPr lang="en-US" altLang="zh-CN" sz="2200" dirty="0" smtClean="0">
                <a:cs typeface="Times New Roman" pitchFamily="18" charset="0"/>
              </a:rPr>
              <a:t> </a:t>
            </a:r>
            <a:r>
              <a:rPr lang="en-US" altLang="zh-CN" sz="2200" dirty="0" err="1" smtClean="0">
                <a:cs typeface="Segoe UI" pitchFamily="18" charset="0"/>
              </a:rPr>
              <a:t>συγκεκριµένης</a:t>
            </a:r>
            <a:r>
              <a:rPr lang="en-US" altLang="zh-CN" sz="2200" dirty="0" smtClean="0">
                <a:cs typeface="Times New Roman" pitchFamily="18" charset="0"/>
              </a:rPr>
              <a:t> </a:t>
            </a:r>
            <a:r>
              <a:rPr lang="en-US" altLang="zh-CN" sz="2200" dirty="0" err="1" smtClean="0">
                <a:cs typeface="Segoe UI" pitchFamily="18" charset="0"/>
              </a:rPr>
              <a:t>αγοράς</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p>
          <a:p>
            <a:pPr marL="0" indent="0" algn="just">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a:xfrm>
            <a:off x="457200" y="1333500"/>
            <a:ext cx="8229600" cy="4116288"/>
          </a:xfrm>
        </p:spPr>
        <p:txBody>
          <a:bodyPr>
            <a:noAutofit/>
          </a:bodyPr>
          <a:lstStyle/>
          <a:p>
            <a:pPr marL="0" indent="0">
              <a:lnSpc>
                <a:spcPct val="80000"/>
              </a:lnSpc>
              <a:buNone/>
            </a:pPr>
            <a:r>
              <a:rPr lang="el-GR" sz="2200" b="1" dirty="0" smtClean="0"/>
              <a:t>Η Ζήτηση Εργασίας Μακροχρόνια</a:t>
            </a:r>
          </a:p>
          <a:p>
            <a:pPr marL="0" indent="0">
              <a:lnSpc>
                <a:spcPct val="80000"/>
              </a:lnSpc>
              <a:buNone/>
            </a:pPr>
            <a:r>
              <a:rPr lang="el-GR" sz="2200" dirty="0" smtClean="0"/>
              <a:t>Μακροχρόνια περίοδος:</a:t>
            </a:r>
          </a:p>
          <a:p>
            <a:pPr marL="0" indent="0">
              <a:lnSpc>
                <a:spcPct val="80000"/>
              </a:lnSpc>
            </a:pPr>
            <a:r>
              <a:rPr lang="el-GR" sz="2200" dirty="0" smtClean="0"/>
              <a:t>     Δεν υπάρχουν σταθεροί παραγωγικοί συντελεστές</a:t>
            </a:r>
          </a:p>
          <a:p>
            <a:pPr>
              <a:lnSpc>
                <a:spcPct val="80000"/>
              </a:lnSpc>
              <a:tabLst>
                <a:tab pos="1701800" algn="l"/>
              </a:tabLst>
            </a:pPr>
            <a:r>
              <a:rPr lang="el-GR" sz="2200" dirty="0" smtClean="0"/>
              <a:t> </a:t>
            </a:r>
            <a:r>
              <a:rPr lang="en-US" altLang="zh-CN" sz="2200" dirty="0" err="1" smtClean="0">
                <a:solidFill>
                  <a:srgbClr val="000000"/>
                </a:solidFill>
                <a:cs typeface="Segoe UI" pitchFamily="18" charset="0"/>
              </a:rPr>
              <a:t>Μια</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εταβολή</a:t>
            </a:r>
            <a:r>
              <a:rPr lang="en-US" altLang="zh-CN" sz="2200" dirty="0" smtClean="0">
                <a:cs typeface="Times New Roman" pitchFamily="18" charset="0"/>
              </a:rPr>
              <a:t> </a:t>
            </a:r>
            <a:r>
              <a:rPr lang="en-US" altLang="zh-CN" sz="2200" dirty="0" err="1" smtClean="0">
                <a:solidFill>
                  <a:srgbClr val="000000"/>
                </a:solidFill>
                <a:cs typeface="Segoe UI" pitchFamily="18" charset="0"/>
              </a:rPr>
              <a:t>στον</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εργατικό</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επιδρά</a:t>
            </a:r>
            <a:r>
              <a:rPr lang="en-US" altLang="zh-CN" sz="2200" dirty="0" smtClean="0">
                <a:cs typeface="Times New Roman" pitchFamily="18" charset="0"/>
              </a:rPr>
              <a:t> </a:t>
            </a:r>
            <a:r>
              <a:rPr lang="en-US" altLang="zh-CN" sz="2200" dirty="0" err="1" smtClean="0">
                <a:solidFill>
                  <a:srgbClr val="000000"/>
                </a:solidFill>
                <a:cs typeface="Segoe UI" pitchFamily="18" charset="0"/>
              </a:rPr>
              <a:t>όχι</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όνο</a:t>
            </a:r>
            <a:r>
              <a:rPr lang="en-US" altLang="zh-CN" sz="2200" dirty="0" smtClean="0">
                <a:cs typeface="Times New Roman" pitchFamily="18" charset="0"/>
              </a:rPr>
              <a:t> </a:t>
            </a:r>
            <a:r>
              <a:rPr lang="en-US" altLang="zh-CN" sz="2200" dirty="0" smtClean="0">
                <a:solidFill>
                  <a:srgbClr val="000000"/>
                </a:solidFill>
                <a:cs typeface="Segoe UI" pitchFamily="18" charset="0"/>
              </a:rPr>
              <a:t>στην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απασχόληση</a:t>
            </a:r>
            <a:r>
              <a:rPr lang="en-US" altLang="zh-CN" sz="2200" dirty="0" smtClean="0">
                <a:cs typeface="Times New Roman" pitchFamily="18" charset="0"/>
              </a:rPr>
              <a:t> </a:t>
            </a:r>
            <a:r>
              <a:rPr lang="en-US" altLang="zh-CN" sz="2200" dirty="0" err="1" smtClean="0">
                <a:solidFill>
                  <a:srgbClr val="000000"/>
                </a:solidFill>
                <a:cs typeface="Segoe UI" pitchFamily="18" charset="0"/>
              </a:rPr>
              <a:t>αλλά</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n-US" altLang="zh-CN" sz="2200" dirty="0" smtClean="0">
                <a:cs typeface="Times New Roman" pitchFamily="18" charset="0"/>
              </a:rPr>
              <a:t> </a:t>
            </a:r>
            <a:r>
              <a:rPr lang="en-US" altLang="zh-CN" sz="2200" dirty="0" smtClean="0">
                <a:solidFill>
                  <a:srgbClr val="000000"/>
                </a:solidFill>
                <a:cs typeface="Segoe UI" pitchFamily="18" charset="0"/>
              </a:rPr>
              <a:t>στην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ποσότητα</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κεφαλαίου</a:t>
            </a:r>
            <a:r>
              <a:rPr lang="el-GR" altLang="zh-CN" sz="2200" dirty="0" smtClean="0">
                <a:solidFill>
                  <a:srgbClr val="000000"/>
                </a:solidFill>
                <a:cs typeface="Segoe UI" pitchFamily="18" charset="0"/>
              </a:rPr>
              <a:t>. </a:t>
            </a:r>
          </a:p>
          <a:p>
            <a:pPr>
              <a:lnSpc>
                <a:spcPct val="80000"/>
              </a:lnSpc>
              <a:buNone/>
              <a:tabLst>
                <a:tab pos="1701800" algn="l"/>
              </a:tabLst>
            </a:pPr>
            <a:r>
              <a:rPr lang="en-US" altLang="zh-CN" sz="2200" dirty="0" err="1" smtClean="0">
                <a:solidFill>
                  <a:srgbClr val="000000"/>
                </a:solidFill>
                <a:cs typeface="Segoe UI" pitchFamily="18" charset="0"/>
              </a:rPr>
              <a:t>Στόχος</a:t>
            </a:r>
            <a:r>
              <a:rPr lang="en-US" altLang="zh-CN" sz="2200" dirty="0" smtClean="0">
                <a:cs typeface="Times New Roman" pitchFamily="18" charset="0"/>
              </a:rPr>
              <a:t> </a:t>
            </a:r>
            <a:r>
              <a:rPr lang="en-US" altLang="zh-CN" sz="2200" dirty="0" err="1" smtClean="0">
                <a:solidFill>
                  <a:srgbClr val="000000"/>
                </a:solidFill>
                <a:cs typeface="Segoe UI" pitchFamily="18" charset="0"/>
              </a:rPr>
              <a:t>επιχείρησης</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εγιστοποίηση</a:t>
            </a:r>
            <a:r>
              <a:rPr lang="en-US" altLang="zh-CN" sz="2200" dirty="0" smtClean="0">
                <a:cs typeface="Times New Roman" pitchFamily="18" charset="0"/>
              </a:rPr>
              <a:t> </a:t>
            </a:r>
            <a:r>
              <a:rPr lang="en-US" altLang="zh-CN" sz="2200" dirty="0" err="1" smtClean="0">
                <a:solidFill>
                  <a:srgbClr val="000000"/>
                </a:solidFill>
                <a:cs typeface="Segoe UI" pitchFamily="18" charset="0"/>
              </a:rPr>
              <a:t>κέρδους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άρα</a:t>
            </a:r>
            <a:r>
              <a:rPr lang="en-US" altLang="zh-CN" sz="2200" dirty="0" smtClean="0">
                <a:solidFill>
                  <a:srgbClr val="000000"/>
                </a:solidFill>
                <a:cs typeface="Segoe UI" pitchFamily="18" charset="0"/>
              </a:rPr>
              <a:t>:</a:t>
            </a:r>
          </a:p>
          <a:p>
            <a:pPr>
              <a:lnSpc>
                <a:spcPct val="80000"/>
              </a:lnSpc>
              <a:tabLst>
                <a:tab pos="1701800" algn="l"/>
              </a:tabLst>
            </a:pPr>
            <a:r>
              <a:rPr lang="en-US" altLang="zh-CN" sz="2200" dirty="0" smtClean="0">
                <a:solidFill>
                  <a:srgbClr val="000000"/>
                </a:solidFill>
                <a:cs typeface="Segoe UI" pitchFamily="18" charset="0"/>
              </a:rPr>
              <a:t>↑</a:t>
            </a:r>
            <a:r>
              <a:rPr lang="en-US" altLang="zh-CN" sz="2200" dirty="0" err="1" smtClean="0">
                <a:solidFill>
                  <a:srgbClr val="000000"/>
                </a:solidFill>
                <a:cs typeface="Segoe UI" pitchFamily="18" charset="0"/>
              </a:rPr>
              <a:t>W⇒βραχυχρόνια</a:t>
            </a:r>
            <a:r>
              <a:rPr lang="en-US" altLang="zh-CN" sz="2200" dirty="0" smtClean="0">
                <a:cs typeface="Times New Roman" pitchFamily="18" charset="0"/>
              </a:rPr>
              <a:t>  </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ζητούµενης</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ποσότητας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εργασίας</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ακροχρόνια</a:t>
            </a:r>
            <a:r>
              <a:rPr lang="en-US" altLang="zh-CN" sz="2200" dirty="0" smtClean="0">
                <a:cs typeface="Times New Roman" pitchFamily="18" charset="0"/>
              </a:rPr>
              <a:t> </a:t>
            </a:r>
            <a:r>
              <a:rPr lang="en-US" altLang="zh-CN" sz="2200" dirty="0" err="1" smtClean="0">
                <a:solidFill>
                  <a:srgbClr val="000000"/>
                </a:solidFill>
                <a:cs typeface="Segoe UI" pitchFamily="18" charset="0"/>
              </a:rPr>
              <a:t>υποκατάσταση</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εργασίας</a:t>
            </a:r>
            <a:r>
              <a:rPr lang="en-US" altLang="zh-CN" sz="2200" dirty="0" smtClean="0">
                <a:cs typeface="Times New Roman" pitchFamily="18" charset="0"/>
              </a:rPr>
              <a:t> </a:t>
            </a:r>
            <a:r>
              <a:rPr lang="en-US" altLang="zh-CN" sz="2200" dirty="0" smtClean="0">
                <a:solidFill>
                  <a:srgbClr val="000000"/>
                </a:solidFill>
                <a:cs typeface="Segoe UI" pitchFamily="18" charset="0"/>
              </a:rPr>
              <a:t>µε</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κεφάλαιο</a:t>
            </a:r>
            <a:endParaRPr lang="en-US" altLang="zh-CN" sz="2200" dirty="0" smtClean="0">
              <a:solidFill>
                <a:srgbClr val="000000"/>
              </a:solidFill>
              <a:cs typeface="Segoe UI" pitchFamily="18" charset="0"/>
            </a:endParaRPr>
          </a:p>
          <a:p>
            <a:pPr>
              <a:lnSpc>
                <a:spcPct val="80000"/>
              </a:lnSpc>
              <a:tabLst>
                <a:tab pos="1701800" algn="l"/>
              </a:tabLst>
            </a:pPr>
            <a:r>
              <a:rPr lang="en-US" altLang="zh-CN" sz="2200" dirty="0" smtClean="0">
                <a:solidFill>
                  <a:srgbClr val="000000"/>
                </a:solidFill>
                <a:cs typeface="Segoe UI" pitchFamily="18" charset="0"/>
              </a:rPr>
              <a:t>↓W⇒</a:t>
            </a:r>
            <a:r>
              <a:rPr lang="en-US" altLang="zh-CN" sz="2200" dirty="0" smtClean="0">
                <a:cs typeface="Times New Roman" pitchFamily="18" charset="0"/>
              </a:rPr>
              <a:t> </a:t>
            </a:r>
            <a:r>
              <a:rPr lang="en-US" altLang="zh-CN" sz="2200" dirty="0" err="1" smtClean="0">
                <a:solidFill>
                  <a:srgbClr val="000000"/>
                </a:solidFill>
                <a:cs typeface="Segoe UI" pitchFamily="18" charset="0"/>
              </a:rPr>
              <a:t>βραχυχρόνια</a:t>
            </a:r>
            <a:r>
              <a:rPr lang="en-US" altLang="zh-CN" sz="2200" dirty="0" smtClean="0">
                <a:cs typeface="Times New Roman" pitchFamily="18" charset="0"/>
              </a:rPr>
              <a:t>  </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err="1" smtClean="0">
                <a:solidFill>
                  <a:srgbClr val="000000"/>
                </a:solidFill>
                <a:cs typeface="Segoe UI" pitchFamily="18" charset="0"/>
              </a:rPr>
              <a:t>ζητούµενης</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ποσότητας</a:t>
            </a:r>
            <a:r>
              <a:rPr lang="en-US" altLang="zh-CN" sz="2200" dirty="0" smtClean="0">
                <a:solidFill>
                  <a:srgbClr val="000000"/>
                </a:solidFill>
                <a:cs typeface="Segoe UI" pitchFamily="18" charset="0"/>
              </a:rPr>
              <a:t>,</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ακροχρόνια</a:t>
            </a:r>
            <a:r>
              <a:rPr lang="en-US" altLang="zh-CN" sz="2200" dirty="0" smtClean="0">
                <a:cs typeface="Times New Roman" pitchFamily="18" charset="0"/>
              </a:rPr>
              <a:t>       </a:t>
            </a:r>
            <a:r>
              <a:rPr lang="en-US" altLang="zh-CN" sz="2200" dirty="0" err="1" smtClean="0">
                <a:solidFill>
                  <a:srgbClr val="000000"/>
                </a:solidFill>
                <a:cs typeface="Segoe UI" pitchFamily="18" charset="0"/>
              </a:rPr>
              <a:t>υποκατάσταση</a:t>
            </a:r>
            <a:r>
              <a:rPr lang="en-US" altLang="zh-CN" sz="2200" dirty="0" smtClean="0">
                <a:cs typeface="Times New Roman" pitchFamily="18" charset="0"/>
              </a:rPr>
              <a:t> </a:t>
            </a:r>
            <a:r>
              <a:rPr lang="en-US" altLang="zh-CN" sz="2200" dirty="0" err="1" smtClean="0">
                <a:solidFill>
                  <a:srgbClr val="000000"/>
                </a:solidFill>
                <a:cs typeface="Segoe UI" pitchFamily="18" charset="0"/>
              </a:rPr>
              <a:t>κεφαλαίου</a:t>
            </a:r>
            <a:r>
              <a:rPr lang="en-US" altLang="zh-CN" sz="2200" dirty="0" smtClean="0">
                <a:cs typeface="Times New Roman" pitchFamily="18" charset="0"/>
              </a:rPr>
              <a:t> </a:t>
            </a:r>
            <a:r>
              <a:rPr lang="en-US" altLang="zh-CN" sz="2200" dirty="0" smtClean="0">
                <a:solidFill>
                  <a:srgbClr val="000000"/>
                </a:solidFill>
                <a:cs typeface="Segoe UI" pitchFamily="18" charset="0"/>
              </a:rPr>
              <a:t>µε</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εργασία</a:t>
            </a:r>
            <a:r>
              <a:rPr lang="el-GR" altLang="zh-CN" sz="2200" dirty="0" smtClean="0">
                <a:solidFill>
                  <a:srgbClr val="000000"/>
                </a:solidFill>
                <a:cs typeface="Segoe UI" pitchFamily="18" charset="0"/>
              </a:rPr>
              <a:t>.</a:t>
            </a:r>
          </a:p>
          <a:p>
            <a:pPr marL="0" indent="0">
              <a:lnSpc>
                <a:spcPct val="80000"/>
              </a:lnSpc>
              <a:buNone/>
              <a:tabLst>
                <a:tab pos="1701800" algn="l"/>
              </a:tabLst>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έκταση</a:t>
            </a:r>
            <a:r>
              <a:rPr lang="en-US" altLang="zh-CN" sz="2200" dirty="0" smtClean="0">
                <a:cs typeface="Times New Roman" pitchFamily="18" charset="0"/>
              </a:rPr>
              <a:t> </a:t>
            </a:r>
            <a:r>
              <a:rPr lang="en-US" altLang="zh-CN" sz="2200" dirty="0" smtClean="0">
                <a:solidFill>
                  <a:srgbClr val="000000"/>
                </a:solidFill>
                <a:cs typeface="Segoe UI" pitchFamily="18" charset="0"/>
              </a:rPr>
              <a:t>της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υποκατάστασης</a:t>
            </a:r>
            <a:r>
              <a:rPr lang="en-US" altLang="zh-CN" sz="2200" dirty="0" smtClean="0">
                <a:cs typeface="Times New Roman" pitchFamily="18" charset="0"/>
              </a:rPr>
              <a:t> </a:t>
            </a:r>
            <a:r>
              <a:rPr lang="en-US" altLang="zh-CN" sz="2200" dirty="0" err="1" smtClean="0">
                <a:solidFill>
                  <a:srgbClr val="000000"/>
                </a:solidFill>
                <a:cs typeface="Segoe UI" pitchFamily="18" charset="0"/>
              </a:rPr>
              <a:t>εξαρτάται</a:t>
            </a:r>
            <a:r>
              <a:rPr lang="en-US" altLang="zh-CN" sz="2200" dirty="0" smtClean="0">
                <a:cs typeface="Times New Roman" pitchFamily="18" charset="0"/>
              </a:rPr>
              <a:t> </a:t>
            </a: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τεχνολογία</a:t>
            </a:r>
            <a:r>
              <a:rPr lang="en-US" altLang="zh-CN" sz="2200" dirty="0" smtClean="0">
                <a:cs typeface="Times New Roman" pitchFamily="18" charset="0"/>
              </a:rPr>
              <a:t> </a:t>
            </a:r>
            <a:r>
              <a:rPr lang="en-US" altLang="zh-CN" sz="2200" dirty="0" smtClean="0">
                <a:solidFill>
                  <a:srgbClr val="000000"/>
                </a:solidFill>
                <a:cs typeface="Segoe UI" pitchFamily="18" charset="0"/>
              </a:rPr>
              <a:t>της</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παραγωγής</a:t>
            </a:r>
            <a:endParaRPr lang="en-US" altLang="zh-CN" sz="2200" dirty="0" smtClean="0">
              <a:solidFill>
                <a:srgbClr val="000000"/>
              </a:solidFill>
              <a:cs typeface="Segoe UI" pitchFamily="18" charset="0"/>
            </a:endParaRPr>
          </a:p>
          <a:p>
            <a:pPr marL="0" indent="0">
              <a:lnSpc>
                <a:spcPct val="80000"/>
              </a:lnSpc>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pPr>
            <a:r>
              <a:rPr lang="el-GR" altLang="zh-CN" sz="2200" dirty="0" smtClean="0">
                <a:solidFill>
                  <a:srgbClr val="000000"/>
                </a:solidFill>
                <a:cs typeface="Segoe UI" pitchFamily="18" charset="0"/>
              </a:rPr>
              <a:t>Προσδιοριστικοί Παράγοντες της Ζήτησης Εργασίας</a:t>
            </a:r>
          </a:p>
          <a:p>
            <a:pPr>
              <a:lnSpc>
                <a:spcPct val="80000"/>
              </a:lnSpc>
            </a:pPr>
            <a:r>
              <a:rPr lang="el-GR" altLang="zh-CN" sz="2200" dirty="0" smtClean="0">
                <a:solidFill>
                  <a:srgbClr val="000000"/>
                </a:solidFill>
                <a:cs typeface="Segoe UI" pitchFamily="18" charset="0"/>
              </a:rPr>
              <a:t>Ο εργατικός μισθός</a:t>
            </a:r>
          </a:p>
          <a:p>
            <a:pPr>
              <a:lnSpc>
                <a:spcPct val="80000"/>
              </a:lnSpc>
            </a:pPr>
            <a:r>
              <a:rPr lang="el-GR" altLang="zh-CN" sz="2200" dirty="0" smtClean="0">
                <a:solidFill>
                  <a:srgbClr val="000000"/>
                </a:solidFill>
                <a:cs typeface="Segoe UI" pitchFamily="18" charset="0"/>
              </a:rPr>
              <a:t>Η τιμή του παραγόμενου </a:t>
            </a:r>
            <a:r>
              <a:rPr lang="el-GR" altLang="zh-CN" sz="2200" dirty="0" err="1" smtClean="0">
                <a:solidFill>
                  <a:srgbClr val="000000"/>
                </a:solidFill>
                <a:cs typeface="Segoe UI" pitchFamily="18" charset="0"/>
              </a:rPr>
              <a:t>προιόντος</a:t>
            </a:r>
            <a:endParaRPr lang="el-GR" altLang="zh-CN" sz="2200" dirty="0" smtClean="0">
              <a:solidFill>
                <a:srgbClr val="000000"/>
              </a:solidFill>
              <a:cs typeface="Segoe UI" pitchFamily="18" charset="0"/>
            </a:endParaRPr>
          </a:p>
          <a:p>
            <a:pPr>
              <a:lnSpc>
                <a:spcPct val="80000"/>
              </a:lnSpc>
            </a:pPr>
            <a:r>
              <a:rPr lang="en-US" altLang="zh-CN" sz="2200" dirty="0" smtClean="0">
                <a:solidFill>
                  <a:srgbClr val="000000"/>
                </a:solidFill>
                <a:cs typeface="Segoe UI" pitchFamily="18" charset="0"/>
              </a:rPr>
              <a:t>Οι</a:t>
            </a:r>
            <a:r>
              <a:rPr lang="en-US" altLang="zh-CN" sz="2200" dirty="0" smtClean="0">
                <a:cs typeface="Times New Roman" pitchFamily="18" charset="0"/>
              </a:rPr>
              <a:t> </a:t>
            </a:r>
            <a:r>
              <a:rPr lang="en-US" altLang="zh-CN" sz="2200" dirty="0" err="1" smtClean="0">
                <a:solidFill>
                  <a:srgbClr val="000000"/>
                </a:solidFill>
                <a:cs typeface="Segoe UI" pitchFamily="18" charset="0"/>
              </a:rPr>
              <a:t>τιµές</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err="1" smtClean="0">
                <a:solidFill>
                  <a:srgbClr val="000000"/>
                </a:solidFill>
                <a:cs typeface="Segoe UI" pitchFamily="18" charset="0"/>
              </a:rPr>
              <a:t>άλλων</a:t>
            </a:r>
            <a:r>
              <a:rPr lang="en-US" altLang="zh-CN" sz="2200" dirty="0" smtClean="0">
                <a:cs typeface="Times New Roman" pitchFamily="18" charset="0"/>
              </a:rPr>
              <a:t> </a:t>
            </a:r>
            <a:r>
              <a:rPr lang="en-US" altLang="zh-CN" sz="2200" dirty="0" err="1" smtClean="0">
                <a:solidFill>
                  <a:srgbClr val="000000"/>
                </a:solidFill>
                <a:cs typeface="Segoe UI" pitchFamily="18" charset="0"/>
              </a:rPr>
              <a:t>συντελεστών</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παραγωγής</a:t>
            </a:r>
            <a:r>
              <a:rPr lang="en-US" altLang="zh-CN" sz="2200" dirty="0" smtClean="0">
                <a:solidFill>
                  <a:srgbClr val="000000"/>
                </a:solidFill>
                <a:cs typeface="Segoe UI" pitchFamily="18" charset="0"/>
              </a:rPr>
              <a:t>,</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οι</a:t>
            </a:r>
            <a:r>
              <a:rPr lang="en-US" altLang="zh-CN" sz="2200" dirty="0" smtClean="0">
                <a:cs typeface="Times New Roman" pitchFamily="18" charset="0"/>
              </a:rPr>
              <a:t> </a:t>
            </a:r>
            <a:r>
              <a:rPr lang="en-US" altLang="zh-CN" sz="2200" dirty="0" err="1" smtClean="0">
                <a:solidFill>
                  <a:srgbClr val="000000"/>
                </a:solidFill>
                <a:cs typeface="Segoe UI" pitchFamily="18" charset="0"/>
              </a:rPr>
              <a:t>οποίοι</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πορεί</a:t>
            </a:r>
            <a:r>
              <a:rPr lang="en-US" altLang="zh-CN" sz="2200" dirty="0" smtClean="0">
                <a:cs typeface="Times New Roman" pitchFamily="18" charset="0"/>
              </a:rPr>
              <a:t>    </a:t>
            </a:r>
            <a:r>
              <a:rPr lang="en-US" altLang="zh-CN" sz="2200" dirty="0" smtClean="0">
                <a:solidFill>
                  <a:srgbClr val="000000"/>
                </a:solidFill>
                <a:cs typeface="Segoe UI" pitchFamily="18" charset="0"/>
              </a:rPr>
              <a:t>να</a:t>
            </a:r>
            <a:r>
              <a:rPr lang="en-US" altLang="zh-CN" sz="2200" dirty="0" smtClean="0">
                <a:cs typeface="Times New Roman" pitchFamily="18" charset="0"/>
              </a:rPr>
              <a:t> </a:t>
            </a:r>
            <a:r>
              <a:rPr lang="en-US" altLang="zh-CN" sz="2200" dirty="0" smtClean="0">
                <a:solidFill>
                  <a:srgbClr val="000000"/>
                </a:solidFill>
                <a:cs typeface="Segoe UI" pitchFamily="18" charset="0"/>
              </a:rPr>
              <a:t>είναι</a:t>
            </a:r>
            <a:r>
              <a:rPr lang="en-US" altLang="zh-CN" sz="2200" dirty="0" smtClean="0">
                <a:cs typeface="Times New Roman" pitchFamily="18" charset="0"/>
              </a:rPr>
              <a:t> </a:t>
            </a:r>
            <a:r>
              <a:rPr lang="en-US" altLang="zh-CN" sz="2200" dirty="0" err="1" smtClean="0">
                <a:solidFill>
                  <a:srgbClr val="000000"/>
                </a:solidFill>
                <a:cs typeface="Segoe UI" pitchFamily="18" charset="0"/>
              </a:rPr>
              <a:t>υποκατάστατοι</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εταβολές</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προς</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ίδια</a:t>
            </a:r>
            <a:r>
              <a:rPr lang="en-US" altLang="zh-CN" sz="2200" dirty="0" smtClean="0">
                <a:cs typeface="Times New Roman" pitchFamily="18" charset="0"/>
              </a:rPr>
              <a:t> </a:t>
            </a:r>
            <a:r>
              <a:rPr lang="en-US" altLang="zh-CN" sz="2200" dirty="0" err="1" smtClean="0">
                <a:solidFill>
                  <a:srgbClr val="000000"/>
                </a:solidFill>
                <a:cs typeface="Segoe UI" pitchFamily="18" charset="0"/>
              </a:rPr>
              <a:t>κατεύθυνση</a:t>
            </a:r>
            <a:r>
              <a:rPr lang="en-US" altLang="zh-CN" sz="2200" dirty="0" smtClean="0">
                <a:solidFill>
                  <a:srgbClr val="000000"/>
                </a:solidFill>
                <a:cs typeface="Segoe UI" pitchFamily="18" charset="0"/>
              </a:rPr>
              <a:t>)</a:t>
            </a:r>
            <a:r>
              <a:rPr lang="en-US" altLang="zh-CN" sz="2200" dirty="0" smtClean="0">
                <a:cs typeface="Times New Roman" pitchFamily="18" charset="0"/>
              </a:rPr>
              <a:t> </a:t>
            </a:r>
            <a:r>
              <a:rPr lang="en-US" altLang="zh-CN" sz="2200" dirty="0" smtClean="0">
                <a:solidFill>
                  <a:srgbClr val="000000"/>
                </a:solidFill>
                <a:cs typeface="Segoe UI" pitchFamily="18" charset="0"/>
              </a:rPr>
              <a:t>ή</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συµπληρωµατικοί</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εταβολές</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προς</a:t>
            </a:r>
            <a:r>
              <a:rPr lang="en-US" altLang="zh-CN" sz="2200" dirty="0" smtClean="0">
                <a:cs typeface="Times New Roman" pitchFamily="18" charset="0"/>
              </a:rPr>
              <a:t> </a:t>
            </a:r>
            <a:r>
              <a:rPr lang="en-US" altLang="zh-CN" sz="2200" dirty="0" err="1" smtClean="0">
                <a:solidFill>
                  <a:srgbClr val="000000"/>
                </a:solidFill>
                <a:cs typeface="Segoe UI" pitchFamily="18" charset="0"/>
              </a:rPr>
              <a:t>την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αντίθετη</a:t>
            </a:r>
            <a:r>
              <a:rPr lang="en-US" altLang="zh-CN" sz="2200" dirty="0" smtClean="0">
                <a:cs typeface="Times New Roman" pitchFamily="18" charset="0"/>
              </a:rPr>
              <a:t> </a:t>
            </a:r>
            <a:r>
              <a:rPr lang="en-US" altLang="zh-CN" sz="2200" dirty="0" err="1" smtClean="0">
                <a:solidFill>
                  <a:srgbClr val="000000"/>
                </a:solidFill>
                <a:cs typeface="Segoe UI" pitchFamily="18" charset="0"/>
              </a:rPr>
              <a:t>κατεύθυνση</a:t>
            </a:r>
            <a:r>
              <a:rPr lang="en-US" altLang="zh-CN" sz="2200" dirty="0" smtClean="0">
                <a:solidFill>
                  <a:srgbClr val="000000"/>
                </a:solidFill>
                <a:cs typeface="Segoe UI" pitchFamily="18" charset="0"/>
              </a:rPr>
              <a:t>)</a:t>
            </a:r>
            <a:endParaRPr lang="el-GR" altLang="zh-CN" sz="2200" dirty="0" smtClean="0">
              <a:solidFill>
                <a:srgbClr val="000000"/>
              </a:solidFill>
              <a:cs typeface="Segoe UI" pitchFamily="18" charset="0"/>
            </a:endParaRPr>
          </a:p>
          <a:p>
            <a:pPr>
              <a:lnSpc>
                <a:spcPct val="80000"/>
              </a:lnSpc>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ποσότητα</a:t>
            </a:r>
            <a:r>
              <a:rPr lang="en-US" altLang="zh-CN" sz="2200" dirty="0" smtClean="0">
                <a:cs typeface="Times New Roman"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err="1" smtClean="0">
                <a:solidFill>
                  <a:srgbClr val="000000"/>
                </a:solidFill>
                <a:cs typeface="Segoe UI" pitchFamily="18" charset="0"/>
              </a:rPr>
              <a:t>άλλων</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παραγωγικών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συντελεστών</a:t>
            </a:r>
            <a:r>
              <a:rPr lang="en-US" altLang="zh-CN" sz="2200" dirty="0" smtClean="0">
                <a:cs typeface="Times New Roman" pitchFamily="18" charset="0"/>
              </a:rPr>
              <a:t> </a:t>
            </a:r>
            <a:r>
              <a:rPr lang="en-US" altLang="zh-CN" sz="2200" dirty="0" smtClean="0">
                <a:solidFill>
                  <a:srgbClr val="000000"/>
                </a:solidFill>
                <a:cs typeface="Segoe UI" pitchFamily="18" charset="0"/>
              </a:rPr>
              <a:t>µε</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οποίους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συνδυάζεται</a:t>
            </a:r>
            <a:r>
              <a:rPr lang="en-US" altLang="zh-CN" sz="2200" dirty="0" smtClean="0">
                <a:cs typeface="Times New Roman" pitchFamily="18" charset="0"/>
              </a:rPr>
              <a:t> </a:t>
            </a:r>
            <a:r>
              <a:rPr lang="en-US" altLang="zh-CN" sz="2200" dirty="0" smtClean="0">
                <a:solidFill>
                  <a:srgbClr val="000000"/>
                </a:solidFill>
                <a:cs typeface="Segoe UI" pitchFamily="18" charset="0"/>
              </a:rPr>
              <a:t>η</a:t>
            </a:r>
            <a:r>
              <a:rPr lang="el-GR" altLang="zh-CN" sz="2200" dirty="0" smtClean="0">
                <a:solidFill>
                  <a:srgbClr val="000000"/>
                </a:solidFill>
                <a:cs typeface="Segoe UI" pitchFamily="18" charset="0"/>
              </a:rPr>
              <a:t> εργασία.</a:t>
            </a:r>
          </a:p>
          <a:p>
            <a:pPr>
              <a:lnSpc>
                <a:spcPct val="80000"/>
              </a:lnSpc>
            </a:pPr>
            <a:r>
              <a:rPr lang="en-US" altLang="zh-CN" sz="2200" dirty="0" smtClean="0">
                <a:solidFill>
                  <a:srgbClr val="000000"/>
                </a:solidFill>
                <a:cs typeface="Segoe UI" pitchFamily="18" charset="0"/>
              </a:rPr>
              <a:t>Η</a:t>
            </a:r>
            <a:r>
              <a:rPr lang="en-US" altLang="zh-CN" sz="2200" dirty="0" smtClean="0">
                <a:cs typeface="Times New Roman" pitchFamily="18" charset="0"/>
              </a:rPr>
              <a:t> </a:t>
            </a:r>
            <a:r>
              <a:rPr lang="en-US" altLang="zh-CN" sz="2200" dirty="0" err="1" smtClean="0">
                <a:solidFill>
                  <a:srgbClr val="000000"/>
                </a:solidFill>
                <a:cs typeface="Segoe UI" pitchFamily="18" charset="0"/>
              </a:rPr>
              <a:t>τεχνολογία</a:t>
            </a:r>
            <a:r>
              <a:rPr lang="en-US" altLang="zh-CN" sz="2200" dirty="0" smtClean="0">
                <a:cs typeface="Times New Roman" pitchFamily="18" charset="0"/>
              </a:rPr>
              <a:t> </a:t>
            </a:r>
            <a:r>
              <a:rPr lang="en-US" altLang="zh-CN" sz="2200" dirty="0" smtClean="0">
                <a:solidFill>
                  <a:srgbClr val="000000"/>
                </a:solidFill>
                <a:cs typeface="Segoe UI" pitchFamily="18" charset="0"/>
              </a:rPr>
              <a:t>και</a:t>
            </a:r>
            <a:r>
              <a:rPr lang="en-US" altLang="zh-CN" sz="2200" dirty="0" smtClean="0">
                <a:cs typeface="Times New Roman" pitchFamily="18" charset="0"/>
              </a:rPr>
              <a:t> </a:t>
            </a:r>
            <a:r>
              <a:rPr lang="en-US" altLang="zh-CN" sz="2200" dirty="0" err="1" smtClean="0">
                <a:solidFill>
                  <a:srgbClr val="000000"/>
                </a:solidFill>
                <a:cs typeface="Segoe UI" pitchFamily="18" charset="0"/>
              </a:rPr>
              <a:t>άρα</a:t>
            </a:r>
            <a:r>
              <a:rPr lang="en-US" altLang="zh-CN" sz="2200" dirty="0" smtClean="0">
                <a:cs typeface="Times New Roman" pitchFamily="18" charset="0"/>
              </a:rPr>
              <a:t> </a:t>
            </a:r>
            <a:r>
              <a:rPr lang="en-US" altLang="zh-CN" sz="2200" dirty="0" smtClean="0">
                <a:solidFill>
                  <a:srgbClr val="000000"/>
                </a:solidFill>
                <a:cs typeface="Segoe UI" pitchFamily="18" charset="0"/>
              </a:rPr>
              <a:t>στην</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παραγωγικότητα</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της</a:t>
            </a:r>
            <a:r>
              <a:rPr lang="en-US" altLang="zh-CN" sz="2200" dirty="0" smtClean="0">
                <a:cs typeface="Times New Roman" pitchFamily="18" charset="0"/>
              </a:rPr>
              <a:t> </a:t>
            </a:r>
            <a:r>
              <a:rPr lang="en-US" altLang="zh-CN" sz="2200" dirty="0" err="1" smtClean="0">
                <a:solidFill>
                  <a:srgbClr val="000000"/>
                </a:solidFill>
                <a:cs typeface="Segoe UI" pitchFamily="18" charset="0"/>
              </a:rPr>
              <a:t>εργασίας</a:t>
            </a:r>
            <a:endParaRPr lang="en-US" altLang="zh-CN" sz="2200" dirty="0" smtClean="0">
              <a:solidFill>
                <a:srgbClr val="000000"/>
              </a:solidFill>
              <a:cs typeface="Segoe UI" pitchFamily="18" charset="0"/>
            </a:endParaRPr>
          </a:p>
          <a:p>
            <a:pPr>
              <a:lnSpc>
                <a:spcPct val="80000"/>
              </a:lnSpc>
              <a:tabLst/>
            </a:pPr>
            <a:endParaRPr lang="en-US" altLang="zh-CN" sz="2200" b="1" dirty="0" smtClean="0">
              <a:solidFill>
                <a:srgbClr val="000000"/>
              </a:solidFill>
              <a:cs typeface="Segoe UI" pitchFamily="18" charset="0"/>
            </a:endParaRP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tabLst>
                <a:tab pos="254000" algn="l"/>
              </a:tabLst>
            </a:pPr>
            <a:r>
              <a:rPr lang="en-US" altLang="zh-CN" sz="2200" dirty="0" smtClean="0">
                <a:solidFill>
                  <a:srgbClr val="000000"/>
                </a:solidFill>
                <a:cs typeface="Segoe UI" pitchFamily="18" charset="0"/>
              </a:rPr>
              <a:t>Μετατόπιση:</a:t>
            </a:r>
            <a:r>
              <a:rPr lang="en-US" altLang="zh-CN" sz="2200" dirty="0" smtClean="0">
                <a:cs typeface="Times New Roman" pitchFamily="18" charset="0"/>
              </a:rPr>
              <a:t> </a:t>
            </a:r>
            <a:r>
              <a:rPr lang="en-US" altLang="zh-CN" sz="2200" dirty="0" err="1" smtClean="0">
                <a:solidFill>
                  <a:srgbClr val="000000"/>
                </a:solidFill>
                <a:cs typeface="Segoe UI" pitchFamily="18" charset="0"/>
              </a:rPr>
              <a:t>όταν</a:t>
            </a:r>
            <a:r>
              <a:rPr lang="en-US" altLang="zh-CN" sz="2200" dirty="0" smtClean="0">
                <a:cs typeface="Times New Roman" pitchFamily="18" charset="0"/>
              </a:rPr>
              <a:t> </a:t>
            </a:r>
            <a:r>
              <a:rPr lang="en-US" altLang="zh-CN" sz="2200" dirty="0" err="1" smtClean="0">
                <a:solidFill>
                  <a:srgbClr val="000000"/>
                </a:solidFill>
                <a:cs typeface="Segoe UI" pitchFamily="18" charset="0"/>
              </a:rPr>
              <a:t>στον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ίδιο</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a:t>
            </a:r>
            <a:r>
              <a:rPr lang="en-US" altLang="zh-CN" sz="2200" dirty="0" smtClean="0">
                <a:cs typeface="Times New Roman" pitchFamily="18" charset="0"/>
              </a:rPr>
              <a:t> </a:t>
            </a:r>
            <a:r>
              <a:rPr lang="en-US" altLang="zh-CN" sz="2200" dirty="0" err="1" smtClean="0">
                <a:solidFill>
                  <a:srgbClr val="000000"/>
                </a:solidFill>
                <a:cs typeface="Segoe UI" pitchFamily="18" charset="0"/>
              </a:rPr>
              <a:t>έχουµε</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αυξοµείωση</a:t>
            </a:r>
            <a:r>
              <a:rPr lang="en-US" altLang="zh-CN" sz="2200" dirty="0" smtClean="0">
                <a:cs typeface="Times New Roman" pitchFamily="18" charset="0"/>
              </a:rPr>
              <a:t> </a:t>
            </a:r>
            <a:r>
              <a:rPr lang="en-US" altLang="zh-CN" sz="2200" dirty="0" smtClean="0">
                <a:solidFill>
                  <a:srgbClr val="000000"/>
                </a:solidFill>
                <a:cs typeface="Segoe UI" pitchFamily="18" charset="0"/>
              </a:rPr>
              <a:t>της</a:t>
            </a:r>
            <a:r>
              <a:rPr lang="en-US" altLang="zh-CN" sz="2200" dirty="0" smtClean="0">
                <a:cs typeface="Times New Roman" pitchFamily="18" charset="0"/>
              </a:rPr>
              <a:t>        </a:t>
            </a:r>
            <a:r>
              <a:rPr lang="en-US" altLang="zh-CN" sz="2200" dirty="0" err="1" smtClean="0">
                <a:solidFill>
                  <a:srgbClr val="000000"/>
                </a:solidFill>
                <a:cs typeface="Segoe UI" pitchFamily="18" charset="0"/>
              </a:rPr>
              <a:t>ζητούµενης</a:t>
            </a:r>
            <a:r>
              <a:rPr lang="en-US" altLang="zh-CN" sz="2200" dirty="0" smtClean="0">
                <a:cs typeface="Times New Roman" pitchFamily="18" charset="0"/>
              </a:rPr>
              <a:t> </a:t>
            </a:r>
            <a:r>
              <a:rPr lang="en-US" altLang="zh-CN" sz="2200" dirty="0" err="1" smtClean="0">
                <a:solidFill>
                  <a:srgbClr val="000000"/>
                </a:solidFill>
                <a:cs typeface="Segoe UI" pitchFamily="18" charset="0"/>
              </a:rPr>
              <a:t>ποσότητας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εργασίας</a:t>
            </a:r>
            <a:r>
              <a:rPr lang="en-US" altLang="zh-CN" sz="2200" dirty="0" smtClean="0">
                <a:cs typeface="Times New Roman" pitchFamily="18" charset="0"/>
              </a:rPr>
              <a:t> </a:t>
            </a:r>
            <a:r>
              <a:rPr lang="en-US" altLang="zh-CN" sz="2200" dirty="0" err="1" smtClean="0">
                <a:solidFill>
                  <a:srgbClr val="000000"/>
                </a:solidFill>
                <a:cs typeface="Segoe UI" pitchFamily="18" charset="0"/>
              </a:rPr>
              <a:t>λόγω</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εταβολής</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των</a:t>
            </a:r>
            <a:r>
              <a:rPr lang="en-US" altLang="zh-CN" sz="2200" dirty="0" smtClean="0">
                <a:cs typeface="Times New Roman" pitchFamily="18" charset="0"/>
              </a:rPr>
              <a:t> </a:t>
            </a:r>
            <a:r>
              <a:rPr lang="en-US" altLang="zh-CN" sz="2200" dirty="0" err="1" smtClean="0">
                <a:solidFill>
                  <a:srgbClr val="000000"/>
                </a:solidFill>
                <a:cs typeface="Segoe UI" pitchFamily="18" charset="0"/>
              </a:rPr>
              <a:t>άλλων</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προσδιοριστικών</a:t>
            </a:r>
            <a:r>
              <a:rPr lang="en-US" altLang="zh-CN" sz="2200" dirty="0" smtClean="0">
                <a:cs typeface="Times New Roman" pitchFamily="18" charset="0"/>
              </a:rPr>
              <a:t> </a:t>
            </a:r>
            <a:r>
              <a:rPr lang="en-US" altLang="zh-CN" sz="2200" dirty="0" err="1" smtClean="0">
                <a:solidFill>
                  <a:srgbClr val="000000"/>
                </a:solidFill>
                <a:cs typeface="Segoe UI" pitchFamily="18" charset="0"/>
              </a:rPr>
              <a:t>παραγόντων</a:t>
            </a:r>
            <a:endParaRPr lang="en-US" altLang="zh-CN" sz="2200" dirty="0" smtClean="0">
              <a:solidFill>
                <a:srgbClr val="000000"/>
              </a:solidFill>
              <a:cs typeface="Segoe UI" pitchFamily="18" charset="0"/>
            </a:endParaRPr>
          </a:p>
          <a:p>
            <a:pPr marL="0" indent="0" algn="ctr">
              <a:lnSpc>
                <a:spcPct val="80000"/>
              </a:lnSpc>
              <a:buNone/>
            </a:pP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smtClean="0">
                <a:solidFill>
                  <a:srgbClr val="000000"/>
                </a:solidFill>
                <a:cs typeface="Segoe UI" pitchFamily="18" charset="0"/>
              </a:rPr>
              <a:t>Ld</a:t>
            </a:r>
            <a:r>
              <a:rPr lang="en-US" altLang="zh-CN" sz="2200" dirty="0" smtClean="0">
                <a:cs typeface="Times New Roman" pitchFamily="18" charset="0"/>
              </a:rPr>
              <a:t> </a:t>
            </a:r>
            <a:r>
              <a:rPr lang="en-US" altLang="zh-CN" sz="2200" dirty="0" smtClean="0">
                <a:solidFill>
                  <a:srgbClr val="000000"/>
                </a:solidFill>
                <a:cs typeface="Segoe UI" pitchFamily="18" charset="0"/>
              </a:rPr>
              <a:t>σε</a:t>
            </a:r>
            <a:r>
              <a:rPr lang="en-US" altLang="zh-CN" sz="2200" dirty="0" smtClean="0">
                <a:cs typeface="Times New Roman" pitchFamily="18" charset="0"/>
              </a:rPr>
              <a:t> </a:t>
            </a:r>
            <a:r>
              <a:rPr lang="en-US" altLang="zh-CN" sz="2200" dirty="0" err="1" smtClean="0">
                <a:solidFill>
                  <a:srgbClr val="000000"/>
                </a:solidFill>
                <a:cs typeface="Segoe UI" pitchFamily="18" charset="0"/>
              </a:rPr>
              <a:t>L’d</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a:t>
            </a:r>
            <a:r>
              <a:rPr lang="en-US" altLang="zh-CN" sz="2200" dirty="0" err="1" smtClean="0">
                <a:solidFill>
                  <a:srgbClr val="000000"/>
                </a:solidFill>
                <a:cs typeface="Segoe UI" pitchFamily="18" charset="0"/>
              </a:rPr>
              <a:t>στο</a:t>
            </a:r>
            <a:r>
              <a:rPr lang="en-US" altLang="zh-CN" sz="2200" dirty="0" smtClean="0">
                <a:cs typeface="Times New Roman" pitchFamily="18" charset="0"/>
              </a:rPr>
              <a:t> </a:t>
            </a:r>
            <a:r>
              <a:rPr lang="en-US" altLang="zh-CN" sz="2200" dirty="0" err="1" smtClean="0">
                <a:solidFill>
                  <a:srgbClr val="000000"/>
                </a:solidFill>
                <a:cs typeface="Segoe UI" pitchFamily="18" charset="0"/>
              </a:rPr>
              <a:t>διάγρα</a:t>
            </a:r>
            <a:r>
              <a:rPr lang="en-US" altLang="zh-CN" sz="2200" dirty="0" smtClean="0">
                <a:solidFill>
                  <a:srgbClr val="000000"/>
                </a:solidFill>
                <a:cs typeface="Segoe UI" pitchFamily="18" charset="0"/>
              </a:rPr>
              <a:t>µµα</a:t>
            </a:r>
            <a:r>
              <a:rPr lang="en-US" altLang="zh-CN" sz="2200" dirty="0" smtClean="0">
                <a:cs typeface="Times New Roman" pitchFamily="18" charset="0"/>
              </a:rPr>
              <a:t> </a:t>
            </a:r>
            <a:r>
              <a:rPr lang="en-US" altLang="zh-CN" sz="2200" dirty="0" smtClean="0">
                <a:solidFill>
                  <a:srgbClr val="000000"/>
                </a:solidFill>
                <a:cs typeface="Segoe UI" pitchFamily="18" charset="0"/>
              </a:rPr>
              <a:t>που</a:t>
            </a:r>
            <a:r>
              <a:rPr lang="en-US" altLang="zh-CN" sz="2200" dirty="0" smtClean="0">
                <a:cs typeface="Times New Roman" pitchFamily="18" charset="0"/>
              </a:rPr>
              <a:t> </a:t>
            </a:r>
            <a:r>
              <a:rPr lang="en-US" altLang="zh-CN" sz="2200" dirty="0" err="1" smtClean="0">
                <a:solidFill>
                  <a:srgbClr val="000000"/>
                </a:solidFill>
                <a:cs typeface="Segoe UI" pitchFamily="18" charset="0"/>
              </a:rPr>
              <a:t>ακολουθεί</a:t>
            </a:r>
            <a:r>
              <a:rPr lang="en-US" altLang="zh-CN" sz="2200" dirty="0" smtClean="0">
                <a:solidFill>
                  <a:srgbClr val="000000"/>
                </a:solidFill>
                <a:cs typeface="Segoe UI" pitchFamily="18" charset="0"/>
              </a:rPr>
              <a:t>)</a:t>
            </a:r>
          </a:p>
          <a:p>
            <a:pPr marL="0" indent="0">
              <a:lnSpc>
                <a:spcPct val="80000"/>
              </a:lnSpc>
              <a:buNone/>
              <a:tabLst>
                <a:tab pos="254000" algn="l"/>
              </a:tabLst>
            </a:pPr>
            <a:r>
              <a:rPr lang="en-US" altLang="zh-CN" sz="2200" dirty="0" smtClean="0">
                <a:solidFill>
                  <a:srgbClr val="000000"/>
                </a:solidFill>
                <a:cs typeface="Segoe UI" pitchFamily="18" charset="0"/>
              </a:rPr>
              <a:t>Μετακίνηση:</a:t>
            </a:r>
            <a:r>
              <a:rPr lang="en-US" altLang="zh-CN" sz="2200" dirty="0" smtClean="0">
                <a:cs typeface="Times New Roman" pitchFamily="18" charset="0"/>
              </a:rPr>
              <a:t> </a:t>
            </a:r>
            <a:r>
              <a:rPr lang="en-US" altLang="zh-CN" sz="2200" dirty="0" err="1" smtClean="0">
                <a:solidFill>
                  <a:srgbClr val="000000"/>
                </a:solidFill>
                <a:cs typeface="Segoe UI" pitchFamily="18" charset="0"/>
              </a:rPr>
              <a:t>όταν</a:t>
            </a:r>
            <a:r>
              <a:rPr lang="en-US" altLang="zh-CN" sz="2200" dirty="0" smtClean="0">
                <a:cs typeface="Times New Roman" pitchFamily="18" charset="0"/>
              </a:rPr>
              <a:t> </a:t>
            </a:r>
            <a:r>
              <a:rPr lang="en-US" altLang="zh-CN" sz="2200" dirty="0" err="1" smtClean="0">
                <a:solidFill>
                  <a:srgbClr val="000000"/>
                </a:solidFill>
                <a:cs typeface="Segoe UI" pitchFamily="18" charset="0"/>
              </a:rPr>
              <a:t>αυξοµειώνεται</a:t>
            </a:r>
            <a:r>
              <a:rPr lang="en-US" altLang="zh-CN" sz="2200" dirty="0" smtClean="0">
                <a:cs typeface="Times New Roman" pitchFamily="18" charset="0"/>
              </a:rPr>
              <a:t> </a:t>
            </a:r>
            <a:r>
              <a:rPr lang="en-US" altLang="zh-CN" sz="2200" dirty="0" smtClean="0">
                <a:solidFill>
                  <a:srgbClr val="000000"/>
                </a:solidFill>
                <a:cs typeface="Segoe UI" pitchFamily="18" charset="0"/>
              </a:rPr>
              <a:t>ο</a:t>
            </a:r>
            <a:r>
              <a:rPr lang="en-US" altLang="zh-CN" sz="2200" dirty="0" smtClean="0">
                <a:cs typeface="Times New Roman" pitchFamily="18" charset="0"/>
              </a:rPr>
              <a:t> </a:t>
            </a:r>
            <a:r>
              <a:rPr lang="en-US" altLang="zh-CN" sz="2200" dirty="0" smtClean="0">
                <a:solidFill>
                  <a:srgbClr val="000000"/>
                </a:solidFill>
                <a:cs typeface="Segoe UI" pitchFamily="18" charset="0"/>
              </a:rPr>
              <a:t>µ</a:t>
            </a:r>
            <a:r>
              <a:rPr lang="en-US" altLang="zh-CN" sz="2200" dirty="0" err="1" smtClean="0">
                <a:solidFill>
                  <a:srgbClr val="000000"/>
                </a:solidFill>
                <a:cs typeface="Segoe UI" pitchFamily="18" charset="0"/>
              </a:rPr>
              <a:t>ισθός</a:t>
            </a:r>
            <a:r>
              <a:rPr lang="en-US" altLang="zh-CN" sz="2200" dirty="0" smtClean="0">
                <a:cs typeface="Times New Roman" pitchFamily="18" charset="0"/>
              </a:rPr>
              <a:t> </a:t>
            </a:r>
            <a:r>
              <a:rPr lang="en-US" altLang="zh-CN" sz="2200" dirty="0" smtClean="0">
                <a:solidFill>
                  <a:srgbClr val="000000"/>
                </a:solidFill>
                <a:cs typeface="Segoe UI" pitchFamily="18" charset="0"/>
              </a:rPr>
              <a:t>µε</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σταθερούς</a:t>
            </a:r>
            <a:r>
              <a:rPr lang="en-US" altLang="zh-CN" sz="2200" dirty="0" smtClean="0">
                <a:cs typeface="Times New Roman" pitchFamily="18" charset="0"/>
              </a:rPr>
              <a:t> </a:t>
            </a:r>
            <a:r>
              <a:rPr lang="en-US" altLang="zh-CN" sz="2200" dirty="0" err="1" smtClean="0">
                <a:solidFill>
                  <a:srgbClr val="000000"/>
                </a:solidFill>
                <a:cs typeface="Segoe UI" pitchFamily="18" charset="0"/>
              </a:rPr>
              <a:t>τους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άλλους</a:t>
            </a:r>
            <a:r>
              <a:rPr lang="en-US" altLang="zh-CN" sz="2200" dirty="0" smtClean="0">
                <a:cs typeface="Times New Roman" pitchFamily="18" charset="0"/>
              </a:rPr>
              <a:t> </a:t>
            </a:r>
            <a:r>
              <a:rPr lang="en-US" altLang="zh-CN" sz="2200" dirty="0" err="1" smtClean="0">
                <a:solidFill>
                  <a:srgbClr val="000000"/>
                </a:solidFill>
                <a:cs typeface="Segoe UI" pitchFamily="18" charset="0"/>
              </a:rPr>
              <a:t>προσδιοριστικούς</a:t>
            </a:r>
            <a:r>
              <a:rPr lang="el-GR" altLang="zh-CN" sz="2200" dirty="0" smtClean="0">
                <a:solidFill>
                  <a:srgbClr val="000000"/>
                </a:solidFill>
                <a:cs typeface="Segoe UI" pitchFamily="18" charset="0"/>
              </a:rPr>
              <a:t> </a:t>
            </a:r>
            <a:r>
              <a:rPr lang="en-US" altLang="zh-CN" sz="2200" dirty="0" err="1" smtClean="0">
                <a:solidFill>
                  <a:srgbClr val="000000"/>
                </a:solidFill>
                <a:cs typeface="Segoe UI" pitchFamily="18" charset="0"/>
              </a:rPr>
              <a:t>παράγοντες</a:t>
            </a:r>
            <a:endParaRPr lang="en-US" altLang="zh-CN" sz="2200" dirty="0" smtClean="0">
              <a:solidFill>
                <a:srgbClr val="000000"/>
              </a:solidFill>
              <a:cs typeface="Segoe UI" pitchFamily="18" charset="0"/>
            </a:endParaRPr>
          </a:p>
          <a:p>
            <a:pPr marL="0" indent="0" algn="ctr">
              <a:lnSpc>
                <a:spcPct val="80000"/>
              </a:lnSpc>
              <a:buNone/>
            </a:pPr>
            <a:r>
              <a:rPr lang="en-US" altLang="zh-CN" sz="2200" dirty="0" err="1" smtClean="0">
                <a:solidFill>
                  <a:srgbClr val="000000"/>
                </a:solidFill>
                <a:cs typeface="Segoe UI" pitchFamily="18" charset="0"/>
              </a:rPr>
              <a:t>από</a:t>
            </a:r>
            <a:r>
              <a:rPr lang="en-US" altLang="zh-CN" sz="2200" dirty="0" smtClean="0">
                <a:cs typeface="Times New Roman" pitchFamily="18" charset="0"/>
              </a:rPr>
              <a:t> </a:t>
            </a:r>
            <a:r>
              <a:rPr lang="en-US" altLang="zh-CN" sz="2200" dirty="0" smtClean="0">
                <a:solidFill>
                  <a:srgbClr val="000000"/>
                </a:solidFill>
                <a:cs typeface="Segoe UI" pitchFamily="18" charset="0"/>
              </a:rPr>
              <a:t>το</a:t>
            </a:r>
            <a:r>
              <a:rPr lang="en-US" altLang="zh-CN" sz="2200" dirty="0" smtClean="0">
                <a:cs typeface="Times New Roman" pitchFamily="18" charset="0"/>
              </a:rPr>
              <a:t> </a:t>
            </a:r>
            <a:r>
              <a:rPr lang="en-US" altLang="zh-CN" sz="2200" dirty="0" smtClean="0">
                <a:solidFill>
                  <a:srgbClr val="000000"/>
                </a:solidFill>
                <a:cs typeface="Segoe UI" pitchFamily="18" charset="0"/>
              </a:rPr>
              <a:t>Α</a:t>
            </a:r>
            <a:r>
              <a:rPr lang="en-US" altLang="zh-CN" sz="2200" dirty="0" smtClean="0">
                <a:cs typeface="Times New Roman" pitchFamily="18" charset="0"/>
              </a:rPr>
              <a:t> </a:t>
            </a:r>
            <a:r>
              <a:rPr lang="en-US" altLang="zh-CN" sz="2200" dirty="0" err="1" smtClean="0">
                <a:solidFill>
                  <a:srgbClr val="000000"/>
                </a:solidFill>
                <a:cs typeface="Segoe UI" pitchFamily="18" charset="0"/>
              </a:rPr>
              <a:t>στο</a:t>
            </a:r>
            <a:r>
              <a:rPr lang="en-US" altLang="zh-CN" sz="2200" dirty="0" smtClean="0">
                <a:cs typeface="Times New Roman" pitchFamily="18" charset="0"/>
              </a:rPr>
              <a:t> </a:t>
            </a:r>
            <a:r>
              <a:rPr lang="en-US" altLang="zh-CN" sz="2200" dirty="0" smtClean="0">
                <a:solidFill>
                  <a:srgbClr val="000000"/>
                </a:solidFill>
                <a:cs typeface="Segoe UI" pitchFamily="18" charset="0"/>
              </a:rPr>
              <a:t>Β</a:t>
            </a:r>
            <a:r>
              <a:rPr lang="en-US" altLang="zh-CN" sz="2200" dirty="0" smtClean="0">
                <a:cs typeface="Times New Roman" pitchFamily="18" charset="0"/>
              </a:rPr>
              <a:t> </a:t>
            </a:r>
            <a:r>
              <a:rPr lang="en-US" altLang="zh-CN" sz="2200" dirty="0" smtClean="0">
                <a:solidFill>
                  <a:srgbClr val="000000"/>
                </a:solidFill>
                <a:cs typeface="Segoe UI" pitchFamily="18" charset="0"/>
              </a:rPr>
              <a:t>ή</a:t>
            </a:r>
            <a:r>
              <a:rPr lang="en-US" altLang="zh-CN" sz="2200" dirty="0" smtClean="0">
                <a:cs typeface="Times New Roman" pitchFamily="18" charset="0"/>
              </a:rPr>
              <a:t> </a:t>
            </a:r>
            <a:r>
              <a:rPr lang="en-US" altLang="zh-CN" sz="2200" dirty="0" smtClean="0">
                <a:solidFill>
                  <a:srgbClr val="000000"/>
                </a:solidFill>
                <a:cs typeface="Segoe UI" pitchFamily="18" charset="0"/>
              </a:rPr>
              <a:t>Γ</a:t>
            </a:r>
            <a:r>
              <a:rPr lang="el-GR" altLang="zh-CN" sz="2200" dirty="0" smtClean="0">
                <a:solidFill>
                  <a:srgbClr val="000000"/>
                </a:solidFill>
                <a:cs typeface="Segoe UI" pitchFamily="18" charset="0"/>
              </a:rPr>
              <a:t> </a:t>
            </a:r>
            <a:r>
              <a:rPr lang="en-US" altLang="zh-CN" sz="2200" dirty="0" smtClean="0">
                <a:solidFill>
                  <a:srgbClr val="000000"/>
                </a:solidFill>
                <a:cs typeface="Segoe UI" pitchFamily="18" charset="0"/>
              </a:rPr>
              <a:t>(</a:t>
            </a:r>
            <a:r>
              <a:rPr lang="en-US" altLang="zh-CN" sz="2200" dirty="0" err="1" smtClean="0">
                <a:solidFill>
                  <a:srgbClr val="000000"/>
                </a:solidFill>
                <a:cs typeface="Segoe UI" pitchFamily="18" charset="0"/>
              </a:rPr>
              <a:t>στο</a:t>
            </a:r>
            <a:r>
              <a:rPr lang="en-US" altLang="zh-CN" sz="2200" dirty="0" smtClean="0">
                <a:cs typeface="Times New Roman" pitchFamily="18" charset="0"/>
              </a:rPr>
              <a:t> </a:t>
            </a:r>
            <a:r>
              <a:rPr lang="en-US" altLang="zh-CN" sz="2200" dirty="0" err="1" smtClean="0">
                <a:solidFill>
                  <a:srgbClr val="000000"/>
                </a:solidFill>
                <a:cs typeface="Segoe UI" pitchFamily="18" charset="0"/>
              </a:rPr>
              <a:t>διάγρα</a:t>
            </a:r>
            <a:r>
              <a:rPr lang="en-US" altLang="zh-CN" sz="2200" dirty="0" smtClean="0">
                <a:solidFill>
                  <a:srgbClr val="000000"/>
                </a:solidFill>
                <a:cs typeface="Segoe UI" pitchFamily="18" charset="0"/>
              </a:rPr>
              <a:t>µµα</a:t>
            </a:r>
            <a:r>
              <a:rPr lang="en-US" altLang="zh-CN" sz="2200" dirty="0" smtClean="0">
                <a:cs typeface="Times New Roman" pitchFamily="18" charset="0"/>
              </a:rPr>
              <a:t> </a:t>
            </a:r>
            <a:r>
              <a:rPr lang="en-US" altLang="zh-CN" sz="2200" dirty="0" smtClean="0">
                <a:solidFill>
                  <a:srgbClr val="000000"/>
                </a:solidFill>
                <a:cs typeface="Segoe UI" pitchFamily="18" charset="0"/>
              </a:rPr>
              <a:t>που</a:t>
            </a:r>
            <a:r>
              <a:rPr lang="en-US" altLang="zh-CN" sz="2200" dirty="0" smtClean="0">
                <a:cs typeface="Times New Roman" pitchFamily="18" charset="0"/>
              </a:rPr>
              <a:t> </a:t>
            </a:r>
            <a:r>
              <a:rPr lang="en-US" altLang="zh-CN" sz="2200" dirty="0" err="1" smtClean="0">
                <a:solidFill>
                  <a:srgbClr val="000000"/>
                </a:solidFill>
                <a:cs typeface="Segoe UI" pitchFamily="18" charset="0"/>
              </a:rPr>
              <a:t>ακολουθεί</a:t>
            </a:r>
            <a:r>
              <a:rPr lang="en-US" altLang="zh-CN" sz="2200" dirty="0" smtClean="0">
                <a:solidFill>
                  <a:srgbClr val="000000"/>
                </a:solidFill>
                <a:cs typeface="Segoe UI" pitchFamily="18" charset="0"/>
              </a:rPr>
              <a:t>)</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pic>
        <p:nvPicPr>
          <p:cNvPr id="5" name="4 - Εικόνα" descr="σελ 31 ενοτ 6.jpg"/>
          <p:cNvPicPr>
            <a:picLocks noChangeAspect="1"/>
          </p:cNvPicPr>
          <p:nvPr/>
        </p:nvPicPr>
        <p:blipFill>
          <a:blip r:embed="rId2" cstate="print"/>
          <a:stretch>
            <a:fillRect/>
          </a:stretch>
        </p:blipFill>
        <p:spPr>
          <a:xfrm>
            <a:off x="1404938" y="1849388"/>
            <a:ext cx="4499854" cy="3403649"/>
          </a:xfrm>
          <a:prstGeom prst="rect">
            <a:avLst/>
          </a:prstGeom>
        </p:spPr>
      </p:pic>
      <p:sp>
        <p:nvSpPr>
          <p:cNvPr id="6" name="TextBox 1"/>
          <p:cNvSpPr txBox="1"/>
          <p:nvPr/>
        </p:nvSpPr>
        <p:spPr>
          <a:xfrm>
            <a:off x="1403648" y="1057300"/>
            <a:ext cx="4882683" cy="802784"/>
          </a:xfrm>
          <a:prstGeom prst="rect">
            <a:avLst/>
          </a:prstGeom>
          <a:noFill/>
        </p:spPr>
        <p:txBody>
          <a:bodyPr wrap="none" lIns="0" tIns="0" rIns="0" rtlCol="0">
            <a:spAutoFit/>
          </a:bodyPr>
          <a:lstStyle/>
          <a:p>
            <a:pPr>
              <a:lnSpc>
                <a:spcPts val="2700"/>
              </a:lnSpc>
              <a:tabLst>
                <a:tab pos="520700" algn="l"/>
              </a:tabLst>
            </a:pPr>
            <a:r>
              <a:rPr lang="en-US" altLang="zh-CN" dirty="0" smtClean="0"/>
              <a:t>	</a:t>
            </a:r>
            <a:r>
              <a:rPr lang="en-US" altLang="zh-CN" sz="2800" b="1" dirty="0" smtClean="0">
                <a:cs typeface="Segoe UI" pitchFamily="18" charset="0"/>
              </a:rPr>
              <a:t>Μετατόπιση / Μετακίνηση</a:t>
            </a:r>
          </a:p>
          <a:p>
            <a:pPr>
              <a:lnSpc>
                <a:spcPts val="3200"/>
              </a:lnSpc>
              <a:tabLst>
                <a:tab pos="520700" algn="l"/>
              </a:tabLst>
            </a:pPr>
            <a:r>
              <a:rPr lang="en-US" altLang="zh-CN" sz="2800" b="1" dirty="0" smtClean="0">
                <a:cs typeface="Segoe UI" pitchFamily="18" charset="0"/>
              </a:rPr>
              <a:t>της Καµπύλης Ζήτησης Εργασίας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a:xfrm>
            <a:off x="457200" y="1333500"/>
            <a:ext cx="8229600" cy="1091952"/>
          </a:xfrm>
        </p:spPr>
        <p:txBody>
          <a:bodyPr>
            <a:noAutofit/>
          </a:bodyPr>
          <a:lstStyle/>
          <a:p>
            <a:pPr marL="0" indent="0">
              <a:lnSpc>
                <a:spcPct val="80000"/>
              </a:lnSpc>
              <a:buNone/>
              <a:tabLst>
                <a:tab pos="431800" algn="l"/>
              </a:tabLst>
            </a:pPr>
            <a:r>
              <a:rPr lang="en-US" altLang="zh-CN" sz="2400" b="1" dirty="0" smtClean="0">
                <a:cs typeface="Segoe UI" pitchFamily="18" charset="0"/>
              </a:rPr>
              <a:t>Ελαστικότητα </a:t>
            </a:r>
            <a:r>
              <a:rPr lang="en-US" altLang="zh-CN" sz="2400" b="1" dirty="0" err="1" smtClean="0">
                <a:cs typeface="Segoe UI" pitchFamily="18" charset="0"/>
              </a:rPr>
              <a:t>Προσφοράς</a:t>
            </a:r>
            <a:r>
              <a:rPr lang="en-US"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cs typeface="Segoe UI" pitchFamily="18" charset="0"/>
            </a:endParaRPr>
          </a:p>
          <a:p>
            <a:pPr marL="0" indent="0">
              <a:lnSpc>
                <a:spcPct val="80000"/>
              </a:lnSpc>
              <a:buNone/>
              <a:tabLst>
                <a:tab pos="431800" algn="l"/>
              </a:tabLst>
            </a:pPr>
            <a:r>
              <a:rPr lang="en-US" altLang="zh-CN" sz="2000" dirty="0" err="1" smtClean="0">
                <a:cs typeface="Segoe UI" pitchFamily="18" charset="0"/>
              </a:rPr>
              <a:t>Μετρά</a:t>
            </a:r>
            <a:r>
              <a:rPr lang="en-US" altLang="zh-CN" sz="2000" dirty="0" smtClean="0">
                <a:cs typeface="Times New Roman" pitchFamily="18" charset="0"/>
              </a:rPr>
              <a:t> </a:t>
            </a:r>
            <a:r>
              <a:rPr lang="en-US" altLang="zh-CN" sz="2000" dirty="0" err="1" smtClean="0">
                <a:cs typeface="Segoe UI" pitchFamily="18" charset="0"/>
              </a:rPr>
              <a:t>τον</a:t>
            </a:r>
            <a:r>
              <a:rPr lang="en-US" altLang="zh-CN" sz="2000" dirty="0" smtClean="0">
                <a:cs typeface="Times New Roman" pitchFamily="18" charset="0"/>
              </a:rPr>
              <a:t> </a:t>
            </a:r>
            <a:r>
              <a:rPr lang="en-US" altLang="zh-CN" sz="2000" dirty="0" err="1" smtClean="0">
                <a:cs typeface="Segoe UI" pitchFamily="18" charset="0"/>
              </a:rPr>
              <a:t>βαθµό</a:t>
            </a:r>
            <a:r>
              <a:rPr lang="en-US" altLang="zh-CN" sz="2000" dirty="0" smtClean="0">
                <a:cs typeface="Times New Roman" pitchFamily="18" charset="0"/>
              </a:rPr>
              <a:t> </a:t>
            </a:r>
            <a:r>
              <a:rPr lang="en-US" altLang="zh-CN" sz="2000" dirty="0" err="1" smtClean="0">
                <a:cs typeface="Segoe UI" pitchFamily="18" charset="0"/>
              </a:rPr>
              <a:t>αντίδρασης</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l-GR" altLang="zh-CN" sz="2000" dirty="0" err="1" smtClean="0">
                <a:cs typeface="Segoe UI" pitchFamily="18" charset="0"/>
              </a:rPr>
              <a:t>ζήτησς</a:t>
            </a:r>
            <a:r>
              <a:rPr lang="el-GR" altLang="zh-CN" sz="2000" dirty="0" smtClean="0">
                <a:cs typeface="Segoe UI"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err="1" smtClean="0">
                <a:cs typeface="Segoe UI" pitchFamily="18" charset="0"/>
              </a:rPr>
              <a:t>στις</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εταβολές</a:t>
            </a:r>
            <a:r>
              <a:rPr lang="en-US" altLang="zh-CN" sz="2000" dirty="0" smtClean="0">
                <a:cs typeface="Times New Roman" pitchFamily="18" charset="0"/>
              </a:rPr>
              <a:t> </a:t>
            </a:r>
            <a:r>
              <a:rPr lang="en-US" altLang="zh-CN" sz="2000" dirty="0" err="1" smtClean="0">
                <a:cs typeface="Segoe UI" pitchFamily="18" charset="0"/>
              </a:rPr>
              <a:t>του</a:t>
            </a:r>
            <a:r>
              <a:rPr lang="en-US" altLang="zh-CN" sz="2000" dirty="0" smtClean="0">
                <a:cs typeface="Times New Roman" pitchFamily="18" charset="0"/>
              </a:rPr>
              <a:t> </a:t>
            </a:r>
            <a:r>
              <a:rPr lang="en-US" altLang="zh-CN" sz="2000" dirty="0" err="1" smtClean="0">
                <a:cs typeface="Segoe UI" pitchFamily="18" charset="0"/>
              </a:rPr>
              <a:t>εργατικού</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ισθού</a:t>
            </a:r>
            <a:r>
              <a:rPr lang="el-GR" altLang="zh-CN" sz="2000" dirty="0" smtClean="0">
                <a:cs typeface="Segoe UI" pitchFamily="18" charset="0"/>
              </a:rPr>
              <a:t> ως εξής:</a:t>
            </a:r>
          </a:p>
          <a:p>
            <a:pPr marL="0" indent="0">
              <a:lnSpc>
                <a:spcPct val="80000"/>
              </a:lnSpc>
              <a:buNone/>
              <a:tabLst>
                <a:tab pos="431800" algn="l"/>
              </a:tabLst>
            </a:pPr>
            <a:endParaRPr lang="en-US" altLang="zh-CN" sz="2000" dirty="0" smtClean="0">
              <a:cs typeface="Segoe UI" pitchFamily="18" charset="0"/>
            </a:endParaRP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37</a:t>
            </a:fld>
            <a:endParaRPr lang="el-GR" dirty="0"/>
          </a:p>
        </p:txBody>
      </p:sp>
      <p:pic>
        <p:nvPicPr>
          <p:cNvPr id="5" name="4 - Εικόνα" descr="σελ 16 ενοτ 6.jpg"/>
          <p:cNvPicPr>
            <a:picLocks noChangeAspect="1"/>
          </p:cNvPicPr>
          <p:nvPr/>
        </p:nvPicPr>
        <p:blipFill>
          <a:blip r:embed="rId2" cstate="print"/>
          <a:stretch>
            <a:fillRect/>
          </a:stretch>
        </p:blipFill>
        <p:spPr>
          <a:xfrm>
            <a:off x="2123728" y="2569468"/>
            <a:ext cx="4176464" cy="2808312"/>
          </a:xfrm>
          <a:prstGeom prst="rect">
            <a:avLst/>
          </a:prstGeom>
        </p:spPr>
      </p:pic>
      <p:sp>
        <p:nvSpPr>
          <p:cNvPr id="6" name="TextBox 1"/>
          <p:cNvSpPr txBox="1"/>
          <p:nvPr/>
        </p:nvSpPr>
        <p:spPr>
          <a:xfrm>
            <a:off x="3203848" y="2353444"/>
            <a:ext cx="1193800" cy="2174954"/>
          </a:xfrm>
          <a:prstGeom prst="rect">
            <a:avLst/>
          </a:prstGeom>
          <a:noFill/>
        </p:spPr>
        <p:txBody>
          <a:bodyPr wrap="square" lIns="0" tIns="0" rIns="0" rtlCol="0">
            <a:spAutoFit/>
          </a:bodyPr>
          <a:lstStyle/>
          <a:p>
            <a:pPr>
              <a:lnSpc>
                <a:spcPts val="19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Η</a:t>
            </a:r>
            <a:r>
              <a:rPr lang="en-US" altLang="zh-CN" sz="2000" dirty="0" smtClean="0">
                <a:cs typeface="Times New Roman" pitchFamily="18" charset="0"/>
              </a:rPr>
              <a:t> </a:t>
            </a:r>
            <a:r>
              <a:rPr lang="en-US" altLang="zh-CN" sz="2000" dirty="0" smtClean="0">
                <a:solidFill>
                  <a:srgbClr val="000000"/>
                </a:solidFill>
                <a:cs typeface="Segoe UI" pitchFamily="18" charset="0"/>
              </a:rPr>
              <a:t>πρώτη</a:t>
            </a:r>
          </a:p>
          <a:p>
            <a:pPr>
              <a:lnSpc>
                <a:spcPts val="2100"/>
              </a:lnSpc>
              <a:tabLst>
                <a:tab pos="114300" algn="l"/>
                <a:tab pos="127000" algn="l"/>
                <a:tab pos="152400" algn="l"/>
                <a:tab pos="495300" algn="l"/>
              </a:tabLst>
            </a:pPr>
            <a:r>
              <a:rPr lang="en-US" altLang="zh-CN" sz="2000" dirty="0" smtClean="0">
                <a:solidFill>
                  <a:srgbClr val="000000"/>
                </a:solidFill>
                <a:cs typeface="Segoe UI" pitchFamily="18" charset="0"/>
              </a:rPr>
              <a:t>παράγωγος,</a:t>
            </a:r>
          </a:p>
          <a:p>
            <a:pPr>
              <a:lnSpc>
                <a:spcPts val="21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δηλαδή</a:t>
            </a:r>
            <a:r>
              <a:rPr lang="en-US" altLang="zh-CN" sz="2000" dirty="0" smtClean="0">
                <a:cs typeface="Times New Roman" pitchFamily="18" charset="0"/>
              </a:rPr>
              <a:t> </a:t>
            </a:r>
            <a:r>
              <a:rPr lang="en-US" altLang="zh-CN" sz="2000" dirty="0" smtClean="0">
                <a:solidFill>
                  <a:srgbClr val="000000"/>
                </a:solidFill>
                <a:cs typeface="Segoe UI" pitchFamily="18" charset="0"/>
              </a:rPr>
              <a:t>η</a:t>
            </a:r>
          </a:p>
          <a:p>
            <a:pPr>
              <a:lnSpc>
                <a:spcPts val="2100"/>
              </a:lnSpc>
              <a:tabLst>
                <a:tab pos="114300" algn="l"/>
                <a:tab pos="127000" algn="l"/>
                <a:tab pos="152400" algn="l"/>
                <a:tab pos="495300" algn="l"/>
              </a:tabLst>
            </a:pPr>
            <a:r>
              <a:rPr lang="en-US" altLang="zh-CN" sz="2000" dirty="0" smtClean="0"/>
              <a:t>		</a:t>
            </a:r>
            <a:r>
              <a:rPr lang="en-US" altLang="zh-CN" sz="2000" dirty="0" smtClean="0">
                <a:solidFill>
                  <a:srgbClr val="000000"/>
                </a:solidFill>
                <a:cs typeface="Segoe UI" pitchFamily="18" charset="0"/>
              </a:rPr>
              <a:t>κλίση</a:t>
            </a:r>
            <a:r>
              <a:rPr lang="en-US" altLang="zh-CN" sz="2000" dirty="0" smtClean="0">
                <a:cs typeface="Times New Roman" pitchFamily="18" charset="0"/>
              </a:rPr>
              <a:t> </a:t>
            </a:r>
            <a:r>
              <a:rPr lang="en-US" altLang="zh-CN" sz="2000" dirty="0" smtClean="0">
                <a:solidFill>
                  <a:srgbClr val="000000"/>
                </a:solidFill>
                <a:cs typeface="Segoe UI" pitchFamily="18" charset="0"/>
              </a:rPr>
              <a:t>της</a:t>
            </a:r>
          </a:p>
          <a:p>
            <a:pPr>
              <a:lnSpc>
                <a:spcPts val="2100"/>
              </a:lnSpc>
              <a:tabLst>
                <a:tab pos="114300" algn="l"/>
                <a:tab pos="127000" algn="l"/>
                <a:tab pos="152400" algn="l"/>
                <a:tab pos="495300" algn="l"/>
              </a:tabLst>
            </a:pPr>
            <a:r>
              <a:rPr lang="en-US" altLang="zh-CN" sz="2000" dirty="0" smtClean="0"/>
              <a:t>	</a:t>
            </a:r>
            <a:r>
              <a:rPr lang="en-US" altLang="zh-CN" sz="2000" dirty="0" err="1" smtClean="0">
                <a:solidFill>
                  <a:srgbClr val="000000"/>
                </a:solidFill>
                <a:cs typeface="Segoe UI" pitchFamily="18" charset="0"/>
              </a:rPr>
              <a:t>καµπύλης</a:t>
            </a:r>
            <a:endParaRPr lang="el-GR" altLang="zh-CN" sz="2000" dirty="0" smtClean="0">
              <a:solidFill>
                <a:srgbClr val="000000"/>
              </a:solidFill>
              <a:cs typeface="Segoe UI" pitchFamily="18" charset="0"/>
            </a:endParaRPr>
          </a:p>
          <a:p>
            <a:pPr>
              <a:lnSpc>
                <a:spcPts val="2100"/>
              </a:lnSpc>
              <a:tabLst>
                <a:tab pos="114300" algn="l"/>
                <a:tab pos="127000" algn="l"/>
                <a:tab pos="152400" algn="l"/>
                <a:tab pos="495300" algn="l"/>
              </a:tabLst>
            </a:pPr>
            <a:endParaRPr lang="el-GR" altLang="zh-CN" sz="2000" dirty="0" smtClean="0">
              <a:solidFill>
                <a:srgbClr val="000000"/>
              </a:solidFill>
              <a:cs typeface="Segoe UI" pitchFamily="18" charset="0"/>
            </a:endParaRPr>
          </a:p>
          <a:p>
            <a:pPr algn="ctr">
              <a:lnSpc>
                <a:spcPts val="2100"/>
              </a:lnSpc>
              <a:tabLst>
                <a:tab pos="114300" algn="l"/>
                <a:tab pos="127000" algn="l"/>
                <a:tab pos="152400" algn="l"/>
                <a:tab pos="495300" algn="l"/>
              </a:tabLst>
            </a:pPr>
            <a:endParaRPr lang="el-GR" altLang="zh-CN" sz="2000" dirty="0" smtClean="0">
              <a:solidFill>
                <a:srgbClr val="000000"/>
              </a:solidFill>
              <a:cs typeface="Segoe UI" pitchFamily="18" charset="0"/>
            </a:endParaRPr>
          </a:p>
          <a:p>
            <a:pPr algn="ctr">
              <a:lnSpc>
                <a:spcPts val="2100"/>
              </a:lnSpc>
              <a:tabLst>
                <a:tab pos="114300" algn="l"/>
                <a:tab pos="127000" algn="l"/>
                <a:tab pos="152400" algn="l"/>
                <a:tab pos="495300" algn="l"/>
              </a:tabLst>
            </a:pPr>
            <a:r>
              <a:rPr lang="en-US" altLang="zh-CN" sz="2000" dirty="0" smtClean="0">
                <a:solidFill>
                  <a:srgbClr val="000000"/>
                </a:solidFill>
                <a:cs typeface="Segoe UI" pitchFamily="18" charset="0"/>
              </a:rPr>
              <a:t>Ld</a:t>
            </a:r>
          </a:p>
        </p:txBody>
      </p:sp>
      <p:sp>
        <p:nvSpPr>
          <p:cNvPr id="7" name="TextBox 1"/>
          <p:cNvSpPr txBox="1"/>
          <p:nvPr/>
        </p:nvSpPr>
        <p:spPr>
          <a:xfrm>
            <a:off x="4572000" y="2713484"/>
            <a:ext cx="1834851" cy="1777410"/>
          </a:xfrm>
          <a:prstGeom prst="rect">
            <a:avLst/>
          </a:prstGeom>
          <a:noFill/>
        </p:spPr>
        <p:txBody>
          <a:bodyPr wrap="square" lIns="0" tIns="0" rIns="0" rtlCol="0">
            <a:spAutoFit/>
          </a:bodyPr>
          <a:lstStyle/>
          <a:p>
            <a:pPr>
              <a:lnSpc>
                <a:spcPts val="1900"/>
              </a:lnSpc>
              <a:tabLst>
                <a:tab pos="254000" algn="l"/>
                <a:tab pos="317500" algn="l"/>
                <a:tab pos="419100" algn="l"/>
                <a:tab pos="444500" algn="l"/>
                <a:tab pos="812800" algn="l"/>
              </a:tabLst>
            </a:pPr>
            <a:r>
              <a:rPr lang="en-US" altLang="zh-CN" sz="1799" dirty="0" err="1" smtClean="0">
                <a:solidFill>
                  <a:srgbClr val="000000"/>
                </a:solidFill>
                <a:cs typeface="Segoe UI" pitchFamily="18" charset="0"/>
              </a:rPr>
              <a:t>Σηµείο</a:t>
            </a:r>
            <a:r>
              <a:rPr lang="en-US" altLang="zh-CN" sz="1799" dirty="0" smtClean="0">
                <a:cs typeface="Times New Roman" pitchFamily="18" charset="0"/>
              </a:rPr>
              <a:t> </a:t>
            </a:r>
            <a:r>
              <a:rPr lang="en-US" altLang="zh-CN" sz="1799" dirty="0" err="1" smtClean="0">
                <a:solidFill>
                  <a:srgbClr val="000000"/>
                </a:solidFill>
                <a:cs typeface="Segoe UI" pitchFamily="18" charset="0"/>
              </a:rPr>
              <a:t>στο</a:t>
            </a:r>
            <a:r>
              <a:rPr lang="el-GR" altLang="zh-CN" sz="1799" dirty="0" smtClean="0">
                <a:solidFill>
                  <a:srgbClr val="000000"/>
                </a:solidFill>
                <a:cs typeface="Segoe UI" pitchFamily="18" charset="0"/>
              </a:rPr>
              <a:t> </a:t>
            </a:r>
            <a:r>
              <a:rPr lang="en-US" altLang="zh-CN" sz="1799" dirty="0" err="1" smtClean="0">
                <a:solidFill>
                  <a:srgbClr val="000000"/>
                </a:solidFill>
                <a:cs typeface="Segoe UI" pitchFamily="18" charset="0"/>
              </a:rPr>
              <a:t>οποίο</a:t>
            </a:r>
            <a:r>
              <a:rPr lang="en-US" altLang="zh-CN" sz="1799" dirty="0" smtClean="0">
                <a:cs typeface="Times New Roman" pitchFamily="18" charset="0"/>
              </a:rPr>
              <a:t> </a:t>
            </a:r>
            <a:r>
              <a:rPr lang="en-US" altLang="zh-CN" sz="1799" dirty="0" err="1" smtClean="0">
                <a:solidFill>
                  <a:srgbClr val="000000"/>
                </a:solidFill>
                <a:cs typeface="Segoe UI" pitchFamily="18" charset="0"/>
              </a:rPr>
              <a:t>γίνεται</a:t>
            </a:r>
            <a:r>
              <a:rPr lang="el-GR" altLang="zh-CN" sz="1799" dirty="0" smtClean="0">
                <a:solidFill>
                  <a:srgbClr val="000000"/>
                </a:solidFill>
                <a:cs typeface="Segoe UI" pitchFamily="18" charset="0"/>
              </a:rPr>
              <a:t> η</a:t>
            </a:r>
            <a:r>
              <a:rPr lang="en-US" altLang="zh-CN" sz="1799" dirty="0" err="1" smtClean="0">
                <a:solidFill>
                  <a:srgbClr val="000000"/>
                </a:solidFill>
                <a:cs typeface="Segoe UI" pitchFamily="18" charset="0"/>
              </a:rPr>
              <a:t>εκτίµηση</a:t>
            </a:r>
            <a:endParaRPr lang="en-US" altLang="zh-CN" sz="1799" dirty="0" smtClean="0">
              <a:solidFill>
                <a:srgbClr val="000000"/>
              </a:solidFill>
              <a:cs typeface="Segoe UI" pitchFamily="18" charset="0"/>
            </a:endParaRPr>
          </a:p>
          <a:p>
            <a:pPr>
              <a:lnSpc>
                <a:spcPts val="2100"/>
              </a:lnSpc>
              <a:tabLst>
                <a:tab pos="254000" algn="l"/>
                <a:tab pos="317500" algn="l"/>
                <a:tab pos="419100" algn="l"/>
                <a:tab pos="444500" algn="l"/>
                <a:tab pos="812800" algn="l"/>
              </a:tabLst>
            </a:pPr>
            <a:r>
              <a:rPr lang="el-GR" altLang="zh-CN" sz="1799" dirty="0" smtClean="0">
                <a:solidFill>
                  <a:srgbClr val="000000"/>
                </a:solidFill>
                <a:cs typeface="Segoe UI" pitchFamily="18" charset="0"/>
              </a:rPr>
              <a:t>της </a:t>
            </a:r>
            <a:r>
              <a:rPr lang="en-US" altLang="zh-CN" sz="1799" dirty="0" err="1" smtClean="0">
                <a:solidFill>
                  <a:srgbClr val="000000"/>
                </a:solidFill>
                <a:cs typeface="Segoe UI" pitchFamily="18" charset="0"/>
              </a:rPr>
              <a:t>ελαστικότητας</a:t>
            </a:r>
            <a:endParaRPr lang="en-US" altLang="zh-CN" sz="1799" dirty="0" smtClean="0">
              <a:solidFill>
                <a:srgbClr val="000000"/>
              </a:solidFill>
              <a:cs typeface="Segoe UI" pitchFamily="18" charset="0"/>
            </a:endParaRPr>
          </a:p>
          <a:p>
            <a:pPr>
              <a:lnSpc>
                <a:spcPts val="1000"/>
              </a:lnSpc>
            </a:pPr>
            <a:endParaRPr lang="en-US" altLang="zh-CN" dirty="0" smtClean="0"/>
          </a:p>
          <a:p>
            <a:pPr algn="ctr">
              <a:lnSpc>
                <a:spcPts val="3300"/>
              </a:lnSpc>
              <a:tabLst>
                <a:tab pos="254000" algn="l"/>
                <a:tab pos="317500" algn="l"/>
                <a:tab pos="419100" algn="l"/>
                <a:tab pos="444500" algn="l"/>
                <a:tab pos="812800" algn="l"/>
              </a:tabLst>
            </a:pPr>
            <a:endParaRPr lang="el-GR" altLang="zh-CN" sz="2795" dirty="0" smtClean="0">
              <a:solidFill>
                <a:srgbClr val="000000"/>
              </a:solidFill>
              <a:cs typeface="Segoe UI" pitchFamily="18" charset="0"/>
            </a:endParaRPr>
          </a:p>
          <a:p>
            <a:pPr>
              <a:lnSpc>
                <a:spcPts val="3300"/>
              </a:lnSpc>
              <a:tabLst>
                <a:tab pos="254000" algn="l"/>
                <a:tab pos="317500" algn="l"/>
                <a:tab pos="419100" algn="l"/>
                <a:tab pos="444500" algn="l"/>
                <a:tab pos="812800" algn="l"/>
              </a:tabLst>
            </a:pPr>
            <a:r>
              <a:rPr lang="en-US" altLang="zh-CN" sz="2000" dirty="0" smtClean="0">
                <a:solidFill>
                  <a:srgbClr val="000000"/>
                </a:solidFill>
                <a:cs typeface="Segoe UI" pitchFamily="18" charset="0"/>
              </a:rPr>
              <a:t>W</a:t>
            </a:r>
          </a:p>
        </p:txBody>
      </p:sp>
      <p:sp>
        <p:nvSpPr>
          <p:cNvPr id="8" name="TextBox 1"/>
          <p:cNvSpPr txBox="1"/>
          <p:nvPr/>
        </p:nvSpPr>
        <p:spPr>
          <a:xfrm>
            <a:off x="1403648" y="4153644"/>
            <a:ext cx="793487" cy="430887"/>
          </a:xfrm>
          <a:prstGeom prst="rect">
            <a:avLst/>
          </a:prstGeom>
          <a:noFill/>
        </p:spPr>
        <p:txBody>
          <a:bodyPr wrap="none" lIns="0" tIns="0" rIns="0" rtlCol="0">
            <a:spAutoFit/>
          </a:bodyPr>
          <a:lstStyle/>
          <a:p>
            <a:pPr>
              <a:lnSpc>
                <a:spcPts val="3000"/>
              </a:lnSpc>
              <a:tabLst/>
            </a:pPr>
            <a:r>
              <a:rPr lang="en-US" altLang="zh-CN" sz="2795" dirty="0" err="1" smtClean="0">
                <a:solidFill>
                  <a:srgbClr val="000000"/>
                </a:solidFill>
                <a:latin typeface="Segoe UI" pitchFamily="18" charset="0"/>
                <a:cs typeface="Segoe UI" pitchFamily="18" charset="0"/>
              </a:rPr>
              <a:t>eD</a:t>
            </a:r>
            <a:r>
              <a:rPr lang="en-US" altLang="zh-CN" sz="1799" dirty="0" err="1" smtClean="0">
                <a:solidFill>
                  <a:srgbClr val="000000"/>
                </a:solidFill>
                <a:latin typeface="Segoe UI" pitchFamily="18" charset="0"/>
                <a:cs typeface="Segoe UI" pitchFamily="18" charset="0"/>
              </a:rPr>
              <a:t>L</a:t>
            </a:r>
            <a:r>
              <a:rPr lang="en-US" altLang="zh-CN" sz="2795" dirty="0" smtClean="0">
                <a:solidFill>
                  <a:srgbClr val="000000"/>
                </a:solidFill>
                <a:latin typeface="Segoe UI" pitchFamily="18" charset="0"/>
                <a:cs typeface="Segoe UI" pitchFamily="18" charset="0"/>
              </a:rPr>
              <a:t>=</a:t>
            </a:r>
          </a:p>
        </p:txBody>
      </p:sp>
      <p:sp>
        <p:nvSpPr>
          <p:cNvPr id="9" name="TextBox 1"/>
          <p:cNvSpPr txBox="1"/>
          <p:nvPr/>
        </p:nvSpPr>
        <p:spPr>
          <a:xfrm>
            <a:off x="1835696" y="2065412"/>
            <a:ext cx="1139736" cy="2444259"/>
          </a:xfrm>
          <a:prstGeom prst="rect">
            <a:avLst/>
          </a:prstGeom>
          <a:noFill/>
        </p:spPr>
        <p:txBody>
          <a:bodyPr wrap="none" lIns="0" tIns="0" rIns="0" rtlCol="0">
            <a:spAutoFit/>
          </a:bodyPr>
          <a:lstStyle/>
          <a:p>
            <a:pPr>
              <a:lnSpc>
                <a:spcPts val="3000"/>
              </a:lnSpc>
              <a:tabLst>
                <a:tab pos="889000" algn="l"/>
                <a:tab pos="1066800" algn="l"/>
              </a:tabLst>
            </a:pPr>
            <a:endParaRPr lang="en-US" altLang="zh-CN" sz="2795" dirty="0" smtClean="0">
              <a:solidFill>
                <a:srgbClr val="000000"/>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800"/>
              </a:lnSpc>
              <a:tabLst>
                <a:tab pos="889000" algn="l"/>
                <a:tab pos="1066800" algn="l"/>
              </a:tabLst>
            </a:pPr>
            <a:r>
              <a:rPr lang="en-US" altLang="zh-CN" dirty="0" smtClean="0"/>
              <a:t>	</a:t>
            </a:r>
            <a:r>
              <a:rPr lang="en-US" altLang="zh-CN" sz="2000" dirty="0" smtClean="0">
                <a:solidFill>
                  <a:srgbClr val="000000"/>
                </a:solidFill>
                <a:cs typeface="Segoe UI" pitchFamily="18" charset="0"/>
              </a:rPr>
              <a:t>Ld</a:t>
            </a:r>
          </a:p>
          <a:p>
            <a:pPr>
              <a:lnSpc>
                <a:spcPts val="3900"/>
              </a:lnSpc>
              <a:tabLst>
                <a:tab pos="889000" algn="l"/>
                <a:tab pos="1066800" algn="l"/>
              </a:tabLst>
            </a:pPr>
            <a:r>
              <a:rPr lang="en-US" altLang="zh-CN" sz="2000" dirty="0" smtClean="0"/>
              <a:t>	</a:t>
            </a:r>
            <a:r>
              <a:rPr lang="en-US" altLang="zh-CN" sz="2000" dirty="0" smtClean="0">
                <a:solidFill>
                  <a:srgbClr val="000000"/>
                </a:solidFill>
                <a:cs typeface="Segoe UI" pitchFamily="18" charset="0"/>
              </a:rPr>
              <a:t>Ld</a:t>
            </a:r>
          </a:p>
        </p:txBody>
      </p:sp>
      <p:sp>
        <p:nvSpPr>
          <p:cNvPr id="10" name="TextBox 1"/>
          <p:cNvSpPr txBox="1"/>
          <p:nvPr/>
        </p:nvSpPr>
        <p:spPr>
          <a:xfrm>
            <a:off x="2555776" y="4513684"/>
            <a:ext cx="407163" cy="931024"/>
          </a:xfrm>
          <a:prstGeom prst="rect">
            <a:avLst/>
          </a:prstGeom>
          <a:noFill/>
        </p:spPr>
        <p:txBody>
          <a:bodyPr wrap="none" lIns="0" tIns="0" rIns="0" rtlCol="0">
            <a:spAutoFit/>
          </a:bodyPr>
          <a:lstStyle/>
          <a:p>
            <a:pPr>
              <a:lnSpc>
                <a:spcPts val="3000"/>
              </a:lnSpc>
              <a:tabLst>
                <a:tab pos="177800" algn="l"/>
              </a:tabLst>
            </a:pPr>
            <a:r>
              <a:rPr lang="en-US" altLang="zh-CN" dirty="0" smtClean="0"/>
              <a:t>	</a:t>
            </a:r>
            <a:r>
              <a:rPr lang="en-US" altLang="zh-CN" sz="2000" dirty="0" smtClean="0">
                <a:solidFill>
                  <a:srgbClr val="000000"/>
                </a:solidFill>
                <a:cs typeface="Segoe UI" pitchFamily="18" charset="0"/>
              </a:rPr>
              <a:t>W</a:t>
            </a:r>
          </a:p>
          <a:p>
            <a:pPr>
              <a:lnSpc>
                <a:spcPts val="3900"/>
              </a:lnSpc>
              <a:tabLst>
                <a:tab pos="177800" algn="l"/>
              </a:tabLst>
            </a:pPr>
            <a:r>
              <a:rPr lang="en-US" altLang="zh-CN" sz="2000" dirty="0" smtClean="0">
                <a:solidFill>
                  <a:srgbClr val="000000"/>
                </a:solidFill>
                <a:cs typeface="Segoe UI" pitchFamily="18" charset="0"/>
              </a:rPr>
              <a:t>W</a:t>
            </a:r>
          </a:p>
        </p:txBody>
      </p:sp>
      <p:sp>
        <p:nvSpPr>
          <p:cNvPr id="11" name="TextBox 1"/>
          <p:cNvSpPr txBox="1"/>
          <p:nvPr/>
        </p:nvSpPr>
        <p:spPr>
          <a:xfrm>
            <a:off x="3707904" y="4585692"/>
            <a:ext cx="227626" cy="402418"/>
          </a:xfrm>
          <a:prstGeom prst="rect">
            <a:avLst/>
          </a:prstGeom>
          <a:noFill/>
        </p:spPr>
        <p:txBody>
          <a:bodyPr wrap="none" lIns="0" tIns="0" rIns="0" rtlCol="0">
            <a:spAutoFit/>
          </a:bodyPr>
          <a:lstStyle/>
          <a:p>
            <a:pPr>
              <a:lnSpc>
                <a:spcPts val="3000"/>
              </a:lnSpc>
              <a:tabLst/>
            </a:pPr>
            <a:r>
              <a:rPr lang="en-US" altLang="zh-CN" sz="2000" dirty="0" smtClean="0">
                <a:solidFill>
                  <a:srgbClr val="000000"/>
                </a:solidFill>
                <a:cs typeface="Segoe UI" pitchFamily="18" charset="0"/>
              </a:rPr>
              <a:t>W</a:t>
            </a:r>
          </a:p>
        </p:txBody>
      </p:sp>
      <p:sp>
        <p:nvSpPr>
          <p:cNvPr id="12" name="TextBox 1"/>
          <p:cNvSpPr txBox="1"/>
          <p:nvPr/>
        </p:nvSpPr>
        <p:spPr>
          <a:xfrm>
            <a:off x="4572000" y="4513684"/>
            <a:ext cx="242054" cy="402418"/>
          </a:xfrm>
          <a:prstGeom prst="rect">
            <a:avLst/>
          </a:prstGeom>
          <a:noFill/>
        </p:spPr>
        <p:txBody>
          <a:bodyPr wrap="none" lIns="0" tIns="0" rIns="0" rtlCol="0">
            <a:spAutoFit/>
          </a:bodyPr>
          <a:lstStyle/>
          <a:p>
            <a:pPr>
              <a:lnSpc>
                <a:spcPts val="3000"/>
              </a:lnSpc>
              <a:tabLst/>
            </a:pPr>
            <a:r>
              <a:rPr lang="en-US" altLang="zh-CN" sz="2000" dirty="0" smtClean="0">
                <a:solidFill>
                  <a:srgbClr val="000000"/>
                </a:solidFill>
                <a:cs typeface="Segoe UI" pitchFamily="18" charset="0"/>
              </a:rPr>
              <a:t>Ld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pPr>
            <a:r>
              <a:rPr lang="el-GR" altLang="zh-CN" sz="2000" dirty="0" smtClean="0">
                <a:solidFill>
                  <a:srgbClr val="000000"/>
                </a:solidFill>
                <a:latin typeface="Segoe UI" pitchFamily="18" charset="0"/>
                <a:cs typeface="Segoe UI" pitchFamily="18" charset="0"/>
              </a:rPr>
              <a:t>Τιμές ελαστικότητας</a:t>
            </a:r>
            <a:endParaRPr lang="en-US" altLang="zh-CN" sz="2000" dirty="0" smtClean="0">
              <a:solidFill>
                <a:srgbClr val="000000"/>
              </a:solidFill>
              <a:latin typeface="Segoe UI" pitchFamily="18" charset="0"/>
              <a:cs typeface="Segoe UI" pitchFamily="18" charset="0"/>
            </a:endParaRPr>
          </a:p>
          <a:p>
            <a:pPr>
              <a:lnSpc>
                <a:spcPct val="80000"/>
              </a:lnSpc>
              <a:tabLst/>
            </a:pPr>
            <a:r>
              <a:rPr lang="en-US" altLang="zh-CN" sz="2000" dirty="0" err="1" smtClean="0">
                <a:solidFill>
                  <a:srgbClr val="000000"/>
                </a:solidFill>
                <a:latin typeface="Segoe UI" pitchFamily="18" charset="0"/>
                <a:cs typeface="Segoe UI" pitchFamily="18" charset="0"/>
              </a:rPr>
              <a:t>ed</a:t>
            </a:r>
            <a:r>
              <a:rPr lang="en-US" altLang="zh-CN" sz="1400" dirty="0" err="1" smtClean="0">
                <a:solidFill>
                  <a:srgbClr val="000000"/>
                </a:solidFill>
                <a:latin typeface="Segoe UI" pitchFamily="18" charset="0"/>
                <a:cs typeface="Segoe UI" pitchFamily="18" charset="0"/>
              </a:rPr>
              <a:t>L</a:t>
            </a:r>
            <a:r>
              <a:rPr lang="en-US" altLang="zh-CN" sz="2000" dirty="0" smtClean="0">
                <a:solidFill>
                  <a:srgbClr val="000000"/>
                </a:solidFill>
                <a:latin typeface="Segoe UI" pitchFamily="18" charset="0"/>
                <a:cs typeface="Segoe UI" pitchFamily="18" charset="0"/>
              </a:rPr>
              <a:t>=0</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πλήρως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ανελαστική</a:t>
            </a:r>
            <a:endParaRPr lang="en-US" altLang="zh-CN" sz="2000" dirty="0" smtClean="0">
              <a:solidFill>
                <a:srgbClr val="000000"/>
              </a:solidFill>
              <a:latin typeface="Segoe UI" pitchFamily="18" charset="0"/>
              <a:cs typeface="Segoe UI" pitchFamily="18" charset="0"/>
            </a:endParaRPr>
          </a:p>
          <a:p>
            <a:pPr>
              <a:lnSpc>
                <a:spcPct val="80000"/>
              </a:lnSpc>
              <a:tabLst/>
            </a:pPr>
            <a:r>
              <a:rPr lang="en-US" altLang="zh-CN" sz="2000" dirty="0" err="1" smtClean="0">
                <a:solidFill>
                  <a:srgbClr val="000000"/>
                </a:solidFill>
                <a:latin typeface="Segoe UI" pitchFamily="18" charset="0"/>
                <a:cs typeface="Segoe UI" pitchFamily="18" charset="0"/>
              </a:rPr>
              <a:t>ed</a:t>
            </a:r>
            <a:r>
              <a:rPr lang="en-US" altLang="zh-CN" sz="1400" dirty="0" err="1" smtClean="0">
                <a:solidFill>
                  <a:srgbClr val="000000"/>
                </a:solidFill>
                <a:latin typeface="Segoe UI" pitchFamily="18" charset="0"/>
                <a:cs typeface="Segoe UI" pitchFamily="18" charset="0"/>
              </a:rPr>
              <a:t>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&lt;1</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ανελαστική</a:t>
            </a:r>
            <a:endParaRPr lang="en-US" altLang="zh-CN" sz="2000" dirty="0" smtClean="0">
              <a:solidFill>
                <a:srgbClr val="000000"/>
              </a:solidFill>
              <a:latin typeface="Segoe UI" pitchFamily="18" charset="0"/>
              <a:cs typeface="Segoe UI" pitchFamily="18" charset="0"/>
            </a:endParaRPr>
          </a:p>
          <a:p>
            <a:pPr>
              <a:lnSpc>
                <a:spcPct val="80000"/>
              </a:lnSpc>
              <a:tabLst/>
            </a:pPr>
            <a:r>
              <a:rPr lang="en-US" altLang="zh-CN" sz="2000" dirty="0" err="1" smtClean="0">
                <a:solidFill>
                  <a:srgbClr val="000000"/>
                </a:solidFill>
                <a:latin typeface="Segoe UI" pitchFamily="18" charset="0"/>
                <a:cs typeface="Segoe UI" pitchFamily="18" charset="0"/>
              </a:rPr>
              <a:t>ed</a:t>
            </a:r>
            <a:r>
              <a:rPr lang="en-US" altLang="zh-CN" sz="1400" dirty="0" err="1" smtClean="0">
                <a:solidFill>
                  <a:srgbClr val="000000"/>
                </a:solidFill>
                <a:latin typeface="Segoe UI" pitchFamily="18" charset="0"/>
                <a:cs typeface="Segoe UI" pitchFamily="18" charset="0"/>
              </a:rPr>
              <a:t>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=1</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οναδιαία</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ελαστικότητα</a:t>
            </a:r>
            <a:endParaRPr lang="en-US" altLang="zh-CN" sz="2000" dirty="0" smtClean="0">
              <a:solidFill>
                <a:srgbClr val="000000"/>
              </a:solidFill>
              <a:latin typeface="Segoe UI" pitchFamily="18" charset="0"/>
              <a:cs typeface="Segoe UI" pitchFamily="18" charset="0"/>
            </a:endParaRPr>
          </a:p>
          <a:p>
            <a:pPr>
              <a:lnSpc>
                <a:spcPct val="80000"/>
              </a:lnSpc>
              <a:tabLst/>
            </a:pPr>
            <a:r>
              <a:rPr lang="en-US" altLang="zh-CN" sz="2000" dirty="0" err="1" smtClean="0">
                <a:solidFill>
                  <a:srgbClr val="000000"/>
                </a:solidFill>
                <a:latin typeface="Segoe UI" pitchFamily="18" charset="0"/>
                <a:cs typeface="Segoe UI" pitchFamily="18" charset="0"/>
              </a:rPr>
              <a:t>ed</a:t>
            </a:r>
            <a:r>
              <a:rPr lang="en-US" altLang="zh-CN" sz="1400" dirty="0" err="1" smtClean="0">
                <a:solidFill>
                  <a:srgbClr val="000000"/>
                </a:solidFill>
                <a:latin typeface="Segoe UI" pitchFamily="18" charset="0"/>
                <a:cs typeface="Segoe UI" pitchFamily="18" charset="0"/>
              </a:rPr>
              <a:t>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&gt;1</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err="1" smtClean="0">
                <a:solidFill>
                  <a:srgbClr val="000000"/>
                </a:solidFill>
                <a:latin typeface="Segoe UI" pitchFamily="18" charset="0"/>
                <a:cs typeface="Segoe UI" pitchFamily="18" charset="0"/>
              </a:rPr>
              <a:t>ελαστική</a:t>
            </a:r>
            <a:endParaRPr lang="en-US" altLang="zh-CN" sz="2000" dirty="0" smtClean="0">
              <a:solidFill>
                <a:srgbClr val="000000"/>
              </a:solidFill>
              <a:latin typeface="Segoe UI" pitchFamily="18" charset="0"/>
              <a:cs typeface="Segoe UI" pitchFamily="18" charset="0"/>
            </a:endParaRPr>
          </a:p>
          <a:p>
            <a:pPr marL="0" indent="0">
              <a:lnSpc>
                <a:spcPct val="80000"/>
              </a:lnSpc>
              <a:buNone/>
            </a:pPr>
            <a:r>
              <a:rPr lang="en-US" altLang="zh-CN" sz="2000" dirty="0" err="1" smtClean="0">
                <a:solidFill>
                  <a:srgbClr val="000000"/>
                </a:solidFill>
                <a:latin typeface="Segoe UI" pitchFamily="18" charset="0"/>
                <a:cs typeface="Segoe UI" pitchFamily="18" charset="0"/>
              </a:rPr>
              <a:t>ed</a:t>
            </a:r>
            <a:r>
              <a:rPr lang="en-US" altLang="zh-CN" sz="1400" dirty="0" err="1" smtClean="0">
                <a:solidFill>
                  <a:srgbClr val="000000"/>
                </a:solidFill>
                <a:latin typeface="Segoe UI" pitchFamily="18" charset="0"/>
                <a:cs typeface="Segoe UI" pitchFamily="18" charset="0"/>
              </a:rPr>
              <a:t>L</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πλήρως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ελαστική</a:t>
            </a:r>
            <a:endParaRPr lang="en-US" altLang="zh-CN" sz="2000" dirty="0" smtClean="0">
              <a:solidFill>
                <a:srgbClr val="000000"/>
              </a:solidFill>
              <a:latin typeface="Segoe UI" pitchFamily="18" charset="0"/>
              <a:cs typeface="Segoe UI" pitchFamily="18" charset="0"/>
            </a:endParaRPr>
          </a:p>
          <a:p>
            <a:pPr marL="0" indent="0">
              <a:lnSpc>
                <a:spcPct val="80000"/>
              </a:lnSpc>
              <a:buNone/>
            </a:pPr>
            <a:r>
              <a:rPr lang="en-US" altLang="zh-CN" sz="2000" dirty="0" err="1" smtClean="0">
                <a:solidFill>
                  <a:srgbClr val="000000"/>
                </a:solidFill>
                <a:latin typeface="Segoe UI" pitchFamily="18" charset="0"/>
                <a:cs typeface="Segoe UI" pitchFamily="18" charset="0"/>
              </a:rPr>
              <a:t>Συνήθως</a:t>
            </a:r>
            <a:r>
              <a:rPr lang="en-US" altLang="zh-CN" sz="2000" dirty="0" smtClean="0">
                <a:solidFill>
                  <a:srgbClr val="000000"/>
                </a:solidFill>
                <a:latin typeface="Segoe UI" pitchFamily="18" charset="0"/>
                <a:cs typeface="Segoe UI" pitchFamily="18" charset="0"/>
              </a:rPr>
              <a:t>:</a:t>
            </a:r>
          </a:p>
          <a:p>
            <a:pPr marL="0" indent="0">
              <a:lnSpc>
                <a:spcPct val="80000"/>
              </a:lnSpc>
              <a:buNone/>
              <a:tabLst/>
            </a:pPr>
            <a:r>
              <a:rPr lang="en-US" altLang="zh-CN" sz="2000" dirty="0" smtClean="0">
                <a:solidFill>
                  <a:srgbClr val="000000"/>
                </a:solidFill>
                <a:latin typeface="Segoe UI" pitchFamily="18" charset="0"/>
                <a:cs typeface="Segoe UI" pitchFamily="18" charset="0"/>
              </a:rPr>
              <a:t>Η</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τιµή</a:t>
            </a:r>
            <a:r>
              <a:rPr lang="en-US" altLang="zh-CN" sz="2000" dirty="0" smtClean="0">
                <a:latin typeface="Times New Roman" pitchFamily="18" charset="0"/>
                <a:cs typeface="Times New Roman" pitchFamily="18" charset="0"/>
              </a:rPr>
              <a:t> </a:t>
            </a:r>
            <a:r>
              <a:rPr lang="el-GR" altLang="zh-CN" sz="2000" dirty="0" smtClean="0">
                <a:latin typeface="Times New Roman" pitchFamily="18" charset="0"/>
                <a:cs typeface="Times New Roman" pitchFamily="18" charset="0"/>
              </a:rPr>
              <a:t>τη</a:t>
            </a:r>
            <a:r>
              <a:rPr lang="en-US" altLang="zh-CN" sz="2000" dirty="0" smtClean="0">
                <a:solidFill>
                  <a:srgbClr val="000000"/>
                </a:solidFill>
                <a:latin typeface="Segoe UI" pitchFamily="18" charset="0"/>
                <a:cs typeface="Segoe UI" pitchFamily="18" charset="0"/>
              </a:rPr>
              <a:t>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βραχυχρόνιας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ελαστικότητα</a:t>
            </a:r>
            <a:r>
              <a:rPr lang="el-GR" altLang="zh-CN" sz="2000" dirty="0" smtClean="0">
                <a:solidFill>
                  <a:srgbClr val="000000"/>
                </a:solidFill>
                <a:latin typeface="Segoe UI" pitchFamily="18" charset="0"/>
                <a:cs typeface="Segoe UI" pitchFamily="18" charset="0"/>
              </a:rPr>
              <a:t>ς </a:t>
            </a:r>
            <a:r>
              <a:rPr lang="en-US" altLang="zh-CN" sz="2000" dirty="0" err="1" smtClean="0">
                <a:solidFill>
                  <a:srgbClr val="000000"/>
                </a:solidFill>
                <a:latin typeface="Segoe UI" pitchFamily="18" charset="0"/>
                <a:cs typeface="Segoe UI" pitchFamily="18" charset="0"/>
              </a:rPr>
              <a:t>ζήτησης</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είναι</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ικρότερη</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της</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ακροχρόνιας</a:t>
            </a:r>
            <a:r>
              <a:rPr lang="en-US" altLang="zh-CN" sz="2000" dirty="0" smtClean="0">
                <a:solidFill>
                  <a:srgbClr val="000000"/>
                </a:solidFill>
                <a:latin typeface="Segoe UI" pitchFamily="18" charset="0"/>
                <a:cs typeface="Segoe UI" pitchFamily="18" charset="0"/>
              </a:rPr>
              <a:t>, </a:t>
            </a:r>
            <a:r>
              <a:rPr lang="en-US" altLang="zh-CN" sz="2000" dirty="0" err="1" smtClean="0">
                <a:solidFill>
                  <a:srgbClr val="000000"/>
                </a:solidFill>
                <a:latin typeface="Segoe UI" pitchFamily="18" charset="0"/>
                <a:cs typeface="Segoe UI" pitchFamily="18" charset="0"/>
              </a:rPr>
              <a:t>δηλαδή</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σε</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ια</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ενδεχόµενη</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αύξηση</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του</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ισθού</a:t>
            </a:r>
            <a:r>
              <a:rPr lang="en-US" altLang="zh-CN" sz="2000" dirty="0" smtClean="0">
                <a:solidFill>
                  <a:srgbClr val="000000"/>
                </a:solidFill>
                <a:latin typeface="Segoe UI" pitchFamily="18" charset="0"/>
                <a:cs typeface="Segoe UI" pitchFamily="18" charset="0"/>
              </a:rPr>
              <a:t> η</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είωση</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της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ζητούµενης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ποσότητας</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εργασίας</a:t>
            </a:r>
            <a:r>
              <a:rPr lang="en-US" altLang="zh-CN" sz="2000" dirty="0" smtClean="0">
                <a:solidFill>
                  <a:srgbClr val="000000"/>
                </a:solidFill>
                <a:latin typeface="Segoe UI" pitchFamily="18" charset="0"/>
                <a:cs typeface="Segoe UI" pitchFamily="18" charset="0"/>
              </a:rPr>
              <a:t> </a:t>
            </a:r>
            <a:r>
              <a:rPr lang="en-US" altLang="zh-CN" sz="2000" dirty="0" err="1" smtClean="0">
                <a:solidFill>
                  <a:srgbClr val="000000"/>
                </a:solidFill>
                <a:latin typeface="Segoe UI" pitchFamily="18" charset="0"/>
                <a:cs typeface="Segoe UI" pitchFamily="18" charset="0"/>
              </a:rPr>
              <a:t>θα</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είναι</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εγαλύτερη</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στη</a:t>
            </a:r>
            <a:r>
              <a:rPr lang="en-US" altLang="zh-CN" sz="2000" dirty="0" smtClean="0">
                <a:latin typeface="Times New Roman" pitchFamily="18" charset="0"/>
                <a:cs typeface="Times New Roman" pitchFamily="18" charset="0"/>
              </a:rPr>
              <a:t> </a:t>
            </a:r>
            <a:r>
              <a:rPr lang="en-US" altLang="zh-CN" sz="2000" dirty="0" smtClean="0">
                <a:solidFill>
                  <a:srgbClr val="000000"/>
                </a:solidFill>
                <a:latin typeface="Segoe UI" pitchFamily="18" charset="0"/>
                <a:cs typeface="Segoe UI" pitchFamily="18" charset="0"/>
              </a:rPr>
              <a:t>µ</a:t>
            </a:r>
            <a:r>
              <a:rPr lang="en-US" altLang="zh-CN" sz="2000" dirty="0" err="1" smtClean="0">
                <a:solidFill>
                  <a:srgbClr val="000000"/>
                </a:solidFill>
                <a:latin typeface="Segoe UI" pitchFamily="18" charset="0"/>
                <a:cs typeface="Segoe UI" pitchFamily="18" charset="0"/>
              </a:rPr>
              <a:t>ακροχρόνια</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από</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ότι</a:t>
            </a:r>
            <a:r>
              <a:rPr lang="en-US" altLang="zh-CN" sz="2000" dirty="0" smtClean="0">
                <a:solidFill>
                  <a:srgbClr val="000000"/>
                </a:solidFill>
                <a:latin typeface="Segoe UI" pitchFamily="18" charset="0"/>
                <a:cs typeface="Segoe UI" pitchFamily="18" charset="0"/>
              </a:rPr>
              <a:t> </a:t>
            </a:r>
            <a:r>
              <a:rPr lang="en-US" altLang="zh-CN" sz="2000" dirty="0" err="1" smtClean="0">
                <a:solidFill>
                  <a:srgbClr val="000000"/>
                </a:solidFill>
                <a:latin typeface="Segoe UI" pitchFamily="18" charset="0"/>
                <a:cs typeface="Segoe UI" pitchFamily="18" charset="0"/>
              </a:rPr>
              <a:t>στη</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βραχυχρόνια</a:t>
            </a:r>
            <a:r>
              <a:rPr lang="en-US" altLang="zh-CN" sz="2000" dirty="0" smtClean="0">
                <a:latin typeface="Times New Roman" pitchFamily="18" charset="0"/>
                <a:cs typeface="Times New Roman" pitchFamily="18" charset="0"/>
              </a:rPr>
              <a:t> </a:t>
            </a:r>
            <a:r>
              <a:rPr lang="en-US" altLang="zh-CN" sz="2000" dirty="0" err="1" smtClean="0">
                <a:solidFill>
                  <a:srgbClr val="000000"/>
                </a:solidFill>
                <a:latin typeface="Segoe UI" pitchFamily="18" charset="0"/>
                <a:cs typeface="Segoe UI" pitchFamily="18" charset="0"/>
              </a:rPr>
              <a:t>περίοδο</a:t>
            </a:r>
            <a:r>
              <a:rPr lang="en-US" altLang="zh-CN" sz="2000" dirty="0" smtClean="0">
                <a:solidFill>
                  <a:srgbClr val="000000"/>
                </a:solidFill>
                <a:latin typeface="Segoe UI" pitchFamily="18" charset="0"/>
                <a:cs typeface="Segoe UI" pitchFamily="18" charset="0"/>
              </a:rPr>
              <a:t>.</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38</a:t>
            </a:fld>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tab pos="190500" algn="l"/>
                <a:tab pos="1028700" algn="l"/>
              </a:tabLst>
            </a:pPr>
            <a:r>
              <a:rPr lang="en-US" altLang="zh-CN" sz="2600" b="1" dirty="0" smtClean="0">
                <a:cs typeface="Segoe UI" pitchFamily="18" charset="0"/>
              </a:rPr>
              <a:t>Προσδιοριστικοί </a:t>
            </a:r>
            <a:r>
              <a:rPr lang="en-US" altLang="zh-CN" sz="2600" b="1" dirty="0" err="1" smtClean="0">
                <a:cs typeface="Segoe UI" pitchFamily="18" charset="0"/>
              </a:rPr>
              <a:t>Παράγοντες</a:t>
            </a:r>
            <a:r>
              <a:rPr lang="en-US" altLang="zh-CN" sz="2600" b="1" dirty="0" smtClean="0">
                <a:cs typeface="Segoe UI" pitchFamily="18" charset="0"/>
              </a:rPr>
              <a:t> της</a:t>
            </a:r>
            <a:r>
              <a:rPr lang="el-GR" altLang="zh-CN" sz="2600" b="1" dirty="0" smtClean="0">
                <a:cs typeface="Segoe UI" pitchFamily="18" charset="0"/>
              </a:rPr>
              <a:t> </a:t>
            </a:r>
            <a:r>
              <a:rPr lang="en-US" altLang="zh-CN" sz="2600" b="1" dirty="0" err="1" smtClean="0">
                <a:cs typeface="Segoe UI" pitchFamily="18" charset="0"/>
              </a:rPr>
              <a:t>Ελαστικότητας</a:t>
            </a:r>
            <a:r>
              <a:rPr lang="en-US" altLang="zh-CN" sz="2600" b="1" dirty="0" smtClean="0">
                <a:cs typeface="Segoe UI" pitchFamily="18" charset="0"/>
              </a:rPr>
              <a:t> </a:t>
            </a:r>
            <a:r>
              <a:rPr lang="en-US" altLang="zh-CN" sz="2600" b="1" dirty="0" err="1" smtClean="0">
                <a:cs typeface="Segoe UI" pitchFamily="18" charset="0"/>
              </a:rPr>
              <a:t>Ζήτησης</a:t>
            </a:r>
            <a:endParaRPr lang="en-US" altLang="zh-CN" sz="2600" b="1" dirty="0" smtClean="0"/>
          </a:p>
          <a:p>
            <a:pPr marL="457200" indent="-457200">
              <a:lnSpc>
                <a:spcPct val="80000"/>
              </a:lnSpc>
              <a:buFont typeface="+mj-lt"/>
              <a:buAutoNum type="arabicPeriod"/>
              <a:tabLst>
                <a:tab pos="190500" algn="l"/>
                <a:tab pos="1028700" algn="l"/>
              </a:tabLst>
            </a:pPr>
            <a:r>
              <a:rPr lang="en-US" altLang="zh-CN" sz="2200" dirty="0" smtClean="0">
                <a:cs typeface="Segoe UI" pitchFamily="18" charset="0"/>
              </a:rPr>
              <a:t>Οι</a:t>
            </a:r>
            <a:r>
              <a:rPr lang="en-US" altLang="zh-CN" sz="2200" dirty="0" smtClean="0">
                <a:cs typeface="Times New Roman" pitchFamily="18" charset="0"/>
              </a:rPr>
              <a:t> </a:t>
            </a:r>
            <a:r>
              <a:rPr lang="en-US" altLang="zh-CN" sz="2200" dirty="0" err="1" smtClean="0">
                <a:cs typeface="Segoe UI" pitchFamily="18" charset="0"/>
              </a:rPr>
              <a:t>δυνατότητε</a:t>
            </a:r>
            <a:r>
              <a:rPr lang="el-GR" altLang="zh-CN" sz="2200" dirty="0" smtClean="0">
                <a:cs typeface="Segoe UI" pitchFamily="18" charset="0"/>
              </a:rPr>
              <a:t>ς</a:t>
            </a:r>
            <a:r>
              <a:rPr lang="en-US" altLang="zh-CN" sz="2200" dirty="0" smtClean="0">
                <a:cs typeface="Times New Roman" pitchFamily="18" charset="0"/>
              </a:rPr>
              <a:t> </a:t>
            </a:r>
            <a:r>
              <a:rPr lang="en-US" altLang="zh-CN" sz="2200" dirty="0" err="1" smtClean="0">
                <a:cs typeface="Segoe UI" pitchFamily="18" charset="0"/>
              </a:rPr>
              <a:t>υποκατάστασης</a:t>
            </a:r>
            <a:r>
              <a:rPr lang="en-US" altLang="zh-CN" sz="2200" dirty="0" smtClean="0">
                <a:cs typeface="Times New Roman" pitchFamily="18" charset="0"/>
              </a:rPr>
              <a:t> </a:t>
            </a:r>
            <a:r>
              <a:rPr lang="en-US" altLang="zh-CN" sz="2200" dirty="0" smtClean="0">
                <a:cs typeface="Segoe UI" pitchFamily="18" charset="0"/>
              </a:rPr>
              <a:t>µ</a:t>
            </a:r>
            <a:r>
              <a:rPr lang="en-US" altLang="zh-CN" sz="2200" dirty="0" err="1" smtClean="0">
                <a:cs typeface="Segoe UI" pitchFamily="18" charset="0"/>
              </a:rPr>
              <a:t>εταξύ</a:t>
            </a:r>
            <a:r>
              <a:rPr lang="el-GR" altLang="zh-CN" sz="2200" dirty="0" smtClean="0">
                <a:cs typeface="Segoe UI" pitchFamily="18" charset="0"/>
              </a:rPr>
              <a:t> </a:t>
            </a:r>
            <a:r>
              <a:rPr lang="en-US" altLang="zh-CN" sz="2200" dirty="0" smtClean="0">
                <a:cs typeface="Segoe UI" pitchFamily="18" charset="0"/>
              </a:rPr>
              <a:t>των</a:t>
            </a:r>
            <a:r>
              <a:rPr lang="en-US" altLang="zh-CN" sz="2200" dirty="0" smtClean="0">
                <a:cs typeface="Times New Roman" pitchFamily="18" charset="0"/>
              </a:rPr>
              <a:t> </a:t>
            </a:r>
            <a:r>
              <a:rPr lang="en-US" altLang="zh-CN" sz="2200" dirty="0" err="1" smtClean="0">
                <a:cs typeface="Segoe UI" pitchFamily="18" charset="0"/>
              </a:rPr>
              <a:t>παραγωγικών</a:t>
            </a:r>
            <a:r>
              <a:rPr lang="el-GR" altLang="zh-CN" sz="2200" dirty="0" smtClean="0">
                <a:cs typeface="Times New Roman" pitchFamily="18" charset="0"/>
              </a:rPr>
              <a:t> </a:t>
            </a:r>
            <a:r>
              <a:rPr lang="en-US" altLang="zh-CN" sz="2200" dirty="0" err="1" smtClean="0">
                <a:cs typeface="Segoe UI" pitchFamily="18" charset="0"/>
              </a:rPr>
              <a:t>συντελεστών</a:t>
            </a:r>
            <a:r>
              <a:rPr lang="el-GR" altLang="zh-CN" sz="2200" dirty="0" smtClean="0">
                <a:cs typeface="Segoe UI" pitchFamily="18" charset="0"/>
              </a:rPr>
              <a:t>.</a:t>
            </a:r>
          </a:p>
          <a:p>
            <a:pPr marL="457200" indent="-457200">
              <a:lnSpc>
                <a:spcPct val="80000"/>
              </a:lnSpc>
              <a:buFont typeface="+mj-lt"/>
              <a:buAutoNum type="arabicPeriod"/>
              <a:tabLst>
                <a:tab pos="190500" algn="l"/>
                <a:tab pos="1028700" algn="l"/>
              </a:tabLst>
            </a:pPr>
            <a:r>
              <a:rPr lang="en-US" altLang="zh-CN" sz="2200" dirty="0" smtClean="0">
                <a:cs typeface="Segoe UI" pitchFamily="18" charset="0"/>
              </a:rPr>
              <a:t>Η</a:t>
            </a:r>
            <a:r>
              <a:rPr lang="el-GR" altLang="zh-CN" sz="2200" dirty="0" smtClean="0">
                <a:cs typeface="Segoe UI" pitchFamily="18" charset="0"/>
              </a:rPr>
              <a:t> </a:t>
            </a:r>
            <a:r>
              <a:rPr lang="en-US" altLang="zh-CN" sz="2200" dirty="0" smtClean="0">
                <a:cs typeface="Segoe UI" pitchFamily="18" charset="0"/>
              </a:rPr>
              <a:t>συµµ</a:t>
            </a:r>
            <a:r>
              <a:rPr lang="en-US" altLang="zh-CN" sz="2200" dirty="0" err="1" smtClean="0">
                <a:cs typeface="Segoe UI" pitchFamily="18" charset="0"/>
              </a:rPr>
              <a:t>ετοχή</a:t>
            </a:r>
            <a:r>
              <a:rPr lang="el-GR" altLang="zh-CN" sz="2200" dirty="0" smtClean="0">
                <a:cs typeface="Segoe UI" pitchFamily="18" charset="0"/>
              </a:rPr>
              <a:t> </a:t>
            </a:r>
            <a:r>
              <a:rPr lang="en-US" altLang="zh-CN" sz="2200" dirty="0" smtClean="0">
                <a:cs typeface="Segoe UI" pitchFamily="18" charset="0"/>
              </a:rPr>
              <a:t>της</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err="1" smtClean="0">
                <a:cs typeface="Segoe UI" pitchFamily="18" charset="0"/>
              </a:rPr>
              <a:t>στο</a:t>
            </a:r>
            <a:r>
              <a:rPr lang="en-US" altLang="zh-CN" sz="2200" dirty="0" smtClean="0">
                <a:cs typeface="Times New Roman" pitchFamily="18" charset="0"/>
              </a:rPr>
              <a:t> </a:t>
            </a:r>
            <a:r>
              <a:rPr lang="en-US" altLang="zh-CN" sz="2200" dirty="0" err="1" smtClean="0">
                <a:cs typeface="Segoe UI" pitchFamily="18" charset="0"/>
              </a:rPr>
              <a:t>συνολικό</a:t>
            </a:r>
            <a:r>
              <a:rPr lang="el-GR" altLang="zh-CN" sz="2200" dirty="0" smtClean="0">
                <a:cs typeface="Segoe UI" pitchFamily="18" charset="0"/>
              </a:rPr>
              <a:t> </a:t>
            </a:r>
            <a:r>
              <a:rPr lang="en-US" altLang="zh-CN" sz="2200" dirty="0" err="1" smtClean="0">
                <a:cs typeface="Segoe UI" pitchFamily="18" charset="0"/>
              </a:rPr>
              <a:t>κόστος</a:t>
            </a:r>
            <a:r>
              <a:rPr lang="en-US" altLang="zh-CN" sz="2200" dirty="0" smtClean="0">
                <a:cs typeface="Times New Roman" pitchFamily="18" charset="0"/>
              </a:rPr>
              <a:t> </a:t>
            </a:r>
            <a:r>
              <a:rPr lang="en-US" altLang="zh-CN" sz="2200" dirty="0" err="1" smtClean="0">
                <a:cs typeface="Segoe UI" pitchFamily="18" charset="0"/>
              </a:rPr>
              <a:t>παραγωγής</a:t>
            </a:r>
            <a:r>
              <a:rPr lang="el-GR" altLang="zh-CN" sz="2200" dirty="0" smtClean="0">
                <a:cs typeface="Segoe UI" pitchFamily="18" charset="0"/>
              </a:rPr>
              <a:t>.</a:t>
            </a:r>
          </a:p>
          <a:p>
            <a:pPr marL="457200" indent="-457200">
              <a:lnSpc>
                <a:spcPct val="80000"/>
              </a:lnSpc>
              <a:buFont typeface="+mj-lt"/>
              <a:buAutoNum type="arabicPeriod"/>
              <a:tabLst>
                <a:tab pos="190500" algn="l"/>
                <a:tab pos="1028700" algn="l"/>
              </a:tabLst>
            </a:pP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ελαστικότητα</a:t>
            </a:r>
            <a:r>
              <a:rPr lang="en-US" altLang="zh-CN" sz="2200" dirty="0" smtClean="0">
                <a:cs typeface="Times New Roman" pitchFamily="18" charset="0"/>
              </a:rPr>
              <a:t> </a:t>
            </a:r>
            <a:r>
              <a:rPr lang="en-US" altLang="zh-CN" sz="2200" dirty="0" err="1" smtClean="0">
                <a:cs typeface="Segoe UI" pitchFamily="18" charset="0"/>
              </a:rPr>
              <a:t>ζήτησης</a:t>
            </a:r>
            <a:r>
              <a:rPr lang="en-US" altLang="zh-CN" sz="2200" dirty="0" smtClean="0">
                <a:cs typeface="Times New Roman" pitchFamily="18" charset="0"/>
              </a:rPr>
              <a:t> </a:t>
            </a:r>
            <a:r>
              <a:rPr lang="en-US" altLang="zh-CN" sz="2200" dirty="0" err="1" smtClean="0">
                <a:cs typeface="Segoe UI" pitchFamily="18" charset="0"/>
              </a:rPr>
              <a:t>για</a:t>
            </a:r>
            <a:r>
              <a:rPr lang="en-US" altLang="zh-CN" sz="2200" dirty="0" smtClean="0">
                <a:cs typeface="Times New Roman" pitchFamily="18" charset="0"/>
              </a:rPr>
              <a:t> </a:t>
            </a: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τελικό</a:t>
            </a:r>
            <a:r>
              <a:rPr lang="el-GR" altLang="zh-CN" sz="2200" dirty="0" smtClean="0">
                <a:cs typeface="Segoe UI" pitchFamily="18" charset="0"/>
              </a:rPr>
              <a:t> </a:t>
            </a:r>
            <a:r>
              <a:rPr lang="en-US" altLang="zh-CN" sz="2200" dirty="0" err="1" smtClean="0">
                <a:cs typeface="Segoe UI" pitchFamily="18" charset="0"/>
              </a:rPr>
              <a:t>προϊόν</a:t>
            </a:r>
            <a:r>
              <a:rPr lang="el-GR" altLang="zh-CN" sz="2200" dirty="0" smtClean="0">
                <a:cs typeface="Segoe UI" pitchFamily="18" charset="0"/>
              </a:rPr>
              <a:t>.</a:t>
            </a:r>
          </a:p>
          <a:p>
            <a:pPr marL="457200" indent="-457200">
              <a:lnSpc>
                <a:spcPct val="80000"/>
              </a:lnSpc>
              <a:buFont typeface="+mj-lt"/>
              <a:buAutoNum type="arabicPeriod"/>
              <a:tabLst>
                <a:tab pos="190500" algn="l"/>
                <a:tab pos="1028700" algn="l"/>
              </a:tabLst>
            </a:pP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ελαστικότητα</a:t>
            </a:r>
            <a:r>
              <a:rPr lang="en-US" altLang="zh-CN" sz="2200" dirty="0" smtClean="0">
                <a:cs typeface="Times New Roman" pitchFamily="18" charset="0"/>
              </a:rPr>
              <a:t> </a:t>
            </a:r>
            <a:r>
              <a:rPr lang="en-US" altLang="zh-CN" sz="2200" dirty="0" err="1" smtClean="0">
                <a:cs typeface="Segoe UI" pitchFamily="18" charset="0"/>
              </a:rPr>
              <a:t>προσφοράς</a:t>
            </a:r>
            <a:r>
              <a:rPr lang="en-US" altLang="zh-CN" sz="2200" dirty="0" smtClean="0">
                <a:cs typeface="Times New Roman" pitchFamily="18" charset="0"/>
              </a:rPr>
              <a:t> </a:t>
            </a:r>
            <a:r>
              <a:rPr lang="en-US" altLang="zh-CN" sz="2200" dirty="0" smtClean="0">
                <a:cs typeface="Segoe UI" pitchFamily="18" charset="0"/>
              </a:rPr>
              <a:t>των</a:t>
            </a:r>
            <a:r>
              <a:rPr lang="el-GR" altLang="zh-CN" sz="2200" dirty="0" smtClean="0">
                <a:cs typeface="Segoe UI" pitchFamily="18" charset="0"/>
              </a:rPr>
              <a:t> </a:t>
            </a:r>
            <a:r>
              <a:rPr lang="en-US" altLang="zh-CN" sz="2200" dirty="0" err="1" smtClean="0">
                <a:cs typeface="Segoe UI" pitchFamily="18" charset="0"/>
              </a:rPr>
              <a:t>συνεργαζόµενων</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την</a:t>
            </a:r>
            <a:r>
              <a:rPr lang="en-US" altLang="zh-CN" sz="2200" dirty="0" smtClean="0">
                <a:cs typeface="Times New Roman" pitchFamily="18" charset="0"/>
              </a:rPr>
              <a:t> </a:t>
            </a:r>
            <a:r>
              <a:rPr lang="en-US" altLang="zh-CN" sz="2200" dirty="0" err="1" smtClean="0">
                <a:cs typeface="Segoe UI" pitchFamily="18" charset="0"/>
              </a:rPr>
              <a:t>εργασία</a:t>
            </a:r>
            <a:r>
              <a:rPr lang="el-GR" altLang="zh-CN" sz="2200" dirty="0" smtClean="0">
                <a:cs typeface="Segoe UI" pitchFamily="18" charset="0"/>
              </a:rPr>
              <a:t> </a:t>
            </a:r>
            <a:r>
              <a:rPr lang="en-US" altLang="zh-CN" sz="2200" dirty="0" err="1" smtClean="0">
                <a:cs typeface="Segoe UI" pitchFamily="18" charset="0"/>
              </a:rPr>
              <a:t>παραγωγικών</a:t>
            </a:r>
            <a:r>
              <a:rPr lang="en-US" altLang="zh-CN" sz="2200" dirty="0" smtClean="0">
                <a:cs typeface="Times New Roman" pitchFamily="18" charset="0"/>
              </a:rPr>
              <a:t> </a:t>
            </a:r>
            <a:r>
              <a:rPr lang="en-US" altLang="zh-CN" sz="2200" dirty="0" err="1" smtClean="0">
                <a:cs typeface="Segoe UI" pitchFamily="18" charset="0"/>
              </a:rPr>
              <a:t>συντελεστών</a:t>
            </a:r>
            <a:endParaRPr lang="en-US" altLang="zh-CN" sz="2200" dirty="0" smtClean="0">
              <a:cs typeface="Segoe UI" pitchFamily="18" charset="0"/>
            </a:endParaRP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39</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(1998),</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Λιανός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Νταούλη-Ντεµούση</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Α.</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err="1" smtClean="0">
                <a:latin typeface="Segoe UI" pitchFamily="18" charset="0"/>
                <a:cs typeface="Segoe UI" pitchFamily="18" charset="0"/>
              </a:rPr>
              <a:t>Οικονοµικής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και</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Εργασιακές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Σχέσεις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(2001),</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Κατσανέβας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Θ.</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altLang="zh-CN" sz="1400" dirty="0" smtClean="0">
                <a:latin typeface="Segoe UI" pitchFamily="18" charset="0"/>
                <a:cs typeface="Segoe UI" pitchFamily="18" charset="0"/>
              </a:rPr>
              <a:t>Οικονοµικά</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της</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Εργασίας</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(2013),</a:t>
            </a:r>
            <a:r>
              <a:rPr lang="en-US" altLang="zh-CN" sz="1400" dirty="0" smtClean="0">
                <a:latin typeface="Times New Roman" pitchFamily="18" charset="0"/>
                <a:cs typeface="Times New Roman" pitchFamily="18" charset="0"/>
              </a:rPr>
              <a:t> </a:t>
            </a:r>
            <a:r>
              <a:rPr lang="en-US" altLang="zh-CN" sz="1400" dirty="0" err="1" smtClean="0">
                <a:latin typeface="Segoe UI" pitchFamily="18" charset="0"/>
                <a:cs typeface="Segoe UI" pitchFamily="18" charset="0"/>
              </a:rPr>
              <a:t>Boeri</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T.</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and</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van</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Ours</a:t>
            </a:r>
            <a:r>
              <a:rPr lang="en-US" altLang="zh-CN" sz="1400" dirty="0" smtClean="0">
                <a:latin typeface="Times New Roman" pitchFamily="18" charset="0"/>
                <a:cs typeface="Times New Roman" pitchFamily="18" charset="0"/>
              </a:rPr>
              <a:t> </a:t>
            </a:r>
            <a:r>
              <a:rPr lang="en-US" altLang="zh-CN" sz="1400" dirty="0" smtClean="0">
                <a:latin typeface="Segoe UI" pitchFamily="18" charset="0"/>
                <a:cs typeface="Segoe UI" pitchFamily="18" charset="0"/>
              </a:rPr>
              <a:t>J.</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Καραμάνης</a:t>
            </a:r>
            <a:r>
              <a:rPr lang="el-GR" sz="2400" dirty="0" smtClean="0">
                <a:solidFill>
                  <a:schemeClr val="bg1">
                    <a:lumMod val="50000"/>
                  </a:schemeClr>
                </a:solidFill>
              </a:rPr>
              <a:t> Κ. (2015) </a:t>
            </a:r>
            <a:r>
              <a:rPr lang="en-US" altLang="zh-CN" sz="2400" dirty="0" err="1" smtClean="0">
                <a:solidFill>
                  <a:schemeClr val="bg1">
                    <a:lumMod val="50000"/>
                  </a:schemeClr>
                </a:solidFill>
                <a:cs typeface="Segoe UI" pitchFamily="18" charset="0"/>
              </a:rPr>
              <a:t>Οικονοµική</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Εργασίας</a:t>
            </a:r>
            <a:r>
              <a:rPr lang="en-US" altLang="zh-CN" sz="2400" dirty="0" smtClean="0">
                <a:solidFill>
                  <a:schemeClr val="bg1">
                    <a:lumMod val="50000"/>
                  </a:schemeClr>
                </a:solidFill>
                <a:cs typeface="Times New Roman" pitchFamily="18" charset="0"/>
              </a:rPr>
              <a:t> </a:t>
            </a:r>
            <a:r>
              <a:rPr lang="en-US" altLang="zh-CN" sz="2400" dirty="0" smtClean="0">
                <a:solidFill>
                  <a:schemeClr val="bg1">
                    <a:lumMod val="50000"/>
                  </a:schemeClr>
                </a:solidFill>
                <a:cs typeface="Segoe UI" pitchFamily="18" charset="0"/>
              </a:rPr>
              <a:t>και</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Εργασιακές</a:t>
            </a:r>
            <a:r>
              <a:rPr lang="en-US" altLang="zh-CN" sz="2400" dirty="0" smtClean="0">
                <a:solidFill>
                  <a:schemeClr val="bg1">
                    <a:lumMod val="50000"/>
                  </a:schemeClr>
                </a:solidFill>
                <a:cs typeface="Times New Roman" pitchFamily="18" charset="0"/>
              </a:rPr>
              <a:t> </a:t>
            </a:r>
            <a:r>
              <a:rPr lang="en-US" altLang="zh-CN" sz="2400" dirty="0" err="1" smtClean="0">
                <a:solidFill>
                  <a:schemeClr val="bg1">
                    <a:lumMod val="50000"/>
                  </a:schemeClr>
                </a:solidFill>
                <a:cs typeface="Segoe UI" pitchFamily="18" charset="0"/>
              </a:rPr>
              <a:t>Σχέσεις</a:t>
            </a:r>
            <a:r>
              <a:rPr lang="el-GR" sz="2400" dirty="0" smtClean="0">
                <a:solidFill>
                  <a:schemeClr val="bg1">
                    <a:lumMod val="50000"/>
                  </a:schemeClr>
                </a:solidFill>
              </a:rPr>
              <a:t>.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dirty="0" smtClean="0"/>
              <a:t>Πρέβεζα, </a:t>
            </a:r>
            <a:r>
              <a:rPr lang="el-GR" sz="2900" dirty="0" smtClean="0"/>
              <a:t>2015</a:t>
            </a:r>
            <a:endParaRPr lang="el-GR" sz="2900"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algn="just">
              <a:buNone/>
            </a:pPr>
            <a:r>
              <a:rPr lang="el-GR" sz="2800" dirty="0" smtClean="0"/>
              <a:t>Στην ενότητα αυτήν θα ασχοληθούμε με το πώς λειτουργεί η αγορά εργασίας, τι είναι η καμπύλη αδιαφορίας και πως χρησιμοποιείται σε συνδυασμό με τον εισοδηματικό περιορισμό του κάθε ατόμου. Ακόμη θα δούμε ποιο είναι εκείνο το σημείο στο οποίο μεγιστοποιεί τα κέρδη της μια επιχείρηση. Τέλος θα εξετάσουμε την ελαστικότητα της ζήτησης και της προσφοράς εργασίας.</a:t>
            </a:r>
            <a:endParaRPr lang="el-GR" sz="28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tab pos="1295400" algn="l"/>
              </a:tabLst>
            </a:pPr>
            <a:r>
              <a:rPr lang="en-US" altLang="zh-CN" sz="2800" b="1" dirty="0" smtClean="0">
                <a:cs typeface="Segoe UI" pitchFamily="18" charset="0"/>
              </a:rPr>
              <a:t>Λειτουργία </a:t>
            </a:r>
            <a:r>
              <a:rPr lang="en-US" altLang="zh-CN" sz="2800" b="1" dirty="0" err="1" smtClean="0">
                <a:cs typeface="Segoe UI" pitchFamily="18" charset="0"/>
              </a:rPr>
              <a:t>αγοράς</a:t>
            </a:r>
            <a:r>
              <a:rPr lang="en-US" altLang="zh-CN" sz="2800" b="1" dirty="0" smtClean="0">
                <a:cs typeface="Segoe UI" pitchFamily="18" charset="0"/>
              </a:rPr>
              <a:t> </a:t>
            </a:r>
            <a:r>
              <a:rPr lang="en-US" altLang="zh-CN" sz="2800" b="1" dirty="0" err="1" smtClean="0">
                <a:cs typeface="Segoe UI" pitchFamily="18" charset="0"/>
              </a:rPr>
              <a:t>εργασίας</a:t>
            </a:r>
            <a:endParaRPr lang="en-US" altLang="zh-CN" sz="2800" b="1" dirty="0" smtClean="0">
              <a:cs typeface="Segoe UI" pitchFamily="18" charset="0"/>
            </a:endParaRPr>
          </a:p>
          <a:p>
            <a:pPr marL="0" indent="0">
              <a:lnSpc>
                <a:spcPct val="80000"/>
              </a:lnSpc>
              <a:buNone/>
              <a:tabLst>
                <a:tab pos="1295400" algn="l"/>
              </a:tabLst>
            </a:pPr>
            <a:r>
              <a:rPr lang="en-US" altLang="zh-CN" sz="2000" dirty="0" err="1" smtClean="0">
                <a:cs typeface="Segoe UI" pitchFamily="18" charset="0"/>
              </a:rPr>
              <a:t>Καθορίζεται</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την</a:t>
            </a:r>
            <a:r>
              <a:rPr lang="en-US" altLang="zh-CN" sz="2000" dirty="0" smtClean="0">
                <a:cs typeface="Times New Roman" pitchFamily="18" charset="0"/>
              </a:rPr>
              <a:t> </a:t>
            </a:r>
            <a:r>
              <a:rPr lang="en-US" altLang="zh-CN" sz="2000" dirty="0" err="1" smtClean="0">
                <a:cs typeface="Segoe UI" pitchFamily="18" charset="0"/>
              </a:rPr>
              <a:t>προσφορά</a:t>
            </a:r>
            <a:r>
              <a:rPr lang="en-US" altLang="zh-CN" sz="2000" dirty="0" smtClean="0">
                <a:cs typeface="Times New Roman"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smtClean="0">
                <a:cs typeface="Segoe UI" pitchFamily="18" charset="0"/>
              </a:rPr>
              <a:t>τη</a:t>
            </a:r>
            <a:r>
              <a:rPr lang="en-US" altLang="zh-CN" sz="2000" dirty="0" smtClean="0">
                <a:cs typeface="Times New Roman" pitchFamily="18" charset="0"/>
              </a:rPr>
              <a:t> </a:t>
            </a:r>
            <a:r>
              <a:rPr lang="en-US" altLang="zh-CN" sz="2000" dirty="0" err="1" smtClean="0">
                <a:cs typeface="Segoe UI" pitchFamily="18" charset="0"/>
              </a:rPr>
              <a:t>ζήτησηεργασίας</a:t>
            </a:r>
            <a:r>
              <a:rPr lang="en-US" altLang="zh-CN" sz="2000" dirty="0" smtClean="0">
                <a:cs typeface="Times New Roman" pitchFamily="18" charset="0"/>
              </a:rPr>
              <a:t> </a:t>
            </a:r>
            <a:r>
              <a:rPr lang="en-US" altLang="zh-CN" sz="2000" dirty="0" smtClean="0">
                <a:cs typeface="Segoe UI" pitchFamily="18" charset="0"/>
              </a:rPr>
              <a:t>και</a:t>
            </a:r>
            <a:r>
              <a:rPr lang="el-GR" altLang="zh-CN" sz="2000" dirty="0" smtClean="0">
                <a:cs typeface="Times New Roman" pitchFamily="18" charset="0"/>
              </a:rPr>
              <a:t> </a:t>
            </a:r>
            <a:r>
              <a:rPr lang="en-US" altLang="zh-CN" sz="2000" dirty="0" err="1" smtClean="0">
                <a:cs typeface="Segoe UI" pitchFamily="18" charset="0"/>
              </a:rPr>
              <a:t>επηρεάζεται</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Segoe UI" pitchFamily="18" charset="0"/>
              </a:rPr>
              <a:t>:</a:t>
            </a:r>
          </a:p>
          <a:p>
            <a:pPr marL="0" indent="0">
              <a:lnSpc>
                <a:spcPct val="80000"/>
              </a:lnSpc>
              <a:buNone/>
            </a:pPr>
            <a:r>
              <a:rPr lang="en-US" altLang="zh-CN" sz="2000" dirty="0" smtClean="0">
                <a:cs typeface="Segoe UI" pitchFamily="18" charset="0"/>
              </a:rPr>
              <a:t>1.</a:t>
            </a:r>
            <a:r>
              <a:rPr lang="el-GR" altLang="zh-CN" sz="2000" dirty="0" smtClean="0">
                <a:cs typeface="Segoe UI" pitchFamily="18" charset="0"/>
              </a:rPr>
              <a:t>  Τ</a:t>
            </a:r>
            <a:r>
              <a:rPr lang="en-US" altLang="zh-CN" sz="2000" dirty="0" smtClean="0">
                <a:cs typeface="Segoe UI" pitchFamily="18" charset="0"/>
              </a:rPr>
              <a:t>ο</a:t>
            </a:r>
            <a:r>
              <a:rPr lang="en-US" altLang="zh-CN" sz="2000" dirty="0" smtClean="0">
                <a:cs typeface="Times New Roman" pitchFamily="18" charset="0"/>
              </a:rPr>
              <a:t> </a:t>
            </a:r>
            <a:r>
              <a:rPr lang="en-US" altLang="zh-CN" sz="2000" dirty="0" err="1" smtClean="0">
                <a:cs typeface="Segoe UI" pitchFamily="18" charset="0"/>
              </a:rPr>
              <a:t>άτοµο</a:t>
            </a:r>
            <a:r>
              <a:rPr lang="en-US" altLang="zh-CN" sz="2000" dirty="0" smtClean="0">
                <a:cs typeface="Segoe UI" pitchFamily="18" charset="0"/>
              </a:rPr>
              <a:t> </a:t>
            </a:r>
            <a:r>
              <a:rPr lang="en-US" altLang="zh-CN" sz="2000" dirty="0" err="1" smtClean="0">
                <a:cs typeface="Segoe UI" pitchFamily="18" charset="0"/>
              </a:rPr>
              <a:t>χωριστά</a:t>
            </a:r>
            <a:r>
              <a:rPr lang="en-US" altLang="zh-CN" sz="2000" dirty="0" smtClean="0">
                <a:cs typeface="Segoe UI" pitchFamily="18" charset="0"/>
              </a:rPr>
              <a:t> και </a:t>
            </a:r>
            <a:r>
              <a:rPr lang="en-US" altLang="zh-CN" sz="2000" dirty="0" err="1" smtClean="0">
                <a:cs typeface="Segoe UI" pitchFamily="18" charset="0"/>
              </a:rPr>
              <a:t>την</a:t>
            </a:r>
            <a:r>
              <a:rPr lang="en-US" altLang="zh-CN" sz="2000" dirty="0" smtClean="0">
                <a:cs typeface="Segoe UI" pitchFamily="18" charset="0"/>
              </a:rPr>
              <a:t> </a:t>
            </a:r>
            <a:r>
              <a:rPr lang="en-US" altLang="zh-CN" sz="2000" dirty="0" err="1" smtClean="0">
                <a:cs typeface="Segoe UI" pitchFamily="18" charset="0"/>
              </a:rPr>
              <a:t>οικογένεια</a:t>
            </a:r>
            <a:r>
              <a:rPr lang="el-GR" altLang="zh-CN" sz="2000" dirty="0" smtClean="0">
                <a:cs typeface="Segoe UI" pitchFamily="18" charset="0"/>
              </a:rPr>
              <a:t> που </a:t>
            </a:r>
            <a:r>
              <a:rPr lang="en-US" altLang="zh-CN" sz="2000" dirty="0" err="1" smtClean="0">
                <a:cs typeface="Segoe UI" pitchFamily="18" charset="0"/>
              </a:rPr>
              <a:t>προσδιορίζουν</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έγεθος</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n-US" altLang="zh-CN" sz="2000" dirty="0" err="1" smtClean="0">
                <a:cs typeface="Segoe UI" pitchFamily="18" charset="0"/>
              </a:rPr>
              <a:t>προσφοράς</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Segoe UI" pitchFamily="18" charset="0"/>
              </a:rPr>
              <a:t>.</a:t>
            </a:r>
          </a:p>
          <a:p>
            <a:pPr>
              <a:lnSpc>
                <a:spcPct val="80000"/>
              </a:lnSpc>
              <a:buNone/>
              <a:tabLst>
                <a:tab pos="2286000" algn="l"/>
              </a:tabLst>
            </a:pPr>
            <a:r>
              <a:rPr lang="en-US" altLang="zh-CN" sz="2000" dirty="0" smtClean="0">
                <a:cs typeface="Segoe UI" pitchFamily="18" charset="0"/>
              </a:rPr>
              <a:t>2.</a:t>
            </a:r>
            <a:r>
              <a:rPr lang="el-GR" altLang="zh-CN" sz="2000" dirty="0" smtClean="0">
                <a:cs typeface="Segoe UI" pitchFamily="18" charset="0"/>
              </a:rPr>
              <a:t>  Τ</a:t>
            </a:r>
            <a:r>
              <a:rPr lang="en-US" altLang="zh-CN" sz="2000" dirty="0" err="1" smtClean="0">
                <a:cs typeface="Segoe UI" pitchFamily="18" charset="0"/>
              </a:rPr>
              <a:t>ις</a:t>
            </a:r>
            <a:r>
              <a:rPr lang="en-US" altLang="zh-CN" sz="2000" dirty="0" smtClean="0">
                <a:cs typeface="Times New Roman" pitchFamily="18" charset="0"/>
              </a:rPr>
              <a:t> </a:t>
            </a:r>
            <a:r>
              <a:rPr lang="en-US" altLang="zh-CN" sz="2000" dirty="0" err="1" smtClean="0">
                <a:cs typeface="Segoe UI" pitchFamily="18" charset="0"/>
              </a:rPr>
              <a:t>εργατικές</a:t>
            </a:r>
            <a:r>
              <a:rPr lang="en-US" altLang="zh-CN" sz="2000" dirty="0" smtClean="0">
                <a:cs typeface="Segoe UI" pitchFamily="18" charset="0"/>
              </a:rPr>
              <a:t> </a:t>
            </a:r>
            <a:r>
              <a:rPr lang="en-US" altLang="zh-CN" sz="2000" dirty="0" err="1" smtClean="0">
                <a:cs typeface="Segoe UI" pitchFamily="18" charset="0"/>
              </a:rPr>
              <a:t>ενώσεις</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οι</a:t>
            </a:r>
            <a:r>
              <a:rPr lang="en-US" altLang="zh-CN" sz="2000" dirty="0" smtClean="0">
                <a:cs typeface="Times New Roman" pitchFamily="18" charset="0"/>
              </a:rPr>
              <a:t> </a:t>
            </a:r>
            <a:r>
              <a:rPr lang="en-US" altLang="zh-CN" sz="2000" dirty="0" err="1" smtClean="0">
                <a:cs typeface="Segoe UI" pitchFamily="18" charset="0"/>
              </a:rPr>
              <a:t>οποίες</a:t>
            </a:r>
            <a:r>
              <a:rPr lang="en-US" altLang="zh-CN" sz="2000" dirty="0" smtClean="0">
                <a:cs typeface="Times New Roman" pitchFamily="18" charset="0"/>
              </a:rPr>
              <a:t> </a:t>
            </a:r>
            <a:r>
              <a:rPr lang="en-US" altLang="zh-CN" sz="2000" dirty="0" err="1" smtClean="0">
                <a:cs typeface="Segoe UI" pitchFamily="18" charset="0"/>
              </a:rPr>
              <a:t>ρυθµίζουν</a:t>
            </a:r>
            <a:r>
              <a:rPr lang="en-US" altLang="zh-CN" sz="2000" dirty="0" smtClean="0">
                <a:cs typeface="Times New Roman" pitchFamily="18" charset="0"/>
              </a:rPr>
              <a:t> </a:t>
            </a:r>
            <a:r>
              <a:rPr lang="en-US" altLang="zh-CN" sz="2000" dirty="0" err="1" smtClean="0">
                <a:cs typeface="Segoe UI" pitchFamily="18" charset="0"/>
              </a:rPr>
              <a:t>την</a:t>
            </a:r>
            <a:r>
              <a:rPr lang="el-GR" altLang="zh-CN" sz="2000" dirty="0" smtClean="0">
                <a:cs typeface="Segoe UI" pitchFamily="18" charset="0"/>
              </a:rPr>
              <a:t> </a:t>
            </a:r>
            <a:r>
              <a:rPr lang="en-US" altLang="zh-CN" sz="2000" dirty="0" err="1" smtClean="0">
                <a:cs typeface="Segoe UI" pitchFamily="18" charset="0"/>
              </a:rPr>
              <a:t>προσφορά</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Segoe UI" pitchFamily="18" charset="0"/>
              </a:rPr>
              <a:t>.</a:t>
            </a:r>
            <a:endParaRPr lang="el-GR" altLang="zh-CN" sz="2000" dirty="0" smtClean="0">
              <a:cs typeface="Segoe UI" pitchFamily="18" charset="0"/>
            </a:endParaRPr>
          </a:p>
          <a:p>
            <a:pPr>
              <a:lnSpc>
                <a:spcPct val="80000"/>
              </a:lnSpc>
              <a:buNone/>
              <a:tabLst>
                <a:tab pos="2286000" algn="l"/>
              </a:tabLst>
            </a:pPr>
            <a:r>
              <a:rPr lang="en-US" altLang="zh-CN" sz="2000" dirty="0" smtClean="0">
                <a:cs typeface="Segoe UI" pitchFamily="18" charset="0"/>
              </a:rPr>
              <a:t>3.</a:t>
            </a:r>
            <a:r>
              <a:rPr lang="el-GR" altLang="zh-CN" sz="2000" dirty="0" smtClean="0">
                <a:cs typeface="Segoe UI" pitchFamily="18" charset="0"/>
              </a:rPr>
              <a:t>  Τ</a:t>
            </a:r>
            <a:r>
              <a:rPr lang="en-US" altLang="zh-CN" sz="2000" dirty="0" err="1" smtClean="0">
                <a:cs typeface="Segoe UI" pitchFamily="18" charset="0"/>
              </a:rPr>
              <a:t>ην</a:t>
            </a:r>
            <a:r>
              <a:rPr lang="en-US" altLang="zh-CN" sz="2000" dirty="0" smtClean="0">
                <a:cs typeface="Times New Roman" pitchFamily="18" charset="0"/>
              </a:rPr>
              <a:t> </a:t>
            </a:r>
            <a:r>
              <a:rPr lang="en-US" altLang="zh-CN" sz="2000" dirty="0" err="1" smtClean="0">
                <a:cs typeface="Segoe UI" pitchFamily="18" charset="0"/>
              </a:rPr>
              <a:t>επιχείρηση</a:t>
            </a:r>
            <a:r>
              <a:rPr lang="en-US" altLang="zh-CN" sz="2000" dirty="0" smtClean="0">
                <a:cs typeface="Segoe UI" pitchFamily="18" charset="0"/>
              </a:rPr>
              <a:t>,</a:t>
            </a:r>
            <a:r>
              <a:rPr lang="en-US" altLang="zh-CN" sz="2000" dirty="0" smtClean="0">
                <a:cs typeface="Times New Roman" pitchFamily="18" charset="0"/>
              </a:rPr>
              <a:t> </a:t>
            </a:r>
            <a:r>
              <a:rPr lang="en-US" altLang="zh-CN" sz="2000" dirty="0" smtClean="0">
                <a:cs typeface="Segoe UI" pitchFamily="18" charset="0"/>
              </a:rPr>
              <a:t>η</a:t>
            </a:r>
            <a:r>
              <a:rPr lang="en-US" altLang="zh-CN" sz="2000" dirty="0" smtClean="0">
                <a:cs typeface="Times New Roman" pitchFamily="18" charset="0"/>
              </a:rPr>
              <a:t> </a:t>
            </a:r>
            <a:r>
              <a:rPr lang="en-US" altLang="zh-CN" sz="2000" dirty="0" err="1" smtClean="0">
                <a:cs typeface="Segoe UI" pitchFamily="18" charset="0"/>
              </a:rPr>
              <a:t>οποία</a:t>
            </a:r>
            <a:r>
              <a:rPr lang="en-US" altLang="zh-CN" sz="2000" dirty="0" smtClean="0">
                <a:cs typeface="Times New Roman" pitchFamily="18" charset="0"/>
              </a:rPr>
              <a:t> </a:t>
            </a:r>
            <a:r>
              <a:rPr lang="en-US" altLang="zh-CN" sz="2000" dirty="0" err="1" smtClean="0">
                <a:cs typeface="Segoe UI" pitchFamily="18" charset="0"/>
              </a:rPr>
              <a:t>προσδιορίζει</a:t>
            </a:r>
            <a:r>
              <a:rPr lang="en-US" altLang="zh-CN" sz="2000" dirty="0" smtClean="0">
                <a:cs typeface="Times New Roman" pitchFamily="18" charset="0"/>
              </a:rPr>
              <a:t> </a:t>
            </a:r>
            <a:r>
              <a:rPr lang="en-US" altLang="zh-CN" sz="2000" dirty="0" smtClean="0">
                <a:cs typeface="Segoe UI" pitchFamily="18" charset="0"/>
              </a:rPr>
              <a:t>τη</a:t>
            </a:r>
            <a:r>
              <a:rPr lang="en-US" altLang="zh-CN" sz="2000" dirty="0" smtClean="0">
                <a:cs typeface="Times New Roman" pitchFamily="18" charset="0"/>
              </a:rPr>
              <a:t> </a:t>
            </a:r>
            <a:r>
              <a:rPr lang="en-US" altLang="zh-CN" sz="2000" dirty="0" err="1" smtClean="0">
                <a:cs typeface="Segoe UI" pitchFamily="18" charset="0"/>
              </a:rPr>
              <a:t>ζήτηση</a:t>
            </a:r>
            <a:r>
              <a:rPr lang="el-GR" altLang="zh-CN" sz="2000" dirty="0" smtClean="0">
                <a:cs typeface="Segoe UI" pitchFamily="18" charset="0"/>
              </a:rPr>
              <a:t> </a:t>
            </a:r>
            <a:r>
              <a:rPr lang="en-US" altLang="zh-CN" sz="2000" dirty="0" err="1" smtClean="0">
                <a:cs typeface="Segoe UI" pitchFamily="18" charset="0"/>
              </a:rPr>
              <a:t>εργασίας</a:t>
            </a:r>
            <a:r>
              <a:rPr lang="en-US" altLang="zh-CN" sz="2000" dirty="0" smtClean="0">
                <a:cs typeface="Segoe UI" pitchFamily="18" charset="0"/>
              </a:rPr>
              <a:t>.</a:t>
            </a:r>
          </a:p>
          <a:p>
            <a:pPr>
              <a:lnSpc>
                <a:spcPct val="80000"/>
              </a:lnSpc>
              <a:buNone/>
              <a:tabLst>
                <a:tab pos="2286000" algn="l"/>
              </a:tabLst>
            </a:pPr>
            <a:r>
              <a:rPr lang="en-US" altLang="zh-CN" sz="2000" dirty="0" smtClean="0">
                <a:cs typeface="Segoe UI" pitchFamily="18" charset="0"/>
              </a:rPr>
              <a:t>4.</a:t>
            </a:r>
            <a:r>
              <a:rPr lang="el-GR" altLang="zh-CN" sz="2000" dirty="0" smtClean="0">
                <a:cs typeface="Segoe UI" pitchFamily="18" charset="0"/>
              </a:rPr>
              <a:t>  </a:t>
            </a:r>
            <a:r>
              <a:rPr lang="en-US" altLang="zh-CN" sz="2000" dirty="0" err="1" smtClean="0">
                <a:cs typeface="Segoe UI" pitchFamily="18" charset="0"/>
              </a:rPr>
              <a:t>τις</a:t>
            </a:r>
            <a:r>
              <a:rPr lang="en-US" altLang="zh-CN" sz="2000" dirty="0" smtClean="0">
                <a:cs typeface="Times New Roman" pitchFamily="18" charset="0"/>
              </a:rPr>
              <a:t> </a:t>
            </a:r>
            <a:r>
              <a:rPr lang="en-US" altLang="zh-CN" sz="2000" dirty="0" err="1" smtClean="0">
                <a:cs typeface="Segoe UI" pitchFamily="18" charset="0"/>
              </a:rPr>
              <a:t>εργοδοτικές</a:t>
            </a:r>
            <a:r>
              <a:rPr lang="en-US" altLang="zh-CN" sz="2000" dirty="0" smtClean="0">
                <a:cs typeface="Segoe UI" pitchFamily="18" charset="0"/>
              </a:rPr>
              <a:t> </a:t>
            </a:r>
            <a:r>
              <a:rPr lang="en-US" altLang="zh-CN" sz="2000" dirty="0" err="1" smtClean="0">
                <a:cs typeface="Segoe UI" pitchFamily="18" charset="0"/>
              </a:rPr>
              <a:t>ενώσεις</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οι</a:t>
            </a:r>
            <a:r>
              <a:rPr lang="en-US" altLang="zh-CN" sz="2000" dirty="0" smtClean="0">
                <a:cs typeface="Times New Roman" pitchFamily="18" charset="0"/>
              </a:rPr>
              <a:t> </a:t>
            </a:r>
            <a:r>
              <a:rPr lang="en-US" altLang="zh-CN" sz="2000" dirty="0" err="1" smtClean="0">
                <a:cs typeface="Segoe UI" pitchFamily="18" charset="0"/>
              </a:rPr>
              <a:t>οποίες</a:t>
            </a:r>
            <a:r>
              <a:rPr lang="en-US" altLang="zh-CN" sz="2000" dirty="0" smtClean="0">
                <a:cs typeface="Times New Roman" pitchFamily="18" charset="0"/>
              </a:rPr>
              <a:t> </a:t>
            </a:r>
            <a:r>
              <a:rPr lang="en-US" altLang="zh-CN" sz="2000" dirty="0" err="1" smtClean="0">
                <a:cs typeface="Segoe UI" pitchFamily="18" charset="0"/>
              </a:rPr>
              <a:t>ρυθµίζουν</a:t>
            </a:r>
            <a:r>
              <a:rPr lang="en-US" altLang="zh-CN" sz="2000" dirty="0" smtClean="0">
                <a:cs typeface="Times New Roman" pitchFamily="18" charset="0"/>
              </a:rPr>
              <a:t> </a:t>
            </a:r>
            <a:r>
              <a:rPr lang="en-US" altLang="zh-CN" sz="2000" dirty="0" smtClean="0">
                <a:cs typeface="Segoe UI" pitchFamily="18" charset="0"/>
              </a:rPr>
              <a:t>τη</a:t>
            </a:r>
            <a:r>
              <a:rPr lang="el-GR" altLang="zh-CN" sz="2000" dirty="0" smtClean="0">
                <a:cs typeface="Segoe UI" pitchFamily="18" charset="0"/>
              </a:rPr>
              <a:t> </a:t>
            </a:r>
            <a:r>
              <a:rPr lang="en-US" altLang="zh-CN" sz="2000" dirty="0" err="1" smtClean="0">
                <a:cs typeface="Segoe UI" pitchFamily="18" charset="0"/>
              </a:rPr>
              <a:t>ζήτηση</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Segoe UI" pitchFamily="18" charset="0"/>
              </a:rPr>
              <a:t>.</a:t>
            </a:r>
          </a:p>
          <a:p>
            <a:pPr>
              <a:lnSpc>
                <a:spcPct val="80000"/>
              </a:lnSpc>
              <a:buNone/>
              <a:tabLst>
                <a:tab pos="2286000" algn="l"/>
              </a:tabLst>
            </a:pPr>
            <a:r>
              <a:rPr lang="en-US" altLang="zh-CN" sz="2000" dirty="0" smtClean="0">
                <a:cs typeface="Segoe UI" pitchFamily="18" charset="0"/>
              </a:rPr>
              <a:t>5.</a:t>
            </a:r>
            <a:r>
              <a:rPr lang="el-GR" altLang="zh-CN" sz="2000" dirty="0" smtClean="0">
                <a:cs typeface="Segoe UI"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err="1" smtClean="0">
                <a:cs typeface="Segoe UI" pitchFamily="18" charset="0"/>
              </a:rPr>
              <a:t>κράτος</a:t>
            </a:r>
            <a:r>
              <a:rPr lang="en-US" altLang="zh-CN" sz="2000" dirty="0" smtClean="0">
                <a:cs typeface="Segoe UI" pitchFamily="18" charset="0"/>
              </a:rPr>
              <a:t>,</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err="1" smtClean="0">
                <a:cs typeface="Segoe UI" pitchFamily="18" charset="0"/>
              </a:rPr>
              <a:t>οποίο</a:t>
            </a:r>
            <a:r>
              <a:rPr lang="en-US" altLang="zh-CN" sz="2000" dirty="0" smtClean="0">
                <a:cs typeface="Times New Roman" pitchFamily="18" charset="0"/>
              </a:rPr>
              <a:t> </a:t>
            </a:r>
            <a:r>
              <a:rPr lang="en-US" altLang="zh-CN" sz="2000" dirty="0" smtClean="0">
                <a:cs typeface="Segoe UI" pitchFamily="18" charset="0"/>
              </a:rPr>
              <a:t>µε</a:t>
            </a:r>
            <a:r>
              <a:rPr lang="en-US" altLang="zh-CN" sz="2000" dirty="0" smtClean="0">
                <a:cs typeface="Times New Roman" pitchFamily="18" charset="0"/>
              </a:rPr>
              <a:t> </a:t>
            </a:r>
            <a:r>
              <a:rPr lang="en-US" altLang="zh-CN" sz="2000" dirty="0" err="1" smtClean="0">
                <a:cs typeface="Segoe UI" pitchFamily="18" charset="0"/>
              </a:rPr>
              <a:t>σειρά</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έτρων</a:t>
            </a:r>
            <a:r>
              <a:rPr lang="en-US" altLang="zh-CN" sz="2000" dirty="0" smtClean="0">
                <a:cs typeface="Times New Roman" pitchFamily="18" charset="0"/>
              </a:rPr>
              <a:t> </a:t>
            </a:r>
            <a:r>
              <a:rPr lang="en-US" altLang="zh-CN" sz="2000" dirty="0" smtClean="0">
                <a:cs typeface="Segoe UI" pitchFamily="18" charset="0"/>
              </a:rPr>
              <a:t>(π.χ.</a:t>
            </a:r>
            <a:r>
              <a:rPr lang="en-US" altLang="zh-CN" sz="2000" dirty="0" smtClean="0">
                <a:cs typeface="Times New Roman" pitchFamily="18" charset="0"/>
              </a:rPr>
              <a:t> </a:t>
            </a:r>
            <a:r>
              <a:rPr lang="el-GR" altLang="zh-CN" sz="2000" dirty="0" smtClean="0">
                <a:cs typeface="Segoe UI" pitchFamily="18" charset="0"/>
              </a:rPr>
              <a:t>Η</a:t>
            </a:r>
            <a:r>
              <a:rPr lang="en-US" altLang="zh-CN" sz="2000" dirty="0" err="1" smtClean="0">
                <a:cs typeface="Segoe UI" pitchFamily="18" charset="0"/>
              </a:rPr>
              <a:t>λικία</a:t>
            </a:r>
            <a:r>
              <a:rPr lang="el-GR" altLang="zh-CN" sz="2000" dirty="0" smtClean="0">
                <a:cs typeface="Segoe UI" pitchFamily="18" charset="0"/>
              </a:rPr>
              <a:t> </a:t>
            </a:r>
            <a:r>
              <a:rPr lang="en-US" altLang="zh-CN" sz="2000" dirty="0" err="1" smtClean="0">
                <a:cs typeface="Segoe UI" pitchFamily="18" charset="0"/>
              </a:rPr>
              <a:t>συνταξιοδότησης</a:t>
            </a:r>
            <a:r>
              <a:rPr lang="en-US" altLang="zh-CN" sz="2000" dirty="0" smtClean="0">
                <a:cs typeface="Times New Roman" pitchFamily="18" charset="0"/>
              </a:rPr>
              <a:t> </a:t>
            </a:r>
            <a:r>
              <a:rPr lang="en-US" altLang="zh-CN" sz="2000" dirty="0" smtClean="0">
                <a:cs typeface="Segoe UI" pitchFamily="18" charset="0"/>
              </a:rPr>
              <a:t>κ.λπ.)</a:t>
            </a:r>
            <a:r>
              <a:rPr lang="en-US" altLang="zh-CN" sz="2000" dirty="0" smtClean="0">
                <a:cs typeface="Times New Roman" pitchFamily="18" charset="0"/>
              </a:rPr>
              <a:t>   </a:t>
            </a:r>
            <a:r>
              <a:rPr lang="en-US" altLang="zh-CN" sz="2000" dirty="0" err="1" smtClean="0">
                <a:cs typeface="Segoe UI" pitchFamily="18" charset="0"/>
              </a:rPr>
              <a:t>επηρεάζει</a:t>
            </a:r>
            <a:r>
              <a:rPr lang="en-US" altLang="zh-CN" sz="2000" dirty="0" smtClean="0">
                <a:cs typeface="Times New Roman" pitchFamily="18" charset="0"/>
              </a:rPr>
              <a:t> </a:t>
            </a:r>
            <a:r>
              <a:rPr lang="en-US" altLang="zh-CN" sz="2000" dirty="0" smtClean="0">
                <a:cs typeface="Segoe UI" pitchFamily="18" charset="0"/>
              </a:rPr>
              <a:t>τη</a:t>
            </a:r>
            <a:r>
              <a:rPr lang="en-US" altLang="zh-CN" sz="2000" dirty="0" smtClean="0">
                <a:cs typeface="Times New Roman" pitchFamily="18" charset="0"/>
              </a:rPr>
              <a:t> </a:t>
            </a:r>
            <a:r>
              <a:rPr lang="en-US" altLang="zh-CN" sz="2000" dirty="0" err="1" smtClean="0">
                <a:cs typeface="Segoe UI" pitchFamily="18" charset="0"/>
              </a:rPr>
              <a:t>λειτουργία</a:t>
            </a:r>
            <a:r>
              <a:rPr lang="el-GR" altLang="zh-CN" sz="2000" dirty="0" smtClean="0">
                <a:cs typeface="Segoe UI" pitchFamily="18" charset="0"/>
              </a:rPr>
              <a:t> </a:t>
            </a:r>
            <a:r>
              <a:rPr lang="en-US" altLang="zh-CN" sz="2000" dirty="0" smtClean="0">
                <a:cs typeface="Segoe UI" pitchFamily="18" charset="0"/>
              </a:rPr>
              <a:t>της.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
        <p:nvSpPr>
          <p:cNvPr id="5" name="TextBox 1"/>
          <p:cNvSpPr txBox="1"/>
          <p:nvPr/>
        </p:nvSpPr>
        <p:spPr>
          <a:xfrm>
            <a:off x="467544" y="1201316"/>
            <a:ext cx="8136904" cy="405239"/>
          </a:xfrm>
          <a:prstGeom prst="rect">
            <a:avLst/>
          </a:prstGeom>
          <a:noFill/>
        </p:spPr>
        <p:txBody>
          <a:bodyPr wrap="square" lIns="0" tIns="0" rIns="0" rtlCol="0">
            <a:spAutoFit/>
          </a:bodyPr>
          <a:lstStyle/>
          <a:p>
            <a:pPr>
              <a:lnSpc>
                <a:spcPts val="2800"/>
              </a:lnSpc>
              <a:tabLst>
                <a:tab pos="1752600" algn="l"/>
              </a:tabLst>
            </a:pPr>
            <a:r>
              <a:rPr lang="en-US" altLang="zh-CN" sz="2400" b="1" dirty="0" smtClean="0">
                <a:cs typeface="Segoe UI" pitchFamily="18" charset="0"/>
              </a:rPr>
              <a:t>Ο Νόµος της Προσφοράς και της </a:t>
            </a:r>
            <a:r>
              <a:rPr lang="en-US" altLang="zh-CN" sz="2400" b="1" dirty="0" err="1" smtClean="0">
                <a:cs typeface="Segoe UI" pitchFamily="18" charset="0"/>
              </a:rPr>
              <a:t>Ζήτησης</a:t>
            </a:r>
            <a:r>
              <a:rPr lang="el-GR" altLang="zh-CN" sz="2400" b="1" dirty="0" smtClean="0">
                <a:cs typeface="Segoe UI" pitchFamily="18" charset="0"/>
              </a:rPr>
              <a:t> </a:t>
            </a:r>
            <a:r>
              <a:rPr lang="en-US" altLang="zh-CN" sz="2400" b="1" dirty="0" smtClean="0">
                <a:cs typeface="Segoe UI" pitchFamily="18" charset="0"/>
              </a:rPr>
              <a:t>στην </a:t>
            </a:r>
            <a:r>
              <a:rPr lang="en-US" altLang="zh-CN" sz="2400" b="1" dirty="0" err="1" smtClean="0">
                <a:cs typeface="Segoe UI" pitchFamily="18" charset="0"/>
              </a:rPr>
              <a:t>Αγορά</a:t>
            </a:r>
            <a:r>
              <a:rPr lang="el-GR" altLang="zh-CN" sz="2400" b="1" dirty="0" smtClean="0">
                <a:cs typeface="Segoe UI" pitchFamily="18" charset="0"/>
              </a:rPr>
              <a:t> </a:t>
            </a:r>
            <a:r>
              <a:rPr lang="en-US" altLang="zh-CN" sz="2400" b="1" dirty="0" err="1" smtClean="0">
                <a:cs typeface="Segoe UI" pitchFamily="18" charset="0"/>
              </a:rPr>
              <a:t>Εργασίας</a:t>
            </a:r>
            <a:endParaRPr lang="en-US" altLang="zh-CN" sz="2400" b="1" dirty="0" smtClean="0">
              <a:cs typeface="Segoe UI" pitchFamily="18" charset="0"/>
            </a:endParaRPr>
          </a:p>
        </p:txBody>
      </p:sp>
      <p:pic>
        <p:nvPicPr>
          <p:cNvPr id="6" name="5 - Εικόνα" descr="σελ 3 ενοτ 6.jpg"/>
          <p:cNvPicPr>
            <a:picLocks noChangeAspect="1"/>
          </p:cNvPicPr>
          <p:nvPr/>
        </p:nvPicPr>
        <p:blipFill>
          <a:blip r:embed="rId2" cstate="print"/>
          <a:stretch>
            <a:fillRect/>
          </a:stretch>
        </p:blipFill>
        <p:spPr>
          <a:xfrm>
            <a:off x="899592" y="1561356"/>
            <a:ext cx="6552728" cy="39604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n-US" altLang="zh-CN" sz="2800" b="1" dirty="0" smtClean="0">
                <a:cs typeface="Segoe UI" pitchFamily="18" charset="0"/>
              </a:rPr>
              <a:t>Ι. </a:t>
            </a:r>
            <a:r>
              <a:rPr lang="en-US" altLang="zh-CN" sz="2800" b="1" dirty="0" err="1" smtClean="0">
                <a:cs typeface="Segoe UI" pitchFamily="18" charset="0"/>
              </a:rPr>
              <a:t>Προσφορά</a:t>
            </a:r>
            <a:r>
              <a:rPr lang="en-US" altLang="zh-CN" sz="2800" b="1" dirty="0" smtClean="0">
                <a:cs typeface="Segoe UI" pitchFamily="18" charset="0"/>
              </a:rPr>
              <a:t> </a:t>
            </a:r>
            <a:r>
              <a:rPr lang="en-US" altLang="zh-CN" sz="2800" b="1" dirty="0" err="1" smtClean="0">
                <a:cs typeface="Segoe UI" pitchFamily="18" charset="0"/>
              </a:rPr>
              <a:t>Εργασίας</a:t>
            </a:r>
            <a:endParaRPr lang="en-US" altLang="zh-CN" sz="2800" b="1" dirty="0" smtClean="0">
              <a:cs typeface="Segoe UI" pitchFamily="18" charset="0"/>
            </a:endParaRPr>
          </a:p>
          <a:p>
            <a:pPr marL="0" indent="0">
              <a:lnSpc>
                <a:spcPct val="80000"/>
              </a:lnSpc>
              <a:buNone/>
              <a:tabLst/>
            </a:pPr>
            <a:r>
              <a:rPr lang="en-US" altLang="zh-CN" sz="2000" dirty="0" smtClean="0">
                <a:cs typeface="Segoe UI" pitchFamily="18" charset="0"/>
              </a:rPr>
              <a:t>Η</a:t>
            </a:r>
            <a:r>
              <a:rPr lang="en-US" altLang="zh-CN" sz="2000" dirty="0" smtClean="0">
                <a:cs typeface="Times New Roman" pitchFamily="18" charset="0"/>
              </a:rPr>
              <a:t> </a:t>
            </a:r>
            <a:r>
              <a:rPr lang="en-US" altLang="zh-CN" sz="2000" dirty="0" err="1" smtClean="0">
                <a:cs typeface="Segoe UI" pitchFamily="18" charset="0"/>
              </a:rPr>
              <a:t>συνολική</a:t>
            </a:r>
            <a:r>
              <a:rPr lang="en-US" altLang="zh-CN" sz="2000" dirty="0" smtClean="0">
                <a:cs typeface="Times New Roman" pitchFamily="18" charset="0"/>
              </a:rPr>
              <a:t> </a:t>
            </a:r>
            <a:r>
              <a:rPr lang="en-US" altLang="zh-CN" sz="2000" dirty="0" err="1" smtClean="0">
                <a:cs typeface="Segoe UI" pitchFamily="18" charset="0"/>
              </a:rPr>
              <a:t>προσφορά</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smtClean="0">
                <a:cs typeface="Segoe UI" pitchFamily="18" charset="0"/>
              </a:rPr>
              <a:t>σε</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ια</a:t>
            </a:r>
            <a:r>
              <a:rPr lang="el-GR" altLang="zh-CN" sz="2000" dirty="0" smtClean="0">
                <a:cs typeface="Segoe UI" pitchFamily="18" charset="0"/>
              </a:rPr>
              <a:t> </a:t>
            </a:r>
            <a:r>
              <a:rPr lang="en-US" altLang="zh-CN" sz="2000" dirty="0" err="1" smtClean="0">
                <a:cs typeface="Segoe UI" pitchFamily="18" charset="0"/>
              </a:rPr>
              <a:t>δεδοµένη</a:t>
            </a:r>
            <a:r>
              <a:rPr lang="en-US" altLang="zh-CN" sz="2000" dirty="0" smtClean="0">
                <a:cs typeface="Times New Roman" pitchFamily="18" charset="0"/>
              </a:rPr>
              <a:t> </a:t>
            </a:r>
            <a:r>
              <a:rPr lang="en-US" altLang="zh-CN" sz="2000" dirty="0" err="1" smtClean="0">
                <a:cs typeface="Segoe UI" pitchFamily="18" charset="0"/>
              </a:rPr>
              <a:t>χρονική</a:t>
            </a:r>
            <a:r>
              <a:rPr lang="en-US" altLang="zh-CN" sz="2000" dirty="0" smtClean="0">
                <a:cs typeface="Times New Roman" pitchFamily="18" charset="0"/>
              </a:rPr>
              <a:t> </a:t>
            </a:r>
            <a:r>
              <a:rPr lang="en-US" altLang="zh-CN" sz="2000" dirty="0" err="1" smtClean="0">
                <a:cs typeface="Segoe UI" pitchFamily="18" charset="0"/>
              </a:rPr>
              <a:t>περίοδο</a:t>
            </a:r>
            <a:r>
              <a:rPr lang="en-US" altLang="zh-CN" sz="2000" dirty="0" smtClean="0">
                <a:cs typeface="Times New Roman" pitchFamily="18" charset="0"/>
              </a:rPr>
              <a:t> </a:t>
            </a:r>
            <a:r>
              <a:rPr lang="en-US" altLang="zh-CN" sz="2000" dirty="0" err="1" smtClean="0">
                <a:cs typeface="Segoe UI" pitchFamily="18" charset="0"/>
              </a:rPr>
              <a:t>εξαρτάται</a:t>
            </a:r>
            <a:r>
              <a:rPr lang="en-US" altLang="zh-CN" sz="2000" dirty="0" smtClean="0">
                <a:cs typeface="Segoe UI" pitchFamily="18" charset="0"/>
              </a:rPr>
              <a:t>:</a:t>
            </a:r>
          </a:p>
          <a:p>
            <a:pPr>
              <a:lnSpc>
                <a:spcPct val="80000"/>
              </a:lnSpc>
              <a:buNone/>
              <a:tabLst/>
            </a:pPr>
            <a:r>
              <a:rPr lang="en-US" altLang="zh-CN" sz="2000" dirty="0" smtClean="0">
                <a:cs typeface="Segoe UI" pitchFamily="18" charset="0"/>
              </a:rPr>
              <a:t>1.</a:t>
            </a:r>
            <a:r>
              <a:rPr lang="en-US" altLang="zh-CN" sz="2000" dirty="0" smtClean="0">
                <a:cs typeface="Times New Roman" pitchFamily="18" charset="0"/>
              </a:rPr>
              <a:t>   </a:t>
            </a:r>
            <a:r>
              <a:rPr lang="el-GR" altLang="zh-CN" sz="2000" dirty="0" smtClean="0">
                <a:cs typeface="Segoe UI" pitchFamily="18" charset="0"/>
              </a:rPr>
              <a:t>Α</a:t>
            </a:r>
            <a:r>
              <a:rPr lang="en-US" altLang="zh-CN" sz="2000" dirty="0" err="1" smtClean="0">
                <a:cs typeface="Segoe UI" pitchFamily="18" charset="0"/>
              </a:rPr>
              <a:t>πό</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smtClean="0">
                <a:cs typeface="Segoe UI" pitchFamily="18" charset="0"/>
              </a:rPr>
              <a:t>µ</a:t>
            </a:r>
            <a:r>
              <a:rPr lang="en-US" altLang="zh-CN" sz="2000" dirty="0" err="1" smtClean="0">
                <a:cs typeface="Segoe UI" pitchFamily="18" charset="0"/>
              </a:rPr>
              <a:t>έγεθος</a:t>
            </a:r>
            <a:r>
              <a:rPr lang="en-US" altLang="zh-CN" sz="2000" dirty="0" smtClean="0">
                <a:cs typeface="Times New Roman" pitchFamily="18" charset="0"/>
              </a:rPr>
              <a:t> </a:t>
            </a:r>
            <a:r>
              <a:rPr lang="el-GR" altLang="zh-CN" sz="2000" dirty="0" smtClean="0">
                <a:cs typeface="Times New Roman" pitchFamily="18" charset="0"/>
              </a:rPr>
              <a:t>κ</a:t>
            </a:r>
            <a:r>
              <a:rPr lang="en-US" altLang="zh-CN" sz="2000" dirty="0" err="1" smtClean="0">
                <a:cs typeface="Segoe UI" pitchFamily="18" charset="0"/>
              </a:rPr>
              <a:t>αι</a:t>
            </a:r>
            <a:r>
              <a:rPr lang="en-US" altLang="zh-CN" sz="2000" dirty="0" smtClean="0">
                <a:cs typeface="Times New Roman" pitchFamily="18" charset="0"/>
              </a:rPr>
              <a:t> </a:t>
            </a:r>
            <a:r>
              <a:rPr lang="en-US" altLang="zh-CN" sz="2000" dirty="0" smtClean="0">
                <a:cs typeface="Segoe UI" pitchFamily="18" charset="0"/>
              </a:rPr>
              <a:t>τη</a:t>
            </a:r>
            <a:r>
              <a:rPr lang="en-US" altLang="zh-CN" sz="2000" dirty="0" smtClean="0">
                <a:cs typeface="Times New Roman" pitchFamily="18" charset="0"/>
              </a:rPr>
              <a:t> </a:t>
            </a:r>
            <a:r>
              <a:rPr lang="en-US" altLang="zh-CN" sz="2000" dirty="0" err="1" smtClean="0">
                <a:cs typeface="Segoe UI" pitchFamily="18" charset="0"/>
              </a:rPr>
              <a:t>σύνθεση</a:t>
            </a:r>
            <a:r>
              <a:rPr lang="en-US" altLang="zh-CN" sz="2000" dirty="0" smtClean="0">
                <a:cs typeface="Times New Roman" pitchFamily="18" charset="0"/>
              </a:rPr>
              <a:t> </a:t>
            </a:r>
            <a:r>
              <a:rPr lang="en-US" altLang="zh-CN" sz="2000" dirty="0" err="1" smtClean="0">
                <a:cs typeface="Segoe UI" pitchFamily="18" charset="0"/>
              </a:rPr>
              <a:t>του</a:t>
            </a:r>
            <a:r>
              <a:rPr lang="el-GR" altLang="zh-CN" sz="2000" dirty="0" smtClean="0">
                <a:cs typeface="Segoe UI" pitchFamily="18" charset="0"/>
              </a:rPr>
              <a:t> </a:t>
            </a:r>
            <a:r>
              <a:rPr lang="en-US" altLang="zh-CN" sz="2000" dirty="0" err="1" smtClean="0">
                <a:cs typeface="Segoe UI" pitchFamily="18" charset="0"/>
              </a:rPr>
              <a:t>πληθυσµού</a:t>
            </a:r>
            <a:r>
              <a:rPr lang="el-GR" altLang="zh-CN" sz="2000" dirty="0" smtClean="0">
                <a:cs typeface="Segoe UI" pitchFamily="18" charset="0"/>
              </a:rPr>
              <a:t> </a:t>
            </a:r>
            <a:r>
              <a:rPr lang="en-US" altLang="zh-CN" sz="2000" dirty="0" smtClean="0">
                <a:cs typeface="Segoe UI" pitchFamily="18" charset="0"/>
              </a:rPr>
              <a:t>(</a:t>
            </a:r>
            <a:r>
              <a:rPr lang="en-US" altLang="zh-CN" sz="2000" dirty="0" err="1" smtClean="0">
                <a:cs typeface="Segoe UI" pitchFamily="18" charset="0"/>
              </a:rPr>
              <a:t>γεννήσεις</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θανάτους</a:t>
            </a:r>
            <a:r>
              <a:rPr lang="en-US" altLang="zh-CN" sz="2000" dirty="0" smtClean="0">
                <a:cs typeface="Segoe UI" pitchFamily="18" charset="0"/>
              </a:rPr>
              <a:t>,</a:t>
            </a:r>
            <a:r>
              <a:rPr lang="el-GR" altLang="zh-CN" sz="2000" dirty="0" smtClean="0">
                <a:cs typeface="Segoe UI" pitchFamily="18" charset="0"/>
              </a:rPr>
              <a:t> </a:t>
            </a:r>
            <a:r>
              <a:rPr lang="en-US" altLang="zh-CN" sz="2000" dirty="0" smtClean="0">
                <a:cs typeface="Segoe UI" pitchFamily="18" charset="0"/>
              </a:rPr>
              <a:t>µ</a:t>
            </a:r>
            <a:r>
              <a:rPr lang="en-US" altLang="zh-CN" sz="2000" dirty="0" err="1" smtClean="0">
                <a:cs typeface="Segoe UI" pitchFamily="18" charset="0"/>
              </a:rPr>
              <a:t>ετανάστευση</a:t>
            </a:r>
            <a:r>
              <a:rPr lang="en-US" altLang="zh-CN" sz="2000" dirty="0" smtClean="0">
                <a:cs typeface="Segoe UI" pitchFamily="18" charset="0"/>
              </a:rPr>
              <a:t>).</a:t>
            </a:r>
          </a:p>
          <a:p>
            <a:pPr>
              <a:lnSpc>
                <a:spcPct val="80000"/>
              </a:lnSpc>
              <a:buNone/>
              <a:tabLst/>
            </a:pPr>
            <a:r>
              <a:rPr lang="en-US" altLang="zh-CN" sz="2000" dirty="0" smtClean="0">
                <a:cs typeface="Segoe UI" pitchFamily="18" charset="0"/>
              </a:rPr>
              <a:t>2.</a:t>
            </a:r>
            <a:r>
              <a:rPr lang="en-US" altLang="zh-CN" sz="2000" dirty="0" smtClean="0">
                <a:cs typeface="Times New Roman" pitchFamily="18" charset="0"/>
              </a:rPr>
              <a:t> </a:t>
            </a:r>
            <a:r>
              <a:rPr lang="el-GR"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err="1" smtClean="0">
                <a:cs typeface="Segoe UI" pitchFamily="18" charset="0"/>
              </a:rPr>
              <a:t>ποσοστό</a:t>
            </a:r>
            <a:r>
              <a:rPr lang="en-US" altLang="zh-CN" sz="2000" dirty="0" smtClean="0">
                <a:cs typeface="Times New Roman" pitchFamily="18" charset="0"/>
              </a:rPr>
              <a:t> </a:t>
            </a:r>
            <a:r>
              <a:rPr lang="en-US" altLang="zh-CN" sz="2000" dirty="0" smtClean="0">
                <a:cs typeface="Segoe UI" pitchFamily="18" charset="0"/>
              </a:rPr>
              <a:t>συµµ</a:t>
            </a:r>
            <a:r>
              <a:rPr lang="en-US" altLang="zh-CN" sz="2000" dirty="0" err="1" smtClean="0">
                <a:cs typeface="Segoe UI" pitchFamily="18" charset="0"/>
              </a:rPr>
              <a:t>ετοχής</a:t>
            </a:r>
            <a:r>
              <a:rPr lang="en-US" altLang="zh-CN" sz="2000" dirty="0" smtClean="0">
                <a:cs typeface="Times New Roman" pitchFamily="18" charset="0"/>
              </a:rPr>
              <a:t> </a:t>
            </a:r>
            <a:r>
              <a:rPr lang="en-US" altLang="zh-CN" sz="2000" dirty="0" err="1" smtClean="0">
                <a:cs typeface="Segoe UI" pitchFamily="18" charset="0"/>
              </a:rPr>
              <a:t>στο</a:t>
            </a:r>
            <a:r>
              <a:rPr lang="en-US" altLang="zh-CN" sz="2000" dirty="0" smtClean="0">
                <a:cs typeface="Times New Roman" pitchFamily="18" charset="0"/>
              </a:rPr>
              <a:t>  </a:t>
            </a:r>
            <a:r>
              <a:rPr lang="en-US" altLang="zh-CN" sz="2000" dirty="0" err="1" smtClean="0">
                <a:cs typeface="Segoe UI" pitchFamily="18" charset="0"/>
              </a:rPr>
              <a:t>εργατικό</a:t>
            </a:r>
            <a:r>
              <a:rPr lang="el-GR" altLang="zh-CN" sz="2000" dirty="0" smtClean="0">
                <a:cs typeface="Segoe UI" pitchFamily="18" charset="0"/>
              </a:rPr>
              <a:t> </a:t>
            </a:r>
            <a:r>
              <a:rPr lang="en-US" altLang="zh-CN" sz="2000" dirty="0" err="1" smtClean="0">
                <a:cs typeface="Segoe UI" pitchFamily="18" charset="0"/>
              </a:rPr>
              <a:t>δυναµικό</a:t>
            </a:r>
            <a:r>
              <a:rPr lang="en-US" altLang="zh-CN" sz="2000" dirty="0" smtClean="0">
                <a:cs typeface="Segoe UI" pitchFamily="18" charset="0"/>
              </a:rPr>
              <a:t>,</a:t>
            </a:r>
            <a:r>
              <a:rPr lang="en-US" altLang="zh-CN" sz="2000" dirty="0" smtClean="0">
                <a:cs typeface="Times New Roman" pitchFamily="18" charset="0"/>
              </a:rPr>
              <a:t> </a:t>
            </a:r>
            <a:r>
              <a:rPr lang="en-US" altLang="zh-CN" sz="2000" dirty="0" err="1" smtClean="0">
                <a:cs typeface="Segoe UI" pitchFamily="18" charset="0"/>
              </a:rPr>
              <a:t>δηλαδή</a:t>
            </a:r>
            <a:r>
              <a:rPr lang="en-US" altLang="zh-CN" sz="2000" dirty="0" smtClean="0">
                <a:cs typeface="Times New Roman"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smtClean="0">
                <a:cs typeface="Segoe UI" pitchFamily="18" charset="0"/>
              </a:rPr>
              <a:t>το</a:t>
            </a:r>
            <a:r>
              <a:rPr lang="en-US" altLang="zh-CN" sz="2000" dirty="0" smtClean="0">
                <a:cs typeface="Times New Roman" pitchFamily="18" charset="0"/>
              </a:rPr>
              <a:t>      </a:t>
            </a:r>
            <a:r>
              <a:rPr lang="en-US" altLang="zh-CN" sz="2000" dirty="0" err="1" smtClean="0">
                <a:cs typeface="Segoe UI" pitchFamily="18" charset="0"/>
              </a:rPr>
              <a:t>ποσοστό</a:t>
            </a:r>
            <a:r>
              <a:rPr lang="en-US" altLang="zh-CN" sz="2000" dirty="0" smtClean="0">
                <a:cs typeface="Times New Roman" pitchFamily="18" charset="0"/>
              </a:rPr>
              <a:t> </a:t>
            </a:r>
            <a:r>
              <a:rPr lang="en-US" altLang="zh-CN" sz="2000" dirty="0" err="1" smtClean="0">
                <a:cs typeface="Segoe UI" pitchFamily="18" charset="0"/>
              </a:rPr>
              <a:t>του</a:t>
            </a:r>
            <a:r>
              <a:rPr lang="el-GR" altLang="zh-CN" sz="2000" dirty="0" smtClean="0">
                <a:cs typeface="Segoe UI" pitchFamily="18" charset="0"/>
              </a:rPr>
              <a:t> </a:t>
            </a:r>
            <a:r>
              <a:rPr lang="en-US" altLang="zh-CN" sz="2000" dirty="0" err="1" smtClean="0">
                <a:cs typeface="Segoe UI" pitchFamily="18" charset="0"/>
              </a:rPr>
              <a:t>πληθυσµού</a:t>
            </a:r>
            <a:r>
              <a:rPr lang="en-US" altLang="zh-CN" sz="2000" dirty="0" smtClean="0">
                <a:cs typeface="Times New Roman" pitchFamily="18" charset="0"/>
              </a:rPr>
              <a:t> </a:t>
            </a:r>
            <a:r>
              <a:rPr lang="en-US" altLang="zh-CN" sz="2000" dirty="0" err="1" smtClean="0">
                <a:cs typeface="Segoe UI" pitchFamily="18" charset="0"/>
              </a:rPr>
              <a:t>εργάσιµης</a:t>
            </a:r>
            <a:r>
              <a:rPr lang="en-US" altLang="zh-CN" sz="2000" dirty="0" smtClean="0">
                <a:cs typeface="Times New Roman" pitchFamily="18" charset="0"/>
              </a:rPr>
              <a:t> </a:t>
            </a:r>
            <a:r>
              <a:rPr lang="en-US" altLang="zh-CN" sz="2000" dirty="0" err="1" smtClean="0">
                <a:cs typeface="Segoe UI" pitchFamily="18" charset="0"/>
              </a:rPr>
              <a:t>ηλικίας</a:t>
            </a:r>
            <a:r>
              <a:rPr lang="en-US" altLang="zh-CN" sz="2000" dirty="0" smtClean="0">
                <a:cs typeface="Times New Roman" pitchFamily="18" charset="0"/>
              </a:rPr>
              <a:t> </a:t>
            </a:r>
            <a:r>
              <a:rPr lang="en-US" altLang="zh-CN" sz="2000" dirty="0" smtClean="0">
                <a:cs typeface="Segoe UI" pitchFamily="18" charset="0"/>
              </a:rPr>
              <a:t>που</a:t>
            </a:r>
            <a:r>
              <a:rPr lang="en-US" altLang="zh-CN" sz="2000" dirty="0" smtClean="0">
                <a:cs typeface="Times New Roman" pitchFamily="18" charset="0"/>
              </a:rPr>
              <a:t> </a:t>
            </a:r>
            <a:r>
              <a:rPr lang="en-US" altLang="zh-CN" sz="2000" dirty="0" err="1" smtClean="0">
                <a:cs typeface="Segoe UI" pitchFamily="18" charset="0"/>
              </a:rPr>
              <a:t>απασχολείται</a:t>
            </a:r>
            <a:r>
              <a:rPr lang="el-GR" altLang="zh-CN" sz="2000" dirty="0" smtClean="0">
                <a:cs typeface="Segoe UI" pitchFamily="18" charset="0"/>
              </a:rPr>
              <a:t> </a:t>
            </a:r>
            <a:r>
              <a:rPr lang="en-US" altLang="zh-CN" sz="2000" dirty="0" smtClean="0">
                <a:cs typeface="Segoe UI" pitchFamily="18" charset="0"/>
              </a:rPr>
              <a:t>ή</a:t>
            </a:r>
            <a:r>
              <a:rPr lang="en-US" altLang="zh-CN" sz="2000" dirty="0" smtClean="0">
                <a:cs typeface="Times New Roman" pitchFamily="18" charset="0"/>
              </a:rPr>
              <a:t> </a:t>
            </a:r>
            <a:r>
              <a:rPr lang="en-US" altLang="zh-CN" sz="2000" dirty="0" err="1" smtClean="0">
                <a:cs typeface="Segoe UI" pitchFamily="18" charset="0"/>
              </a:rPr>
              <a:t>ψάχνει</a:t>
            </a:r>
            <a:r>
              <a:rPr lang="en-US" altLang="zh-CN" sz="2000" dirty="0" smtClean="0">
                <a:cs typeface="Times New Roman" pitchFamily="18" charset="0"/>
              </a:rPr>
              <a:t> </a:t>
            </a:r>
            <a:r>
              <a:rPr lang="en-US" altLang="zh-CN" sz="2000" dirty="0" err="1" smtClean="0">
                <a:cs typeface="Segoe UI" pitchFamily="18" charset="0"/>
              </a:rPr>
              <a:t>για</a:t>
            </a:r>
            <a:r>
              <a:rPr lang="en-US" altLang="zh-CN" sz="2000" dirty="0" smtClean="0">
                <a:cs typeface="Times New Roman" pitchFamily="18" charset="0"/>
              </a:rPr>
              <a:t> </a:t>
            </a:r>
            <a:r>
              <a:rPr lang="en-US" altLang="zh-CN" sz="2000" dirty="0" err="1" smtClean="0">
                <a:cs typeface="Segoe UI" pitchFamily="18" charset="0"/>
              </a:rPr>
              <a:t>δουλειά</a:t>
            </a:r>
            <a:r>
              <a:rPr lang="en-US" altLang="zh-CN" sz="2000" dirty="0" smtClean="0">
                <a:cs typeface="Segoe UI" pitchFamily="18" charset="0"/>
              </a:rPr>
              <a:t>.</a:t>
            </a:r>
          </a:p>
          <a:p>
            <a:pPr>
              <a:lnSpc>
                <a:spcPct val="80000"/>
              </a:lnSpc>
              <a:buNone/>
              <a:tabLst/>
            </a:pPr>
            <a:r>
              <a:rPr lang="en-US" altLang="zh-CN" sz="2000" dirty="0" smtClean="0">
                <a:cs typeface="Segoe UI" pitchFamily="18" charset="0"/>
              </a:rPr>
              <a:t>3</a:t>
            </a:r>
            <a:r>
              <a:rPr lang="el-GR" altLang="zh-CN" sz="2000" dirty="0" smtClean="0">
                <a:cs typeface="Segoe UI"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τον</a:t>
            </a:r>
            <a:r>
              <a:rPr lang="en-US" altLang="zh-CN" sz="2000" dirty="0" smtClean="0">
                <a:cs typeface="Times New Roman" pitchFamily="18" charset="0"/>
              </a:rPr>
              <a:t> </a:t>
            </a:r>
            <a:r>
              <a:rPr lang="en-US" altLang="zh-CN" sz="2000" dirty="0" err="1" smtClean="0">
                <a:cs typeface="Segoe UI" pitchFamily="18" charset="0"/>
              </a:rPr>
              <a:t>αριθµό</a:t>
            </a:r>
            <a:r>
              <a:rPr lang="en-US" altLang="zh-CN" sz="2000" dirty="0" smtClean="0">
                <a:cs typeface="Times New Roman" pitchFamily="18" charset="0"/>
              </a:rPr>
              <a:t> </a:t>
            </a:r>
            <a:r>
              <a:rPr lang="en-US" altLang="zh-CN" sz="2000" dirty="0" smtClean="0">
                <a:cs typeface="Segoe UI" pitchFamily="18" charset="0"/>
              </a:rPr>
              <a:t>των</a:t>
            </a:r>
            <a:r>
              <a:rPr lang="en-US" altLang="zh-CN" sz="2000" dirty="0" smtClean="0">
                <a:cs typeface="Times New Roman" pitchFamily="18" charset="0"/>
              </a:rPr>
              <a:t> </a:t>
            </a:r>
            <a:r>
              <a:rPr lang="en-US" altLang="zh-CN" sz="2000" dirty="0" err="1" smtClean="0">
                <a:cs typeface="Segoe UI" pitchFamily="18" charset="0"/>
              </a:rPr>
              <a:t>ωρών</a:t>
            </a:r>
            <a:r>
              <a:rPr lang="en-US" altLang="zh-CN" sz="2000" dirty="0" smtClean="0">
                <a:cs typeface="Times New Roman" pitchFamily="18" charset="0"/>
              </a:rPr>
              <a:t> </a:t>
            </a:r>
            <a:r>
              <a:rPr lang="en-US" altLang="zh-CN" sz="2000" dirty="0" err="1" smtClean="0">
                <a:cs typeface="Segoe UI" pitchFamily="18" charset="0"/>
              </a:rPr>
              <a:t>εργασίας</a:t>
            </a:r>
            <a:r>
              <a:rPr lang="en-US" altLang="zh-CN" sz="2000" dirty="0" smtClean="0">
                <a:cs typeface="Times New Roman" pitchFamily="18" charset="0"/>
              </a:rPr>
              <a:t> </a:t>
            </a:r>
            <a:r>
              <a:rPr lang="en-US" altLang="zh-CN" sz="2000" dirty="0" smtClean="0">
                <a:cs typeface="Segoe UI" pitchFamily="18" charset="0"/>
              </a:rPr>
              <a:t>που</a:t>
            </a:r>
            <a:r>
              <a:rPr lang="el-GR" altLang="zh-CN" sz="2000" dirty="0" smtClean="0">
                <a:cs typeface="Segoe UI" pitchFamily="18" charset="0"/>
              </a:rPr>
              <a:t> </a:t>
            </a:r>
            <a:r>
              <a:rPr lang="en-US" altLang="zh-CN" sz="2000" dirty="0" err="1" smtClean="0">
                <a:cs typeface="Segoe UI" pitchFamily="18" charset="0"/>
              </a:rPr>
              <a:t>προσφέρει</a:t>
            </a:r>
            <a:r>
              <a:rPr lang="en-US" altLang="zh-CN" sz="2000" dirty="0" smtClean="0">
                <a:cs typeface="Times New Roman" pitchFamily="18" charset="0"/>
              </a:rPr>
              <a:t> </a:t>
            </a:r>
            <a:r>
              <a:rPr lang="en-US" altLang="zh-CN" sz="2000" dirty="0" err="1" smtClean="0">
                <a:cs typeface="Segoe UI" pitchFamily="18" charset="0"/>
              </a:rPr>
              <a:t>κάθε</a:t>
            </a:r>
            <a:r>
              <a:rPr lang="en-US" altLang="zh-CN" sz="2000" dirty="0" smtClean="0">
                <a:cs typeface="Times New Roman" pitchFamily="18" charset="0"/>
              </a:rPr>
              <a:t> </a:t>
            </a:r>
            <a:r>
              <a:rPr lang="en-US" altLang="zh-CN" sz="2000" dirty="0" err="1" smtClean="0">
                <a:cs typeface="Segoe UI" pitchFamily="18" charset="0"/>
              </a:rPr>
              <a:t>άτοµο</a:t>
            </a:r>
            <a:r>
              <a:rPr lang="en-US" altLang="zh-CN" sz="2000" dirty="0" smtClean="0">
                <a:cs typeface="Times New Roman" pitchFamily="18" charset="0"/>
              </a:rPr>
              <a:t> </a:t>
            </a:r>
            <a:r>
              <a:rPr lang="en-US" altLang="zh-CN" sz="2000" dirty="0" smtClean="0">
                <a:cs typeface="Segoe UI" pitchFamily="18" charset="0"/>
              </a:rPr>
              <a:t>που</a:t>
            </a:r>
            <a:r>
              <a:rPr lang="en-US" altLang="zh-CN" sz="2000" dirty="0" smtClean="0">
                <a:cs typeface="Times New Roman" pitchFamily="18" charset="0"/>
              </a:rPr>
              <a:t>    </a:t>
            </a:r>
            <a:r>
              <a:rPr lang="en-US" altLang="zh-CN" sz="2000" dirty="0" smtClean="0">
                <a:cs typeface="Segoe UI" pitchFamily="18" charset="0"/>
              </a:rPr>
              <a:t>συµµετέχει</a:t>
            </a:r>
            <a:r>
              <a:rPr lang="en-US" altLang="zh-CN" sz="2000" dirty="0" smtClean="0">
                <a:cs typeface="Times New Roman" pitchFamily="18" charset="0"/>
              </a:rPr>
              <a:t> </a:t>
            </a:r>
            <a:r>
              <a:rPr lang="en-US" altLang="zh-CN" sz="2000" dirty="0" err="1" smtClean="0">
                <a:cs typeface="Segoe UI" pitchFamily="18" charset="0"/>
              </a:rPr>
              <a:t>στο</a:t>
            </a:r>
            <a:r>
              <a:rPr lang="el-GR" altLang="zh-CN" sz="2000" dirty="0" smtClean="0">
                <a:cs typeface="Segoe UI" pitchFamily="18" charset="0"/>
              </a:rPr>
              <a:t> </a:t>
            </a:r>
            <a:r>
              <a:rPr lang="en-US" altLang="zh-CN" sz="2000" dirty="0" err="1" smtClean="0">
                <a:cs typeface="Segoe UI" pitchFamily="18" charset="0"/>
              </a:rPr>
              <a:t>εργατικό</a:t>
            </a:r>
            <a:r>
              <a:rPr lang="en-US" altLang="zh-CN" sz="2000" dirty="0" smtClean="0">
                <a:cs typeface="Times New Roman" pitchFamily="18" charset="0"/>
              </a:rPr>
              <a:t> </a:t>
            </a:r>
            <a:r>
              <a:rPr lang="en-US" altLang="zh-CN" sz="2000" dirty="0" err="1" smtClean="0">
                <a:cs typeface="Segoe UI" pitchFamily="18" charset="0"/>
              </a:rPr>
              <a:t>δυναµικό</a:t>
            </a:r>
            <a:r>
              <a:rPr lang="en-US" altLang="zh-CN" sz="2000" dirty="0" smtClean="0">
                <a:cs typeface="Segoe UI" pitchFamily="18" charset="0"/>
              </a:rPr>
              <a:t>.</a:t>
            </a:r>
          </a:p>
          <a:p>
            <a:pPr>
              <a:lnSpc>
                <a:spcPct val="80000"/>
              </a:lnSpc>
              <a:buNone/>
              <a:tabLst/>
            </a:pPr>
            <a:r>
              <a:rPr lang="en-US" altLang="zh-CN" sz="2000" dirty="0" smtClean="0">
                <a:cs typeface="Segoe UI" pitchFamily="18" charset="0"/>
              </a:rPr>
              <a:t>4.</a:t>
            </a:r>
            <a:r>
              <a:rPr lang="el-GR" altLang="zh-CN" sz="2000" dirty="0" smtClean="0">
                <a:cs typeface="Segoe UI" pitchFamily="18" charset="0"/>
              </a:rPr>
              <a:t>  </a:t>
            </a:r>
            <a:r>
              <a:rPr lang="en-US" altLang="zh-CN" sz="2000" dirty="0" err="1" smtClean="0">
                <a:cs typeface="Segoe UI" pitchFamily="18" charset="0"/>
              </a:rPr>
              <a:t>από</a:t>
            </a:r>
            <a:r>
              <a:rPr lang="en-US" altLang="zh-CN" sz="2000" dirty="0" smtClean="0">
                <a:cs typeface="Times New Roman" pitchFamily="18" charset="0"/>
              </a:rPr>
              <a:t> </a:t>
            </a:r>
            <a:r>
              <a:rPr lang="en-US" altLang="zh-CN" sz="2000" dirty="0" err="1" smtClean="0">
                <a:cs typeface="Segoe UI" pitchFamily="18" charset="0"/>
              </a:rPr>
              <a:t>την</a:t>
            </a:r>
            <a:r>
              <a:rPr lang="en-US" altLang="zh-CN" sz="2000" dirty="0" smtClean="0">
                <a:cs typeface="Times New Roman" pitchFamily="18" charset="0"/>
              </a:rPr>
              <a:t> </a:t>
            </a:r>
            <a:r>
              <a:rPr lang="en-US" altLang="zh-CN" sz="2000" dirty="0" err="1" smtClean="0">
                <a:cs typeface="Segoe UI" pitchFamily="18" charset="0"/>
              </a:rPr>
              <a:t>ένταση</a:t>
            </a:r>
            <a:r>
              <a:rPr lang="el-GR" altLang="zh-CN" sz="2000" dirty="0" smtClean="0">
                <a:cs typeface="Segoe UI" pitchFamily="18" charset="0"/>
              </a:rPr>
              <a:t> </a:t>
            </a:r>
            <a:r>
              <a:rPr lang="en-US" altLang="zh-CN" sz="2000" dirty="0" smtClean="0">
                <a:cs typeface="Segoe UI" pitchFamily="18" charset="0"/>
              </a:rPr>
              <a:t>και</a:t>
            </a:r>
            <a:r>
              <a:rPr lang="en-US" altLang="zh-CN" sz="2000" dirty="0" smtClean="0">
                <a:cs typeface="Times New Roman" pitchFamily="18" charset="0"/>
              </a:rPr>
              <a:t> </a:t>
            </a:r>
            <a:r>
              <a:rPr lang="en-US" altLang="zh-CN" sz="2000" dirty="0" err="1" smtClean="0">
                <a:cs typeface="Segoe UI" pitchFamily="18" charset="0"/>
              </a:rPr>
              <a:t>ποιότητα</a:t>
            </a:r>
            <a:r>
              <a:rPr lang="en-US" altLang="zh-CN" sz="2000" dirty="0" smtClean="0">
                <a:cs typeface="Times New Roman" pitchFamily="18" charset="0"/>
              </a:rPr>
              <a:t> </a:t>
            </a:r>
            <a:r>
              <a:rPr lang="en-US" altLang="zh-CN" sz="2000" dirty="0" smtClean="0">
                <a:cs typeface="Segoe UI" pitchFamily="18" charset="0"/>
              </a:rPr>
              <a:t>της</a:t>
            </a:r>
            <a:r>
              <a:rPr lang="en-US" altLang="zh-CN" sz="2000" dirty="0" smtClean="0">
                <a:cs typeface="Times New Roman" pitchFamily="18" charset="0"/>
              </a:rPr>
              <a:t>  </a:t>
            </a:r>
            <a:r>
              <a:rPr lang="en-US" altLang="zh-CN" sz="2000" dirty="0" err="1" smtClean="0">
                <a:cs typeface="Segoe UI" pitchFamily="18" charset="0"/>
              </a:rPr>
              <a:t>εργασίας</a:t>
            </a:r>
            <a:r>
              <a:rPr lang="el-GR" altLang="zh-CN" sz="2000" dirty="0" smtClean="0">
                <a:cs typeface="Segoe UI" pitchFamily="18" charset="0"/>
              </a:rPr>
              <a:t> </a:t>
            </a:r>
            <a:r>
              <a:rPr lang="en-US" altLang="zh-CN" sz="2000" dirty="0" err="1" smtClean="0">
                <a:cs typeface="Segoe UI" pitchFamily="18" charset="0"/>
              </a:rPr>
              <a:t>κάθε</a:t>
            </a:r>
            <a:r>
              <a:rPr lang="en-US" altLang="zh-CN" sz="2000" dirty="0" smtClean="0">
                <a:cs typeface="Times New Roman" pitchFamily="18" charset="0"/>
              </a:rPr>
              <a:t> </a:t>
            </a:r>
            <a:r>
              <a:rPr lang="en-US" altLang="zh-CN" sz="2000" dirty="0" err="1" smtClean="0">
                <a:cs typeface="Segoe UI" pitchFamily="18" charset="0"/>
              </a:rPr>
              <a:t>ατόµου</a:t>
            </a:r>
            <a:r>
              <a:rPr lang="en-US" altLang="zh-CN" sz="2000" dirty="0" smtClean="0">
                <a:cs typeface="Times New Roman" pitchFamily="18" charset="0"/>
              </a:rPr>
              <a:t> </a:t>
            </a:r>
            <a:r>
              <a:rPr lang="en-US" altLang="zh-CN" sz="2000" dirty="0" smtClean="0">
                <a:cs typeface="Segoe UI" pitchFamily="18" charset="0"/>
              </a:rPr>
              <a:t>που</a:t>
            </a:r>
            <a:r>
              <a:rPr lang="en-US" altLang="zh-CN" sz="2000" dirty="0" smtClean="0">
                <a:cs typeface="Times New Roman" pitchFamily="18" charset="0"/>
              </a:rPr>
              <a:t> </a:t>
            </a:r>
            <a:r>
              <a:rPr lang="en-US" altLang="zh-CN" sz="2000" dirty="0" smtClean="0">
                <a:cs typeface="Segoe UI" pitchFamily="18" charset="0"/>
              </a:rPr>
              <a:t>συµµετέχει</a:t>
            </a:r>
            <a:r>
              <a:rPr lang="en-US" altLang="zh-CN" sz="2000" dirty="0" smtClean="0">
                <a:cs typeface="Times New Roman" pitchFamily="18" charset="0"/>
              </a:rPr>
              <a:t> </a:t>
            </a:r>
            <a:r>
              <a:rPr lang="en-US" altLang="zh-CN" sz="2000" dirty="0" err="1" smtClean="0">
                <a:cs typeface="Segoe UI" pitchFamily="18" charset="0"/>
              </a:rPr>
              <a:t>στο</a:t>
            </a:r>
            <a:r>
              <a:rPr lang="en-US" altLang="zh-CN" sz="2000" dirty="0" smtClean="0">
                <a:cs typeface="Times New Roman" pitchFamily="18" charset="0"/>
              </a:rPr>
              <a:t> </a:t>
            </a:r>
            <a:r>
              <a:rPr lang="en-US" altLang="zh-CN" sz="2000" dirty="0" err="1" smtClean="0">
                <a:cs typeface="Segoe UI" pitchFamily="18" charset="0"/>
              </a:rPr>
              <a:t>εργατικό</a:t>
            </a:r>
            <a:r>
              <a:rPr lang="el-GR" altLang="zh-CN" sz="2000" dirty="0" smtClean="0">
                <a:cs typeface="Segoe UI" pitchFamily="18" charset="0"/>
              </a:rPr>
              <a:t> </a:t>
            </a:r>
            <a:r>
              <a:rPr lang="en-US" altLang="zh-CN" sz="2000" dirty="0" err="1" smtClean="0">
                <a:cs typeface="Segoe UI" pitchFamily="18" charset="0"/>
              </a:rPr>
              <a:t>δυναµικό</a:t>
            </a:r>
            <a:r>
              <a:rPr lang="en-US" altLang="zh-CN" sz="2000" dirty="0" smtClean="0">
                <a:cs typeface="Segoe UI" pitchFamily="18" charset="0"/>
              </a:rPr>
              <a:t>.</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Προσφορά και ζήτηση εργασίας</a:t>
            </a:r>
            <a:endParaRPr lang="en-US" dirty="0"/>
          </a:p>
        </p:txBody>
      </p:sp>
      <p:sp>
        <p:nvSpPr>
          <p:cNvPr id="3" name="2 - Θέση περιεχομένου"/>
          <p:cNvSpPr>
            <a:spLocks noGrp="1"/>
          </p:cNvSpPr>
          <p:nvPr>
            <p:ph idx="1"/>
          </p:nvPr>
        </p:nvSpPr>
        <p:spPr/>
        <p:txBody>
          <a:bodyPr>
            <a:noAutofit/>
          </a:bodyPr>
          <a:lstStyle/>
          <a:p>
            <a:pPr>
              <a:lnSpc>
                <a:spcPct val="80000"/>
              </a:lnSpc>
              <a:buNone/>
              <a:tabLst>
                <a:tab pos="76200" algn="l"/>
                <a:tab pos="228600" algn="l"/>
                <a:tab pos="1219200" algn="l"/>
              </a:tabLst>
            </a:pPr>
            <a:r>
              <a:rPr lang="en-US" altLang="zh-CN" sz="2800" b="1" dirty="0" smtClean="0">
                <a:cs typeface="Segoe UI" pitchFamily="18" charset="0"/>
              </a:rPr>
              <a:t>Ατοµική </a:t>
            </a:r>
            <a:r>
              <a:rPr lang="en-US" altLang="zh-CN" sz="2800" b="1" dirty="0" err="1" smtClean="0">
                <a:cs typeface="Segoe UI" pitchFamily="18" charset="0"/>
              </a:rPr>
              <a:t>Προσφορά</a:t>
            </a:r>
            <a:r>
              <a:rPr lang="en-US" altLang="zh-CN" sz="2800" b="1" dirty="0" smtClean="0">
                <a:cs typeface="Segoe UI" pitchFamily="18" charset="0"/>
              </a:rPr>
              <a:t> </a:t>
            </a:r>
            <a:r>
              <a:rPr lang="en-US" altLang="zh-CN" sz="2800" b="1" dirty="0" err="1" smtClean="0">
                <a:cs typeface="Segoe UI" pitchFamily="18" charset="0"/>
              </a:rPr>
              <a:t>Εργασίας</a:t>
            </a:r>
            <a:endParaRPr lang="en-US" altLang="zh-CN" sz="2800" b="1" dirty="0" smtClean="0">
              <a:cs typeface="Segoe UI" pitchFamily="18" charset="0"/>
            </a:endParaRPr>
          </a:p>
          <a:p>
            <a:pPr>
              <a:lnSpc>
                <a:spcPct val="80000"/>
              </a:lnSpc>
              <a:buNone/>
              <a:tabLst>
                <a:tab pos="76200" algn="l"/>
                <a:tab pos="228600" algn="l"/>
                <a:tab pos="1219200" algn="l"/>
              </a:tabLst>
            </a:pPr>
            <a:r>
              <a:rPr lang="en-US" altLang="zh-CN" sz="2200" dirty="0" err="1" smtClean="0">
                <a:cs typeface="Segoe UI" pitchFamily="18" charset="0"/>
              </a:rPr>
              <a:t>Υποθέσεις</a:t>
            </a:r>
            <a:r>
              <a:rPr lang="en-US" altLang="zh-CN" sz="2200" dirty="0" smtClean="0">
                <a:cs typeface="Segoe UI" pitchFamily="18" charset="0"/>
              </a:rPr>
              <a:t>:</a:t>
            </a:r>
          </a:p>
          <a:p>
            <a:pPr>
              <a:lnSpc>
                <a:spcPct val="80000"/>
              </a:lnSpc>
              <a:buNone/>
              <a:tabLst>
                <a:tab pos="76200" algn="l"/>
                <a:tab pos="228600" algn="l"/>
                <a:tab pos="1219200" algn="l"/>
              </a:tabLst>
            </a:pPr>
            <a:r>
              <a:rPr lang="en-US" altLang="zh-CN" sz="2200" dirty="0" smtClean="0">
                <a:cs typeface="Segoe UI" pitchFamily="18" charset="0"/>
              </a:rPr>
              <a:t>1.</a:t>
            </a:r>
            <a:r>
              <a:rPr lang="el-GR" altLang="zh-CN" sz="2200" dirty="0" smtClean="0">
                <a:cs typeface="Segoe UI" pitchFamily="18" charset="0"/>
              </a:rPr>
              <a:t>  </a:t>
            </a:r>
            <a:r>
              <a:rPr lang="en-US" altLang="zh-CN" sz="2200" dirty="0" smtClean="0">
                <a:cs typeface="Segoe UI" pitchFamily="18" charset="0"/>
              </a:rPr>
              <a:t>Το</a:t>
            </a:r>
            <a:r>
              <a:rPr lang="el-GR" altLang="zh-CN" sz="2200" dirty="0" smtClean="0">
                <a:cs typeface="Segoe UI" pitchFamily="18" charset="0"/>
              </a:rPr>
              <a:t> </a:t>
            </a:r>
            <a:r>
              <a:rPr lang="en-US" altLang="zh-CN" sz="2200" dirty="0" err="1" smtClean="0">
                <a:cs typeface="Segoe UI" pitchFamily="18" charset="0"/>
              </a:rPr>
              <a:t>κάθε</a:t>
            </a:r>
            <a:r>
              <a:rPr lang="en-US" altLang="zh-CN" sz="2200" dirty="0" smtClean="0">
                <a:cs typeface="Times New Roman" pitchFamily="18" charset="0"/>
              </a:rPr>
              <a:t> </a:t>
            </a:r>
            <a:r>
              <a:rPr lang="en-US" altLang="zh-CN" sz="2200" dirty="0" err="1" smtClean="0">
                <a:cs typeface="Segoe UI" pitchFamily="18" charset="0"/>
              </a:rPr>
              <a:t>άτοµο</a:t>
            </a:r>
            <a:r>
              <a:rPr lang="en-US" altLang="zh-CN" sz="2200" dirty="0" smtClean="0">
                <a:cs typeface="Times New Roman" pitchFamily="18" charset="0"/>
              </a:rPr>
              <a:t> </a:t>
            </a:r>
            <a:r>
              <a:rPr lang="en-US" altLang="zh-CN" sz="2200" dirty="0" err="1" smtClean="0">
                <a:cs typeface="Segoe UI" pitchFamily="18" charset="0"/>
              </a:rPr>
              <a:t>έχει</a:t>
            </a:r>
            <a:r>
              <a:rPr lang="en-US" altLang="zh-CN" sz="2200" dirty="0" smtClean="0">
                <a:cs typeface="Times New Roman" pitchFamily="18" charset="0"/>
              </a:rPr>
              <a:t> </a:t>
            </a:r>
            <a:r>
              <a:rPr lang="en-US" altLang="zh-CN" sz="2200" dirty="0" err="1" smtClean="0">
                <a:cs typeface="Segoe UI" pitchFamily="18" charset="0"/>
              </a:rPr>
              <a:t>δύο</a:t>
            </a:r>
            <a:r>
              <a:rPr lang="en-US" altLang="zh-CN" sz="2200" dirty="0" smtClean="0">
                <a:cs typeface="Times New Roman" pitchFamily="18" charset="0"/>
              </a:rPr>
              <a:t> </a:t>
            </a:r>
            <a:r>
              <a:rPr lang="en-US" altLang="zh-CN" sz="2200" dirty="0" err="1" smtClean="0">
                <a:cs typeface="Segoe UI" pitchFamily="18" charset="0"/>
              </a:rPr>
              <a:t>εναλλακτικές</a:t>
            </a:r>
            <a:r>
              <a:rPr lang="en-US" altLang="zh-CN" sz="2200" dirty="0" smtClean="0">
                <a:cs typeface="Times New Roman" pitchFamily="18" charset="0"/>
              </a:rPr>
              <a:t> </a:t>
            </a:r>
            <a:r>
              <a:rPr lang="en-US" altLang="zh-CN" sz="2200" dirty="0" err="1" smtClean="0">
                <a:cs typeface="Segoe UI" pitchFamily="18" charset="0"/>
              </a:rPr>
              <a:t>χρήσεις</a:t>
            </a:r>
            <a:r>
              <a:rPr lang="el-GR" altLang="zh-CN" sz="2200" dirty="0" smtClean="0">
                <a:cs typeface="Segoe UI"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χρόνου</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την</a:t>
            </a:r>
            <a:r>
              <a:rPr lang="en-US" altLang="zh-CN" sz="2200" dirty="0" smtClean="0">
                <a:cs typeface="Times New Roman" pitchFamily="18" charset="0"/>
              </a:rPr>
              <a:t>  </a:t>
            </a:r>
            <a:r>
              <a:rPr lang="en-US" altLang="zh-CN" sz="2200" dirty="0" err="1" smtClean="0">
                <a:cs typeface="Segoe UI" pitchFamily="18" charset="0"/>
              </a:rPr>
              <a:t>απασχόληση</a:t>
            </a:r>
            <a:r>
              <a:rPr lang="en-US" altLang="zh-CN" sz="2200" dirty="0" smtClean="0">
                <a:cs typeface="Times New Roman"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smtClean="0">
                <a:cs typeface="Segoe UI" pitchFamily="18" charset="0"/>
              </a:rPr>
              <a:t>τη</a:t>
            </a:r>
            <a:r>
              <a:rPr lang="en-US" altLang="zh-CN" sz="2200" dirty="0" smtClean="0">
                <a:cs typeface="Times New Roman" pitchFamily="18" charset="0"/>
              </a:rPr>
              <a:t> </a:t>
            </a:r>
            <a:r>
              <a:rPr lang="en-US" altLang="zh-CN" sz="2200" dirty="0" err="1" smtClean="0">
                <a:cs typeface="Segoe UI" pitchFamily="18" charset="0"/>
              </a:rPr>
              <a:t>σχόλη</a:t>
            </a:r>
            <a:r>
              <a:rPr lang="el-GR" altLang="zh-CN" sz="2200" dirty="0" smtClean="0">
                <a:cs typeface="Segoe UI" pitchFamily="18" charset="0"/>
              </a:rPr>
              <a:t> </a:t>
            </a:r>
            <a:r>
              <a:rPr lang="en-US" altLang="zh-CN" sz="2200" dirty="0" smtClean="0">
                <a:cs typeface="Segoe UI" pitchFamily="18" charset="0"/>
              </a:rPr>
              <a:t>(</a:t>
            </a:r>
            <a:r>
              <a:rPr lang="en-US" altLang="zh-CN" sz="2200" dirty="0" err="1" smtClean="0">
                <a:cs typeface="Segoe UI" pitchFamily="18" charset="0"/>
              </a:rPr>
              <a:t>ανάπαυση</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διασκέδαση</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δουλειές</a:t>
            </a:r>
            <a:r>
              <a:rPr lang="en-US" altLang="zh-CN" sz="2200" dirty="0" smtClean="0">
                <a:cs typeface="Times New Roman" pitchFamily="18" charset="0"/>
              </a:rPr>
              <a:t> </a:t>
            </a:r>
            <a:r>
              <a:rPr lang="en-US" altLang="zh-CN" sz="2200" dirty="0" err="1" smtClean="0">
                <a:cs typeface="Segoe UI" pitchFamily="18" charset="0"/>
              </a:rPr>
              <a:t>στο</a:t>
            </a:r>
            <a:r>
              <a:rPr lang="en-US" altLang="zh-CN" sz="2200" dirty="0" smtClean="0">
                <a:cs typeface="Times New Roman" pitchFamily="18" charset="0"/>
              </a:rPr>
              <a:t>    </a:t>
            </a:r>
            <a:r>
              <a:rPr lang="en-US" altLang="zh-CN" sz="2200" dirty="0" err="1" smtClean="0">
                <a:cs typeface="Segoe UI" pitchFamily="18" charset="0"/>
              </a:rPr>
              <a:t>σπίτι</a:t>
            </a:r>
            <a:r>
              <a:rPr lang="el-GR" altLang="zh-CN" sz="2200" dirty="0" smtClean="0">
                <a:cs typeface="Segoe UI" pitchFamily="18" charset="0"/>
              </a:rPr>
              <a:t> </a:t>
            </a:r>
            <a:r>
              <a:rPr lang="en-US" altLang="zh-CN" sz="2200" dirty="0" smtClean="0">
                <a:cs typeface="Segoe UI" pitchFamily="18" charset="0"/>
              </a:rPr>
              <a:t>κ.λπ.).</a:t>
            </a:r>
          </a:p>
          <a:p>
            <a:pPr marL="0" indent="0">
              <a:lnSpc>
                <a:spcPct val="80000"/>
              </a:lnSpc>
              <a:buNone/>
            </a:pPr>
            <a:r>
              <a:rPr lang="el-GR" sz="2200" dirty="0" smtClean="0"/>
              <a:t>2.   Οι </a:t>
            </a:r>
            <a:r>
              <a:rPr lang="en-US" altLang="zh-CN" sz="2200" dirty="0" err="1" smtClean="0">
                <a:cs typeface="Segoe UI" pitchFamily="18" charset="0"/>
              </a:rPr>
              <a:t>προτιµήσεις</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κάθε</a:t>
            </a:r>
            <a:r>
              <a:rPr lang="en-US" altLang="zh-CN" sz="2200" dirty="0" smtClean="0">
                <a:cs typeface="Times New Roman" pitchFamily="18" charset="0"/>
              </a:rPr>
              <a:t> </a:t>
            </a:r>
            <a:r>
              <a:rPr lang="en-US" altLang="zh-CN" sz="2200" dirty="0" err="1" smtClean="0">
                <a:cs typeface="Segoe UI" pitchFamily="18" charset="0"/>
              </a:rPr>
              <a:t>ατόµου</a:t>
            </a:r>
            <a:r>
              <a:rPr lang="en-US" altLang="zh-CN" sz="2200" dirty="0" smtClean="0">
                <a:cs typeface="Times New Roman" pitchFamily="18" charset="0"/>
              </a:rPr>
              <a:t> </a:t>
            </a:r>
            <a:r>
              <a:rPr lang="en-US" altLang="zh-CN" sz="2200" dirty="0" smtClean="0">
                <a:cs typeface="Segoe UI" pitchFamily="18" charset="0"/>
              </a:rPr>
              <a:t>είναι</a:t>
            </a:r>
            <a:r>
              <a:rPr lang="en-US" altLang="zh-CN" sz="2200" dirty="0" smtClean="0">
                <a:cs typeface="Times New Roman" pitchFamily="18" charset="0"/>
              </a:rPr>
              <a:t> </a:t>
            </a:r>
            <a:r>
              <a:rPr lang="en-US" altLang="zh-CN" sz="2200" dirty="0" err="1" smtClean="0">
                <a:cs typeface="Segoe UI" pitchFamily="18" charset="0"/>
              </a:rPr>
              <a:t>σταθερές</a:t>
            </a:r>
            <a:r>
              <a:rPr lang="el-GR" altLang="zh-CN" sz="2200" dirty="0" smtClean="0">
                <a:cs typeface="Segoe UI" pitchFamily="18" charset="0"/>
              </a:rPr>
              <a:t> </a:t>
            </a:r>
            <a:r>
              <a:rPr lang="en-US" altLang="zh-CN" sz="2200" dirty="0" smtClean="0">
                <a:cs typeface="Segoe UI" pitchFamily="18" charset="0"/>
              </a:rPr>
              <a:t>και</a:t>
            </a:r>
            <a:r>
              <a:rPr lang="en-US" altLang="zh-CN" sz="2200" dirty="0" smtClean="0">
                <a:cs typeface="Times New Roman" pitchFamily="18" charset="0"/>
              </a:rPr>
              <a:t> </a:t>
            </a:r>
            <a:r>
              <a:rPr lang="en-US" altLang="zh-CN" sz="2200" dirty="0" err="1" smtClean="0">
                <a:cs typeface="Segoe UI" pitchFamily="18" charset="0"/>
              </a:rPr>
              <a:t>εκφράζονται</a:t>
            </a:r>
            <a:r>
              <a:rPr lang="en-US" altLang="zh-CN" sz="2200" dirty="0" smtClean="0">
                <a:cs typeface="Times New Roman" pitchFamily="18" charset="0"/>
              </a:rPr>
              <a:t> </a:t>
            </a:r>
            <a:r>
              <a:rPr lang="en-US" altLang="zh-CN" sz="2200" dirty="0" smtClean="0">
                <a:cs typeface="Segoe UI" pitchFamily="18" charset="0"/>
              </a:rPr>
              <a:t>µε</a:t>
            </a:r>
            <a:r>
              <a:rPr lang="en-US" altLang="zh-CN" sz="2200" dirty="0" smtClean="0">
                <a:cs typeface="Times New Roman" pitchFamily="18" charset="0"/>
              </a:rPr>
              <a:t> </a:t>
            </a:r>
            <a:r>
              <a:rPr lang="en-US" altLang="zh-CN" sz="2200" dirty="0" err="1" smtClean="0">
                <a:cs typeface="Segoe UI" pitchFamily="18" charset="0"/>
              </a:rPr>
              <a:t>καµπύλες</a:t>
            </a:r>
            <a:r>
              <a:rPr lang="en-US" altLang="zh-CN" sz="2200" dirty="0" smtClean="0">
                <a:cs typeface="Times New Roman" pitchFamily="18" charset="0"/>
              </a:rPr>
              <a:t> </a:t>
            </a:r>
            <a:r>
              <a:rPr lang="en-US" altLang="zh-CN" sz="2200" dirty="0" err="1" smtClean="0">
                <a:cs typeface="Segoe UI" pitchFamily="18" charset="0"/>
              </a:rPr>
              <a:t>αδιαφορίας</a:t>
            </a:r>
            <a:r>
              <a:rPr lang="en-US" altLang="zh-CN" sz="2200" dirty="0" smtClean="0">
                <a:cs typeface="Segoe UI" pitchFamily="18" charset="0"/>
              </a:rPr>
              <a:t>.</a:t>
            </a:r>
            <a:endParaRPr lang="el-GR" altLang="zh-CN" sz="2200" dirty="0" smtClean="0">
              <a:cs typeface="Segoe UI" pitchFamily="18" charset="0"/>
            </a:endParaRPr>
          </a:p>
          <a:p>
            <a:pPr marL="0" indent="0">
              <a:lnSpc>
                <a:spcPct val="80000"/>
              </a:lnSpc>
              <a:buNone/>
            </a:pPr>
            <a:r>
              <a:rPr lang="en-US" altLang="zh-CN" sz="2200" dirty="0" smtClean="0">
                <a:cs typeface="Segoe UI" pitchFamily="18" charset="0"/>
              </a:rPr>
              <a:t>3.</a:t>
            </a:r>
            <a:r>
              <a:rPr lang="el-GR" altLang="zh-CN" sz="2200" dirty="0" smtClean="0">
                <a:cs typeface="Segoe UI" pitchFamily="18" charset="0"/>
              </a:rPr>
              <a:t>  </a:t>
            </a:r>
            <a:r>
              <a:rPr lang="en-US" altLang="zh-CN" sz="2200" dirty="0" smtClean="0">
                <a:cs typeface="Segoe UI" pitchFamily="18" charset="0"/>
              </a:rPr>
              <a:t>Το</a:t>
            </a:r>
            <a:r>
              <a:rPr lang="en-US" altLang="zh-CN" sz="2200" dirty="0" smtClean="0">
                <a:cs typeface="Times New Roman" pitchFamily="18" charset="0"/>
              </a:rPr>
              <a:t> </a:t>
            </a:r>
            <a:r>
              <a:rPr lang="en-US" altLang="zh-CN" sz="2200" dirty="0" err="1" smtClean="0">
                <a:cs typeface="Segoe UI" pitchFamily="18" charset="0"/>
              </a:rPr>
              <a:t>άτοµο</a:t>
            </a:r>
            <a:r>
              <a:rPr lang="en-US" altLang="zh-CN" sz="2200" dirty="0" smtClean="0">
                <a:cs typeface="Times New Roman" pitchFamily="18" charset="0"/>
              </a:rPr>
              <a:t> </a:t>
            </a:r>
            <a:r>
              <a:rPr lang="en-US" altLang="zh-CN" sz="2200" dirty="0" smtClean="0">
                <a:cs typeface="Segoe UI" pitchFamily="18" charset="0"/>
              </a:rPr>
              <a:t>δεν</a:t>
            </a:r>
            <a:r>
              <a:rPr lang="en-US" altLang="zh-CN" sz="2200" dirty="0" smtClean="0">
                <a:cs typeface="Times New Roman" pitchFamily="18" charset="0"/>
              </a:rPr>
              <a:t> </a:t>
            </a:r>
            <a:r>
              <a:rPr lang="en-US" altLang="zh-CN" sz="2200" dirty="0" err="1" smtClean="0">
                <a:cs typeface="Segoe UI" pitchFamily="18" charset="0"/>
              </a:rPr>
              <a:t>έχει</a:t>
            </a:r>
            <a:r>
              <a:rPr lang="en-US" altLang="zh-CN" sz="2200" dirty="0" smtClean="0">
                <a:cs typeface="Times New Roman" pitchFamily="18" charset="0"/>
              </a:rPr>
              <a:t> </a:t>
            </a:r>
            <a:r>
              <a:rPr lang="en-US" altLang="zh-CN" sz="2200" dirty="0" err="1" smtClean="0">
                <a:cs typeface="Segoe UI" pitchFamily="18" charset="0"/>
              </a:rPr>
              <a:t>άλλες</a:t>
            </a:r>
            <a:r>
              <a:rPr lang="en-US" altLang="zh-CN" sz="2200" dirty="0" smtClean="0">
                <a:cs typeface="Times New Roman" pitchFamily="18" charset="0"/>
              </a:rPr>
              <a:t> </a:t>
            </a:r>
            <a:r>
              <a:rPr lang="en-US" altLang="zh-CN" sz="2200" dirty="0" err="1" smtClean="0">
                <a:cs typeface="Segoe UI" pitchFamily="18" charset="0"/>
              </a:rPr>
              <a:t>πηγές</a:t>
            </a:r>
            <a:r>
              <a:rPr lang="en-US" altLang="zh-CN" sz="2200" dirty="0" smtClean="0">
                <a:cs typeface="Times New Roman" pitchFamily="18" charset="0"/>
              </a:rPr>
              <a:t> </a:t>
            </a:r>
            <a:r>
              <a:rPr lang="en-US" altLang="zh-CN" sz="2200" dirty="0" err="1" smtClean="0">
                <a:cs typeface="Segoe UI" pitchFamily="18" charset="0"/>
              </a:rPr>
              <a:t>εισοδήµατος</a:t>
            </a:r>
            <a:r>
              <a:rPr lang="en-US" altLang="zh-CN" sz="2200" dirty="0" smtClean="0">
                <a:cs typeface="Segoe UI" pitchFamily="18" charset="0"/>
              </a:rPr>
              <a:t>,</a:t>
            </a:r>
            <a:r>
              <a:rPr lang="el-GR" altLang="zh-CN" sz="2200" dirty="0" smtClean="0">
                <a:cs typeface="Segoe UI" pitchFamily="18" charset="0"/>
              </a:rPr>
              <a:t> </a:t>
            </a:r>
            <a:r>
              <a:rPr lang="en-US" altLang="zh-CN" sz="2200" dirty="0" err="1" smtClean="0">
                <a:cs typeface="Segoe UI" pitchFamily="18" charset="0"/>
              </a:rPr>
              <a:t>εκτός</a:t>
            </a:r>
            <a:r>
              <a:rPr lang="en-US" altLang="zh-CN" sz="2200" dirty="0" smtClean="0">
                <a:cs typeface="Times New Roman" pitchFamily="18" charset="0"/>
              </a:rPr>
              <a:t> </a:t>
            </a:r>
            <a:r>
              <a:rPr lang="en-US" altLang="zh-CN" sz="2200" dirty="0" smtClean="0">
                <a:cs typeface="Segoe UI" pitchFamily="18" charset="0"/>
              </a:rPr>
              <a:t>της</a:t>
            </a:r>
            <a:r>
              <a:rPr lang="en-US" altLang="zh-CN" sz="2200" dirty="0" smtClean="0">
                <a:cs typeface="Times New Roman" pitchFamily="18" charset="0"/>
              </a:rPr>
              <a:t> </a:t>
            </a:r>
            <a:r>
              <a:rPr lang="en-US" altLang="zh-CN" sz="2200" dirty="0" err="1" smtClean="0">
                <a:cs typeface="Segoe UI" pitchFamily="18" charset="0"/>
              </a:rPr>
              <a:t>εργασίας</a:t>
            </a:r>
            <a:r>
              <a:rPr lang="en-US" altLang="zh-CN" sz="2200" dirty="0" smtClean="0">
                <a:cs typeface="Times New Roman" pitchFamily="18" charset="0"/>
              </a:rPr>
              <a:t> </a:t>
            </a:r>
            <a:r>
              <a:rPr lang="en-US" altLang="zh-CN" sz="2200" dirty="0" err="1" smtClean="0">
                <a:cs typeface="Segoe UI" pitchFamily="18" charset="0"/>
              </a:rPr>
              <a:t>του</a:t>
            </a:r>
            <a:r>
              <a:rPr lang="en-US" altLang="zh-CN" sz="2200" dirty="0" smtClean="0">
                <a:cs typeface="Segoe UI" pitchFamily="18" charset="0"/>
              </a:rPr>
              <a:t>.</a:t>
            </a:r>
          </a:p>
          <a:p>
            <a:pPr>
              <a:lnSpc>
                <a:spcPct val="80000"/>
              </a:lnSpc>
              <a:buNone/>
              <a:tabLst>
                <a:tab pos="152400" algn="l"/>
                <a:tab pos="2120900" algn="l"/>
              </a:tabLst>
            </a:pPr>
            <a:r>
              <a:rPr lang="en-US" altLang="zh-CN" sz="2200" dirty="0" smtClean="0">
                <a:cs typeface="Segoe UI" pitchFamily="18" charset="0"/>
              </a:rPr>
              <a:t>4.</a:t>
            </a:r>
            <a:r>
              <a:rPr lang="el-GR" altLang="zh-CN" sz="2200" dirty="0" smtClean="0">
                <a:cs typeface="Segoe UI" pitchFamily="18" charset="0"/>
              </a:rPr>
              <a:t> </a:t>
            </a:r>
            <a:r>
              <a:rPr lang="en-US" altLang="zh-CN" sz="2200" dirty="0" smtClean="0">
                <a:cs typeface="Times New Roman" pitchFamily="18" charset="0"/>
              </a:rPr>
              <a:t> </a:t>
            </a:r>
            <a:r>
              <a:rPr lang="en-US" altLang="zh-CN" sz="2200" dirty="0" smtClean="0">
                <a:cs typeface="Segoe UI" pitchFamily="18" charset="0"/>
              </a:rPr>
              <a:t>Η</a:t>
            </a:r>
            <a:r>
              <a:rPr lang="en-US" altLang="zh-CN" sz="2200" dirty="0" smtClean="0">
                <a:cs typeface="Times New Roman" pitchFamily="18" charset="0"/>
              </a:rPr>
              <a:t> </a:t>
            </a:r>
            <a:r>
              <a:rPr lang="en-US" altLang="zh-CN" sz="2200" dirty="0" err="1" smtClean="0">
                <a:cs typeface="Segoe UI" pitchFamily="18" charset="0"/>
              </a:rPr>
              <a:t>ανάλυση</a:t>
            </a:r>
            <a:r>
              <a:rPr lang="en-US" altLang="zh-CN" sz="2200" dirty="0" smtClean="0">
                <a:cs typeface="Times New Roman" pitchFamily="18" charset="0"/>
              </a:rPr>
              <a:t> </a:t>
            </a:r>
            <a:r>
              <a:rPr lang="en-US" altLang="zh-CN" sz="2200" dirty="0" err="1" smtClean="0">
                <a:cs typeface="Segoe UI" pitchFamily="18" charset="0"/>
              </a:rPr>
              <a:t>αφορά</a:t>
            </a:r>
            <a:r>
              <a:rPr lang="en-US" altLang="zh-CN" sz="2200" dirty="0" smtClean="0">
                <a:cs typeface="Times New Roman" pitchFamily="18" charset="0"/>
              </a:rPr>
              <a:t> </a:t>
            </a:r>
            <a:r>
              <a:rPr lang="en-US" altLang="zh-CN" sz="2200" dirty="0" err="1" smtClean="0">
                <a:cs typeface="Segoe UI" pitchFamily="18" charset="0"/>
              </a:rPr>
              <a:t>την</a:t>
            </a:r>
            <a:r>
              <a:rPr lang="en-US" altLang="zh-CN" sz="2200" dirty="0" smtClean="0">
                <a:cs typeface="Times New Roman" pitchFamily="18" charset="0"/>
              </a:rPr>
              <a:t> </a:t>
            </a:r>
            <a:r>
              <a:rPr lang="en-US" altLang="zh-CN" sz="2200" dirty="0" err="1" smtClean="0">
                <a:cs typeface="Segoe UI" pitchFamily="18" charset="0"/>
              </a:rPr>
              <a:t>ηµερήσια</a:t>
            </a:r>
            <a:r>
              <a:rPr lang="en-US" altLang="zh-CN" sz="2200" dirty="0" smtClean="0">
                <a:cs typeface="Times New Roman" pitchFamily="18" charset="0"/>
              </a:rPr>
              <a:t> </a:t>
            </a:r>
            <a:r>
              <a:rPr lang="en-US" altLang="zh-CN" sz="2200" dirty="0" err="1" smtClean="0">
                <a:cs typeface="Segoe UI" pitchFamily="18" charset="0"/>
              </a:rPr>
              <a:t>προσφορά</a:t>
            </a:r>
            <a:r>
              <a:rPr lang="el-GR" altLang="zh-CN" sz="2200" dirty="0" smtClean="0">
                <a:cs typeface="Segoe UI" pitchFamily="18" charset="0"/>
              </a:rPr>
              <a:t> </a:t>
            </a:r>
            <a:r>
              <a:rPr lang="en-US" altLang="zh-CN" sz="2200" dirty="0" err="1" smtClean="0">
                <a:cs typeface="Segoe UI" pitchFamily="18" charset="0"/>
              </a:rPr>
              <a:t>εργασίας</a:t>
            </a:r>
            <a:r>
              <a:rPr lang="en-US" altLang="zh-CN" sz="2200" dirty="0" smtClean="0">
                <a:cs typeface="Segoe UI" pitchFamily="18" charset="0"/>
              </a:rPr>
              <a:t>,</a:t>
            </a:r>
            <a:r>
              <a:rPr lang="en-US" altLang="zh-CN" sz="2200" dirty="0" smtClean="0">
                <a:cs typeface="Times New Roman" pitchFamily="18" charset="0"/>
              </a:rPr>
              <a:t> </a:t>
            </a:r>
            <a:r>
              <a:rPr lang="en-US" altLang="zh-CN" sz="2200" dirty="0" err="1" smtClean="0">
                <a:cs typeface="Segoe UI" pitchFamily="18" charset="0"/>
              </a:rPr>
              <a:t>δηλαδή</a:t>
            </a:r>
            <a:r>
              <a:rPr lang="en-US" altLang="zh-CN" sz="2200" dirty="0" smtClean="0">
                <a:cs typeface="Times New Roman" pitchFamily="18" charset="0"/>
              </a:rPr>
              <a:t> </a:t>
            </a:r>
            <a:r>
              <a:rPr lang="en-US" altLang="zh-CN" sz="2200" dirty="0" smtClean="0">
                <a:cs typeface="Segoe UI" pitchFamily="18" charset="0"/>
              </a:rPr>
              <a:t>ο</a:t>
            </a:r>
            <a:r>
              <a:rPr lang="en-US" altLang="zh-CN" sz="2200" dirty="0" smtClean="0">
                <a:cs typeface="Times New Roman" pitchFamily="18" charset="0"/>
              </a:rPr>
              <a:t> </a:t>
            </a:r>
            <a:r>
              <a:rPr lang="en-US" altLang="zh-CN" sz="2200" dirty="0" err="1" smtClean="0">
                <a:cs typeface="Segoe UI" pitchFamily="18" charset="0"/>
              </a:rPr>
              <a:t>συνολικός</a:t>
            </a:r>
            <a:r>
              <a:rPr lang="en-US" altLang="zh-CN" sz="2200" dirty="0" smtClean="0">
                <a:cs typeface="Times New Roman" pitchFamily="18" charset="0"/>
              </a:rPr>
              <a:t> </a:t>
            </a:r>
            <a:r>
              <a:rPr lang="en-US" altLang="zh-CN" sz="2200" dirty="0" err="1" smtClean="0">
                <a:cs typeface="Segoe UI" pitchFamily="18" charset="0"/>
              </a:rPr>
              <a:t>διαθέσιµος</a:t>
            </a:r>
            <a:r>
              <a:rPr lang="en-US" altLang="zh-CN" sz="2200" dirty="0" smtClean="0">
                <a:cs typeface="Times New Roman" pitchFamily="18" charset="0"/>
              </a:rPr>
              <a:t> </a:t>
            </a:r>
            <a:r>
              <a:rPr lang="en-US" altLang="zh-CN" sz="2200" dirty="0" err="1" smtClean="0">
                <a:cs typeface="Segoe UI" pitchFamily="18" charset="0"/>
              </a:rPr>
              <a:t>χρόνος</a:t>
            </a:r>
            <a:r>
              <a:rPr lang="el-GR" altLang="zh-CN" sz="2200" dirty="0" smtClean="0">
                <a:cs typeface="Segoe UI" pitchFamily="18" charset="0"/>
              </a:rPr>
              <a:t> </a:t>
            </a:r>
            <a:r>
              <a:rPr lang="en-US" altLang="zh-CN" sz="2200" dirty="0" err="1" smtClean="0">
                <a:cs typeface="Segoe UI" pitchFamily="18" charset="0"/>
              </a:rPr>
              <a:t>του</a:t>
            </a:r>
            <a:r>
              <a:rPr lang="en-US" altLang="zh-CN" sz="2200" dirty="0" smtClean="0">
                <a:cs typeface="Times New Roman" pitchFamily="18" charset="0"/>
              </a:rPr>
              <a:t> </a:t>
            </a:r>
            <a:r>
              <a:rPr lang="en-US" altLang="zh-CN" sz="2200" dirty="0" err="1" smtClean="0">
                <a:cs typeface="Segoe UI" pitchFamily="18" charset="0"/>
              </a:rPr>
              <a:t>ατόµου</a:t>
            </a:r>
            <a:r>
              <a:rPr lang="en-US" altLang="zh-CN" sz="2200" dirty="0" smtClean="0">
                <a:cs typeface="Times New Roman" pitchFamily="18" charset="0"/>
              </a:rPr>
              <a:t> </a:t>
            </a:r>
            <a:r>
              <a:rPr lang="en-US" altLang="zh-CN" sz="2200" dirty="0" smtClean="0">
                <a:cs typeface="Segoe UI" pitchFamily="18" charset="0"/>
              </a:rPr>
              <a:t>είναι</a:t>
            </a:r>
            <a:r>
              <a:rPr lang="en-US" altLang="zh-CN" sz="2200" dirty="0" smtClean="0">
                <a:cs typeface="Times New Roman" pitchFamily="18" charset="0"/>
              </a:rPr>
              <a:t> </a:t>
            </a:r>
            <a:r>
              <a:rPr lang="en-US" altLang="zh-CN" sz="2200" dirty="0" smtClean="0">
                <a:cs typeface="Segoe UI" pitchFamily="18" charset="0"/>
              </a:rPr>
              <a:t>24ώρες.</a:t>
            </a:r>
          </a:p>
          <a:p>
            <a:pPr marL="0" indent="0">
              <a:lnSpc>
                <a:spcPct val="80000"/>
              </a:lnSpc>
              <a:buNone/>
            </a:pPr>
            <a:endParaRPr lang="en-US" altLang="zh-CN" sz="2200" dirty="0" smtClean="0">
              <a:cs typeface="Segoe UI" pitchFamily="18" charset="0"/>
            </a:endParaRPr>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2442</TotalTime>
  <Words>2001</Words>
  <Application>Microsoft Office PowerPoint</Application>
  <PresentationFormat>Προβολή στην οθόνη (16:10)</PresentationFormat>
  <Paragraphs>330</Paragraphs>
  <Slides>46</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46</vt:i4>
      </vt:variant>
    </vt:vector>
  </HeadingPairs>
  <TitlesOfParts>
    <vt:vector size="47" baseType="lpstr">
      <vt:lpstr>Θέμα του Office</vt:lpstr>
      <vt:lpstr>Οικονοµική Εργασίας και Εργασιακές Σχέσεις</vt:lpstr>
      <vt:lpstr>Διαφάνεια 2</vt:lpstr>
      <vt:lpstr>Άδειες Χρήσης</vt:lpstr>
      <vt:lpstr>Χρηματοδότηση</vt:lpstr>
      <vt:lpstr>Σκοποί  ενότητας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Προσφορά και ζήτηση εργασίας</vt:lpstr>
      <vt:lpstr>Βιβλιογραφία</vt:lpstr>
      <vt:lpstr>Σημείωμα Αναφοράς</vt:lpstr>
      <vt:lpstr>Σημείωμα Αδειοδότησης</vt:lpstr>
      <vt:lpstr>Διαφάνεια 43</vt:lpstr>
      <vt:lpstr>Διαφάνεια 44</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421</cp:revision>
  <dcterms:created xsi:type="dcterms:W3CDTF">2012-09-06T09:03:05Z</dcterms:created>
  <dcterms:modified xsi:type="dcterms:W3CDTF">2015-10-31T20:32:19Z</dcterms:modified>
</cp:coreProperties>
</file>