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89" r:id="rId3"/>
    <p:sldId id="257" r:id="rId4"/>
    <p:sldId id="259" r:id="rId5"/>
    <p:sldId id="261" r:id="rId6"/>
    <p:sldId id="344" r:id="rId7"/>
    <p:sldId id="262" r:id="rId8"/>
    <p:sldId id="345" r:id="rId9"/>
    <p:sldId id="346" r:id="rId10"/>
    <p:sldId id="267" r:id="rId11"/>
    <p:sldId id="307" r:id="rId12"/>
    <p:sldId id="308" r:id="rId13"/>
    <p:sldId id="341" r:id="rId14"/>
    <p:sldId id="309" r:id="rId15"/>
    <p:sldId id="342" r:id="rId16"/>
    <p:sldId id="311" r:id="rId17"/>
    <p:sldId id="343" r:id="rId18"/>
    <p:sldId id="312" r:id="rId19"/>
    <p:sldId id="367" r:id="rId20"/>
    <p:sldId id="313" r:id="rId21"/>
    <p:sldId id="314" r:id="rId22"/>
    <p:sldId id="315" r:id="rId23"/>
    <p:sldId id="316" r:id="rId24"/>
    <p:sldId id="362" r:id="rId25"/>
    <p:sldId id="317" r:id="rId26"/>
    <p:sldId id="347" r:id="rId27"/>
    <p:sldId id="318" r:id="rId28"/>
    <p:sldId id="368" r:id="rId29"/>
    <p:sldId id="348" r:id="rId30"/>
    <p:sldId id="319" r:id="rId31"/>
    <p:sldId id="349" r:id="rId32"/>
    <p:sldId id="320" r:id="rId33"/>
    <p:sldId id="350" r:id="rId34"/>
    <p:sldId id="322" r:id="rId35"/>
    <p:sldId id="323" r:id="rId36"/>
    <p:sldId id="324" r:id="rId37"/>
    <p:sldId id="325" r:id="rId38"/>
    <p:sldId id="365" r:id="rId39"/>
    <p:sldId id="364" r:id="rId40"/>
    <p:sldId id="354" r:id="rId41"/>
    <p:sldId id="326" r:id="rId42"/>
    <p:sldId id="355" r:id="rId43"/>
    <p:sldId id="327" r:id="rId44"/>
    <p:sldId id="356" r:id="rId45"/>
    <p:sldId id="357" r:id="rId46"/>
    <p:sldId id="329" r:id="rId47"/>
    <p:sldId id="358" r:id="rId48"/>
    <p:sldId id="330" r:id="rId49"/>
    <p:sldId id="331" r:id="rId50"/>
    <p:sldId id="332" r:id="rId51"/>
    <p:sldId id="333" r:id="rId52"/>
    <p:sldId id="369" r:id="rId53"/>
    <p:sldId id="334" r:id="rId54"/>
    <p:sldId id="335" r:id="rId55"/>
    <p:sldId id="359" r:id="rId56"/>
    <p:sldId id="336" r:id="rId57"/>
    <p:sldId id="337" r:id="rId58"/>
    <p:sldId id="360" r:id="rId59"/>
    <p:sldId id="339" r:id="rId60"/>
    <p:sldId id="340" r:id="rId61"/>
    <p:sldId id="291" r:id="rId62"/>
    <p:sldId id="292" r:id="rId63"/>
    <p:sldId id="372" r:id="rId64"/>
    <p:sldId id="373" r:id="rId65"/>
    <p:sldId id="374" r:id="rId66"/>
    <p:sldId id="375" r:id="rId67"/>
  </p:sldIdLst>
  <p:sldSz cx="10160000" cy="5715000"/>
  <p:notesSz cx="6858000" cy="9144000"/>
  <p:custDataLst>
    <p:tags r:id="rId7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Ελένη Τσάνταλη" initials="ΕΤ" lastIdx="1" clrIdx="1">
    <p:extLst>
      <p:ext uri="{19B8F6BF-5375-455C-9EA6-DF929625EA0E}">
        <p15:presenceInfo xmlns:p15="http://schemas.microsoft.com/office/powerpoint/2012/main" userId="ca97fe8715499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696" y="9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16T08:43:09.723" idx="1">
    <p:pos x="10" y="10"/>
    <p:text>To DSM V ακολουθεί άλλα ταξινόμηση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29/09/2015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1238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788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679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2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647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2172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2000" y="1775358"/>
            <a:ext cx="86360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59520" y="3238500"/>
            <a:ext cx="864096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66000" y="228868"/>
            <a:ext cx="22860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08001" y="228868"/>
            <a:ext cx="6688667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33"/>
              </a:spcBef>
              <a:defRPr/>
            </a:lvl1pPr>
            <a:lvl2pPr>
              <a:spcBef>
                <a:spcPts val="1333"/>
              </a:spcBef>
              <a:defRPr/>
            </a:lvl2pPr>
            <a:lvl3pPr>
              <a:spcBef>
                <a:spcPts val="1333"/>
              </a:spcBef>
              <a:defRPr/>
            </a:lvl3pPr>
            <a:lvl4pPr>
              <a:spcBef>
                <a:spcPts val="1333"/>
              </a:spcBef>
              <a:defRPr/>
            </a:lvl4pPr>
            <a:lvl5pPr>
              <a:spcBef>
                <a:spcPts val="1333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10160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1779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889" y="-57951"/>
            <a:ext cx="10156113" cy="332590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111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111" b="1" dirty="0" smtClean="0">
                <a:solidFill>
                  <a:schemeClr val="bg1"/>
                </a:solidFill>
              </a:rPr>
              <a:t> </a:t>
            </a:r>
            <a:r>
              <a:rPr lang="el-GR" sz="1111" b="1" dirty="0" smtClean="0">
                <a:solidFill>
                  <a:schemeClr val="bg1"/>
                </a:solidFill>
              </a:rPr>
              <a:t>– </a:t>
            </a:r>
            <a:r>
              <a:rPr lang="el-GR" sz="1111" b="0" dirty="0" smtClean="0">
                <a:solidFill>
                  <a:schemeClr val="bg1"/>
                </a:solidFill>
              </a:rPr>
              <a:t>Ενότητα</a:t>
            </a:r>
            <a:r>
              <a:rPr lang="el-GR" sz="1111" b="0" baseline="0" dirty="0" smtClean="0">
                <a:solidFill>
                  <a:schemeClr val="bg1"/>
                </a:solidFill>
              </a:rPr>
              <a:t> 2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Τμήμα </a:t>
            </a:r>
            <a:r>
              <a:rPr lang="el-GR" sz="1111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ΤΕΙ ΗΠΕΙΡΟΥ </a:t>
            </a:r>
            <a:r>
              <a:rPr lang="el-GR" sz="1111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111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1" y="-14"/>
            <a:ext cx="237176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17" y="3"/>
            <a:ext cx="405423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2571" y="3672420"/>
            <a:ext cx="8636000" cy="1135063"/>
          </a:xfrm>
        </p:spPr>
        <p:txBody>
          <a:bodyPr anchor="t"/>
          <a:lstStyle>
            <a:lvl1pPr algn="l">
              <a:defRPr sz="4444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02571" y="2422261"/>
            <a:ext cx="8636000" cy="1250156"/>
          </a:xfrm>
        </p:spPr>
        <p:txBody>
          <a:bodyPr anchor="b"/>
          <a:lstStyle>
            <a:lvl1pPr marL="0" indent="0">
              <a:buNone/>
              <a:defRPr sz="2223">
                <a:solidFill>
                  <a:schemeClr val="tx1"/>
                </a:solidFill>
              </a:defRPr>
            </a:lvl1pPr>
            <a:lvl2pPr marL="5079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65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3pPr>
            <a:lvl4pPr marL="1523947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2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11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89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8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857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9646" y="913284"/>
            <a:ext cx="2460711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64668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10160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1779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889" y="-57951"/>
            <a:ext cx="10156113" cy="332590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111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111" b="1" dirty="0" smtClean="0">
                <a:solidFill>
                  <a:schemeClr val="bg1"/>
                </a:solidFill>
              </a:rPr>
              <a:t> </a:t>
            </a:r>
            <a:r>
              <a:rPr lang="el-GR" sz="1111" b="1" dirty="0" smtClean="0">
                <a:solidFill>
                  <a:schemeClr val="bg1"/>
                </a:solidFill>
              </a:rPr>
              <a:t>– </a:t>
            </a:r>
            <a:r>
              <a:rPr lang="el-GR" sz="1111" b="0" dirty="0" smtClean="0">
                <a:solidFill>
                  <a:schemeClr val="bg1"/>
                </a:solidFill>
              </a:rPr>
              <a:t>Ενότητα</a:t>
            </a:r>
            <a:r>
              <a:rPr lang="el-GR" sz="1111" b="0" baseline="0" dirty="0" smtClean="0">
                <a:solidFill>
                  <a:schemeClr val="bg1"/>
                </a:solidFill>
              </a:rPr>
              <a:t> 2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Τμήμα </a:t>
            </a:r>
            <a:r>
              <a:rPr lang="el-GR" sz="1111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ΤΕΙ ΗΠΕΙΡΟΥ </a:t>
            </a:r>
            <a:r>
              <a:rPr lang="el-GR" sz="1111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111" b="1" dirty="0">
              <a:solidFill>
                <a:schemeClr val="bg1"/>
              </a:solidFill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1" y="-14"/>
            <a:ext cx="237176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17" y="3"/>
            <a:ext cx="405423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8000" y="1311880"/>
            <a:ext cx="4489099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82" indent="0">
              <a:buNone/>
              <a:defRPr sz="2223" b="1"/>
            </a:lvl2pPr>
            <a:lvl3pPr marL="1015965" indent="0">
              <a:buNone/>
              <a:defRPr sz="2000" b="1"/>
            </a:lvl3pPr>
            <a:lvl4pPr marL="1523947" indent="0">
              <a:buNone/>
              <a:defRPr sz="1779" b="1"/>
            </a:lvl4pPr>
            <a:lvl5pPr marL="2031929" indent="0">
              <a:buNone/>
              <a:defRPr sz="1779" b="1"/>
            </a:lvl5pPr>
            <a:lvl6pPr marL="2539911" indent="0">
              <a:buNone/>
              <a:defRPr sz="1779" b="1"/>
            </a:lvl6pPr>
            <a:lvl7pPr marL="3047894" indent="0">
              <a:buNone/>
              <a:defRPr sz="1779" b="1"/>
            </a:lvl7pPr>
            <a:lvl8pPr marL="3555875" indent="0">
              <a:buNone/>
              <a:defRPr sz="1779" b="1"/>
            </a:lvl8pPr>
            <a:lvl9pPr marL="4063857" indent="0">
              <a:buNone/>
              <a:defRPr sz="1779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8000" y="1845016"/>
            <a:ext cx="4489099" cy="3232733"/>
          </a:xfrm>
        </p:spPr>
        <p:txBody>
          <a:bodyPr/>
          <a:lstStyle>
            <a:lvl1pPr>
              <a:defRPr sz="2667"/>
            </a:lvl1pPr>
            <a:lvl2pPr>
              <a:defRPr sz="2223"/>
            </a:lvl2pPr>
            <a:lvl3pPr>
              <a:defRPr sz="2000"/>
            </a:lvl3pPr>
            <a:lvl4pPr>
              <a:defRPr sz="1779"/>
            </a:lvl4pPr>
            <a:lvl5pPr>
              <a:defRPr sz="1779"/>
            </a:lvl5pPr>
            <a:lvl6pPr>
              <a:defRPr sz="1779"/>
            </a:lvl6pPr>
            <a:lvl7pPr>
              <a:defRPr sz="1779"/>
            </a:lvl7pPr>
            <a:lvl8pPr>
              <a:defRPr sz="1779"/>
            </a:lvl8pPr>
            <a:lvl9pPr>
              <a:defRPr sz="1779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161142" y="1311880"/>
            <a:ext cx="4490861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82" indent="0">
              <a:buNone/>
              <a:defRPr sz="2223" b="1"/>
            </a:lvl2pPr>
            <a:lvl3pPr marL="1015965" indent="0">
              <a:buNone/>
              <a:defRPr sz="2000" b="1"/>
            </a:lvl3pPr>
            <a:lvl4pPr marL="1523947" indent="0">
              <a:buNone/>
              <a:defRPr sz="1779" b="1"/>
            </a:lvl4pPr>
            <a:lvl5pPr marL="2031929" indent="0">
              <a:buNone/>
              <a:defRPr sz="1779" b="1"/>
            </a:lvl5pPr>
            <a:lvl6pPr marL="2539911" indent="0">
              <a:buNone/>
              <a:defRPr sz="1779" b="1"/>
            </a:lvl6pPr>
            <a:lvl7pPr marL="3047894" indent="0">
              <a:buNone/>
              <a:defRPr sz="1779" b="1"/>
            </a:lvl7pPr>
            <a:lvl8pPr marL="3555875" indent="0">
              <a:buNone/>
              <a:defRPr sz="1779" b="1"/>
            </a:lvl8pPr>
            <a:lvl9pPr marL="4063857" indent="0">
              <a:buNone/>
              <a:defRPr sz="1779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161142" y="1845016"/>
            <a:ext cx="4490861" cy="3232733"/>
          </a:xfrm>
        </p:spPr>
        <p:txBody>
          <a:bodyPr/>
          <a:lstStyle>
            <a:lvl1pPr>
              <a:defRPr sz="2667"/>
            </a:lvl1pPr>
            <a:lvl2pPr>
              <a:defRPr sz="2223"/>
            </a:lvl2pPr>
            <a:lvl3pPr>
              <a:defRPr sz="2000"/>
            </a:lvl3pPr>
            <a:lvl4pPr>
              <a:defRPr sz="1779"/>
            </a:lvl4pPr>
            <a:lvl5pPr>
              <a:defRPr sz="1779"/>
            </a:lvl5pPr>
            <a:lvl6pPr>
              <a:defRPr sz="1779"/>
            </a:lvl6pPr>
            <a:lvl7pPr>
              <a:defRPr sz="1779"/>
            </a:lvl7pPr>
            <a:lvl8pPr>
              <a:defRPr sz="1779"/>
            </a:lvl8pPr>
            <a:lvl9pPr>
              <a:defRPr sz="1779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10160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1779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889" y="-57951"/>
            <a:ext cx="10156113" cy="332590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111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111" b="1" dirty="0" smtClean="0">
                <a:solidFill>
                  <a:schemeClr val="bg1"/>
                </a:solidFill>
              </a:rPr>
              <a:t> </a:t>
            </a:r>
            <a:r>
              <a:rPr lang="el-GR" sz="1111" b="1" dirty="0" smtClean="0">
                <a:solidFill>
                  <a:schemeClr val="bg1"/>
                </a:solidFill>
              </a:rPr>
              <a:t>– </a:t>
            </a:r>
            <a:r>
              <a:rPr lang="el-GR" sz="1111" b="0" dirty="0" smtClean="0">
                <a:solidFill>
                  <a:schemeClr val="bg1"/>
                </a:solidFill>
              </a:rPr>
              <a:t>Ενότητα</a:t>
            </a:r>
            <a:r>
              <a:rPr lang="el-GR" sz="1111" b="0" baseline="0" dirty="0" smtClean="0">
                <a:solidFill>
                  <a:schemeClr val="bg1"/>
                </a:solidFill>
              </a:rPr>
              <a:t> 2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Τμήμα </a:t>
            </a:r>
            <a:r>
              <a:rPr lang="el-GR" sz="1111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ΤΕΙ ΗΠΕΙΡΟΥ </a:t>
            </a:r>
            <a:r>
              <a:rPr lang="el-GR" sz="1111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111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1" y="-14"/>
            <a:ext cx="237176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17" y="3"/>
            <a:ext cx="405423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10160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1779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89" y="-57951"/>
            <a:ext cx="10156113" cy="332590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111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111" b="1" dirty="0" smtClean="0">
                <a:solidFill>
                  <a:schemeClr val="bg1"/>
                </a:solidFill>
              </a:rPr>
              <a:t> </a:t>
            </a:r>
            <a:r>
              <a:rPr lang="el-GR" sz="1111" b="1" dirty="0" smtClean="0">
                <a:solidFill>
                  <a:schemeClr val="bg1"/>
                </a:solidFill>
              </a:rPr>
              <a:t>– </a:t>
            </a:r>
            <a:r>
              <a:rPr lang="el-GR" sz="1111" b="0" dirty="0" smtClean="0">
                <a:solidFill>
                  <a:schemeClr val="bg1"/>
                </a:solidFill>
              </a:rPr>
              <a:t>Ενότητα</a:t>
            </a:r>
            <a:r>
              <a:rPr lang="el-GR" sz="1111" b="0" baseline="0" dirty="0" smtClean="0">
                <a:solidFill>
                  <a:schemeClr val="bg1"/>
                </a:solidFill>
              </a:rPr>
              <a:t> 2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Τμήμα </a:t>
            </a:r>
            <a:r>
              <a:rPr lang="el-GR" sz="1111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ΤΕΙ ΗΠΕΙΡΟΥ </a:t>
            </a:r>
            <a:r>
              <a:rPr lang="el-GR" sz="1111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111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1" y="-14"/>
            <a:ext cx="237176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17" y="3"/>
            <a:ext cx="405423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10160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1779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889" y="-57951"/>
            <a:ext cx="10156113" cy="332590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111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111" b="1" dirty="0" smtClean="0">
                <a:solidFill>
                  <a:schemeClr val="bg1"/>
                </a:solidFill>
              </a:rPr>
              <a:t> </a:t>
            </a:r>
            <a:r>
              <a:rPr lang="el-GR" sz="1111" b="1" dirty="0" smtClean="0">
                <a:solidFill>
                  <a:schemeClr val="bg1"/>
                </a:solidFill>
              </a:rPr>
              <a:t>– </a:t>
            </a:r>
            <a:r>
              <a:rPr lang="el-GR" sz="1111" b="0" dirty="0" smtClean="0">
                <a:solidFill>
                  <a:schemeClr val="bg1"/>
                </a:solidFill>
              </a:rPr>
              <a:t>Ενότητα</a:t>
            </a:r>
            <a:r>
              <a:rPr lang="el-GR" sz="1111" b="0" baseline="0" dirty="0" smtClean="0">
                <a:solidFill>
                  <a:schemeClr val="bg1"/>
                </a:solidFill>
              </a:rPr>
              <a:t> 2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Τμήμα </a:t>
            </a:r>
            <a:r>
              <a:rPr lang="el-GR" sz="1111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ΤΕΙ ΗΠΕΙΡΟΥ </a:t>
            </a:r>
            <a:r>
              <a:rPr lang="el-GR" sz="1111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111" b="1" dirty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1" y="-14"/>
            <a:ext cx="237176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17" y="3"/>
            <a:ext cx="405423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72277" y="1297330"/>
            <a:ext cx="5679723" cy="3840427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3"/>
            </a:lvl4pPr>
            <a:lvl5pPr>
              <a:defRPr sz="2223"/>
            </a:lvl5pPr>
            <a:lvl6pPr>
              <a:defRPr sz="2223"/>
            </a:lvl6pPr>
            <a:lvl7pPr>
              <a:defRPr sz="2223"/>
            </a:lvl7pPr>
            <a:lvl8pPr>
              <a:defRPr sz="2223"/>
            </a:lvl8pPr>
            <a:lvl9pPr>
              <a:defRPr sz="222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8001" y="1297330"/>
            <a:ext cx="3342571" cy="3840427"/>
          </a:xfrm>
        </p:spPr>
        <p:txBody>
          <a:bodyPr>
            <a:normAutofit/>
          </a:bodyPr>
          <a:lstStyle>
            <a:lvl1pPr marL="0" indent="0">
              <a:buNone/>
              <a:defRPr sz="2223"/>
            </a:lvl1pPr>
            <a:lvl2pPr marL="507982" indent="0">
              <a:buNone/>
              <a:defRPr sz="1333"/>
            </a:lvl2pPr>
            <a:lvl3pPr marL="1015965" indent="0">
              <a:buNone/>
              <a:defRPr sz="1111"/>
            </a:lvl3pPr>
            <a:lvl4pPr marL="1523947" indent="0">
              <a:buNone/>
              <a:defRPr sz="1000"/>
            </a:lvl4pPr>
            <a:lvl5pPr marL="2031929" indent="0">
              <a:buNone/>
              <a:defRPr sz="1000"/>
            </a:lvl5pPr>
            <a:lvl6pPr marL="2539911" indent="0">
              <a:buNone/>
              <a:defRPr sz="1000"/>
            </a:lvl6pPr>
            <a:lvl7pPr marL="3047894" indent="0">
              <a:buNone/>
              <a:defRPr sz="1000"/>
            </a:lvl7pPr>
            <a:lvl8pPr marL="3555875" indent="0">
              <a:buNone/>
              <a:defRPr sz="1000"/>
            </a:lvl8pPr>
            <a:lvl9pPr marL="4063857" indent="0">
              <a:buNone/>
              <a:defRPr sz="10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08000" y="228000"/>
            <a:ext cx="91440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10160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1779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89" y="-57951"/>
            <a:ext cx="10156113" cy="332590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111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111" b="1" dirty="0" smtClean="0">
                <a:solidFill>
                  <a:schemeClr val="bg1"/>
                </a:solidFill>
              </a:rPr>
              <a:t> </a:t>
            </a:r>
            <a:r>
              <a:rPr lang="el-GR" sz="1111" b="1" dirty="0" smtClean="0">
                <a:solidFill>
                  <a:schemeClr val="bg1"/>
                </a:solidFill>
              </a:rPr>
              <a:t>– </a:t>
            </a:r>
            <a:r>
              <a:rPr lang="el-GR" sz="1111" b="0" dirty="0" smtClean="0">
                <a:solidFill>
                  <a:schemeClr val="bg1"/>
                </a:solidFill>
              </a:rPr>
              <a:t>Ενότητα</a:t>
            </a:r>
            <a:r>
              <a:rPr lang="el-GR" sz="1111" b="0" baseline="0" dirty="0" smtClean="0">
                <a:solidFill>
                  <a:schemeClr val="bg1"/>
                </a:solidFill>
              </a:rPr>
              <a:t> 2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Τμήμα </a:t>
            </a:r>
            <a:r>
              <a:rPr lang="el-GR" sz="1111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ΤΕΙ ΗΠΕΙΡΟΥ </a:t>
            </a:r>
            <a:r>
              <a:rPr lang="el-GR" sz="1111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111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1" y="-14"/>
            <a:ext cx="237176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17" y="3"/>
            <a:ext cx="405423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991431" y="1297327"/>
            <a:ext cx="6096000" cy="2880320"/>
          </a:xfrm>
        </p:spPr>
        <p:txBody>
          <a:bodyPr/>
          <a:lstStyle>
            <a:lvl1pPr marL="0" indent="0">
              <a:buNone/>
              <a:defRPr sz="3556"/>
            </a:lvl1pPr>
            <a:lvl2pPr marL="507982" indent="0">
              <a:buNone/>
              <a:defRPr sz="3111"/>
            </a:lvl2pPr>
            <a:lvl3pPr marL="1015965" indent="0">
              <a:buNone/>
              <a:defRPr sz="2667"/>
            </a:lvl3pPr>
            <a:lvl4pPr marL="1523947" indent="0">
              <a:buNone/>
              <a:defRPr sz="2223"/>
            </a:lvl4pPr>
            <a:lvl5pPr marL="2031929" indent="0">
              <a:buNone/>
              <a:defRPr sz="2223"/>
            </a:lvl5pPr>
            <a:lvl6pPr marL="2539911" indent="0">
              <a:buNone/>
              <a:defRPr sz="2223"/>
            </a:lvl6pPr>
            <a:lvl7pPr marL="3047894" indent="0">
              <a:buNone/>
              <a:defRPr sz="2223"/>
            </a:lvl7pPr>
            <a:lvl8pPr marL="3555875" indent="0">
              <a:buNone/>
              <a:defRPr sz="2223"/>
            </a:lvl8pPr>
            <a:lvl9pPr marL="4063857" indent="0">
              <a:buNone/>
              <a:defRPr sz="2223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91431" y="4297660"/>
            <a:ext cx="6096000" cy="845840"/>
          </a:xfrm>
        </p:spPr>
        <p:txBody>
          <a:bodyPr>
            <a:normAutofit/>
          </a:bodyPr>
          <a:lstStyle>
            <a:lvl1pPr marL="0" indent="0">
              <a:buNone/>
              <a:defRPr sz="2223"/>
            </a:lvl1pPr>
            <a:lvl2pPr marL="507982" indent="0">
              <a:buNone/>
              <a:defRPr sz="1333"/>
            </a:lvl2pPr>
            <a:lvl3pPr marL="1015965" indent="0">
              <a:buNone/>
              <a:defRPr sz="1111"/>
            </a:lvl3pPr>
            <a:lvl4pPr marL="1523947" indent="0">
              <a:buNone/>
              <a:defRPr sz="1000"/>
            </a:lvl4pPr>
            <a:lvl5pPr marL="2031929" indent="0">
              <a:buNone/>
              <a:defRPr sz="1000"/>
            </a:lvl5pPr>
            <a:lvl6pPr marL="2539911" indent="0">
              <a:buNone/>
              <a:defRPr sz="1000"/>
            </a:lvl6pPr>
            <a:lvl7pPr marL="3047894" indent="0">
              <a:buNone/>
              <a:defRPr sz="1000"/>
            </a:lvl7pPr>
            <a:lvl8pPr marL="3555875" indent="0">
              <a:buNone/>
              <a:defRPr sz="1000"/>
            </a:lvl8pPr>
            <a:lvl9pPr marL="4063857" indent="0">
              <a:buNone/>
              <a:defRPr sz="10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08000" y="228000"/>
            <a:ext cx="91440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10160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1779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89" y="-57951"/>
            <a:ext cx="10156113" cy="332590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111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111" b="1" dirty="0" smtClean="0">
                <a:solidFill>
                  <a:schemeClr val="bg1"/>
                </a:solidFill>
              </a:rPr>
              <a:t> </a:t>
            </a:r>
            <a:r>
              <a:rPr lang="el-GR" sz="1111" b="1" dirty="0" smtClean="0">
                <a:solidFill>
                  <a:schemeClr val="bg1"/>
                </a:solidFill>
              </a:rPr>
              <a:t>– </a:t>
            </a:r>
            <a:r>
              <a:rPr lang="el-GR" sz="1111" b="0" dirty="0" smtClean="0">
                <a:solidFill>
                  <a:schemeClr val="bg1"/>
                </a:solidFill>
              </a:rPr>
              <a:t>Ενότητα</a:t>
            </a:r>
            <a:r>
              <a:rPr lang="el-GR" sz="1111" b="0" baseline="0" dirty="0" smtClean="0">
                <a:solidFill>
                  <a:schemeClr val="bg1"/>
                </a:solidFill>
              </a:rPr>
              <a:t> 2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Τμήμα </a:t>
            </a:r>
            <a:r>
              <a:rPr lang="el-GR" sz="1111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ΤΕΙ ΗΠΕΙΡΟΥ </a:t>
            </a:r>
            <a:r>
              <a:rPr lang="el-GR" sz="1111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111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1" y="-14"/>
            <a:ext cx="237176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17" y="3"/>
            <a:ext cx="405423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281333" y="5296962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699175" y="5466154"/>
            <a:ext cx="370117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779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779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015965" rtl="0" eaLnBrk="1" latinLnBrk="0" hangingPunct="1">
        <a:spcBef>
          <a:spcPct val="0"/>
        </a:spcBef>
        <a:buNone/>
        <a:defRPr sz="488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86" indent="-380986" algn="l" defTabSz="1015965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71" indent="-317489" algn="l" defTabSz="1015965" rtl="0" eaLnBrk="1" latinLnBrk="0" hangingPunct="1">
        <a:spcBef>
          <a:spcPct val="20000"/>
        </a:spcBef>
        <a:buFont typeface="Arial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55" indent="-253991" algn="l" defTabSz="101596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38" indent="-253991" algn="l" defTabSz="1015965" rtl="0" eaLnBrk="1" latinLnBrk="0" hangingPunct="1">
        <a:spcBef>
          <a:spcPct val="20000"/>
        </a:spcBef>
        <a:buFont typeface="Arial" pitchFamily="34" charset="0"/>
        <a:buChar char="–"/>
        <a:defRPr sz="2223" kern="1200">
          <a:solidFill>
            <a:schemeClr val="tx1"/>
          </a:solidFill>
          <a:latin typeface="+mn-lt"/>
          <a:ea typeface="+mn-ea"/>
          <a:cs typeface="+mn-cs"/>
        </a:defRPr>
      </a:lvl4pPr>
      <a:lvl5pPr marL="2285920" indent="-253991" algn="l" defTabSz="1015965" rtl="0" eaLnBrk="1" latinLnBrk="0" hangingPunct="1">
        <a:spcBef>
          <a:spcPct val="20000"/>
        </a:spcBef>
        <a:buFont typeface="Arial" pitchFamily="34" charset="0"/>
        <a:buChar char="»"/>
        <a:defRPr sz="2223" kern="1200">
          <a:solidFill>
            <a:schemeClr val="tx1"/>
          </a:solidFill>
          <a:latin typeface="+mn-lt"/>
          <a:ea typeface="+mn-ea"/>
          <a:cs typeface="+mn-cs"/>
        </a:defRPr>
      </a:lvl5pPr>
      <a:lvl6pPr marL="2793902" indent="-253991" algn="l" defTabSz="1015965" rtl="0" eaLnBrk="1" latinLnBrk="0" hangingPunct="1">
        <a:spcBef>
          <a:spcPct val="20000"/>
        </a:spcBef>
        <a:buFont typeface="Arial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6pPr>
      <a:lvl7pPr marL="3301884" indent="-253991" algn="l" defTabSz="1015965" rtl="0" eaLnBrk="1" latinLnBrk="0" hangingPunct="1">
        <a:spcBef>
          <a:spcPct val="20000"/>
        </a:spcBef>
        <a:buFont typeface="Arial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7pPr>
      <a:lvl8pPr marL="3809867" indent="-253991" algn="l" defTabSz="1015965" rtl="0" eaLnBrk="1" latinLnBrk="0" hangingPunct="1">
        <a:spcBef>
          <a:spcPct val="20000"/>
        </a:spcBef>
        <a:buFont typeface="Arial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8pPr>
      <a:lvl9pPr marL="4317849" indent="-253991" algn="l" defTabSz="1015965" rtl="0" eaLnBrk="1" latinLnBrk="0" hangingPunct="1">
        <a:spcBef>
          <a:spcPct val="20000"/>
        </a:spcBef>
        <a:buFont typeface="Arial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82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65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47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29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11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94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75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857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mh.nih.gov/health/publications/anxiety-disorders/index.shtml?rf=53414" TargetMode="External"/><Relationship Id="rId7" Type="http://schemas.openxmlformats.org/officeDocument/2006/relationships/hyperlink" Target="http://jama.jamanetwork.com/article.aspx?articleid=645425" TargetMode="External"/><Relationship Id="rId2" Type="http://schemas.openxmlformats.org/officeDocument/2006/relationships/hyperlink" Target="http://www.apa.org/topics/anxie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mc/articles/PMC427612/" TargetMode="External"/><Relationship Id="rId5" Type="http://schemas.openxmlformats.org/officeDocument/2006/relationships/hyperlink" Target="http://www.experimentalphysiology.gr/UserFiles/Research/psyYgeia/Agxodeis_Diataraxes.pdf" TargetMode="External"/><Relationship Id="rId4" Type="http://schemas.openxmlformats.org/officeDocument/2006/relationships/hyperlink" Target="http://www.nimh.nih.gov/health/publications/anxiety-disorders/nimhanxiety_34436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journal/10.1002/(ISSN)1520-6394" TargetMode="External"/><Relationship Id="rId2" Type="http://schemas.openxmlformats.org/officeDocument/2006/relationships/hyperlink" Target="http://www.journals.elsevier.com/journal-of-anxiety-disorders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02" TargetMode="Externa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Ψυχοπαθολογία Ενηλίκων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59520" y="2901573"/>
            <a:ext cx="8640960" cy="1622779"/>
          </a:xfrm>
        </p:spPr>
        <p:txBody>
          <a:bodyPr>
            <a:noAutofit/>
          </a:bodyPr>
          <a:lstStyle/>
          <a:p>
            <a:r>
              <a:rPr lang="el-GR" sz="3111" dirty="0"/>
              <a:t>Ενότητα </a:t>
            </a:r>
            <a:r>
              <a:rPr lang="el-GR" sz="3111" dirty="0" smtClean="0"/>
              <a:t>2</a:t>
            </a:r>
            <a:r>
              <a:rPr lang="en-US" sz="3111" dirty="0" smtClean="0"/>
              <a:t> </a:t>
            </a:r>
            <a:r>
              <a:rPr lang="el-GR" sz="3111" dirty="0"/>
              <a:t>:</a:t>
            </a:r>
            <a:r>
              <a:rPr lang="en-US" sz="3111" dirty="0"/>
              <a:t> </a:t>
            </a:r>
            <a:r>
              <a:rPr lang="el-GR" sz="3111" b="1" dirty="0" smtClean="0"/>
              <a:t>Αγχώδεις Διαταραχές</a:t>
            </a:r>
            <a:endParaRPr lang="el-GR" sz="3111" b="1" dirty="0"/>
          </a:p>
          <a:p>
            <a:endParaRPr lang="el-GR" sz="3111" b="1" dirty="0"/>
          </a:p>
          <a:p>
            <a:r>
              <a:rPr lang="el-GR" sz="3111" dirty="0"/>
              <a:t>Σιαφάκα Βασιλική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2087" y="5078738"/>
            <a:ext cx="1757428" cy="51240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155" y="4859996"/>
            <a:ext cx="4789211" cy="949883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713510" y="-84166"/>
            <a:ext cx="4686527" cy="1274815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101600" tIns="50800" rIns="101600" bIns="50800" rtlCol="0" anchor="ctr">
              <a:noAutofit/>
            </a:bodyPr>
            <a:lstStyle/>
            <a:p>
              <a:pPr>
                <a:lnSpc>
                  <a:spcPts val="2889"/>
                </a:lnSpc>
              </a:pPr>
              <a:r>
                <a:rPr lang="el-GR" sz="2223" dirty="0"/>
                <a:t>Ελληνική Δημοκρατία</a:t>
              </a:r>
            </a:p>
            <a:p>
              <a:pPr>
                <a:lnSpc>
                  <a:spcPts val="2889"/>
                </a:lnSpc>
              </a:pPr>
              <a:r>
                <a:rPr lang="el-GR" sz="2223" dirty="0"/>
                <a:t>Τεχνολογικό Εκπαιδευτικό Ίδρυμα Ηπείρου</a:t>
              </a:r>
              <a:endParaRPr lang="en-GB" sz="2223" dirty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Αγχώδεις διαταραχές</a:t>
            </a:r>
            <a:endParaRPr lang="el-GR" sz="4400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Εισαγωγικά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928674"/>
            <a:ext cx="9144000" cy="4500594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Άγχος</a:t>
            </a:r>
            <a:r>
              <a:rPr lang="el-GR" sz="2800" dirty="0"/>
              <a:t>: ανησυχία γύρω από ένα πρόβλημα που το άτομο προσδοκά ότι θα προκύψει (προσδοκία)</a:t>
            </a:r>
          </a:p>
          <a:p>
            <a:r>
              <a:rPr lang="el-GR" sz="2800" b="1" dirty="0" smtClean="0"/>
              <a:t>Φόβος</a:t>
            </a:r>
            <a:r>
              <a:rPr lang="el-GR" sz="2800" dirty="0" smtClean="0"/>
              <a:t>: η αντίδραση σε έναν άμεσο κίνδυνο (αμεσότητα)</a:t>
            </a:r>
          </a:p>
          <a:p>
            <a:r>
              <a:rPr lang="el-GR" sz="2800" dirty="0" smtClean="0"/>
              <a:t>Τόσο το άγχος, όσο και ο φόβος συνοδεύονται από διέγερση, δηλ. αυξημένη δραστηριότητα του αυτόνομου νευρικού συστήματος </a:t>
            </a:r>
          </a:p>
          <a:p>
            <a:r>
              <a:rPr lang="el-GR" sz="2800" dirty="0" smtClean="0"/>
              <a:t>Το άγχος συνήθως συνδέεται με μέτρια διέγερση, ενώ ο φόβος με υψηλότερη </a:t>
            </a:r>
          </a:p>
          <a:p>
            <a:pPr algn="r">
              <a:buNone/>
            </a:pP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endParaRPr lang="el-GR" sz="2800" dirty="0" smtClean="0"/>
          </a:p>
          <a:p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248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Άγχος και Φόβος (1 από 2) 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Δεν είναι απαραίτητα «κακά» συναισθήματα</a:t>
            </a:r>
          </a:p>
          <a:p>
            <a:r>
              <a:rPr lang="el-GR" sz="2800" dirty="0" smtClean="0"/>
              <a:t>Σώζουν ζωές!!!! </a:t>
            </a:r>
          </a:p>
          <a:p>
            <a:r>
              <a:rPr lang="el-GR" sz="2800" dirty="0" smtClean="0"/>
              <a:t>Το άγχος  είναι </a:t>
            </a:r>
            <a:r>
              <a:rPr lang="el-GR" sz="2800" u="sng" dirty="0" smtClean="0"/>
              <a:t>προσαρμοστικό</a:t>
            </a:r>
            <a:r>
              <a:rPr lang="el-GR" sz="2800" dirty="0" smtClean="0"/>
              <a:t> και </a:t>
            </a:r>
            <a:r>
              <a:rPr lang="el-GR" sz="2800" u="sng" dirty="0" smtClean="0"/>
              <a:t>παραγωγικό</a:t>
            </a:r>
            <a:r>
              <a:rPr lang="el-GR" sz="2800" dirty="0" smtClean="0"/>
              <a:t> </a:t>
            </a:r>
          </a:p>
          <a:p>
            <a:r>
              <a:rPr lang="el-GR" sz="2800" dirty="0" smtClean="0"/>
              <a:t>Αντίδραση « φυγής ή πάλης» </a:t>
            </a:r>
          </a:p>
          <a:p>
            <a:endParaRPr lang="el-GR" sz="58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14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752757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Άγχος και Φόβος </a:t>
            </a:r>
            <a:r>
              <a:rPr lang="en-US" sz="4000" dirty="0" smtClean="0"/>
              <a:t>(</a:t>
            </a:r>
            <a:r>
              <a:rPr lang="el-GR" sz="4000" dirty="0" smtClean="0"/>
              <a:t>2 από 2</a:t>
            </a:r>
            <a:r>
              <a:rPr lang="en-US" sz="4000" dirty="0" smtClean="0"/>
              <a:t>)</a:t>
            </a:r>
            <a:endParaRPr lang="el-GR" sz="4000" dirty="0"/>
          </a:p>
        </p:txBody>
      </p:sp>
      <p:sp>
        <p:nvSpPr>
          <p:cNvPr id="16" name="Θέση περιεχομένου 15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4167206"/>
          </a:xfrm>
        </p:spPr>
        <p:txBody>
          <a:bodyPr/>
          <a:lstStyle/>
          <a:p>
            <a:r>
              <a:rPr lang="el-GR" sz="2800" dirty="0"/>
              <a:t>Ωστόσο: σε κάποιες αγχώδεις διαταραχές, το σύστημα του φόβου μοιάζει να μη λειτουργεί σωστά: το άτομο βιώνει φόβο τη στιγμή που δεν υπάρχει κίνδυνος στο περιβάλλον </a:t>
            </a:r>
          </a:p>
          <a:p>
            <a:r>
              <a:rPr lang="el-GR" sz="2800" dirty="0"/>
              <a:t>Ενώ το </a:t>
            </a:r>
            <a:r>
              <a:rPr lang="el-GR" sz="2800" b="1" dirty="0"/>
              <a:t>λίγο άγχος είναι προσαρμοστικό το πολύ αποβαίνει καταστροφικό </a:t>
            </a:r>
            <a:r>
              <a:rPr lang="el-GR" sz="2800" dirty="0" smtClean="0"/>
              <a:t>!!!!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algn="r">
              <a:buNone/>
            </a:pP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1433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752757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Αγχώδεις Διαταραχές (1 από 2) 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4024330"/>
          </a:xfrm>
        </p:spPr>
        <p:txBody>
          <a:bodyPr>
            <a:noAutofit/>
          </a:bodyPr>
          <a:lstStyle/>
          <a:p>
            <a:pPr marL="180975" indent="-180975"/>
            <a:r>
              <a:rPr lang="el-GR" sz="2800" dirty="0" smtClean="0"/>
              <a:t>Αποτελούν στο σύνολό τους το συνηθέστερο τύπο ψυχικής ασθένειας </a:t>
            </a:r>
          </a:p>
          <a:p>
            <a:pPr marL="0" indent="0">
              <a:buNone/>
            </a:pPr>
            <a:r>
              <a:rPr lang="en-US" sz="2800" b="1" dirty="0" smtClean="0"/>
              <a:t>DSM</a:t>
            </a:r>
            <a:r>
              <a:rPr lang="el-GR" sz="2800" b="1" dirty="0" smtClean="0"/>
              <a:t>-</a:t>
            </a:r>
            <a:r>
              <a:rPr lang="en-US" sz="2800" b="1" dirty="0" smtClean="0"/>
              <a:t>IV</a:t>
            </a:r>
            <a:r>
              <a:rPr lang="en-US" sz="2800" dirty="0" smtClean="0"/>
              <a:t> </a:t>
            </a:r>
            <a:r>
              <a:rPr lang="el-GR" sz="2800" dirty="0" smtClean="0"/>
              <a:t>περιλαμβάνει </a:t>
            </a:r>
            <a:r>
              <a:rPr lang="el-GR" sz="2800" b="1" dirty="0" smtClean="0"/>
              <a:t>7 βασικές διαγνώσεις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 smtClean="0"/>
              <a:t>1. Ειδική φοβία</a:t>
            </a:r>
            <a:br>
              <a:rPr lang="el-GR" sz="2800" dirty="0" smtClean="0"/>
            </a:br>
            <a:r>
              <a:rPr lang="el-GR" sz="2800" dirty="0" smtClean="0"/>
              <a:t>2-3. Διαταραχή πανικού (με και χωρίς αγοραφοβία)</a:t>
            </a:r>
            <a:br>
              <a:rPr lang="el-GR" sz="2800" dirty="0" smtClean="0"/>
            </a:br>
            <a:r>
              <a:rPr lang="el-GR" sz="2800" dirty="0" smtClean="0"/>
              <a:t>4. Γενικευμένη αγχώδης διαταραχή</a:t>
            </a:r>
            <a:br>
              <a:rPr lang="el-GR" sz="2800" dirty="0" smtClean="0"/>
            </a:br>
            <a:r>
              <a:rPr lang="el-GR" sz="2800" dirty="0" smtClean="0"/>
              <a:t>5. Ψυχαναγκαστική – καταναγκαστική διαταραχή </a:t>
            </a:r>
            <a:br>
              <a:rPr lang="el-GR" sz="2800" dirty="0" smtClean="0"/>
            </a:b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17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752757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Αγχώδεις </a:t>
            </a:r>
            <a:r>
              <a:rPr lang="el-GR" sz="4400" dirty="0" smtClean="0"/>
              <a:t>Διαταραχές (2 από 2) 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142988"/>
            <a:ext cx="9144000" cy="396214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 startAt="6"/>
            </a:pPr>
            <a:r>
              <a:rPr lang="el-GR" sz="9800" dirty="0" smtClean="0"/>
              <a:t> </a:t>
            </a:r>
            <a:r>
              <a:rPr lang="el-GR" sz="11200" dirty="0" smtClean="0"/>
              <a:t>Διαταραχή </a:t>
            </a:r>
            <a:r>
              <a:rPr lang="el-GR" sz="11200" dirty="0"/>
              <a:t>μετά από </a:t>
            </a:r>
            <a:r>
              <a:rPr lang="el-GR" sz="11200" dirty="0" err="1"/>
              <a:t>ψυχοτραυματικό</a:t>
            </a:r>
            <a:r>
              <a:rPr lang="el-GR" sz="11200" dirty="0"/>
              <a:t> </a:t>
            </a:r>
            <a:r>
              <a:rPr lang="el-GR" sz="11200" dirty="0" err="1" smtClean="0"/>
              <a:t>stress</a:t>
            </a:r>
            <a:r>
              <a:rPr lang="el-GR" sz="11200" dirty="0"/>
              <a:t/>
            </a:r>
            <a:br>
              <a:rPr lang="el-GR" sz="11200" dirty="0"/>
            </a:br>
            <a:r>
              <a:rPr lang="el-GR" sz="11200" dirty="0"/>
              <a:t>7. </a:t>
            </a:r>
            <a:r>
              <a:rPr lang="el-GR" sz="11200" dirty="0" smtClean="0"/>
              <a:t>Διαταραχή </a:t>
            </a:r>
            <a:r>
              <a:rPr lang="el-GR" sz="11200" dirty="0"/>
              <a:t>από οξύ </a:t>
            </a:r>
            <a:r>
              <a:rPr lang="el-GR" sz="11200" dirty="0" err="1" smtClean="0"/>
              <a:t>stress</a:t>
            </a:r>
            <a:r>
              <a:rPr lang="el-GR" sz="11200" dirty="0" smtClean="0"/>
              <a:t/>
            </a:r>
            <a:br>
              <a:rPr lang="el-GR" sz="11200" dirty="0" smtClean="0"/>
            </a:br>
            <a:endParaRPr lang="el-GR" sz="11200" dirty="0"/>
          </a:p>
          <a:p>
            <a:pPr>
              <a:lnSpc>
                <a:spcPct val="120000"/>
              </a:lnSpc>
            </a:pPr>
            <a:r>
              <a:rPr lang="el-GR" sz="11200" b="1" dirty="0"/>
              <a:t>Το άγχος είναι κοινό σε όλες τις </a:t>
            </a:r>
            <a:r>
              <a:rPr lang="el-GR" sz="11200" b="1" dirty="0" smtClean="0"/>
              <a:t>διαταραχές</a:t>
            </a:r>
            <a:endParaRPr lang="el-GR" sz="11200" b="1" dirty="0"/>
          </a:p>
          <a:p>
            <a:pPr>
              <a:lnSpc>
                <a:spcPct val="120000"/>
              </a:lnSpc>
            </a:pPr>
            <a:r>
              <a:rPr lang="el-GR" sz="11200" dirty="0"/>
              <a:t>Οι </a:t>
            </a:r>
            <a:r>
              <a:rPr lang="el-GR" sz="11200" b="1" dirty="0"/>
              <a:t>φοβίες</a:t>
            </a:r>
            <a:r>
              <a:rPr lang="el-GR" sz="11200" dirty="0"/>
              <a:t> και </a:t>
            </a:r>
            <a:r>
              <a:rPr lang="el-GR" sz="11200" b="1" dirty="0"/>
              <a:t>η </a:t>
            </a:r>
            <a:r>
              <a:rPr lang="el-GR" sz="11200" b="1" dirty="0" smtClean="0"/>
              <a:t>διαταραχή </a:t>
            </a:r>
            <a:r>
              <a:rPr lang="el-GR" sz="11200" b="1" dirty="0"/>
              <a:t>πανικού </a:t>
            </a:r>
            <a:r>
              <a:rPr lang="el-GR" sz="11200" dirty="0"/>
              <a:t>περιλαμβάνει επίσης το </a:t>
            </a:r>
            <a:r>
              <a:rPr lang="el-GR" sz="11200" b="1" dirty="0" smtClean="0"/>
              <a:t>φόβο</a:t>
            </a:r>
          </a:p>
          <a:p>
            <a:pPr>
              <a:lnSpc>
                <a:spcPct val="120000"/>
              </a:lnSpc>
            </a:pPr>
            <a:r>
              <a:rPr lang="el-GR" sz="11200" b="1" dirty="0"/>
              <a:t>Φοβίες</a:t>
            </a:r>
            <a:r>
              <a:rPr lang="el-GR" sz="11200" dirty="0"/>
              <a:t>: έντονοι, παράλογοι φόβοι που παρακωλύουν την πραγματικότητα</a:t>
            </a:r>
          </a:p>
          <a:p>
            <a:pPr marL="0" indent="0">
              <a:buNone/>
            </a:pPr>
            <a:r>
              <a:rPr lang="el-GR" sz="11200" dirty="0"/>
              <a:t/>
            </a:r>
            <a:br>
              <a:rPr lang="el-GR" sz="11200" dirty="0"/>
            </a:br>
            <a:endParaRPr lang="el-GR" sz="11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6677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500045"/>
            <a:ext cx="9144000" cy="681319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Ειδική φοβία</a:t>
            </a:r>
            <a:r>
              <a:rPr lang="en-US" sz="4400" dirty="0" smtClean="0"/>
              <a:t> (</a:t>
            </a:r>
            <a:r>
              <a:rPr lang="el-GR" sz="4400" dirty="0" smtClean="0"/>
              <a:t>1 από 2)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Κριτήρια:</a:t>
            </a:r>
            <a:br>
              <a:rPr lang="el-GR" sz="2800" dirty="0" smtClean="0"/>
            </a:br>
            <a:r>
              <a:rPr lang="el-GR" sz="2800" dirty="0" smtClean="0"/>
              <a:t>1. Έντονος, επίμονος φόβος που εκλύεται από </a:t>
            </a:r>
            <a:br>
              <a:rPr lang="el-GR" sz="2800" dirty="0" smtClean="0"/>
            </a:br>
            <a:r>
              <a:rPr lang="el-GR" sz="2800" dirty="0" smtClean="0"/>
              <a:t>    αντικείμενα ή καταστάσεις (αίμα, ζώα, ασανσέρ, </a:t>
            </a:r>
            <a:br>
              <a:rPr lang="el-GR" sz="2800" dirty="0" smtClean="0"/>
            </a:br>
            <a:r>
              <a:rPr lang="el-GR" sz="2800" dirty="0" smtClean="0"/>
              <a:t>    ΜΜΜ)  (κλειστοφοβία, ακροφοβία, </a:t>
            </a:r>
            <a:r>
              <a:rPr lang="el-GR" sz="2800" dirty="0" err="1" smtClean="0"/>
              <a:t>υψοφοβία</a:t>
            </a:r>
            <a:r>
              <a:rPr lang="el-GR" sz="2800" dirty="0" smtClean="0"/>
              <a:t>, </a:t>
            </a:r>
            <a:br>
              <a:rPr lang="el-GR" sz="2800" dirty="0" smtClean="0"/>
            </a:br>
            <a:r>
              <a:rPr lang="el-GR" sz="2800" dirty="0" smtClean="0"/>
              <a:t>    </a:t>
            </a:r>
            <a:r>
              <a:rPr lang="el-GR" sz="2800" dirty="0" err="1" smtClean="0"/>
              <a:t>μικροβιοφοβία</a:t>
            </a:r>
            <a:r>
              <a:rPr lang="el-GR" sz="2800" dirty="0" smtClean="0"/>
              <a:t> κ.ά.) 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2. Η έκθεση στο εκλυτικό ερέθισμα οδηγεί σε έντονο άγχος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49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752757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Ειδική φοβία </a:t>
            </a:r>
            <a:r>
              <a:rPr lang="el-GR" sz="4400" dirty="0" smtClean="0"/>
              <a:t>(2 </a:t>
            </a:r>
            <a:r>
              <a:rPr lang="el-GR" sz="4400" dirty="0"/>
              <a:t>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3. Το </a:t>
            </a:r>
            <a:r>
              <a:rPr lang="el-GR" sz="2800" dirty="0"/>
              <a:t>άτομο αναγνωρίζει ότι ο φόβος δεν είναι </a:t>
            </a:r>
            <a:br>
              <a:rPr lang="el-GR" sz="2800" dirty="0"/>
            </a:br>
            <a:r>
              <a:rPr lang="el-GR" sz="2800" dirty="0" smtClean="0"/>
              <a:t>     ρεαλιστικός</a:t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4. Το άτομο αποφεύγει το αντικείμενο ή την κατάσταση </a:t>
            </a:r>
            <a:r>
              <a:rPr lang="el-GR" sz="2800" dirty="0" smtClean="0"/>
              <a:t>ή </a:t>
            </a:r>
            <a:r>
              <a:rPr lang="el-GR" sz="2800" dirty="0"/>
              <a:t>τα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    υπομένει </a:t>
            </a:r>
            <a:r>
              <a:rPr lang="el-GR" sz="2800" dirty="0"/>
              <a:t>με άγχος </a:t>
            </a:r>
          </a:p>
          <a:p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60" y="3635092"/>
            <a:ext cx="2664296" cy="12941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44" y="3643318"/>
            <a:ext cx="1435044" cy="13079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446" y="3643318"/>
            <a:ext cx="2346541" cy="13902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4952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752757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Κοινωνική φοβία (1 από 2)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Κλινικά Κριτήρια</a:t>
            </a:r>
            <a:r>
              <a:rPr lang="el-GR" sz="2800" dirty="0" smtClean="0"/>
              <a:t>:</a:t>
            </a:r>
          </a:p>
          <a:p>
            <a:pPr marL="85725" indent="0">
              <a:buNone/>
            </a:pPr>
            <a:r>
              <a:rPr lang="el-GR" sz="2800" dirty="0" smtClean="0"/>
              <a:t>1. Έντονος, επίμονος φόβος που προκαλείται από την </a:t>
            </a:r>
            <a:br>
              <a:rPr lang="el-GR" sz="2800" dirty="0" smtClean="0"/>
            </a:br>
            <a:r>
              <a:rPr lang="el-GR" sz="2800" dirty="0" smtClean="0"/>
              <a:t>     έκθεση σε άγνωστα πρόσωπα ή από την ανησυχία ότι το </a:t>
            </a:r>
            <a:br>
              <a:rPr lang="el-GR" sz="2800" dirty="0" smtClean="0"/>
            </a:br>
            <a:r>
              <a:rPr lang="el-GR" sz="2800" dirty="0" smtClean="0"/>
              <a:t>     άτομο θα υποστεί εξονυχιστικό έλεγχο από τους άλλους</a:t>
            </a:r>
            <a:br>
              <a:rPr lang="el-GR" sz="2800" dirty="0" smtClean="0"/>
            </a:b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2. Η έκθεση στο εκλυτικό ερέθισμα οδηγεί σε έντονο άγχος </a:t>
            </a:r>
            <a:br>
              <a:rPr lang="el-GR" sz="2800" dirty="0" smtClean="0"/>
            </a:br>
            <a:r>
              <a:rPr lang="el-GR" sz="2800" dirty="0" smtClean="0"/>
              <a:t>    ότι το άτομο θα ντροπιαστεί ή θα ταπεινωθεί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93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500045"/>
            <a:ext cx="9144000" cy="681319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Κοινωνική φοβία (2 από 2)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Κλινικά Κριτήρια</a:t>
            </a:r>
            <a:r>
              <a:rPr lang="el-GR" sz="2800" dirty="0" smtClean="0"/>
              <a:t>:</a:t>
            </a:r>
          </a:p>
          <a:p>
            <a:pPr marL="446087" indent="0">
              <a:buNone/>
            </a:pPr>
            <a:r>
              <a:rPr lang="el-GR" sz="2800" dirty="0" smtClean="0"/>
              <a:t>3. Το άτομο αναγνωρίζει ότι ο φόβος δεν είναι ρεαλιστικός</a:t>
            </a:r>
            <a:br>
              <a:rPr lang="el-GR" sz="2800" dirty="0" smtClean="0"/>
            </a:br>
            <a:endParaRPr lang="el-GR" sz="2800" dirty="0" smtClean="0"/>
          </a:p>
          <a:p>
            <a:pPr marL="446087" indent="0">
              <a:buNone/>
            </a:pPr>
            <a:r>
              <a:rPr lang="el-GR" sz="2800" dirty="0" smtClean="0"/>
              <a:t>4. Το άτομο είτε αποφεύγει τις εκλυτικές καταστάσεις, είτε </a:t>
            </a:r>
            <a:br>
              <a:rPr lang="el-GR" sz="2800" dirty="0" smtClean="0"/>
            </a:br>
            <a:r>
              <a:rPr lang="el-GR" sz="2800" dirty="0" smtClean="0"/>
              <a:t>     τις υπομένει με έντονο άγχος </a:t>
            </a:r>
            <a:br>
              <a:rPr lang="el-GR" sz="2800" dirty="0" smtClean="0"/>
            </a:br>
            <a:endParaRPr lang="el-GR" sz="2800" dirty="0" smtClean="0"/>
          </a:p>
          <a:p>
            <a:pPr marL="446087" indent="0" algn="r">
              <a:buNone/>
            </a:pP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pPr marL="446087" indent="0">
              <a:buNone/>
            </a:pPr>
            <a:endParaRPr lang="el-GR" sz="2800" dirty="0" smtClean="0"/>
          </a:p>
          <a:p>
            <a:pPr marL="446087" indent="0"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08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19493" y="1177313"/>
            <a:ext cx="8880987" cy="3760419"/>
          </a:xfrm>
        </p:spPr>
        <p:txBody>
          <a:bodyPr>
            <a:noAutofit/>
          </a:bodyPr>
          <a:lstStyle/>
          <a:p>
            <a:pPr algn="l"/>
            <a:r>
              <a:rPr lang="el-GR" sz="3111" dirty="0" smtClean="0"/>
              <a:t>Τμήμα </a:t>
            </a:r>
            <a:r>
              <a:rPr lang="el-GR" sz="3111" dirty="0" err="1" smtClean="0"/>
              <a:t>Λογοθεραπείας</a:t>
            </a:r>
            <a:endParaRPr lang="el-GR" sz="3111" dirty="0"/>
          </a:p>
          <a:p>
            <a:pPr algn="l"/>
            <a:r>
              <a:rPr lang="el-GR" b="1" dirty="0" smtClean="0"/>
              <a:t>Ψυχοπαθολογία Ενηλίκων</a:t>
            </a:r>
            <a:endParaRPr lang="el-GR" b="1" dirty="0"/>
          </a:p>
          <a:p>
            <a:pPr algn="l"/>
            <a:r>
              <a:rPr lang="el-GR" sz="3111" b="1" dirty="0"/>
              <a:t>Ενότητα </a:t>
            </a:r>
            <a:r>
              <a:rPr lang="el-GR" sz="3111" b="1" dirty="0" smtClean="0"/>
              <a:t>2:</a:t>
            </a:r>
            <a:r>
              <a:rPr lang="en-US" sz="3111" dirty="0" smtClean="0"/>
              <a:t> </a:t>
            </a:r>
            <a:r>
              <a:rPr lang="el-GR" sz="3111" dirty="0"/>
              <a:t>Αγχώδεις </a:t>
            </a:r>
            <a:r>
              <a:rPr lang="el-GR" sz="3111" dirty="0" smtClean="0"/>
              <a:t>Διαταραχές</a:t>
            </a:r>
          </a:p>
          <a:p>
            <a:pPr algn="l"/>
            <a:endParaRPr lang="en-US" sz="3111" dirty="0"/>
          </a:p>
          <a:p>
            <a:pPr algn="l">
              <a:lnSpc>
                <a:spcPts val="2889"/>
              </a:lnSpc>
            </a:pPr>
            <a:r>
              <a:rPr lang="el-GR" sz="3111" dirty="0">
                <a:solidFill>
                  <a:schemeClr val="tx2">
                    <a:lumMod val="50000"/>
                  </a:schemeClr>
                </a:solidFill>
              </a:rPr>
              <a:t>Σιαφάκα Βασιλική </a:t>
            </a:r>
          </a:p>
          <a:p>
            <a:pPr algn="l">
              <a:lnSpc>
                <a:spcPts val="2889"/>
              </a:lnSpc>
            </a:pPr>
            <a:r>
              <a:rPr lang="el-GR" sz="2667" dirty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</a:p>
          <a:p>
            <a:pPr algn="l">
              <a:lnSpc>
                <a:spcPts val="2889"/>
              </a:lnSpc>
            </a:pPr>
            <a:r>
              <a:rPr lang="el-GR" sz="2667" dirty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2087" y="5078738"/>
            <a:ext cx="1757428" cy="51240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155" y="4859996"/>
            <a:ext cx="4789211" cy="94988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1" y="-313557"/>
            <a:ext cx="8280356" cy="1137441"/>
          </a:xfrm>
          <a:prstGeom prst="rect">
            <a:avLst/>
          </a:prstGeom>
          <a:solidFill>
            <a:schemeClr val="accent2"/>
          </a:solidFill>
        </p:spPr>
        <p:txBody>
          <a:bodyPr vert="horz" lIns="101600" tIns="50800" rIns="101600" bIns="508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667" dirty="0">
                <a:solidFill>
                  <a:schemeClr val="bg1"/>
                </a:solidFill>
              </a:rPr>
              <a:t>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294" y="-313558"/>
            <a:ext cx="2460711" cy="114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500045"/>
            <a:ext cx="9144000" cy="681319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Διαταραχή πανικού (1 από 4)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3881454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Κλινικά Κριτήρια</a:t>
            </a:r>
            <a:r>
              <a:rPr lang="el-GR" sz="2800" dirty="0" smtClean="0"/>
              <a:t>:</a:t>
            </a:r>
          </a:p>
          <a:p>
            <a:pPr marL="627063" indent="0">
              <a:buNone/>
            </a:pPr>
            <a:r>
              <a:rPr lang="el-GR" sz="2800" dirty="0" smtClean="0"/>
              <a:t>1. Επαναλαμβανόμενες, απροσδόκητες (χωρίς εκλυτικό </a:t>
            </a:r>
            <a:br>
              <a:rPr lang="el-GR" sz="2800" dirty="0" smtClean="0"/>
            </a:br>
            <a:r>
              <a:rPr lang="el-GR" sz="2800" dirty="0" smtClean="0"/>
              <a:t>     παράγοντα)  προσβολές πανικού</a:t>
            </a:r>
          </a:p>
          <a:p>
            <a:pPr marL="627063" indent="0">
              <a:buNone/>
            </a:pPr>
            <a:r>
              <a:rPr lang="el-GR" sz="2800" dirty="0" smtClean="0"/>
              <a:t>2. Επί ένα μήνα τουλάχιστον το άτομο ανησυχεί ότι θα </a:t>
            </a:r>
            <a:br>
              <a:rPr lang="el-GR" sz="2800" dirty="0" smtClean="0"/>
            </a:br>
            <a:r>
              <a:rPr lang="el-GR" sz="2800" dirty="0" smtClean="0"/>
              <a:t>    έχει και άλλες προσβολές πανικού, έχει αγωνία για τις </a:t>
            </a:r>
            <a:br>
              <a:rPr lang="el-GR" sz="2800" dirty="0" smtClean="0"/>
            </a:br>
            <a:r>
              <a:rPr lang="el-GR" sz="2800" dirty="0" smtClean="0"/>
              <a:t>    συνέπειες μια πιθανής προσβολής πανικού ή αλλάζει  </a:t>
            </a:r>
            <a:br>
              <a:rPr lang="el-GR" sz="2800" dirty="0" smtClean="0"/>
            </a:br>
            <a:r>
              <a:rPr lang="el-GR" sz="2800" dirty="0" smtClean="0"/>
              <a:t>    τη συμπεριφορά του εξαιτίας των προσβολών πανικού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35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500045"/>
            <a:ext cx="9144000" cy="681319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Διαταραχή πανικού  (2 από 4)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Προσβολή πανικού</a:t>
            </a:r>
            <a:r>
              <a:rPr lang="el-GR" sz="2800" dirty="0" smtClean="0"/>
              <a:t>: ξαφνική προσβολή έντονης ανησυχίας, τρόμου και αισθήματος επικείμενου θανάτου 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smtClean="0"/>
              <a:t>Συνοδεύονται από </a:t>
            </a:r>
            <a:r>
              <a:rPr lang="el-GR" sz="2800" b="1" dirty="0" smtClean="0"/>
              <a:t>συμπτώματα</a:t>
            </a:r>
            <a:r>
              <a:rPr lang="el-GR" sz="2800" dirty="0" smtClean="0"/>
              <a:t> όπως: </a:t>
            </a:r>
            <a:br>
              <a:rPr lang="el-GR" sz="2800" dirty="0" smtClean="0"/>
            </a:br>
            <a:r>
              <a:rPr lang="el-GR" sz="2800" dirty="0" smtClean="0"/>
              <a:t>εργώδης αναπνοή, αίσθηση ότι η καρδιά «πάει να σπάσει», ναυτία, πόνος στο στήθος, αίσθημα πνιγμονής, ασφυξία, ζάλη, εφίδρωση και τρόμος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1138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752757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Διαταραχή πανικού (3 από 4) 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Άλλα συμπτώματα: </a:t>
            </a:r>
            <a:br>
              <a:rPr lang="el-GR" sz="2800" dirty="0" smtClean="0"/>
            </a:br>
            <a:r>
              <a:rPr lang="el-GR" sz="2800" b="1" dirty="0" smtClean="0"/>
              <a:t>Αποπροσωποποίηση</a:t>
            </a:r>
            <a:r>
              <a:rPr lang="el-GR" sz="2800" dirty="0" smtClean="0"/>
              <a:t>: αίσθηση ότι βρίσκεται κανείς έξω από το σώμα του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b="1" dirty="0" err="1" smtClean="0"/>
              <a:t>Αποπραγματοποίηση</a:t>
            </a:r>
            <a:r>
              <a:rPr lang="el-GR" sz="2800" dirty="0" smtClean="0"/>
              <a:t>: αίσθηση ότι ο κόσμος δεν είναι πραγματικός και ο φόβος ότι το άτομο θα χάσει τον έλεγχο, θα τρελαθεί ή θα πεθάνει 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0803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508000" y="500045"/>
            <a:ext cx="9144000" cy="681319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Διαταραχή πανικού (4 από 4) 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285864"/>
            <a:ext cx="9144000" cy="392909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Αγοραφοβία</a:t>
            </a:r>
            <a:r>
              <a:rPr lang="el-GR" sz="2800" dirty="0" smtClean="0"/>
              <a:t>: άγχος για καταστάσεις κατά τις οποίες το άτομο θα είχε δυσκολία να διαφύγει  αν εμφάνιζε συμπτώματα πανικού </a:t>
            </a:r>
          </a:p>
          <a:p>
            <a:r>
              <a:rPr lang="el-GR" sz="2800" dirty="0" smtClean="0"/>
              <a:t>Συνήθως, σε πολυσύχναστα μέρη: εμπορικά κέντρα, κέντρα διασκέδασης, εκκλησίες κ.ά. </a:t>
            </a:r>
          </a:p>
          <a:p>
            <a:r>
              <a:rPr lang="el-GR" sz="2800" dirty="0" smtClean="0"/>
              <a:t>Πολλά άτομα με αγοραφοβία δεν μπορούν να βγουν από το σπίτι τους </a:t>
            </a:r>
          </a:p>
          <a:p>
            <a:pPr algn="r">
              <a:buNone/>
            </a:pP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pPr>
              <a:buNone/>
            </a:pPr>
            <a:endParaRPr lang="el-GR" sz="2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0529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7968" y="785798"/>
            <a:ext cx="9144000" cy="538443"/>
          </a:xfrm>
        </p:spPr>
        <p:txBody>
          <a:bodyPr>
            <a:normAutofit fontScale="90000"/>
          </a:bodyPr>
          <a:lstStyle/>
          <a:p>
            <a:r>
              <a:rPr lang="el-GR" sz="4400" dirty="0" err="1" smtClean="0"/>
              <a:t>Νευροαπεικονιστικά</a:t>
            </a:r>
            <a:r>
              <a:rPr lang="el-GR" sz="4400" dirty="0" smtClean="0"/>
              <a:t> δεδομένα</a:t>
            </a:r>
            <a:endParaRPr lang="el-GR" sz="4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56" y="1643054"/>
            <a:ext cx="4643470" cy="31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2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500045"/>
            <a:ext cx="9144000" cy="681319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Γενικευμένη αγχώδης διαταραχή(1 από 2)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3810016"/>
          </a:xfrm>
        </p:spPr>
        <p:txBody>
          <a:bodyPr>
            <a:normAutofit fontScale="70000" lnSpcReduction="20000"/>
          </a:bodyPr>
          <a:lstStyle/>
          <a:p>
            <a:r>
              <a:rPr lang="el-GR" sz="4500" dirty="0" smtClean="0"/>
              <a:t>Τα συμπτώματα να είναι παρόντα για τουλάχιστον 6 μήνες: </a:t>
            </a:r>
            <a:br>
              <a:rPr lang="el-GR" sz="4500" dirty="0" smtClean="0"/>
            </a:br>
            <a:endParaRPr lang="el-GR" sz="4500" dirty="0" smtClean="0"/>
          </a:p>
          <a:p>
            <a:r>
              <a:rPr lang="el-GR" sz="4500" dirty="0" smtClean="0"/>
              <a:t>Διαρκής ανησυχία για ασήμαντα πράγματα (που αφορούν τις σχέσεις τους, τα οικονομικά τους, την πορεία της ζωής τους ή καθημερινές δυσκολίες)</a:t>
            </a:r>
          </a:p>
          <a:p>
            <a:r>
              <a:rPr lang="el-GR" sz="4500" dirty="0" smtClean="0"/>
              <a:t>Ανησυχία υπερβολική, ανεξέλεγκτη, χρόνια</a:t>
            </a:r>
          </a:p>
          <a:p>
            <a:r>
              <a:rPr lang="el-GR" sz="4500" dirty="0" smtClean="0"/>
              <a:t>Δυσκολία συγκέντρωσης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98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428609"/>
            <a:ext cx="9144000" cy="752756"/>
          </a:xfrm>
        </p:spPr>
        <p:txBody>
          <a:bodyPr>
            <a:normAutofit/>
          </a:bodyPr>
          <a:lstStyle/>
          <a:p>
            <a:r>
              <a:rPr lang="el-GR" sz="4000" dirty="0"/>
              <a:t>Γενικευμένη αγχώδης </a:t>
            </a:r>
            <a:r>
              <a:rPr lang="el-GR" sz="4000" dirty="0" smtClean="0"/>
              <a:t>διαταραχή(2 από 2)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Εύκολη κόπωση</a:t>
            </a:r>
          </a:p>
          <a:p>
            <a:r>
              <a:rPr lang="el-GR" sz="2800" dirty="0"/>
              <a:t>Νευρικότητα </a:t>
            </a:r>
          </a:p>
          <a:p>
            <a:r>
              <a:rPr lang="el-GR" sz="2800" dirty="0"/>
              <a:t>Ευερεθιστότητα</a:t>
            </a:r>
          </a:p>
          <a:p>
            <a:r>
              <a:rPr lang="el-GR" sz="2800" dirty="0"/>
              <a:t>Μυϊκή </a:t>
            </a:r>
            <a:r>
              <a:rPr lang="el-GR" sz="2800" dirty="0" smtClean="0"/>
              <a:t>ένταση</a:t>
            </a:r>
          </a:p>
          <a:p>
            <a:pPr>
              <a:buNone/>
            </a:pP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7114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752757"/>
          </a:xfrm>
        </p:spPr>
        <p:txBody>
          <a:bodyPr>
            <a:noAutofit/>
          </a:bodyPr>
          <a:lstStyle/>
          <a:p>
            <a:r>
              <a:rPr lang="el-GR" sz="4000" dirty="0" err="1" smtClean="0"/>
              <a:t>Ιδεοψυχαναγκαστική</a:t>
            </a:r>
            <a:r>
              <a:rPr lang="el-GR" sz="4000" dirty="0" smtClean="0"/>
              <a:t> Διαταραχή </a:t>
            </a:r>
            <a:br>
              <a:rPr lang="el-GR" sz="4000" dirty="0" smtClean="0"/>
            </a:br>
            <a:r>
              <a:rPr lang="el-GR" sz="3600" dirty="0" smtClean="0"/>
              <a:t>(1 από 3)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500178"/>
            <a:ext cx="9144000" cy="36049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/>
              <a:t>Ιδεοληψίες</a:t>
            </a:r>
            <a:r>
              <a:rPr lang="el-GR" sz="2800" dirty="0" smtClean="0"/>
              <a:t>: παρεισφρητικές, ακούσιες και επαναλαμβανόμενες σκέψεις, εικόνες ή παρορμήσεις, με παράλογο περιεχόμενο συνήθως</a:t>
            </a:r>
          </a:p>
          <a:p>
            <a:pPr marL="0" indent="0">
              <a:buNone/>
            </a:pPr>
            <a:endParaRPr lang="el-GR" sz="32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40" y="328612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71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500045"/>
            <a:ext cx="9144000" cy="681319"/>
          </a:xfrm>
        </p:spPr>
        <p:txBody>
          <a:bodyPr>
            <a:noAutofit/>
          </a:bodyPr>
          <a:lstStyle/>
          <a:p>
            <a:r>
              <a:rPr lang="el-GR" sz="4000" dirty="0" err="1" smtClean="0"/>
              <a:t>Ιδεοψυχαναγκαστική</a:t>
            </a:r>
            <a:r>
              <a:rPr lang="el-GR" sz="4000" dirty="0" smtClean="0"/>
              <a:t> Διαταραχή </a:t>
            </a:r>
            <a:br>
              <a:rPr lang="el-GR" sz="4000" dirty="0" smtClean="0"/>
            </a:br>
            <a:r>
              <a:rPr lang="el-GR" sz="4000" dirty="0" smtClean="0"/>
              <a:t>(2 από 3)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Καταναγκασμοί</a:t>
            </a:r>
            <a:r>
              <a:rPr lang="el-GR" sz="2800" dirty="0" smtClean="0"/>
              <a:t>: επαναλαμβανόμενες, υπερβολικές συμπεριφορές – πράξεις, τις οποίες το άτομο αισθάνεται αναγκασμένο να τις εκτελέσει, προκειμένου να μειώσει το άγχος που τού προκαλούν οι σκέψεις του ή προκειμένου να προλάβει την εμφάνιση μιας καταστροφής – τρομερής συνέπειας</a:t>
            </a:r>
          </a:p>
          <a:p>
            <a:pPr algn="r">
              <a:buNone/>
            </a:pP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endParaRPr lang="el-GR" sz="32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5143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752757"/>
          </a:xfrm>
        </p:spPr>
        <p:txBody>
          <a:bodyPr>
            <a:normAutofit/>
          </a:bodyPr>
          <a:lstStyle/>
          <a:p>
            <a:r>
              <a:rPr lang="el-GR" sz="4000" dirty="0" err="1"/>
              <a:t>Ιδεοψυχαναγκαστική</a:t>
            </a:r>
            <a:r>
              <a:rPr lang="el-GR" sz="4000" dirty="0"/>
              <a:t> </a:t>
            </a:r>
            <a:r>
              <a:rPr lang="el-GR" sz="4000" dirty="0" smtClean="0"/>
              <a:t>Διαταραχή(3 από 3)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Συχνότερα θέματα</a:t>
            </a:r>
            <a:r>
              <a:rPr lang="el-GR" sz="3200" dirty="0"/>
              <a:t>: </a:t>
            </a:r>
            <a:endParaRPr lang="el-GR" sz="3200" dirty="0" smtClean="0"/>
          </a:p>
          <a:p>
            <a:pPr marL="893763" indent="-379413">
              <a:buFont typeface="Wingdings" panose="05000000000000000000" pitchFamily="2" charset="2"/>
              <a:buChar char="q"/>
            </a:pPr>
            <a:r>
              <a:rPr lang="el-GR" sz="3200" dirty="0" smtClean="0"/>
              <a:t>φόβος μόλυνσης</a:t>
            </a:r>
          </a:p>
          <a:p>
            <a:pPr marL="893763" indent="-379413">
              <a:buFont typeface="Wingdings" panose="05000000000000000000" pitchFamily="2" charset="2"/>
              <a:buChar char="q"/>
            </a:pPr>
            <a:r>
              <a:rPr lang="el-GR" sz="3200" dirty="0" smtClean="0"/>
              <a:t> </a:t>
            </a:r>
            <a:r>
              <a:rPr lang="el-GR" sz="3200" dirty="0"/>
              <a:t>θρησκευτικά </a:t>
            </a:r>
            <a:r>
              <a:rPr lang="el-GR" sz="3200" dirty="0" smtClean="0"/>
              <a:t>θέματα </a:t>
            </a:r>
          </a:p>
          <a:p>
            <a:pPr marL="893763" indent="-379413">
              <a:buFont typeface="Wingdings" panose="05000000000000000000" pitchFamily="2" charset="2"/>
              <a:buChar char="q"/>
            </a:pPr>
            <a:r>
              <a:rPr lang="el-GR" sz="3200" dirty="0" smtClean="0"/>
              <a:t>σεξουαλικές </a:t>
            </a:r>
            <a:r>
              <a:rPr lang="el-GR" sz="3200" dirty="0"/>
              <a:t>ή επιθετικές παρορμήσεις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17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111" dirty="0"/>
              <a:t>Το παρόν εκπαιδευτικό υλικό υπόκειται σε άδειες χρήσης </a:t>
            </a:r>
            <a:r>
              <a:rPr lang="el-GR" sz="3111" dirty="0" err="1"/>
              <a:t>Creative</a:t>
            </a:r>
            <a:r>
              <a:rPr lang="el-GR" sz="3111" dirty="0"/>
              <a:t> </a:t>
            </a:r>
            <a:r>
              <a:rPr lang="el-GR" sz="3111" dirty="0" err="1"/>
              <a:t>Commons</a:t>
            </a:r>
            <a:r>
              <a:rPr lang="el-GR" sz="3111" dirty="0"/>
              <a:t>. </a:t>
            </a:r>
          </a:p>
          <a:p>
            <a:r>
              <a:rPr lang="el-GR" sz="3111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9895" y="4257657"/>
            <a:ext cx="1757428" cy="51240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428608"/>
            <a:ext cx="9144000" cy="752756"/>
          </a:xfrm>
        </p:spPr>
        <p:txBody>
          <a:bodyPr>
            <a:noAutofit/>
          </a:bodyPr>
          <a:lstStyle/>
          <a:p>
            <a:r>
              <a:rPr lang="el-GR" sz="4000" dirty="0" smtClean="0"/>
              <a:t>Διαταραχή μετά από </a:t>
            </a:r>
            <a:r>
              <a:rPr lang="el-GR" sz="4000" dirty="0" err="1" smtClean="0"/>
              <a:t>ψυχοτραυματικό</a:t>
            </a:r>
            <a:r>
              <a:rPr lang="el-GR" sz="4000" dirty="0" smtClean="0"/>
              <a:t> </a:t>
            </a:r>
            <a:r>
              <a:rPr lang="en-US" sz="4000" dirty="0" smtClean="0"/>
              <a:t>stress </a:t>
            </a:r>
            <a:r>
              <a:rPr lang="el-GR" sz="4000" dirty="0" smtClean="0"/>
              <a:t>(ΔΜΨΣ) (1 από 2)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4024330"/>
          </a:xfrm>
        </p:spPr>
        <p:txBody>
          <a:bodyPr>
            <a:normAutofit fontScale="25000" lnSpcReduction="20000"/>
          </a:bodyPr>
          <a:lstStyle/>
          <a:p>
            <a:r>
              <a:rPr lang="el-GR" sz="12800" dirty="0" smtClean="0"/>
              <a:t>Κριτήρια:</a:t>
            </a:r>
          </a:p>
          <a:p>
            <a:pPr marL="693737" indent="0">
              <a:lnSpc>
                <a:spcPct val="120000"/>
              </a:lnSpc>
              <a:buNone/>
            </a:pPr>
            <a:r>
              <a:rPr lang="el-GR" sz="11200" dirty="0" smtClean="0"/>
              <a:t>1.</a:t>
            </a:r>
            <a:r>
              <a:rPr lang="el-GR" sz="5900" dirty="0" smtClean="0"/>
              <a:t> </a:t>
            </a:r>
            <a:r>
              <a:rPr lang="el-GR" sz="11200" dirty="0" smtClean="0"/>
              <a:t>Έκθεση σε ένα τραυματικό γεγονός, που προκαλεί </a:t>
            </a:r>
            <a:br>
              <a:rPr lang="el-GR" sz="11200" dirty="0" smtClean="0"/>
            </a:br>
            <a:r>
              <a:rPr lang="el-GR" sz="11200" dirty="0" smtClean="0"/>
              <a:t>    έντονο φόβο ή αίσθημα </a:t>
            </a:r>
            <a:r>
              <a:rPr lang="el-GR" sz="11200" dirty="0" err="1" smtClean="0"/>
              <a:t>αβοηθησίας</a:t>
            </a:r>
            <a:endParaRPr lang="el-GR" sz="11200" dirty="0" smtClean="0"/>
          </a:p>
          <a:p>
            <a:pPr marL="693737" indent="0">
              <a:lnSpc>
                <a:spcPct val="120000"/>
              </a:lnSpc>
              <a:buNone/>
            </a:pPr>
            <a:r>
              <a:rPr lang="el-GR" sz="11200" dirty="0" smtClean="0"/>
              <a:t>2. Το άτομο αναβιώνει το γεγονός (π.χ. εφιάλτες)</a:t>
            </a:r>
          </a:p>
          <a:p>
            <a:pPr marL="693737" indent="0">
              <a:lnSpc>
                <a:spcPct val="120000"/>
              </a:lnSpc>
              <a:buNone/>
            </a:pPr>
            <a:r>
              <a:rPr lang="el-GR" sz="11200" dirty="0" smtClean="0"/>
              <a:t>3. Το άτομο αποφεύγει ερεθίσματα που σχετίζονται με </a:t>
            </a:r>
            <a:br>
              <a:rPr lang="el-GR" sz="11200" dirty="0" smtClean="0"/>
            </a:br>
            <a:r>
              <a:rPr lang="el-GR" sz="11200" dirty="0" smtClean="0"/>
              <a:t>     το γεγονός (π.χ. κάποιος σταμάτησε να κοιμάται σε </a:t>
            </a:r>
            <a:br>
              <a:rPr lang="el-GR" sz="11200" dirty="0" smtClean="0"/>
            </a:br>
            <a:r>
              <a:rPr lang="el-GR" sz="11200" dirty="0" smtClean="0"/>
              <a:t>     </a:t>
            </a:r>
            <a:r>
              <a:rPr lang="el-GR" sz="11200" dirty="0" err="1" smtClean="0"/>
              <a:t>εσωτ</a:t>
            </a:r>
            <a:r>
              <a:rPr lang="el-GR" sz="11200" dirty="0" smtClean="0"/>
              <a:t>. </a:t>
            </a:r>
            <a:r>
              <a:rPr lang="en-US" sz="11200" dirty="0" smtClean="0"/>
              <a:t>x</a:t>
            </a:r>
            <a:r>
              <a:rPr lang="el-GR" sz="11200" dirty="0" err="1" smtClean="0"/>
              <a:t>ώρους</a:t>
            </a:r>
            <a:r>
              <a:rPr lang="el-GR" sz="11200" dirty="0" smtClean="0"/>
              <a:t> από τότε που «θάφτηκε» κάτω από </a:t>
            </a:r>
            <a:br>
              <a:rPr lang="el-GR" sz="11200" dirty="0" smtClean="0"/>
            </a:br>
            <a:r>
              <a:rPr lang="el-GR" sz="11200" dirty="0" smtClean="0"/>
              <a:t>     άμμο μετά από σεισμό νύχτα)</a:t>
            </a:r>
          </a:p>
          <a:p>
            <a:pPr marL="693737" indent="0">
              <a:lnSpc>
                <a:spcPct val="120000"/>
              </a:lnSpc>
              <a:buNone/>
            </a:pPr>
            <a:endParaRPr lang="el-GR" sz="11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7793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357169"/>
            <a:ext cx="9144000" cy="928695"/>
          </a:xfrm>
        </p:spPr>
        <p:txBody>
          <a:bodyPr>
            <a:noAutofit/>
          </a:bodyPr>
          <a:lstStyle/>
          <a:p>
            <a:r>
              <a:rPr lang="el-GR" sz="4000" dirty="0" smtClean="0"/>
              <a:t>Διαταραχή μετά από </a:t>
            </a:r>
            <a:r>
              <a:rPr lang="el-GR" sz="4000" dirty="0" err="1" smtClean="0"/>
              <a:t>ψυχοτραυματικό</a:t>
            </a:r>
            <a:r>
              <a:rPr lang="el-GR" sz="4000" dirty="0" smtClean="0"/>
              <a:t> </a:t>
            </a:r>
            <a:r>
              <a:rPr lang="en-US" sz="4000" dirty="0" smtClean="0"/>
              <a:t>stress </a:t>
            </a:r>
            <a:r>
              <a:rPr lang="el-GR" sz="4000" dirty="0" smtClean="0"/>
              <a:t>(ΔΜΨΣ)(2 από 2)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500178"/>
            <a:ext cx="9144000" cy="360495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Κριτήρια:</a:t>
            </a:r>
          </a:p>
          <a:p>
            <a:pPr marL="693737" indent="0">
              <a:lnSpc>
                <a:spcPct val="120000"/>
              </a:lnSpc>
              <a:buNone/>
            </a:pPr>
            <a:r>
              <a:rPr lang="el-GR" sz="2800" dirty="0" smtClean="0"/>
              <a:t>4. Αυξημένη διέγερση (</a:t>
            </a:r>
            <a:r>
              <a:rPr lang="el-GR" sz="2800" dirty="0" err="1" smtClean="0"/>
              <a:t>δχ</a:t>
            </a:r>
            <a:r>
              <a:rPr lang="el-GR" sz="2800" dirty="0" smtClean="0"/>
              <a:t> συγκέντρωσης, ύπνου, </a:t>
            </a:r>
            <a:br>
              <a:rPr lang="el-GR" sz="2800" dirty="0" smtClean="0"/>
            </a:br>
            <a:r>
              <a:rPr lang="el-GR" sz="2800" dirty="0" smtClean="0"/>
              <a:t>    ξαφνιάσματα)</a:t>
            </a:r>
          </a:p>
          <a:p>
            <a:pPr marL="693737" indent="0">
              <a:lnSpc>
                <a:spcPct val="120000"/>
              </a:lnSpc>
              <a:buNone/>
            </a:pPr>
            <a:r>
              <a:rPr lang="el-GR" sz="2800" dirty="0" smtClean="0"/>
              <a:t>5. Τα συμπτώματα διαρκούν περισσότερο από ένα μήνα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9556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752757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Διαταραχή μετά από οξύ </a:t>
            </a:r>
            <a:r>
              <a:rPr lang="en-US" sz="4400" dirty="0" smtClean="0"/>
              <a:t>stress </a:t>
            </a:r>
            <a:r>
              <a:rPr lang="el-GR" sz="4400" dirty="0" smtClean="0"/>
              <a:t>(1 από 2)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214426"/>
            <a:ext cx="9144000" cy="4071966"/>
          </a:xfrm>
        </p:spPr>
        <p:txBody>
          <a:bodyPr>
            <a:normAutofit fontScale="70000" lnSpcReduction="20000"/>
          </a:bodyPr>
          <a:lstStyle/>
          <a:p>
            <a:r>
              <a:rPr lang="el-GR" sz="5100" dirty="0" smtClean="0"/>
              <a:t>Κριτήρια:</a:t>
            </a:r>
          </a:p>
          <a:p>
            <a:pPr marL="742950" indent="-200025">
              <a:buFont typeface="+mj-lt"/>
              <a:buAutoNum type="arabicPeriod"/>
            </a:pPr>
            <a:r>
              <a:rPr lang="el-GR" sz="4000" dirty="0" smtClean="0"/>
              <a:t> </a:t>
            </a:r>
            <a:r>
              <a:rPr lang="el-GR" sz="4500" dirty="0" smtClean="0"/>
              <a:t>Έκθεση σε ένα τραυματικό γεγονός, που προκαλεί </a:t>
            </a:r>
            <a:br>
              <a:rPr lang="el-GR" sz="4500" dirty="0" smtClean="0"/>
            </a:br>
            <a:r>
              <a:rPr lang="el-GR" sz="4500" dirty="0" smtClean="0"/>
              <a:t>  έντονο φόβο ή αίσθημα </a:t>
            </a:r>
            <a:r>
              <a:rPr lang="el-GR" sz="4500" dirty="0" err="1" smtClean="0"/>
              <a:t>αβοηθησίας</a:t>
            </a:r>
            <a:endParaRPr lang="el-GR" sz="4500" dirty="0" smtClean="0"/>
          </a:p>
          <a:p>
            <a:pPr marL="742950" indent="-200025">
              <a:buFont typeface="+mj-lt"/>
              <a:buAutoNum type="arabicPeriod"/>
            </a:pPr>
            <a:r>
              <a:rPr lang="el-GR" sz="4500" dirty="0" smtClean="0"/>
              <a:t> Το άτομο παρουσιάζει </a:t>
            </a:r>
            <a:r>
              <a:rPr lang="el-GR" sz="4500" dirty="0" err="1" smtClean="0"/>
              <a:t>διασχιστικά</a:t>
            </a:r>
            <a:r>
              <a:rPr lang="el-GR" sz="4500" dirty="0" smtClean="0"/>
              <a:t> συμπτώματα </a:t>
            </a:r>
            <a:br>
              <a:rPr lang="el-GR" sz="4500" dirty="0" smtClean="0"/>
            </a:br>
            <a:r>
              <a:rPr lang="el-GR" sz="4500" dirty="0" smtClean="0"/>
              <a:t>   κατά τη  διάρκεια του γεγονότος ή μετά από </a:t>
            </a:r>
            <a:br>
              <a:rPr lang="el-GR" sz="4500" dirty="0" smtClean="0"/>
            </a:br>
            <a:r>
              <a:rPr lang="el-GR" sz="4500" dirty="0" smtClean="0"/>
              <a:t>   αυτό </a:t>
            </a:r>
          </a:p>
          <a:p>
            <a:pPr marL="742950" indent="-200025">
              <a:buFont typeface="+mj-lt"/>
              <a:buAutoNum type="arabicPeriod"/>
            </a:pPr>
            <a:r>
              <a:rPr lang="el-GR" sz="4500" dirty="0" smtClean="0"/>
              <a:t> Το άτομο αναβιώνει το γεγονός με   </a:t>
            </a:r>
            <a:br>
              <a:rPr lang="el-GR" sz="4500" dirty="0" smtClean="0"/>
            </a:br>
            <a:r>
              <a:rPr lang="el-GR" sz="4500" dirty="0" smtClean="0"/>
              <a:t>   παρεισφρητικό τρόπο</a:t>
            </a:r>
          </a:p>
          <a:p>
            <a:pPr marL="742950" indent="-200025">
              <a:buNone/>
            </a:pPr>
            <a:endParaRPr lang="el-GR" sz="51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20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500045"/>
            <a:ext cx="9144000" cy="681319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Διαταραχή μετά από οξύ </a:t>
            </a:r>
            <a:r>
              <a:rPr lang="en-US" sz="4400" dirty="0" smtClean="0"/>
              <a:t>stress</a:t>
            </a:r>
            <a:r>
              <a:rPr lang="el-GR" sz="4400" dirty="0" smtClean="0"/>
              <a:t> (2 από 2)</a:t>
            </a:r>
            <a:r>
              <a:rPr lang="en-US" sz="4400" dirty="0" smtClean="0"/>
              <a:t> 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214426"/>
            <a:ext cx="9144000" cy="4071966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 smtClean="0"/>
              <a:t>Κριτήρια (συνέχεια):</a:t>
            </a:r>
          </a:p>
          <a:p>
            <a:pPr marL="808038" indent="0">
              <a:buNone/>
            </a:pPr>
            <a:r>
              <a:rPr lang="el-GR" sz="2800" dirty="0" smtClean="0"/>
              <a:t>4. Το άτομο αποφεύγει ερεθίσματα που σχετίζονται με </a:t>
            </a:r>
            <a:br>
              <a:rPr lang="el-GR" sz="2800" dirty="0" smtClean="0"/>
            </a:br>
            <a:r>
              <a:rPr lang="el-GR" sz="2800" dirty="0" smtClean="0"/>
              <a:t>     το γεγονός</a:t>
            </a:r>
          </a:p>
          <a:p>
            <a:pPr marL="808038" indent="0">
              <a:buNone/>
            </a:pPr>
            <a:r>
              <a:rPr lang="el-GR" sz="2800" dirty="0" smtClean="0"/>
              <a:t>5.  Αυξημένη διέγερση ή άγχος</a:t>
            </a:r>
          </a:p>
          <a:p>
            <a:pPr marL="808038" indent="0">
              <a:buNone/>
            </a:pPr>
            <a:r>
              <a:rPr lang="el-GR" sz="2800" dirty="0" smtClean="0"/>
              <a:t>6.  Τα συμπτώματα εμφανίζονται μέσα στον πρώτο </a:t>
            </a:r>
            <a:br>
              <a:rPr lang="el-GR" sz="2800" dirty="0" smtClean="0"/>
            </a:br>
            <a:r>
              <a:rPr lang="el-GR" sz="2800" dirty="0" smtClean="0"/>
              <a:t>      μήνα μετά το τραυματικό γεγονός</a:t>
            </a:r>
            <a:br>
              <a:rPr lang="el-GR" sz="2800" dirty="0" smtClean="0"/>
            </a:br>
            <a:r>
              <a:rPr lang="el-GR" sz="2800" dirty="0" smtClean="0"/>
              <a:t> </a:t>
            </a:r>
            <a:br>
              <a:rPr lang="el-GR" sz="2800" dirty="0" smtClean="0"/>
            </a:br>
            <a:r>
              <a:rPr lang="el-GR" sz="2800" dirty="0" smtClean="0"/>
              <a:t>Περισσότερα από τα 2/3 των ατόμων που διαγιγνώσκονται με διαταραχή μετά από οξύ </a:t>
            </a:r>
            <a:r>
              <a:rPr lang="el-GR" sz="2800" dirty="0" err="1" smtClean="0"/>
              <a:t>stress</a:t>
            </a:r>
            <a:r>
              <a:rPr lang="el-GR" sz="2800" dirty="0" smtClean="0"/>
              <a:t>, εμφανίζει ΔΜΨΣ στα επόμενα δυο χρόνια </a:t>
            </a:r>
          </a:p>
          <a:p>
            <a:pPr marL="808038" indent="0">
              <a:buNone/>
            </a:pPr>
            <a:endParaRPr lang="el-GR" sz="28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71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51000" y="178575"/>
            <a:ext cx="6858000" cy="47625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Περίληψη των Αγχωδών Διαταραχών 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023929"/>
              </p:ext>
            </p:extLst>
          </p:nvPr>
        </p:nvGraphicFramePr>
        <p:xfrm>
          <a:off x="1119560" y="0"/>
          <a:ext cx="7620000" cy="57216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6216"/>
                <a:gridCol w="5683784"/>
              </a:tblGrid>
              <a:tr h="365735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Διαταραχή</a:t>
                      </a:r>
                      <a:endParaRPr lang="el-GR" sz="17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Περιγραφή</a:t>
                      </a:r>
                      <a:endParaRPr lang="el-GR" sz="1700" dirty="0"/>
                    </a:p>
                  </a:txBody>
                  <a:tcPr marL="76200" marR="76200" marT="38100" marB="38100"/>
                </a:tc>
              </a:tr>
              <a:tr h="631268">
                <a:tc>
                  <a:txBody>
                    <a:bodyPr/>
                    <a:lstStyle/>
                    <a:p>
                      <a:r>
                        <a:rPr lang="el-GR" sz="17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Ειδική</a:t>
                      </a:r>
                      <a:r>
                        <a:rPr lang="el-GR" sz="1700" dirty="0" smtClean="0"/>
                        <a:t> φοβία</a:t>
                      </a:r>
                      <a:endParaRPr lang="el-GR" sz="1700" b="1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Φόβος</a:t>
                      </a:r>
                      <a:r>
                        <a:rPr lang="el-GR" sz="1700" baseline="0" dirty="0" smtClean="0"/>
                        <a:t> για αντικείμενα ή καταστάσεις (που δεν αναλογεί σε πραγματικό κίνδυνο)</a:t>
                      </a:r>
                      <a:endParaRPr lang="el-GR" sz="1700" dirty="0"/>
                    </a:p>
                  </a:txBody>
                  <a:tcPr marL="76200" marR="76200" marT="38100" marB="38100"/>
                </a:tc>
              </a:tr>
              <a:tr h="365735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Κοινωνική φοβία</a:t>
                      </a:r>
                      <a:endParaRPr lang="el-GR" sz="1700" b="1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Φόβος</a:t>
                      </a:r>
                      <a:r>
                        <a:rPr lang="el-GR" sz="1700" baseline="0" dirty="0" smtClean="0"/>
                        <a:t> κατάστασης αμηχανίας ή σύγχυσης μπροστά σε άλλους</a:t>
                      </a:r>
                      <a:endParaRPr lang="el-GR" sz="1700" dirty="0"/>
                    </a:p>
                  </a:txBody>
                  <a:tcPr marL="76200" marR="76200" marT="38100" marB="38100"/>
                </a:tc>
              </a:tr>
              <a:tr h="631268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Διαταραχή πανικού</a:t>
                      </a:r>
                      <a:endParaRPr lang="el-GR" sz="1700" b="1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Άγχος για επαναλαμβανόμενες προσβολές πανικού (μερικές φορές συνοδεύεται</a:t>
                      </a:r>
                      <a:r>
                        <a:rPr lang="el-GR" sz="1700" baseline="0" dirty="0" smtClean="0"/>
                        <a:t> από αγοραφοβία)</a:t>
                      </a:r>
                      <a:endParaRPr lang="el-GR" sz="1700" dirty="0"/>
                    </a:p>
                  </a:txBody>
                  <a:tcPr marL="76200" marR="76200" marT="38100" marB="38100"/>
                </a:tc>
              </a:tr>
              <a:tr h="631268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Γενικευμένη αγχώδης Διαταραχή</a:t>
                      </a:r>
                      <a:endParaRPr lang="el-GR" sz="1700" b="1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Ανεξέλεγκτη ανησυχία</a:t>
                      </a:r>
                      <a:r>
                        <a:rPr lang="el-GR" sz="1700" baseline="0" dirty="0" smtClean="0"/>
                        <a:t> με διάρκεια τουλάχιστον 6 μηνών</a:t>
                      </a:r>
                      <a:endParaRPr lang="el-GR" sz="1700" dirty="0"/>
                    </a:p>
                  </a:txBody>
                  <a:tcPr marL="76200" marR="76200" marT="38100" marB="38100"/>
                </a:tc>
              </a:tr>
              <a:tr h="901813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Ψυχαναγκαστική – καταναγκαστική</a:t>
                      </a:r>
                      <a:r>
                        <a:rPr lang="el-GR" sz="1700" baseline="0" dirty="0" smtClean="0"/>
                        <a:t> Διαταραχή</a:t>
                      </a:r>
                      <a:endParaRPr lang="el-GR" sz="1700" b="1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Ιδεοληψίες:</a:t>
                      </a:r>
                      <a:r>
                        <a:rPr lang="el-GR" sz="1700" baseline="0" dirty="0" smtClean="0"/>
                        <a:t> ανεξέλεγκτες σκέψεις, παρορμήσεις ή εικόνες</a:t>
                      </a:r>
                      <a:br>
                        <a:rPr lang="el-GR" sz="1700" baseline="0" dirty="0" smtClean="0"/>
                      </a:br>
                      <a:r>
                        <a:rPr lang="el-GR" sz="1700" baseline="0" dirty="0" err="1" smtClean="0"/>
                        <a:t>Ψυχαναγκασμοί</a:t>
                      </a:r>
                      <a:r>
                        <a:rPr lang="el-GR" sz="1700" baseline="0" dirty="0" smtClean="0"/>
                        <a:t> – Καταναγκασμοί: επαναλαμβανόμενες συμπεριφορές</a:t>
                      </a:r>
                      <a:endParaRPr lang="el-GR" sz="1700" dirty="0"/>
                    </a:p>
                  </a:txBody>
                  <a:tcPr marL="76200" marR="76200" marT="38100" marB="38100"/>
                </a:tc>
              </a:tr>
              <a:tr h="1092200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Διαταραχή μετά από </a:t>
                      </a:r>
                      <a:r>
                        <a:rPr lang="el-GR" sz="1700" dirty="0" err="1" smtClean="0"/>
                        <a:t>ψυχοτραυματικό</a:t>
                      </a:r>
                      <a:r>
                        <a:rPr lang="el-GR" sz="1700" dirty="0" smtClean="0"/>
                        <a:t> </a:t>
                      </a:r>
                      <a:r>
                        <a:rPr lang="en-US" sz="1700" dirty="0" smtClean="0"/>
                        <a:t>stress</a:t>
                      </a:r>
                      <a:endParaRPr lang="el-GR" sz="1700" b="1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Η συνέπεια</a:t>
                      </a:r>
                      <a:r>
                        <a:rPr lang="el-GR" sz="1700" baseline="0" dirty="0" smtClean="0"/>
                        <a:t> μιας τραυματικής εμπειρίας (αναβίωση του γεγονότος)</a:t>
                      </a:r>
                      <a:endParaRPr lang="el-GR" sz="1700" dirty="0"/>
                    </a:p>
                  </a:txBody>
                  <a:tcPr marL="76200" marR="76200" marT="38100" marB="38100"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Διαταραχή από οξύ </a:t>
                      </a:r>
                      <a:r>
                        <a:rPr lang="en-US" sz="1700" dirty="0" smtClean="0"/>
                        <a:t>stress</a:t>
                      </a:r>
                      <a:endParaRPr lang="el-GR" sz="1700" b="1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Παρόμοια συμπτώματα</a:t>
                      </a:r>
                      <a:r>
                        <a:rPr lang="el-GR" sz="1700" baseline="0" dirty="0" smtClean="0"/>
                        <a:t> με αυτά της </a:t>
                      </a:r>
                      <a:r>
                        <a:rPr lang="el-GR" sz="1700" baseline="0" dirty="0" err="1" smtClean="0"/>
                        <a:t>Δχ</a:t>
                      </a:r>
                      <a:r>
                        <a:rPr lang="el-GR" sz="1700" baseline="0" dirty="0" smtClean="0"/>
                        <a:t> μετά από </a:t>
                      </a:r>
                      <a:r>
                        <a:rPr lang="el-GR" sz="1700" baseline="0" dirty="0" err="1" smtClean="0"/>
                        <a:t>ψυχοτραυματικό</a:t>
                      </a:r>
                      <a:r>
                        <a:rPr lang="el-GR" sz="1700" baseline="0" dirty="0" smtClean="0"/>
                        <a:t> </a:t>
                      </a:r>
                      <a:r>
                        <a:rPr lang="en-US" sz="1700" baseline="0" dirty="0" smtClean="0"/>
                        <a:t>stress, </a:t>
                      </a:r>
                      <a:r>
                        <a:rPr lang="el-GR" sz="1700" baseline="0" dirty="0" smtClean="0"/>
                        <a:t>αλλά διαρκούν λιγότερο από 4 εβδομάδες </a:t>
                      </a:r>
                      <a:endParaRPr lang="el-GR" sz="1700" dirty="0"/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1388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357171"/>
            <a:ext cx="9144000" cy="57150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Φύλο και Αγχώδεις </a:t>
            </a:r>
            <a:r>
              <a:rPr lang="el-GR" sz="4000" dirty="0" err="1" smtClean="0"/>
              <a:t>Δχ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857236"/>
            <a:ext cx="9144000" cy="4714908"/>
          </a:xfrm>
        </p:spPr>
        <p:txBody>
          <a:bodyPr>
            <a:noAutofit/>
          </a:bodyPr>
          <a:lstStyle/>
          <a:p>
            <a:r>
              <a:rPr lang="el-GR" sz="2800" dirty="0" smtClean="0"/>
              <a:t>Οι </a:t>
            </a:r>
            <a:r>
              <a:rPr lang="el-GR" sz="2800" b="1" dirty="0" smtClean="0"/>
              <a:t>γυναίκες</a:t>
            </a:r>
            <a:r>
              <a:rPr lang="el-GR" sz="2800" dirty="0" smtClean="0"/>
              <a:t> έχουν περισσότερες πιθανότητες να εμφανίζουν αγχώδεις διαταραχές- γιατί;;;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800" dirty="0" smtClean="0"/>
              <a:t>αναφέρουν πιο εύκολα τα συμπτώματά τους ;;;</a:t>
            </a:r>
          </a:p>
          <a:p>
            <a:r>
              <a:rPr lang="el-GR" sz="2800" dirty="0" smtClean="0"/>
              <a:t>Οι </a:t>
            </a:r>
            <a:r>
              <a:rPr lang="el-GR" sz="2800" b="1" dirty="0" smtClean="0"/>
              <a:t>άνδρες </a:t>
            </a:r>
            <a:r>
              <a:rPr lang="el-GR" sz="2800" dirty="0" smtClean="0"/>
              <a:t>: </a:t>
            </a:r>
            <a:br>
              <a:rPr lang="el-GR" sz="2800" dirty="0" smtClean="0"/>
            </a:br>
            <a:r>
              <a:rPr lang="el-GR" sz="2800" dirty="0" smtClean="0"/>
              <a:t>- πιστεύουν ίσως ότι έχουν περισσότερο </a:t>
            </a:r>
            <a:r>
              <a:rPr lang="el-GR" sz="2800" u="sng" dirty="0" smtClean="0"/>
              <a:t>έλεγχο </a:t>
            </a:r>
            <a:r>
              <a:rPr lang="el-GR" sz="2800" dirty="0" smtClean="0"/>
              <a:t>στα </a:t>
            </a:r>
            <a:br>
              <a:rPr lang="el-GR" sz="2800" dirty="0" smtClean="0"/>
            </a:br>
            <a:r>
              <a:rPr lang="el-GR" sz="2800" dirty="0" smtClean="0"/>
              <a:t>   συμπτώματά τους  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 - βιώνουν μεγαλύτερη </a:t>
            </a:r>
            <a:r>
              <a:rPr lang="el-GR" sz="2800" u="sng" dirty="0" smtClean="0"/>
              <a:t>κοινωνική πίεση </a:t>
            </a:r>
            <a:r>
              <a:rPr lang="el-GR" sz="2800" dirty="0" smtClean="0"/>
              <a:t>να ελέγξουν τους </a:t>
            </a:r>
            <a:br>
              <a:rPr lang="el-GR" sz="2800" dirty="0" smtClean="0"/>
            </a:br>
            <a:r>
              <a:rPr lang="el-GR" sz="2800" dirty="0" smtClean="0"/>
              <a:t>       φόβους τους </a:t>
            </a:r>
          </a:p>
          <a:p>
            <a:pPr marL="0" indent="0" algn="r">
              <a:buNone/>
            </a:pP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6475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428609"/>
            <a:ext cx="9144000" cy="500066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Πολιτισμός και Αγχώδεις </a:t>
            </a:r>
            <a:r>
              <a:rPr lang="el-GR" sz="4400" dirty="0" err="1" smtClean="0"/>
              <a:t>Δχ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071550"/>
            <a:ext cx="9144000" cy="4033586"/>
          </a:xfrm>
        </p:spPr>
        <p:txBody>
          <a:bodyPr>
            <a:noAutofit/>
          </a:bodyPr>
          <a:lstStyle/>
          <a:p>
            <a:r>
              <a:rPr lang="el-GR" sz="2800" dirty="0" smtClean="0"/>
              <a:t>Ο επιπολασμός των Αγχωδών </a:t>
            </a:r>
            <a:r>
              <a:rPr lang="el-GR" sz="2800" dirty="0" err="1" smtClean="0"/>
              <a:t>Δχ</a:t>
            </a:r>
            <a:r>
              <a:rPr lang="el-GR" sz="2800" dirty="0" smtClean="0"/>
              <a:t> διαφέρει από κοινωνία σε κοινωνία π.χ. Ιαπωνία, Καμπότζη</a:t>
            </a:r>
          </a:p>
          <a:p>
            <a:r>
              <a:rPr lang="el-GR" sz="2800" dirty="0" smtClean="0"/>
              <a:t>Διαφέρουν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800" dirty="0" smtClean="0"/>
              <a:t>οι </a:t>
            </a:r>
            <a:r>
              <a:rPr lang="el-GR" sz="2800" i="1" dirty="0" smtClean="0"/>
              <a:t>στάσεις</a:t>
            </a:r>
            <a:r>
              <a:rPr lang="el-GR" sz="2800" dirty="0" smtClean="0"/>
              <a:t> ως προς την ψυχική ασθένεια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800" dirty="0" smtClean="0"/>
              <a:t>το σημείο εστίασης του φόβου, ο τρόπος έκφρασης συμπτωμάτων, το επίπεδο του </a:t>
            </a:r>
            <a:r>
              <a:rPr lang="en-US" sz="2800" dirty="0" smtClean="0"/>
              <a:t>stress</a:t>
            </a:r>
            <a:r>
              <a:rPr lang="el-GR" sz="2800" dirty="0" smtClean="0"/>
              <a:t>, η φύση των οικογενειακών σχέσεων , ο επιπολασμός της φτώχειας</a:t>
            </a:r>
          </a:p>
          <a:p>
            <a:pPr lvl="1" algn="r">
              <a:buNone/>
            </a:pPr>
            <a:r>
              <a:rPr lang="el-GR" sz="2800" dirty="0" smtClean="0"/>
              <a:t>  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pPr lvl="1">
              <a:buNone/>
            </a:pP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6791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571505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Παράγοντες κινδύνου (1 από 2)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142988"/>
            <a:ext cx="9144000" cy="39621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Γενική </a:t>
            </a:r>
            <a:r>
              <a:rPr lang="el-GR" sz="2800" dirty="0" err="1" smtClean="0"/>
              <a:t>ευαλωτότητα</a:t>
            </a: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Αυξημένη δραστηριότητα στο νευρικό κύκλωμα του φόβου στον εγκέφαλο (αμυγδαλή: εμπλέκεται στην απόδοση συναισθηματικής σημασίας στα ερεθίσματα)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Μειωμένη λειτουργία του </a:t>
            </a:r>
            <a:r>
              <a:rPr lang="en-US" sz="2800" dirty="0" smtClean="0"/>
              <a:t>GABA (</a:t>
            </a:r>
            <a:r>
              <a:rPr lang="el-GR" sz="2800" dirty="0" smtClean="0"/>
              <a:t>γ-</a:t>
            </a:r>
            <a:r>
              <a:rPr lang="el-GR" sz="2800" dirty="0" err="1" smtClean="0"/>
              <a:t>αμινοβουτυρικού</a:t>
            </a:r>
            <a:r>
              <a:rPr lang="el-GR" sz="2800" dirty="0" smtClean="0"/>
              <a:t> οξέος)</a:t>
            </a:r>
            <a:r>
              <a:rPr lang="en-US" sz="2800" dirty="0" smtClean="0"/>
              <a:t> </a:t>
            </a:r>
            <a:r>
              <a:rPr lang="el-GR" sz="2800" dirty="0" smtClean="0"/>
              <a:t>και της </a:t>
            </a:r>
            <a:r>
              <a:rPr lang="el-GR" sz="2800" dirty="0" err="1" smtClean="0"/>
              <a:t>σεροτονίνης</a:t>
            </a:r>
            <a:r>
              <a:rPr lang="el-GR" sz="2800" dirty="0" smtClean="0"/>
              <a:t>, αυξημένη δραστηριότητα της </a:t>
            </a:r>
            <a:r>
              <a:rPr lang="el-GR" sz="2800" dirty="0" err="1" smtClean="0"/>
              <a:t>νορεπινεφρίνης</a:t>
            </a:r>
            <a:endParaRPr lang="el-GR" sz="2800" dirty="0" smtClean="0"/>
          </a:p>
          <a:p>
            <a:pPr marL="742950" indent="-742950">
              <a:buFont typeface="+mj-lt"/>
              <a:buAutoNum type="arabicPeriod"/>
            </a:pPr>
            <a:endParaRPr lang="el-GR" dirty="0" smtClean="0"/>
          </a:p>
          <a:p>
            <a:pPr marL="742950" indent="-7429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8052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206" y="502407"/>
            <a:ext cx="6595762" cy="49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20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40" y="428995"/>
            <a:ext cx="6411014" cy="48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5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23953"/>
            <a:ext cx="9144000" cy="4190707"/>
          </a:xfrm>
        </p:spPr>
        <p:txBody>
          <a:bodyPr>
            <a:noAutofit/>
          </a:bodyPr>
          <a:lstStyle/>
          <a:p>
            <a:pPr marL="380972" indent="-380972" algn="just"/>
            <a:r>
              <a:rPr lang="el-GR" altLang="el-GR" sz="2223" dirty="0"/>
              <a:t>Το έργο υλοποιείται στο πλαίσιο του Επιχειρησιακού Προγράμματος «</a:t>
            </a:r>
            <a:r>
              <a:rPr lang="el-GR" altLang="el-GR" sz="2223" b="1" dirty="0"/>
              <a:t>Εκπαίδευση και Δια Βίου Μάθηση</a:t>
            </a:r>
            <a:r>
              <a:rPr lang="el-GR" altLang="el-GR" sz="2223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80972" indent="-380972" algn="just"/>
            <a:r>
              <a:rPr lang="el-GR" altLang="el-GR" sz="2223" dirty="0"/>
              <a:t>Το έργο «</a:t>
            </a:r>
            <a:r>
              <a:rPr lang="el-GR" altLang="el-GR" sz="2223" b="1" dirty="0"/>
              <a:t>Ανοικτά Ακαδημαϊκά Μαθήματα στο TEI Ηπείρου</a:t>
            </a:r>
            <a:r>
              <a:rPr lang="el-GR" altLang="el-GR" sz="2223" dirty="0"/>
              <a:t>» έχει χρηματοδοτήσει μόνο τη αναδιαμόρφωση του εκπαιδευτικού υλικού.</a:t>
            </a:r>
          </a:p>
          <a:p>
            <a:pPr marL="380972" indent="-380972" algn="just"/>
            <a:r>
              <a:rPr lang="el-GR" altLang="el-GR" sz="2223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0348" y="4363115"/>
            <a:ext cx="7200053" cy="1428044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500045"/>
            <a:ext cx="9144000" cy="681319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Παράγοντες κινδύνου  (2 από 2)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l-GR" sz="2800" dirty="0" err="1" smtClean="0"/>
              <a:t>Νευρωτισμός</a:t>
            </a:r>
            <a:r>
              <a:rPr lang="el-GR" sz="2800" dirty="0" smtClean="0"/>
              <a:t> (τάση να αντιδρά στα γεγονότα με εντονότερα αρνητικό συναίσθημα)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l-GR" sz="2800" dirty="0" smtClean="0"/>
              <a:t>Γνωστικοί παράγοντες  (χαμηλή αίσθηση ελέγχου, ερμηνεία προκλήσεων ως απειλή)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l-GR" sz="2800" dirty="0" smtClean="0"/>
              <a:t>Αρνητικά γεγονότα ζωής </a:t>
            </a:r>
          </a:p>
          <a:p>
            <a:endParaRPr lang="el-GR" sz="32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2179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500067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Ψυχαναλυτική οπτική (1 από 2)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214426"/>
            <a:ext cx="9144000" cy="3890710"/>
          </a:xfrm>
        </p:spPr>
        <p:txBody>
          <a:bodyPr>
            <a:noAutofit/>
          </a:bodyPr>
          <a:lstStyle/>
          <a:p>
            <a:r>
              <a:rPr lang="el-GR" sz="2800" dirty="0" smtClean="0"/>
              <a:t>Το άγχος προέρχεται από συγκρούσεις ανάμεσα στο </a:t>
            </a:r>
            <a:r>
              <a:rPr lang="el-GR" sz="2800" i="1" dirty="0" smtClean="0"/>
              <a:t>Αυτό</a:t>
            </a:r>
            <a:r>
              <a:rPr lang="el-GR" sz="2800" dirty="0" smtClean="0"/>
              <a:t> και στο </a:t>
            </a:r>
            <a:r>
              <a:rPr lang="el-GR" sz="2800" i="1" dirty="0" smtClean="0"/>
              <a:t>Εγώ</a:t>
            </a:r>
          </a:p>
          <a:p>
            <a:pPr>
              <a:buNone/>
            </a:pPr>
            <a:endParaRPr lang="el-GR" sz="2800" i="1" dirty="0" smtClean="0"/>
          </a:p>
          <a:p>
            <a:r>
              <a:rPr lang="el-GR" sz="2800" dirty="0" smtClean="0"/>
              <a:t>Το </a:t>
            </a:r>
            <a:r>
              <a:rPr lang="el-GR" sz="2800" i="1" dirty="0" smtClean="0"/>
              <a:t>Εγώ </a:t>
            </a:r>
            <a:r>
              <a:rPr lang="el-GR" sz="2800" dirty="0" smtClean="0"/>
              <a:t>φοβάται ότι θα τιμωρηθεί, αν εκφραστούν αυτές οι ορμές και χρησιμοποιεί μηχανισμούς άμυνας για να τις διατηρήσει υπό έλεγχο</a:t>
            </a:r>
          </a:p>
          <a:p>
            <a:pPr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8572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500045"/>
            <a:ext cx="9144000" cy="681319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Ψυχαναλυτική οπτική  (2 από 2)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Όταν οι μηχανισμοί άμυνας χρησιμοποιούνται σε υπερβολικό βαθμό, το αποτέλεσμα μπορεί να είναι τα συχνά ή χρόνια συναισθήματα άγχους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Το άγχος επιμένει, επειδή οι μηχανισμοί άμυνας δεν μπορούν να απωθήσουν πλήρως τις ορμές</a:t>
            </a:r>
            <a:br>
              <a:rPr lang="el-GR" sz="2800" dirty="0" smtClean="0"/>
            </a:b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1314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571483"/>
            <a:ext cx="9144000" cy="609881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Αιτιολογία και γενετική έρευνα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Είναι σημαντικοί παράγοντες προδιάθεσης</a:t>
            </a:r>
          </a:p>
          <a:p>
            <a:r>
              <a:rPr lang="el-GR" sz="2800" dirty="0" smtClean="0"/>
              <a:t>Τα γονίδια αυξάνουν τον κίνδυνο των Διαταραχών άγχους</a:t>
            </a:r>
            <a:br>
              <a:rPr lang="el-GR" sz="2800" dirty="0" smtClean="0"/>
            </a:b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Η κληρονομικότητα υπολογίζεται: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 smtClean="0"/>
              <a:t>20-40% για τις φοβίες, τη Γ.Α.Δ και τη Διαταραχή μετά από </a:t>
            </a:r>
            <a:r>
              <a:rPr lang="el-GR" sz="2800" dirty="0" err="1" smtClean="0"/>
              <a:t>ψυχοτραυματικό</a:t>
            </a:r>
            <a:r>
              <a:rPr lang="el-GR" sz="2800" dirty="0" smtClean="0"/>
              <a:t> </a:t>
            </a:r>
            <a:r>
              <a:rPr lang="en-US" sz="2800" dirty="0" smtClean="0"/>
              <a:t>stress</a:t>
            </a:r>
            <a:endParaRPr lang="el-GR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 smtClean="0"/>
              <a:t>48% για τη διαταραχή πανικού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9956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571483"/>
            <a:ext cx="9144000" cy="609881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Αιτιολογία  </a:t>
            </a:r>
            <a:r>
              <a:rPr lang="el-GR" sz="4400" dirty="0" smtClean="0"/>
              <a:t>φοβιών (1 από 2) 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 err="1" smtClean="0"/>
              <a:t>Συμπεριφορικά</a:t>
            </a:r>
            <a:r>
              <a:rPr lang="el-GR" sz="2800" b="1" dirty="0" smtClean="0"/>
              <a:t> </a:t>
            </a:r>
            <a:r>
              <a:rPr lang="el-GR" sz="2800" b="1" dirty="0"/>
              <a:t>μοντέλα </a:t>
            </a:r>
            <a:r>
              <a:rPr lang="el-GR" sz="2800" dirty="0"/>
              <a:t>για τις </a:t>
            </a:r>
            <a:r>
              <a:rPr lang="el-GR" sz="2800" dirty="0" smtClean="0"/>
              <a:t>φοβίες </a:t>
            </a:r>
            <a:br>
              <a:rPr lang="el-GR" sz="2800" dirty="0" smtClean="0"/>
            </a:br>
            <a:r>
              <a:rPr lang="el-GR" sz="2800" dirty="0" smtClean="0"/>
              <a:t>2 </a:t>
            </a:r>
            <a:r>
              <a:rPr lang="el-GR" sz="2800" dirty="0"/>
              <a:t>στάδια μάθησης: </a:t>
            </a:r>
          </a:p>
          <a:p>
            <a:pPr marL="0" indent="0">
              <a:buNone/>
            </a:pPr>
            <a:r>
              <a:rPr lang="el-GR" sz="2800" dirty="0"/>
              <a:t>1ο </a:t>
            </a:r>
            <a:r>
              <a:rPr lang="el-GR" sz="2800" b="1" dirty="0"/>
              <a:t>Στάδιο κλασική εξαρτημένη μάθηση</a:t>
            </a:r>
            <a:r>
              <a:rPr lang="el-GR" sz="2800" dirty="0"/>
              <a:t>: </a:t>
            </a:r>
            <a:r>
              <a:rPr lang="el-GR" sz="2800" dirty="0" smtClean="0"/>
              <a:t> </a:t>
            </a:r>
            <a:br>
              <a:rPr lang="el-GR" sz="2800" dirty="0" smtClean="0"/>
            </a:br>
            <a:r>
              <a:rPr lang="el-GR" sz="2800" dirty="0" smtClean="0"/>
              <a:t>     ένα </a:t>
            </a:r>
            <a:r>
              <a:rPr lang="el-GR" sz="2800" dirty="0"/>
              <a:t>ερέθισμα, που ήταν μέχρι τότε αβλαβές, </a:t>
            </a:r>
            <a:r>
              <a:rPr lang="el-GR" sz="2800" dirty="0" smtClean="0"/>
              <a:t> συνδυάζεται </a:t>
            </a:r>
            <a:br>
              <a:rPr lang="el-GR" sz="2800" dirty="0" smtClean="0"/>
            </a:br>
            <a:r>
              <a:rPr lang="el-GR" sz="2800" dirty="0" smtClean="0"/>
              <a:t>     με </a:t>
            </a:r>
            <a:r>
              <a:rPr lang="el-GR" sz="2800" dirty="0"/>
              <a:t>ένα αντικείμενο που το άτομο </a:t>
            </a:r>
            <a:r>
              <a:rPr lang="el-GR" sz="2800" dirty="0" smtClean="0"/>
              <a:t>φοβάται (</a:t>
            </a:r>
            <a:r>
              <a:rPr lang="el-GR" sz="2800" dirty="0"/>
              <a:t>π.χ. δάγκωμα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     σκύλου</a:t>
            </a:r>
            <a:r>
              <a:rPr lang="el-GR" sz="2800" dirty="0"/>
              <a:t>) </a:t>
            </a:r>
          </a:p>
          <a:p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7132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571483"/>
            <a:ext cx="9144000" cy="609881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Αιτιολογία  </a:t>
            </a:r>
            <a:r>
              <a:rPr lang="el-GR" sz="4400" dirty="0" smtClean="0"/>
              <a:t>φοβιών (2 από 2) 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5504" y="1214426"/>
            <a:ext cx="9144000" cy="4071966"/>
          </a:xfrm>
        </p:spPr>
        <p:txBody>
          <a:bodyPr>
            <a:noAutofit/>
          </a:bodyPr>
          <a:lstStyle/>
          <a:p>
            <a:r>
              <a:rPr lang="el-GR" sz="2800" dirty="0" smtClean="0"/>
              <a:t>Αυτό </a:t>
            </a:r>
            <a:r>
              <a:rPr lang="el-GR" sz="2800" dirty="0"/>
              <a:t>μπορεί να συμβεί μετά </a:t>
            </a:r>
            <a:r>
              <a:rPr lang="el-GR" sz="2800" dirty="0" smtClean="0"/>
              <a:t>από: </a:t>
            </a:r>
            <a:br>
              <a:rPr lang="el-GR" sz="2800" dirty="0" smtClean="0"/>
            </a:br>
            <a:r>
              <a:rPr lang="el-GR" sz="2800" dirty="0" smtClean="0"/>
              <a:t>α. την </a:t>
            </a:r>
            <a:r>
              <a:rPr lang="el-GR" sz="2800" dirty="0"/>
              <a:t>άμεση </a:t>
            </a:r>
            <a:r>
              <a:rPr lang="el-GR" sz="2800" dirty="0" smtClean="0"/>
              <a:t>έκθεση</a:t>
            </a:r>
            <a:br>
              <a:rPr lang="el-GR" sz="2800" dirty="0" smtClean="0"/>
            </a:br>
            <a:r>
              <a:rPr lang="el-GR" sz="2800" dirty="0" smtClean="0"/>
              <a:t>β. τη </a:t>
            </a:r>
            <a:r>
              <a:rPr lang="el-GR" sz="2800" dirty="0"/>
              <a:t>μίμηση προτύπου (π.χ. να δει άλλον να τον δαγκώνει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     ο </a:t>
            </a:r>
            <a:r>
              <a:rPr lang="el-GR" sz="2800" dirty="0"/>
              <a:t>σκύλος) </a:t>
            </a:r>
            <a:r>
              <a:rPr lang="el-GR" sz="2800" dirty="0" smtClean="0"/>
              <a:t> </a:t>
            </a:r>
            <a:br>
              <a:rPr lang="el-GR" sz="2800" dirty="0" smtClean="0"/>
            </a:br>
            <a:r>
              <a:rPr lang="el-GR" sz="2800" dirty="0" smtClean="0"/>
              <a:t>γ. τις </a:t>
            </a:r>
            <a:r>
              <a:rPr lang="el-GR" sz="2800" dirty="0"/>
              <a:t>σκέψεις (π.χ. να έχει στη σκέψη του την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     προειδοποίηση </a:t>
            </a:r>
            <a:r>
              <a:rPr lang="el-GR" sz="2800" dirty="0"/>
              <a:t>της μητέρας π.χ. ότι τα σκυλιά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     δαγκώνουν)</a:t>
            </a:r>
            <a:br>
              <a:rPr lang="el-GR" sz="2800" dirty="0" smtClean="0"/>
            </a:br>
            <a:endParaRPr lang="el-GR" sz="2800" dirty="0"/>
          </a:p>
          <a:p>
            <a:r>
              <a:rPr lang="el-GR" sz="2800" b="1" dirty="0"/>
              <a:t>2ο στάδιο: αποφυγή</a:t>
            </a:r>
          </a:p>
          <a:p>
            <a:endParaRPr lang="el-GR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0261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500046"/>
            <a:ext cx="9144000" cy="681318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Αιτιολογία της κοινωνικής φοβίας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4400" dirty="0" smtClean="0"/>
              <a:t> (1 από 2)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571616"/>
            <a:ext cx="9144000" cy="353352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Ανάλογη με τις φοβίες:</a:t>
            </a:r>
            <a:br>
              <a:rPr lang="el-GR" sz="2800" dirty="0" smtClean="0"/>
            </a:br>
            <a:r>
              <a:rPr lang="el-GR" sz="2800" dirty="0" smtClean="0"/>
              <a:t>Αρνητική κοινωνική εμπειρία (άμεσα, μέσω μίμησης ή μέσω λεκτικής προειδοποίησης)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Μέσω της κλασικής  εξαρτημένης μάθησης μαθαίνει να φοβάται παρόμοιες καταστάσεις </a:t>
            </a:r>
            <a:br>
              <a:rPr lang="el-GR" sz="2800" dirty="0" smtClean="0"/>
            </a:b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5800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571484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Αιτιολογία της κοινωνικής </a:t>
            </a:r>
            <a:r>
              <a:rPr lang="el-GR" sz="4400" dirty="0" smtClean="0"/>
              <a:t>φοβίας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4400" dirty="0" smtClean="0"/>
              <a:t>(2 από 2)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643054"/>
            <a:ext cx="9144000" cy="3462082"/>
          </a:xfrm>
        </p:spPr>
        <p:txBody>
          <a:bodyPr>
            <a:normAutofit/>
          </a:bodyPr>
          <a:lstStyle/>
          <a:p>
            <a:r>
              <a:rPr lang="el-GR" sz="2800" b="1" dirty="0"/>
              <a:t>Γνωστικά σφάλματα</a:t>
            </a:r>
            <a:r>
              <a:rPr lang="el-GR" sz="2800" dirty="0"/>
              <a:t>: μη ρεαλιστικές συνέπειες που μπορεί να έχει η κοινωνική συμπεριφορά</a:t>
            </a:r>
          </a:p>
          <a:p>
            <a:r>
              <a:rPr lang="el-GR" sz="2800" dirty="0"/>
              <a:t>Φόβος για τη γνώμη των άλλων </a:t>
            </a:r>
            <a:br>
              <a:rPr lang="el-GR" sz="2800" dirty="0"/>
            </a:br>
            <a:endParaRPr lang="el-GR" sz="2800" dirty="0"/>
          </a:p>
          <a:p>
            <a:r>
              <a:rPr lang="el-GR" sz="2800" b="1" dirty="0"/>
              <a:t>Θεραπεία:</a:t>
            </a:r>
            <a:r>
              <a:rPr lang="el-GR" sz="2800" dirty="0"/>
              <a:t> παίξιμο ρόλων, χαλάρωση, συστηματική </a:t>
            </a:r>
            <a:r>
              <a:rPr lang="el-GR" sz="2800" dirty="0" err="1"/>
              <a:t>αποευαισθητοποίηση</a:t>
            </a:r>
            <a:r>
              <a:rPr lang="el-GR" sz="2800" dirty="0"/>
              <a:t>, εκπαίδευση σε κοινωνικές δεξιότητες, σταδιακή έκθεση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3292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642922"/>
            <a:ext cx="9144000" cy="538442"/>
          </a:xfrm>
        </p:spPr>
        <p:txBody>
          <a:bodyPr>
            <a:noAutofit/>
          </a:bodyPr>
          <a:lstStyle/>
          <a:p>
            <a:r>
              <a:rPr lang="el-GR" sz="4200" dirty="0" err="1" smtClean="0"/>
              <a:t>Νευροβιολογικά</a:t>
            </a:r>
            <a:r>
              <a:rPr lang="el-GR" sz="4200" dirty="0" smtClean="0"/>
              <a:t> μοντέλα για τη Διαταραχή Πανικού </a:t>
            </a:r>
            <a:endParaRPr lang="el-GR" sz="4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714492"/>
            <a:ext cx="9144000" cy="339064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Τονίζουν τη σημασία του </a:t>
            </a:r>
            <a:r>
              <a:rPr lang="el-GR" sz="2800" dirty="0" err="1" smtClean="0"/>
              <a:t>υπομέλανα</a:t>
            </a:r>
            <a:r>
              <a:rPr lang="el-GR" sz="2800" dirty="0" smtClean="0"/>
              <a:t> τόπου, περιοχή του εγκέφαλου που είναι υπεύθυνη για την απελευθέρωση της </a:t>
            </a:r>
            <a:r>
              <a:rPr lang="el-GR" sz="2800" dirty="0" err="1" smtClean="0"/>
              <a:t>νορεπινεφρίνης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Πιθανά, ο καταλυτικός </a:t>
            </a:r>
            <a:r>
              <a:rPr lang="el-GR" sz="2800" dirty="0" err="1" smtClean="0"/>
              <a:t>εκλυτικός</a:t>
            </a:r>
            <a:r>
              <a:rPr lang="el-GR" sz="2800" dirty="0" smtClean="0"/>
              <a:t> παράγοντας να μην είναι η αλλαγή σε κάποιο νευροδιαβιβαστή, αλλά ο τρόπος με τον οποίο ερμηνεύει κανείς τις σωματικές αλλαγές </a:t>
            </a:r>
          </a:p>
          <a:p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967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571483"/>
            <a:ext cx="9144000" cy="609881"/>
          </a:xfrm>
        </p:spPr>
        <p:txBody>
          <a:bodyPr>
            <a:noAutofit/>
          </a:bodyPr>
          <a:lstStyle/>
          <a:p>
            <a:r>
              <a:rPr lang="el-GR" sz="4000" dirty="0" smtClean="0"/>
              <a:t>Διαταραχή  Πανικού και ερμηνεία σωματικών αισθήσεων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643054"/>
            <a:ext cx="9144000" cy="3462082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Ενδεικτικές δηλώσεις: </a:t>
            </a:r>
          </a:p>
          <a:p>
            <a:r>
              <a:rPr lang="el-GR" sz="2800" i="1" dirty="0" smtClean="0"/>
              <a:t>«Όταν παρατηρώ ότι η καρδιά μου χτυπά γρήγορα, ανησυχώ μήπως πάθω καρδιακή προσβολή»</a:t>
            </a:r>
          </a:p>
          <a:p>
            <a:r>
              <a:rPr lang="el-GR" sz="2800" i="1" dirty="0" smtClean="0"/>
              <a:t>«Τρομάζω, όταν αισθάνομαι ότι λιποθυμώ»</a:t>
            </a:r>
          </a:p>
          <a:p>
            <a:r>
              <a:rPr lang="el-GR" sz="2800" i="1" dirty="0" smtClean="0"/>
              <a:t>«Τρομάζω, όταν αισθάνομαι τρέμουλο»</a:t>
            </a:r>
          </a:p>
          <a:p>
            <a:pPr lvl="1" algn="r">
              <a:buNone/>
            </a:pPr>
            <a:r>
              <a:rPr lang="el-GR" sz="2800" i="1" dirty="0" smtClean="0"/>
              <a:t> </a:t>
            </a:r>
            <a:br>
              <a:rPr lang="el-GR" sz="2800" i="1" dirty="0" smtClean="0"/>
            </a:b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pPr lvl="1">
              <a:buNone/>
            </a:pP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2800" i="1" dirty="0" smtClean="0"/>
              <a:t/>
            </a:r>
            <a:br>
              <a:rPr lang="el-GR" sz="2800" i="1" dirty="0" smtClean="0"/>
            </a:br>
            <a:endParaRPr lang="el-GR" sz="2800" i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162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57170"/>
            <a:ext cx="9144000" cy="642942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Σκοποί  ενότητας (1 από 2)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06682"/>
            <a:ext cx="9144000" cy="4236833"/>
          </a:xfrm>
        </p:spPr>
        <p:txBody>
          <a:bodyPr>
            <a:noAutofit/>
          </a:bodyPr>
          <a:lstStyle/>
          <a:p>
            <a:pPr marL="0" indent="0"/>
            <a:r>
              <a:rPr lang="en-US" sz="3200" dirty="0" smtClean="0"/>
              <a:t> </a:t>
            </a:r>
            <a:r>
              <a:rPr lang="el-GR" sz="2800" dirty="0" smtClean="0"/>
              <a:t>Να γνωρίσουν οι φοιτητές τι είναι:</a:t>
            </a:r>
          </a:p>
          <a:p>
            <a:pPr marL="265113" indent="-26511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800" dirty="0" smtClean="0"/>
              <a:t> άγχος</a:t>
            </a:r>
            <a:r>
              <a:rPr lang="en-US" sz="2800" dirty="0" smtClean="0"/>
              <a:t> </a:t>
            </a:r>
            <a:r>
              <a:rPr lang="el-GR" sz="2800" dirty="0" smtClean="0"/>
              <a:t>και ποια η διαφορά με τις αγχώδεις διαταραχές</a:t>
            </a:r>
            <a:endParaRPr lang="el-GR" sz="2800" dirty="0"/>
          </a:p>
          <a:p>
            <a:pPr marL="446088" indent="-446088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800" dirty="0" smtClean="0"/>
              <a:t>φόβος</a:t>
            </a:r>
            <a:r>
              <a:rPr lang="el-GR" sz="2800" dirty="0"/>
              <a:t>, </a:t>
            </a:r>
            <a:r>
              <a:rPr lang="el-GR" sz="2800" dirty="0" smtClean="0"/>
              <a:t>φοβία και ποιες είναι οι ειδικές φοβίες</a:t>
            </a:r>
            <a:endParaRPr lang="el-GR" sz="2800" dirty="0"/>
          </a:p>
          <a:p>
            <a:pPr marL="446088" indent="-446088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800" dirty="0" smtClean="0"/>
              <a:t>διαταραχή </a:t>
            </a:r>
            <a:r>
              <a:rPr lang="el-GR" sz="2800" dirty="0"/>
              <a:t>πανικού, </a:t>
            </a:r>
            <a:r>
              <a:rPr lang="el-GR" sz="2800" dirty="0" smtClean="0"/>
              <a:t>αγοραφοβία, γενικευμένη αγχώδης διαταραχή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642921"/>
            <a:ext cx="9144000" cy="538443"/>
          </a:xfrm>
        </p:spPr>
        <p:txBody>
          <a:bodyPr>
            <a:noAutofit/>
          </a:bodyPr>
          <a:lstStyle/>
          <a:p>
            <a:r>
              <a:rPr lang="el-GR" sz="4000" dirty="0" smtClean="0"/>
              <a:t>Γνωστικές – </a:t>
            </a:r>
            <a:r>
              <a:rPr lang="el-GR" sz="4000" dirty="0" err="1" smtClean="0"/>
              <a:t>Συμπεριφορικές</a:t>
            </a:r>
            <a:r>
              <a:rPr lang="el-GR" sz="4000" dirty="0" smtClean="0"/>
              <a:t> θεωρίες για τη Γενικευμένη Αγχώδη Διαταραχή 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643054"/>
            <a:ext cx="9144000" cy="346208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Θεωρούν ότι είναι συνέπεια στρεβλών γνωστικών διεργασιών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Μήπως η ανησυχία «βοηθά» τους ανθρώπους να αποφεύγουν πιο έντονα συναισθήματα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5235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642921"/>
            <a:ext cx="9144000" cy="538443"/>
          </a:xfrm>
        </p:spPr>
        <p:txBody>
          <a:bodyPr>
            <a:noAutofit/>
          </a:bodyPr>
          <a:lstStyle/>
          <a:p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Αιτιολογία </a:t>
            </a:r>
            <a:r>
              <a:rPr lang="el-GR" sz="4000" dirty="0" err="1" smtClean="0"/>
              <a:t>Ιδεοψυχαναγκαστικής</a:t>
            </a:r>
            <a:r>
              <a:rPr lang="el-GR" sz="4000" dirty="0" smtClean="0"/>
              <a:t> Διαταραχή  (1 από 2)</a:t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000" y="1643054"/>
            <a:ext cx="9144000" cy="3462082"/>
          </a:xfrm>
        </p:spPr>
        <p:txBody>
          <a:bodyPr>
            <a:noAutofit/>
          </a:bodyPr>
          <a:lstStyle/>
          <a:p>
            <a:r>
              <a:rPr lang="el-GR" sz="2800" dirty="0" smtClean="0"/>
              <a:t>Δραστηριότητα στον </a:t>
            </a:r>
            <a:r>
              <a:rPr lang="el-GR" sz="2800" dirty="0" err="1" smtClean="0"/>
              <a:t>κογχομετωπιαίο</a:t>
            </a:r>
            <a:r>
              <a:rPr lang="el-GR" sz="2800" dirty="0" smtClean="0"/>
              <a:t> λοβό, στον κερκοφόρο πυρήνα και στην πρόσθια αύλακα του </a:t>
            </a:r>
            <a:r>
              <a:rPr lang="el-GR" sz="2800" dirty="0" err="1" smtClean="0"/>
              <a:t>προσαγωγίου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b="1" dirty="0" smtClean="0"/>
              <a:t>Συμπεριφορισμός</a:t>
            </a:r>
            <a:r>
              <a:rPr lang="el-GR" sz="2800" dirty="0" smtClean="0"/>
              <a:t>: οι συμπεριφορές ελέγχου (καταναγκασμοί) μπορεί να ενισχύονται από αμφιβολίες του ατόμου σχετικά με τη μνήμη του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833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752757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Αιτιολογία </a:t>
            </a:r>
            <a:r>
              <a:rPr lang="el-GR" sz="4000" dirty="0" err="1" smtClean="0"/>
              <a:t>Ιδεοψυχαναγκαστικής</a:t>
            </a:r>
            <a:r>
              <a:rPr lang="el-GR" sz="4000" dirty="0" smtClean="0"/>
              <a:t> Διαταραχής  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Οι ασθενείς αυτοί αισθάνονται ότι να σκεφτούν κάτι είναι εξίσου κακό με το να το πράξουν</a:t>
            </a:r>
          </a:p>
          <a:p>
            <a:endParaRPr lang="el-GR" sz="3200" dirty="0"/>
          </a:p>
          <a:p>
            <a:pPr marL="0" indent="0">
              <a:buNone/>
            </a:pPr>
            <a:r>
              <a:rPr lang="el-GR" sz="3200" dirty="0" smtClean="0"/>
              <a:t> 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808" y="2713484"/>
            <a:ext cx="2466975" cy="1847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91231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571483"/>
            <a:ext cx="9144000" cy="609881"/>
          </a:xfrm>
        </p:spPr>
        <p:txBody>
          <a:bodyPr>
            <a:noAutofit/>
          </a:bodyPr>
          <a:lstStyle/>
          <a:p>
            <a:r>
              <a:rPr lang="el-GR" sz="3600" dirty="0" smtClean="0"/>
              <a:t>Πώς να αντιμετωπίσουμε </a:t>
            </a:r>
            <a:br>
              <a:rPr lang="el-GR" sz="3600" dirty="0" smtClean="0"/>
            </a:br>
            <a:r>
              <a:rPr lang="el-GR" sz="3600" dirty="0" smtClean="0"/>
              <a:t>την πηγή του φόβου;</a:t>
            </a:r>
            <a:endParaRPr lang="el-GR" sz="3600" dirty="0"/>
          </a:p>
        </p:txBody>
      </p:sp>
      <p:pic>
        <p:nvPicPr>
          <p:cNvPr id="2050" name="Picture 2" descr="C:\Users\Βάσω\Documents\Φωτο μαστός\φόβο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3736" y="1705372"/>
            <a:ext cx="4752528" cy="3546117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816304" y="1345332"/>
            <a:ext cx="1728192" cy="33123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8517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500047"/>
            <a:ext cx="9144000" cy="681318"/>
          </a:xfrm>
        </p:spPr>
        <p:txBody>
          <a:bodyPr>
            <a:noAutofit/>
          </a:bodyPr>
          <a:lstStyle/>
          <a:p>
            <a:r>
              <a:rPr lang="el-GR" sz="4000" dirty="0" smtClean="0"/>
              <a:t>Θεραπεία (1 από 3) 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800" b="1" dirty="0" smtClean="0"/>
              <a:t>Μη φαρμακευτική</a:t>
            </a:r>
          </a:p>
          <a:p>
            <a:r>
              <a:rPr lang="el-GR" sz="2800" dirty="0" smtClean="0"/>
              <a:t>Η </a:t>
            </a:r>
            <a:r>
              <a:rPr lang="el-GR" sz="2800" b="1" dirty="0" err="1" smtClean="0"/>
              <a:t>συμπεριφορική</a:t>
            </a:r>
            <a:r>
              <a:rPr lang="el-GR" sz="2800" b="1" dirty="0" smtClean="0"/>
              <a:t> προσέγγιση </a:t>
            </a:r>
            <a:r>
              <a:rPr lang="el-GR" sz="2800" dirty="0" smtClean="0"/>
              <a:t>εστιάζεται στην έκθεση σε αυτό που φοβάται κάποιος</a:t>
            </a:r>
            <a:br>
              <a:rPr lang="el-GR" sz="2800" dirty="0" smtClean="0"/>
            </a:br>
            <a:r>
              <a:rPr lang="el-GR" sz="2800" dirty="0" smtClean="0"/>
              <a:t>Κινέζικη παροιμία: «</a:t>
            </a:r>
            <a:r>
              <a:rPr lang="el-GR" sz="2800" i="1" dirty="0" smtClean="0"/>
              <a:t>πήγαινε στην καρδιά του κινδύνου, γιατί εκεί θα βρεις την ασφάλεια</a:t>
            </a:r>
            <a:r>
              <a:rPr lang="el-GR" sz="2800" dirty="0" smtClean="0"/>
              <a:t>»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b="1" dirty="0" smtClean="0"/>
              <a:t>Συστηματική απευαισθητοποίηση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07161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752757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Θεραπεία (2 από 3)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3000" b="1" dirty="0"/>
              <a:t>Μη </a:t>
            </a:r>
            <a:r>
              <a:rPr lang="el-GR" sz="3000" b="1" dirty="0" smtClean="0"/>
              <a:t>φαρμακευτική (συνέχεια)</a:t>
            </a:r>
          </a:p>
          <a:p>
            <a:pPr marL="712788" indent="-350838"/>
            <a:r>
              <a:rPr lang="el-GR" sz="3000" b="1" dirty="0" smtClean="0"/>
              <a:t>Μίμηση προτύπου</a:t>
            </a:r>
          </a:p>
          <a:p>
            <a:pPr marL="712788" indent="-350838"/>
            <a:r>
              <a:rPr lang="el-GR" sz="3000" b="1" dirty="0" smtClean="0"/>
              <a:t>Γνωστική συμπεριφοριστική θεραπεία </a:t>
            </a:r>
            <a:r>
              <a:rPr lang="el-GR" sz="3000" dirty="0" smtClean="0"/>
              <a:t>: αμφισβήτηση των πεποιθήσεων του ατόμου</a:t>
            </a:r>
            <a:br>
              <a:rPr lang="el-GR" sz="3000" dirty="0" smtClean="0"/>
            </a:br>
            <a:r>
              <a:rPr lang="el-GR" sz="3000" dirty="0" smtClean="0"/>
              <a:t>π.χ. ένα άτομο με φοβία των πτήσεων πιθανά υπερεκτιμά τις πιθανότητες να συμβεί ένα αεροπορικό ατύχημα 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66166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508000" y="571483"/>
            <a:ext cx="9144000" cy="60988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Θεραπεία (3 από 3)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3000" b="1" dirty="0" smtClean="0"/>
              <a:t>Φαρμακευτική</a:t>
            </a:r>
            <a:r>
              <a:rPr lang="el-GR" sz="3000" dirty="0" smtClean="0"/>
              <a:t> </a:t>
            </a:r>
          </a:p>
          <a:p>
            <a:r>
              <a:rPr lang="el-GR" sz="3000" dirty="0" smtClean="0"/>
              <a:t>Φάρμακα: αντικαταθλιπτικά και </a:t>
            </a:r>
            <a:r>
              <a:rPr lang="el-GR" sz="3000" dirty="0" err="1" smtClean="0"/>
              <a:t>βενζοδιαζεπίνες</a:t>
            </a:r>
            <a:r>
              <a:rPr lang="el-GR" sz="3000" dirty="0" smtClean="0"/>
              <a:t> (συχνά κατάχρηση) και ορισμένα αντιεπιληπτικά. </a:t>
            </a:r>
            <a:br>
              <a:rPr lang="el-GR" sz="3000" dirty="0" smtClean="0"/>
            </a:br>
            <a:r>
              <a:rPr lang="el-GR" sz="3000" dirty="0" smtClean="0"/>
              <a:t>Η διακοπή τους συνήθως οδηγεί σε υποτροπή</a:t>
            </a:r>
          </a:p>
          <a:p>
            <a:r>
              <a:rPr lang="el-GR" sz="3000" dirty="0" smtClean="0"/>
              <a:t>Τα αποτελέσματα των φαρμάκων δε διαρκούν τόσο, όσο της ψυχοθεραπείας </a:t>
            </a:r>
          </a:p>
          <a:p>
            <a:endParaRPr lang="el-GR" sz="35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64291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Βάσω\Documents\Φωτο μαστός\φόβος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8890" y="1142989"/>
            <a:ext cx="5000660" cy="36193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69298" y="4729708"/>
            <a:ext cx="228696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Ν. Καζαντζάκης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49183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628371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Βιβλιογραφία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714360"/>
            <a:ext cx="9144000" cy="4572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Αλεβίζος, Β. (2008).  </a:t>
            </a:r>
            <a:r>
              <a:rPr lang="el-GR" sz="1400" dirty="0"/>
              <a:t>Συλλογικό </a:t>
            </a:r>
            <a:r>
              <a:rPr lang="el-GR" sz="1400" dirty="0" smtClean="0"/>
              <a:t>έργο. </a:t>
            </a:r>
            <a:r>
              <a:rPr lang="el-GR" sz="1400" i="1" dirty="0" smtClean="0"/>
              <a:t>Άγχος : Ιατρικές και κοινωνικές διαστάσεις</a:t>
            </a:r>
            <a:r>
              <a:rPr lang="el-GR" sz="1400" dirty="0" smtClean="0"/>
              <a:t>. Αθήνα: Βήτα Ιατρικές Εκδόσεις. </a:t>
            </a:r>
          </a:p>
          <a:p>
            <a:pPr marL="0" indent="0">
              <a:buNone/>
            </a:pPr>
            <a:r>
              <a:rPr lang="el-GR" sz="1400" dirty="0" smtClean="0"/>
              <a:t>Βασιλάκη, Ε., </a:t>
            </a:r>
            <a:r>
              <a:rPr lang="el-GR" sz="1400" dirty="0" err="1" smtClean="0"/>
              <a:t>Τριλίβα</a:t>
            </a:r>
            <a:r>
              <a:rPr lang="el-GR" sz="1400" dirty="0" smtClean="0"/>
              <a:t>, Σ., Μπεζεβέγκης, Η. (2001). </a:t>
            </a:r>
            <a:r>
              <a:rPr lang="el-GR" sz="1400" i="1" dirty="0"/>
              <a:t>Το </a:t>
            </a:r>
            <a:r>
              <a:rPr lang="el-GR" sz="1400" i="1" dirty="0" smtClean="0"/>
              <a:t>στρες, το άγχος και η αντιμετώπισή τους</a:t>
            </a:r>
            <a:r>
              <a:rPr lang="el-GR" sz="1400" dirty="0" smtClean="0"/>
              <a:t>. Αθήνα : Ελληνικά Γράμματα.</a:t>
            </a:r>
          </a:p>
          <a:p>
            <a:pPr marL="0" indent="0">
              <a:buNone/>
            </a:pPr>
            <a:r>
              <a:rPr lang="el-GR" sz="1400" dirty="0" err="1" smtClean="0"/>
              <a:t>Καλπάκογλου</a:t>
            </a:r>
            <a:r>
              <a:rPr lang="el-GR" sz="1400" dirty="0" smtClean="0"/>
              <a:t>, Θ. (1997). </a:t>
            </a:r>
            <a:r>
              <a:rPr lang="el-GR" sz="1400" i="1" dirty="0" smtClean="0"/>
              <a:t>Άγχος και πανικός : Γνωσιακή θεωρία και θεραπεία </a:t>
            </a:r>
            <a:r>
              <a:rPr lang="en-US" sz="1400" dirty="0" smtClean="0"/>
              <a:t>.</a:t>
            </a:r>
            <a:r>
              <a:rPr lang="el-GR" sz="1400" dirty="0" smtClean="0"/>
              <a:t> Αθήνα : Ελληνικά Γράμματα.</a:t>
            </a:r>
          </a:p>
          <a:p>
            <a:pPr marL="0" indent="0">
              <a:buNone/>
            </a:pPr>
            <a:r>
              <a:rPr lang="el-GR" sz="1400" dirty="0" err="1"/>
              <a:t>Alonso</a:t>
            </a:r>
            <a:r>
              <a:rPr lang="el-GR" sz="1400" dirty="0"/>
              <a:t> </a:t>
            </a:r>
            <a:r>
              <a:rPr lang="el-GR" sz="1400" dirty="0" err="1"/>
              <a:t>Puig</a:t>
            </a:r>
            <a:r>
              <a:rPr lang="el-GR" sz="1400" dirty="0"/>
              <a:t>, M. (2013</a:t>
            </a:r>
            <a:r>
              <a:rPr lang="el-GR" sz="1400" dirty="0" smtClean="0"/>
              <a:t>). </a:t>
            </a:r>
            <a:r>
              <a:rPr lang="el-GR" sz="1400" i="1" dirty="0" smtClean="0"/>
              <a:t>Βρες </a:t>
            </a:r>
            <a:r>
              <a:rPr lang="el-GR" sz="1400" i="1" dirty="0"/>
              <a:t>ξανά τον εαυτό σου : Ξεπέρασε το άγχος και τους φόβους που προκαλεί η καθημερινότητα </a:t>
            </a:r>
            <a:r>
              <a:rPr lang="el-GR" sz="1400" dirty="0"/>
              <a:t>. 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/>
              <a:t> </a:t>
            </a:r>
            <a:r>
              <a:rPr lang="el-GR" sz="1400" dirty="0" smtClean="0"/>
              <a:t>    Αθήνα </a:t>
            </a:r>
            <a:r>
              <a:rPr lang="el-GR" sz="1400" dirty="0"/>
              <a:t>: </a:t>
            </a:r>
            <a:r>
              <a:rPr lang="el-GR" sz="1400" dirty="0" smtClean="0"/>
              <a:t>Ψυχογιός</a:t>
            </a:r>
          </a:p>
          <a:p>
            <a:pPr marL="0" indent="0">
              <a:buNone/>
            </a:pPr>
            <a:r>
              <a:rPr lang="el-GR" sz="1400" dirty="0" err="1" smtClean="0"/>
              <a:t>Bennett</a:t>
            </a:r>
            <a:r>
              <a:rPr lang="el-GR" sz="1400" dirty="0" smtClean="0"/>
              <a:t>, P. (2010). </a:t>
            </a:r>
            <a:r>
              <a:rPr lang="el-GR" sz="1400" i="1" dirty="0" smtClean="0"/>
              <a:t>Κλινική ψυχολογία και  ψυχοπαθολογία</a:t>
            </a:r>
            <a:r>
              <a:rPr lang="el-GR" sz="1400" dirty="0" smtClean="0"/>
              <a:t>. Αθήνα : Πεδίο</a:t>
            </a:r>
            <a:br>
              <a:rPr lang="el-GR" sz="1400" dirty="0" smtClean="0"/>
            </a:br>
            <a:r>
              <a:rPr lang="en-US" sz="1400" dirty="0" smtClean="0"/>
              <a:t>Bourne, E. (2015).  The Anxiety and Phobia Workbook. Oakland: New Harbinger Publications, Inc.</a:t>
            </a:r>
          </a:p>
          <a:p>
            <a:pPr marL="0" indent="0">
              <a:buNone/>
            </a:pPr>
            <a:r>
              <a:rPr lang="en-US" sz="1400" dirty="0" smtClean="0"/>
              <a:t>Davis, M. (2008). The Relaxation and Stress Reduction Workbook . Oakland: New Harbinger Publications, Inc.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 err="1" smtClean="0"/>
              <a:t>Getzfeld</a:t>
            </a:r>
            <a:r>
              <a:rPr lang="en-US" sz="1400" dirty="0" smtClean="0"/>
              <a:t>, A</a:t>
            </a:r>
            <a:r>
              <a:rPr lang="el-GR" sz="1400" dirty="0" smtClean="0"/>
              <a:t>.(2009).</a:t>
            </a:r>
            <a:r>
              <a:rPr lang="el-GR" sz="1400" i="1" dirty="0" smtClean="0"/>
              <a:t>Βασικά στοιχεία ψυχοπαθολογίας</a:t>
            </a:r>
            <a:r>
              <a:rPr lang="el-GR" sz="1400" dirty="0" smtClean="0"/>
              <a:t>. Πάτρα : </a:t>
            </a:r>
            <a:r>
              <a:rPr lang="en-US" sz="1400" dirty="0" err="1" smtClean="0"/>
              <a:t>Gotsis</a:t>
            </a:r>
            <a:r>
              <a:rPr lang="el-GR" sz="1400" dirty="0" smtClean="0"/>
              <a:t>.</a:t>
            </a:r>
            <a:br>
              <a:rPr lang="el-GR" sz="1400" dirty="0" smtClean="0"/>
            </a:br>
            <a:r>
              <a:rPr lang="el-GR" sz="1400" dirty="0" err="1" smtClean="0"/>
              <a:t>Kennerley</a:t>
            </a:r>
            <a:r>
              <a:rPr lang="el-GR" sz="1400" dirty="0" smtClean="0"/>
              <a:t>, H. (2014). </a:t>
            </a:r>
            <a:r>
              <a:rPr lang="el-GR" sz="1400" i="1" dirty="0" smtClean="0"/>
              <a:t>Ξεπερνώντας το άγχος : Ένας οδηγός αυτοβοήθειας με γνωστικές-</a:t>
            </a:r>
            <a:r>
              <a:rPr lang="el-GR" sz="1400" i="1" dirty="0" err="1" smtClean="0"/>
              <a:t>συμπεριφορικές</a:t>
            </a:r>
            <a:r>
              <a:rPr lang="el-GR" sz="1400" i="1" dirty="0" smtClean="0"/>
              <a:t> τεχνικές</a:t>
            </a:r>
            <a:r>
              <a:rPr lang="el-GR" sz="1400" dirty="0" smtClean="0"/>
              <a:t>. Αθήνα : </a:t>
            </a:r>
          </a:p>
          <a:p>
            <a:pPr marL="0" indent="0">
              <a:buNone/>
            </a:pPr>
            <a:r>
              <a:rPr lang="el-GR" sz="1400" dirty="0" smtClean="0"/>
              <a:t>     Πεδίο.</a:t>
            </a:r>
          </a:p>
          <a:p>
            <a:pPr marL="0" indent="0">
              <a:buNone/>
            </a:pPr>
            <a:r>
              <a:rPr lang="el-GR" sz="1400" dirty="0" err="1" smtClean="0"/>
              <a:t>Kring</a:t>
            </a:r>
            <a:r>
              <a:rPr lang="el-GR" sz="1400" dirty="0" smtClean="0"/>
              <a:t>, Α., </a:t>
            </a:r>
            <a:r>
              <a:rPr lang="el-GR" sz="1400" dirty="0" err="1" smtClean="0"/>
              <a:t>Davison</a:t>
            </a:r>
            <a:r>
              <a:rPr lang="el-GR" sz="1400" dirty="0" smtClean="0"/>
              <a:t>, G., </a:t>
            </a:r>
            <a:r>
              <a:rPr lang="el-GR" sz="1400" dirty="0" err="1" smtClean="0"/>
              <a:t>Neale</a:t>
            </a:r>
            <a:r>
              <a:rPr lang="el-GR" sz="1400" dirty="0" smtClean="0"/>
              <a:t>, J., &amp; </a:t>
            </a:r>
            <a:r>
              <a:rPr lang="el-GR" sz="1400" dirty="0" err="1" smtClean="0"/>
              <a:t>Johnson</a:t>
            </a:r>
            <a:r>
              <a:rPr lang="el-GR" sz="1400" dirty="0" smtClean="0"/>
              <a:t>, S.(2010). </a:t>
            </a:r>
            <a:r>
              <a:rPr lang="el-GR" sz="1400" i="1" dirty="0" smtClean="0"/>
              <a:t>Ψυχοπαθολογία</a:t>
            </a:r>
            <a:r>
              <a:rPr lang="el-GR" sz="1400" dirty="0" smtClean="0"/>
              <a:t>. Αθήνα : </a:t>
            </a:r>
            <a:r>
              <a:rPr lang="el-GR" sz="1400" dirty="0" err="1" smtClean="0"/>
              <a:t>Gutenberg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 err="1" smtClean="0"/>
              <a:t>Schacter</a:t>
            </a:r>
            <a:r>
              <a:rPr lang="en-US" sz="1400" dirty="0" smtClean="0"/>
              <a:t> D.L., Gilbert D.T., Wegner D..M. (2012). </a:t>
            </a:r>
            <a:r>
              <a:rPr lang="el-GR" sz="1400" dirty="0" smtClean="0"/>
              <a:t>Ψυχολογία. Αθήνα: </a:t>
            </a:r>
            <a:r>
              <a:rPr lang="en-US" sz="1400" dirty="0" smtClean="0"/>
              <a:t>Gutenberg</a:t>
            </a:r>
            <a:endParaRPr lang="el-GR" sz="1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04755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500045"/>
            <a:ext cx="9144000" cy="681319"/>
          </a:xfrm>
        </p:spPr>
        <p:txBody>
          <a:bodyPr>
            <a:noAutofit/>
          </a:bodyPr>
          <a:lstStyle/>
          <a:p>
            <a:r>
              <a:rPr lang="el-GR" sz="3600" dirty="0" smtClean="0"/>
              <a:t>Βιβλιογραφία</a:t>
            </a:r>
            <a:br>
              <a:rPr lang="el-GR" sz="3600" dirty="0" smtClean="0"/>
            </a:br>
            <a:r>
              <a:rPr lang="en-US" sz="3600" dirty="0" smtClean="0"/>
              <a:t>websites</a:t>
            </a:r>
            <a:r>
              <a:rPr lang="el-GR" sz="3600" dirty="0" smtClean="0"/>
              <a:t> </a:t>
            </a:r>
            <a:r>
              <a:rPr lang="en-US" sz="3600" dirty="0" smtClean="0"/>
              <a:t>– free articles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714492"/>
            <a:ext cx="9144000" cy="3390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http:</a:t>
            </a:r>
            <a:r>
              <a:rPr lang="el-GR" sz="1400" dirty="0" smtClean="0">
                <a:hlinkClick r:id="rId2"/>
              </a:rPr>
              <a:t>/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>
                <a:hlinkClick r:id="rId2"/>
              </a:rPr>
              <a:t>www.apa.org/topics/anxiety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l-GR" sz="1400" dirty="0"/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www.nimh.nih.gov/health/publications/anxiety-disorders/index.shtml?rf=53414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www.nimh.nih.gov/health/publications/anxiety-disorders/nimhanxiety_34436.pdf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www.experimentalphysiology.gr/UserFiles/Research/psyYgeia/Agxodeis_Diataraxes.pdf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http://www.ncbi.nlm.nih.gov/pmc/articles/PMC427612</a:t>
            </a:r>
            <a:r>
              <a:rPr lang="en-US" sz="1400" dirty="0" smtClean="0">
                <a:hlinkClick r:id="rId6"/>
              </a:rPr>
              <a:t>/</a:t>
            </a:r>
            <a:r>
              <a:rPr lang="el-GR" sz="1400" dirty="0" smtClean="0"/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http://www.psy.miami.edu/faculty/ccarver/abstracts/09_Anx_Dis_Eisner.pdf </a:t>
            </a:r>
            <a:r>
              <a:rPr lang="el-GR" sz="1400" dirty="0" smtClean="0"/>
              <a:t>       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jama.jamanetwork.com/article.aspx?articleid=645425</a:t>
            </a:r>
            <a:r>
              <a:rPr lang="el-GR" sz="1400" dirty="0" smtClean="0"/>
              <a:t> 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449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752757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Σκοποί  ενότητας (2 από 2)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800" dirty="0" err="1"/>
              <a:t>ιδεοψυχαναγκαστική</a:t>
            </a:r>
            <a:r>
              <a:rPr lang="el-GR" sz="2800" dirty="0"/>
              <a:t> διαταραχή, διαταραχή μετά από </a:t>
            </a:r>
            <a:r>
              <a:rPr lang="el-GR" sz="2800" dirty="0" err="1"/>
              <a:t>ψυχοτραυματικό</a:t>
            </a:r>
            <a:r>
              <a:rPr lang="el-GR" sz="2800" dirty="0"/>
              <a:t> </a:t>
            </a:r>
            <a:r>
              <a:rPr lang="el-GR" sz="2800" dirty="0" err="1" smtClean="0"/>
              <a:t>stress</a:t>
            </a:r>
            <a:endParaRPr lang="el-GR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ποια είναι η αιτιολογία αυτών των διαταραχών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ποιες είναι οι θεραπευτικές προσεγγίσεις των αγχωδών διαταραχών </a:t>
            </a:r>
            <a:endParaRPr lang="el-GR" sz="28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20653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571483"/>
            <a:ext cx="9144000" cy="609881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Journals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Journal of Anxiety Disorders (</a:t>
            </a:r>
            <a:r>
              <a:rPr lang="en-US" sz="1400" dirty="0">
                <a:hlinkClick r:id="rId2"/>
              </a:rPr>
              <a:t>http://www.journals.elsevier.com/journal-of-anxiety-disorders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) </a:t>
            </a:r>
          </a:p>
          <a:p>
            <a:r>
              <a:rPr lang="en-US" sz="1400" dirty="0" smtClean="0"/>
              <a:t>Depression </a:t>
            </a:r>
            <a:r>
              <a:rPr lang="en-US" sz="1400" dirty="0"/>
              <a:t>and Anxiety (</a:t>
            </a:r>
            <a:r>
              <a:rPr lang="en-US" sz="1400" dirty="0">
                <a:hlinkClick r:id="rId3"/>
              </a:rPr>
              <a:t>http://onlinelibrary.wiley.com/journal/10.1002/%</a:t>
            </a:r>
            <a:r>
              <a:rPr lang="en-US" sz="1400" dirty="0" smtClean="0">
                <a:hlinkClick r:id="rId3"/>
              </a:rPr>
              <a:t>28ISSN%291520-6394</a:t>
            </a:r>
            <a:r>
              <a:rPr lang="en-US" sz="1400" dirty="0" smtClean="0"/>
              <a:t> 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93749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817581"/>
            <a:ext cx="10160000" cy="214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2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779" y="5765475"/>
            <a:ext cx="8855808" cy="410303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333" b="1" dirty="0">
                <a:solidFill>
                  <a:schemeClr val="bg1"/>
                </a:solidFill>
              </a:rPr>
              <a:t>ΔΙΑΤΑΡΑΧΕΣ ΦΩΝΗΣ</a:t>
            </a:r>
            <a:r>
              <a:rPr lang="el-GR" sz="1333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333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90" y="5556857"/>
            <a:ext cx="297473" cy="501692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61501" y="5756003"/>
            <a:ext cx="698500" cy="3380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61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3" y="5689436"/>
            <a:ext cx="405423" cy="352541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386863" y="520540"/>
            <a:ext cx="8957807" cy="111932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86863" y="2192537"/>
            <a:ext cx="8820152" cy="2565187"/>
          </a:xfrm>
          <a:prstGeom prst="rect">
            <a:avLst/>
          </a:prstGeom>
        </p:spPr>
        <p:txBody>
          <a:bodyPr wrap="square" lIns="101596" tIns="50799" rIns="101596" bIns="50799">
            <a:spAutoFit/>
          </a:bodyPr>
          <a:lstStyle/>
          <a:p>
            <a:pPr algn="just"/>
            <a:r>
              <a:rPr lang="el-GR" sz="2667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&lt;Σιαφάκα Βασιλική&gt;.</a:t>
            </a:r>
          </a:p>
          <a:p>
            <a:pPr algn="just"/>
            <a:r>
              <a:rPr lang="el-GR" sz="2667" dirty="0">
                <a:solidFill>
                  <a:schemeClr val="bg1">
                    <a:lumMod val="50000"/>
                  </a:schemeClr>
                </a:solidFill>
              </a:rPr>
              <a:t> &lt;Ψυχοπαθολογία Ενηλίκων&gt;. </a:t>
            </a:r>
          </a:p>
          <a:p>
            <a:pPr algn="just"/>
            <a:r>
              <a:rPr lang="el-GR" sz="2667" dirty="0">
                <a:solidFill>
                  <a:schemeClr val="bg1">
                    <a:lumMod val="50000"/>
                  </a:schemeClr>
                </a:solidFill>
              </a:rPr>
              <a:t>Έκδοση: 1.0 &lt;Ιωάννινα&gt;, 2015. Διαθέσιμο από τη δικτυακή διεύθυνση:</a:t>
            </a:r>
          </a:p>
          <a:p>
            <a:pPr algn="just"/>
            <a:r>
              <a:rPr lang="en-US" sz="2667" dirty="0" smtClean="0">
                <a:solidFill>
                  <a:schemeClr val="bg1">
                    <a:lumMod val="50000"/>
                  </a:schemeClr>
                </a:solidFill>
              </a:rPr>
              <a:t>URL </a:t>
            </a:r>
            <a:r>
              <a:rPr lang="el-GR" sz="2667" dirty="0" smtClean="0">
                <a:solidFill>
                  <a:schemeClr val="bg1">
                    <a:lumMod val="50000"/>
                  </a:schemeClr>
                </a:solidFill>
              </a:rPr>
              <a:t>μαθήματος</a:t>
            </a:r>
            <a:endParaRPr lang="el-GR" sz="2667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667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http://eclass.teiep.gr/courses/LOGO102</a:t>
            </a:r>
            <a:endParaRPr lang="el-GR" sz="2667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82893" y="0"/>
            <a:ext cx="8957807" cy="1119323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82893" y="1074936"/>
            <a:ext cx="9362147" cy="2155075"/>
          </a:xfrm>
          <a:prstGeom prst="rect">
            <a:avLst/>
          </a:prstGeom>
        </p:spPr>
        <p:txBody>
          <a:bodyPr wrap="square" lIns="101596" tIns="50799" rIns="101596" bIns="50799">
            <a:spAutoFit/>
          </a:bodyPr>
          <a:lstStyle/>
          <a:p>
            <a:pPr algn="just"/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223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μεταγενέστερη.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2471" y="5249687"/>
            <a:ext cx="7297868" cy="410367"/>
          </a:xfrm>
          <a:prstGeom prst="rect">
            <a:avLst/>
          </a:prstGeom>
        </p:spPr>
        <p:txBody>
          <a:bodyPr wrap="square" lIns="101596" tIns="50799" rIns="101596" bIns="50799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http://creativecommons.org/licenses/by-nc-nd/4.0/deed.el</a:t>
            </a:r>
            <a:r>
              <a:rPr lang="el-GR" sz="20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56298" y="5182882"/>
            <a:ext cx="703711" cy="547199"/>
          </a:xfrm>
          <a:prstGeom prst="rect">
            <a:avLst/>
          </a:prstGeom>
        </p:spPr>
        <p:txBody>
          <a:bodyPr wrap="none" lIns="101596" tIns="50799" rIns="101596" bIns="50799">
            <a:spAutoFit/>
          </a:bodyPr>
          <a:lstStyle/>
          <a:p>
            <a:r>
              <a:rPr lang="el-GR" sz="2889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82893" y="3977338"/>
            <a:ext cx="9255467" cy="786752"/>
          </a:xfrm>
          <a:prstGeom prst="rect">
            <a:avLst/>
          </a:prstGeom>
        </p:spPr>
        <p:txBody>
          <a:bodyPr wrap="square" lIns="101596" tIns="50799" rIns="101596" bIns="50799">
            <a:spAutoFit/>
          </a:bodyPr>
          <a:lstStyle/>
          <a:p>
            <a:pPr algn="just"/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223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254" y="3257546"/>
            <a:ext cx="1757428" cy="512401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27673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5665" y="332507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&lt;Τσάνταλη Ελένη&gt;</a:t>
            </a:r>
            <a:endParaRPr lang="el-GR" sz="2900" b="1" dirty="0"/>
          </a:p>
          <a:p>
            <a:pPr algn="r"/>
            <a:r>
              <a:rPr lang="el-GR" sz="2900" dirty="0" smtClean="0"/>
              <a:t>&lt;Ιωάννινα&gt;, </a:t>
            </a:r>
            <a:r>
              <a:rPr lang="el-GR" sz="2900" dirty="0"/>
              <a:t>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02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0701" y="4630238"/>
            <a:ext cx="1581685" cy="461161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27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508000" y="5521573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101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ΑΓΧΩΔΕΙΣ ΔΙΑΤΑΡΑΧΕΣ,</a:t>
            </a:r>
            <a:r>
              <a:rPr lang="el-GR" sz="1200" dirty="0" smtClean="0">
                <a:solidFill>
                  <a:schemeClr val="bg1"/>
                </a:solidFill>
              </a:rPr>
              <a:t> Ενότητα 2,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450" y="5286921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023350" y="5466152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64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73" y="540624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25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508000" y="5521573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101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ΑΓΧΩΔΕΙΣ ΔΙΑΤΑΡΑΧΕΣ</a:t>
            </a:r>
            <a:r>
              <a:rPr lang="el-GR" sz="1200" dirty="0" smtClean="0">
                <a:solidFill>
                  <a:schemeClr val="bg1"/>
                </a:solidFill>
              </a:rPr>
              <a:t>, Ενότητα 2,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450" y="5286921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023350" y="5466152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65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73" y="5406243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961328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1126102" y="1587285"/>
            <a:ext cx="776536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8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8879" y="4856614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562" y="4777714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43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Περιεχόμενα ενότητας (1 από 3)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0">
              <a:buNone/>
            </a:pPr>
            <a:r>
              <a:rPr lang="el-GR" sz="3200" dirty="0" smtClean="0"/>
              <a:t>2. Αγχώδεις διαταραχές</a:t>
            </a:r>
          </a:p>
          <a:p>
            <a:pPr marL="892175" indent="0">
              <a:buNone/>
            </a:pPr>
            <a:r>
              <a:rPr lang="el-GR" sz="2800" dirty="0" smtClean="0"/>
              <a:t>2.1. Εισαγωγικά: οι έννοιες του άγχους και του φόβου</a:t>
            </a:r>
          </a:p>
          <a:p>
            <a:pPr marL="892175" indent="0">
              <a:buNone/>
            </a:pPr>
            <a:r>
              <a:rPr lang="el-GR" sz="2800" dirty="0" smtClean="0"/>
              <a:t>2.2. Αγχώδεις διαταραχές κατά </a:t>
            </a:r>
            <a:r>
              <a:rPr lang="en-US" sz="2800" dirty="0" smtClean="0"/>
              <a:t>DSM-IV</a:t>
            </a:r>
            <a:endParaRPr lang="el-GR" sz="2800" dirty="0" smtClean="0"/>
          </a:p>
          <a:p>
            <a:pPr marL="892175" indent="0">
              <a:buNone/>
            </a:pPr>
            <a:r>
              <a:rPr lang="el-GR" sz="2800" dirty="0" smtClean="0"/>
              <a:t>    </a:t>
            </a:r>
            <a:r>
              <a:rPr lang="el-GR" sz="2400" dirty="0" smtClean="0"/>
              <a:t>2.2.1 Ειδική φοβία </a:t>
            </a:r>
          </a:p>
          <a:p>
            <a:pPr marL="892175" indent="0">
              <a:buNone/>
            </a:pPr>
            <a:r>
              <a:rPr lang="el-GR" sz="2400" dirty="0" smtClean="0"/>
              <a:t>    2.2.2 Κοινωνική φοβία</a:t>
            </a:r>
          </a:p>
          <a:p>
            <a:pPr marL="892175" indent="0">
              <a:buNone/>
            </a:pPr>
            <a:r>
              <a:rPr lang="el-GR" sz="2400" dirty="0" smtClean="0"/>
              <a:t>    2.2.3 Διαταραχή πανικού</a:t>
            </a:r>
            <a:endParaRPr lang="el-GR" sz="2400" dirty="0"/>
          </a:p>
          <a:p>
            <a:pPr marL="892175" indent="0">
              <a:buNone/>
            </a:pPr>
            <a:r>
              <a:rPr lang="el-GR" sz="2400" dirty="0" smtClean="0"/>
              <a:t>    2.2.4 </a:t>
            </a:r>
            <a:r>
              <a:rPr lang="el-GR" sz="2400" dirty="0"/>
              <a:t>Γενικευμένη αγχώδης διαταραχή</a:t>
            </a:r>
          </a:p>
          <a:p>
            <a:pPr marL="892175" indent="0">
              <a:buNone/>
            </a:pPr>
            <a:endParaRPr lang="el-GR" sz="2400" dirty="0" smtClean="0"/>
          </a:p>
          <a:p>
            <a:endParaRPr lang="el-GR" sz="3200" dirty="0" smtClean="0"/>
          </a:p>
          <a:p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 (2</a:t>
            </a:r>
            <a:r>
              <a:rPr lang="en-US" dirty="0" smtClean="0"/>
              <a:t> </a:t>
            </a:r>
            <a:r>
              <a:rPr lang="el-GR" dirty="0" smtClean="0"/>
              <a:t>από</a:t>
            </a:r>
            <a:r>
              <a:rPr lang="en-US" dirty="0" smtClean="0"/>
              <a:t>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92175" indent="0">
              <a:buNone/>
            </a:pPr>
            <a:r>
              <a:rPr lang="el-GR" sz="2400" dirty="0" smtClean="0"/>
              <a:t>2.2.5  </a:t>
            </a:r>
            <a:r>
              <a:rPr lang="el-GR" sz="2400" dirty="0" err="1"/>
              <a:t>Ιδεοψυχαναγκαστική</a:t>
            </a:r>
            <a:r>
              <a:rPr lang="el-GR" sz="2400" dirty="0"/>
              <a:t> Διαταραχή</a:t>
            </a:r>
            <a:endParaRPr lang="el-GR" sz="2400" dirty="0" smtClean="0"/>
          </a:p>
          <a:p>
            <a:pPr marL="892175" indent="0">
              <a:buNone/>
            </a:pPr>
            <a:r>
              <a:rPr lang="el-GR" sz="2400" dirty="0" smtClean="0"/>
              <a:t>2.2.6 </a:t>
            </a:r>
            <a:r>
              <a:rPr lang="el-GR" sz="2400" dirty="0"/>
              <a:t>Διαταραχή μετά από </a:t>
            </a:r>
            <a:r>
              <a:rPr lang="el-GR" sz="2400" dirty="0" err="1"/>
              <a:t>ψυχοτραυματικό</a:t>
            </a:r>
            <a:r>
              <a:rPr lang="el-GR" sz="2400" dirty="0"/>
              <a:t> </a:t>
            </a:r>
            <a:r>
              <a:rPr lang="en-US" sz="2400" dirty="0"/>
              <a:t>stress </a:t>
            </a:r>
            <a:r>
              <a:rPr lang="el-GR" sz="2400" dirty="0"/>
              <a:t>(ΔΜΨΣ</a:t>
            </a:r>
            <a:r>
              <a:rPr lang="el-GR" sz="2400" dirty="0" smtClean="0"/>
              <a:t>)</a:t>
            </a:r>
          </a:p>
          <a:p>
            <a:pPr marL="892175" indent="0">
              <a:buNone/>
            </a:pPr>
            <a:r>
              <a:rPr lang="el-GR" sz="2400" dirty="0" smtClean="0"/>
              <a:t>2.2.7 </a:t>
            </a:r>
            <a:r>
              <a:rPr lang="el-GR" sz="2400" dirty="0"/>
              <a:t>Διαταραχή μετά από οξύ </a:t>
            </a:r>
            <a:r>
              <a:rPr lang="el-GR" sz="2400" dirty="0" err="1"/>
              <a:t>stress</a:t>
            </a:r>
            <a:r>
              <a:rPr lang="el-GR" sz="2400" dirty="0"/>
              <a:t> </a:t>
            </a:r>
            <a:endParaRPr lang="el-GR" sz="2400" dirty="0" smtClean="0"/>
          </a:p>
          <a:p>
            <a:pPr marL="446088" indent="0">
              <a:buNone/>
            </a:pPr>
            <a:r>
              <a:rPr lang="el-GR" sz="2800" dirty="0" smtClean="0"/>
              <a:t>2.3 </a:t>
            </a:r>
            <a:r>
              <a:rPr lang="el-GR" sz="2400" dirty="0" smtClean="0"/>
              <a:t> </a:t>
            </a:r>
            <a:r>
              <a:rPr lang="el-GR" sz="2800" dirty="0" smtClean="0"/>
              <a:t>Φύλο και αγχώδεις διαταραχές</a:t>
            </a:r>
          </a:p>
          <a:p>
            <a:pPr marL="446088" indent="0">
              <a:buNone/>
            </a:pPr>
            <a:r>
              <a:rPr lang="el-GR" sz="2800" dirty="0"/>
              <a:t>2.4 Πολιτισμός και Αγχώδεις </a:t>
            </a:r>
            <a:r>
              <a:rPr lang="el-GR" sz="2800" dirty="0" smtClean="0"/>
              <a:t>Διαταραχές</a:t>
            </a:r>
          </a:p>
          <a:p>
            <a:pPr marL="446088" indent="0">
              <a:buNone/>
            </a:pPr>
            <a:r>
              <a:rPr lang="el-GR" sz="2800" dirty="0" smtClean="0"/>
              <a:t>2.5 Παράγοντες κινδύνου</a:t>
            </a:r>
          </a:p>
          <a:p>
            <a:pPr marL="446088" indent="0">
              <a:buNone/>
            </a:pPr>
            <a:r>
              <a:rPr lang="el-GR" sz="2800" dirty="0" smtClean="0"/>
              <a:t>2.6 Ψυχαναλυτική οπτική αγχωδών διαταραχών </a:t>
            </a:r>
          </a:p>
          <a:p>
            <a:endParaRPr lang="el-GR" sz="2400" dirty="0" smtClean="0"/>
          </a:p>
          <a:p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24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 (3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92175" indent="0">
              <a:buNone/>
            </a:pPr>
            <a:endParaRPr lang="el-GR" sz="2400" dirty="0" smtClean="0"/>
          </a:p>
          <a:p>
            <a:pPr marL="446088" indent="0">
              <a:buNone/>
            </a:pPr>
            <a:r>
              <a:rPr lang="el-GR" sz="2800" dirty="0"/>
              <a:t>2.7  </a:t>
            </a:r>
            <a:r>
              <a:rPr lang="el-GR" sz="2800" dirty="0" err="1" smtClean="0"/>
              <a:t>Αιτιοπαθογένεια</a:t>
            </a:r>
            <a:r>
              <a:rPr lang="el-GR" sz="2800" dirty="0" smtClean="0"/>
              <a:t> αγχωδών διαταραχών </a:t>
            </a:r>
          </a:p>
          <a:p>
            <a:pPr marL="446088" indent="0">
              <a:buNone/>
            </a:pPr>
            <a:r>
              <a:rPr lang="el-GR" sz="2800" dirty="0" smtClean="0"/>
              <a:t>2.8 Θεραπεία αγχωδών διαταραχών</a:t>
            </a:r>
          </a:p>
          <a:p>
            <a:endParaRPr lang="el-GR" sz="2400" dirty="0" smtClean="0"/>
          </a:p>
          <a:p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9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1941</TotalTime>
  <Words>1985</Words>
  <Application>Microsoft Office PowerPoint</Application>
  <PresentationFormat>Προσαρμογή</PresentationFormat>
  <Paragraphs>383</Paragraphs>
  <Slides>66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66</vt:i4>
      </vt:variant>
    </vt:vector>
  </HeadingPairs>
  <TitlesOfParts>
    <vt:vector size="71" baseType="lpstr">
      <vt:lpstr>Arial</vt:lpstr>
      <vt:lpstr>Calibri</vt:lpstr>
      <vt:lpstr>Microsoft Sans Serif</vt:lpstr>
      <vt:lpstr>Wingdings</vt:lpstr>
      <vt:lpstr>Θέμα του Office</vt:lpstr>
      <vt:lpstr>Ψυχοπαθολογία Ενηλίκων</vt:lpstr>
      <vt:lpstr>Παρουσίαση του PowerPoint</vt:lpstr>
      <vt:lpstr>Άδειες Χρήσης</vt:lpstr>
      <vt:lpstr>Χρηματοδότηση</vt:lpstr>
      <vt:lpstr>Σκοποί  ενότητας (1 από 2)</vt:lpstr>
      <vt:lpstr>Σκοποί  ενότητας (2 από 2)</vt:lpstr>
      <vt:lpstr>Περιεχόμενα ενότητας (1 από 3)</vt:lpstr>
      <vt:lpstr>Περιεχόμενα ενότητας (2 από 3)</vt:lpstr>
      <vt:lpstr>Περιεχόμενα ενότητας (3 από 3)</vt:lpstr>
      <vt:lpstr>Αγχώδεις διαταραχές</vt:lpstr>
      <vt:lpstr>Εισαγωγικά </vt:lpstr>
      <vt:lpstr>Άγχος και Φόβος (1 από 2) </vt:lpstr>
      <vt:lpstr>Άγχος και Φόβος (2 από 2)</vt:lpstr>
      <vt:lpstr>Αγχώδεις Διαταραχές (1 από 2) </vt:lpstr>
      <vt:lpstr>Αγχώδεις Διαταραχές (2 από 2) </vt:lpstr>
      <vt:lpstr>Ειδική φοβία (1 από 2)</vt:lpstr>
      <vt:lpstr>Ειδική φοβία (2 από 2)</vt:lpstr>
      <vt:lpstr>Κοινωνική φοβία (1 από 2)</vt:lpstr>
      <vt:lpstr>Κοινωνική φοβία (2 από 2)</vt:lpstr>
      <vt:lpstr>Διαταραχή πανικού (1 από 4)</vt:lpstr>
      <vt:lpstr>Διαταραχή πανικού  (2 από 4)</vt:lpstr>
      <vt:lpstr>Διαταραχή πανικού (3 από 4) </vt:lpstr>
      <vt:lpstr>Διαταραχή πανικού (4 από 4) </vt:lpstr>
      <vt:lpstr>Νευροαπεικονιστικά δεδομένα</vt:lpstr>
      <vt:lpstr>Γενικευμένη αγχώδης διαταραχή(1 από 2)</vt:lpstr>
      <vt:lpstr>Γενικευμένη αγχώδης διαταραχή(2 από 2)</vt:lpstr>
      <vt:lpstr>Ιδεοψυχαναγκαστική Διαταραχή  (1 από 3)</vt:lpstr>
      <vt:lpstr>Ιδεοψυχαναγκαστική Διαταραχή  (2 από 3)</vt:lpstr>
      <vt:lpstr>Ιδεοψυχαναγκαστική Διαταραχή(3 από 3)</vt:lpstr>
      <vt:lpstr>Διαταραχή μετά από ψυχοτραυματικό stress (ΔΜΨΣ) (1 από 2)</vt:lpstr>
      <vt:lpstr>Διαταραχή μετά από ψυχοτραυματικό stress (ΔΜΨΣ)(2 από 2)</vt:lpstr>
      <vt:lpstr>Διαταραχή μετά από οξύ stress (1 από 2)</vt:lpstr>
      <vt:lpstr>Διαταραχή μετά από οξύ stress (2 από 2) </vt:lpstr>
      <vt:lpstr>Περίληψη των Αγχωδών Διαταραχών </vt:lpstr>
      <vt:lpstr>Φύλο και Αγχώδεις Δχ</vt:lpstr>
      <vt:lpstr>Πολιτισμός και Αγχώδεις Δχ</vt:lpstr>
      <vt:lpstr>Παράγοντες κινδύνου (1 από 2)</vt:lpstr>
      <vt:lpstr>Παρουσίαση του PowerPoint</vt:lpstr>
      <vt:lpstr>Παρουσίαση του PowerPoint</vt:lpstr>
      <vt:lpstr>Παράγοντες κινδύνου  (2 από 2)</vt:lpstr>
      <vt:lpstr>Ψυχαναλυτική οπτική (1 από 2)</vt:lpstr>
      <vt:lpstr>Ψυχαναλυτική οπτική  (2 από 2)</vt:lpstr>
      <vt:lpstr>Αιτιολογία και γενετική έρευνα</vt:lpstr>
      <vt:lpstr>Αιτιολογία  φοβιών (1 από 2) </vt:lpstr>
      <vt:lpstr>Αιτιολογία  φοβιών (2 από 2) </vt:lpstr>
      <vt:lpstr>Αιτιολογία της κοινωνικής φοβίας  (1 από 2)</vt:lpstr>
      <vt:lpstr>Αιτιολογία της κοινωνικής φοβίας  (2 από 2)</vt:lpstr>
      <vt:lpstr>Νευροβιολογικά μοντέλα για τη Διαταραχή Πανικού </vt:lpstr>
      <vt:lpstr>Διαταραχή  Πανικού και ερμηνεία σωματικών αισθήσεων</vt:lpstr>
      <vt:lpstr>Γνωστικές – Συμπεριφορικές θεωρίες για τη Γενικευμένη Αγχώδη Διαταραχή </vt:lpstr>
      <vt:lpstr> Αιτιολογία Ιδεοψυχαναγκαστικής Διαταραχή  (1 από 2) </vt:lpstr>
      <vt:lpstr>Αιτιολογία Ιδεοψυχαναγκαστικής Διαταραχής  </vt:lpstr>
      <vt:lpstr>Πώς να αντιμετωπίσουμε  την πηγή του φόβου;</vt:lpstr>
      <vt:lpstr>Θεραπεία (1 από 3) </vt:lpstr>
      <vt:lpstr>Θεραπεία (2 από 3) </vt:lpstr>
      <vt:lpstr>Θεραπεία (3 από 3) </vt:lpstr>
      <vt:lpstr>Παρουσίαση του PowerPoint</vt:lpstr>
      <vt:lpstr>Βιβλιογραφία</vt:lpstr>
      <vt:lpstr>Βιβλιογραφία websites – free articles</vt:lpstr>
      <vt:lpstr>Journals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nikolaos kyrgios</cp:lastModifiedBy>
  <cp:revision>274</cp:revision>
  <dcterms:created xsi:type="dcterms:W3CDTF">2012-09-06T09:03:05Z</dcterms:created>
  <dcterms:modified xsi:type="dcterms:W3CDTF">2015-09-29T08:34:02Z</dcterms:modified>
</cp:coreProperties>
</file>