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57" r:id="rId4"/>
    <p:sldId id="259" r:id="rId5"/>
    <p:sldId id="417" r:id="rId6"/>
    <p:sldId id="418" r:id="rId7"/>
    <p:sldId id="419" r:id="rId8"/>
    <p:sldId id="420" r:id="rId9"/>
    <p:sldId id="421" r:id="rId10"/>
    <p:sldId id="423" r:id="rId11"/>
    <p:sldId id="422" r:id="rId12"/>
    <p:sldId id="426" r:id="rId13"/>
    <p:sldId id="427" r:id="rId14"/>
    <p:sldId id="428" r:id="rId15"/>
    <p:sldId id="425" r:id="rId16"/>
    <p:sldId id="429" r:id="rId17"/>
    <p:sldId id="430" r:id="rId18"/>
    <p:sldId id="431" r:id="rId19"/>
    <p:sldId id="432" r:id="rId20"/>
    <p:sldId id="416" r:id="rId21"/>
    <p:sldId id="291" r:id="rId22"/>
    <p:sldId id="292" r:id="rId23"/>
    <p:sldId id="293" r:id="rId24"/>
    <p:sldId id="280" r:id="rId25"/>
  </p:sldIdLst>
  <p:sldSz cx="9144000" cy="5715000" type="screen16x10"/>
  <p:notesSz cx="6858000" cy="9144000"/>
  <p:custDataLst>
    <p:tags r:id="rId2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854" y="4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12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1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845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12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9254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2196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6628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1795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7579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33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1466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877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604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895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6726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0841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Αντικειμενοστραφής Προγραμματισμός – Αρχεία και </a:t>
            </a:r>
            <a:r>
              <a:rPr lang="en-US" sz="1000" b="1" dirty="0" smtClean="0">
                <a:solidFill>
                  <a:schemeClr val="bg1"/>
                </a:solidFill>
              </a:rPr>
              <a:t>Streams</a:t>
            </a:r>
            <a:r>
              <a:rPr lang="el-GR" sz="1000" b="1" dirty="0" smtClean="0">
                <a:solidFill>
                  <a:schemeClr val="bg1"/>
                </a:solidFill>
              </a:rPr>
              <a:t>, Τμήμα Μηχανικών Πληροφορικής, ΤΕΙ ΗΠΕΙΡΟΥ 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9512" y="1775355"/>
            <a:ext cx="8784976" cy="1225021"/>
          </a:xfrm>
        </p:spPr>
        <p:txBody>
          <a:bodyPr>
            <a:normAutofit/>
          </a:bodyPr>
          <a:lstStyle/>
          <a:p>
            <a:r>
              <a:rPr lang="el-GR" sz="4000" dirty="0"/>
              <a:t>Αντικειμενοστραφής Προγραμματισμός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Αρχεία και </a:t>
            </a:r>
            <a:r>
              <a:rPr lang="en-US" sz="2800" b="1" dirty="0" smtClean="0"/>
              <a:t>Streams</a:t>
            </a:r>
          </a:p>
          <a:p>
            <a:endParaRPr lang="el-GR" sz="2800" dirty="0" smtClean="0"/>
          </a:p>
          <a:p>
            <a:r>
              <a:rPr lang="el-GR" sz="2800" dirty="0" smtClean="0"/>
              <a:t>Ιωάννης Τσούλος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Η κλάση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60068"/>
              </p:ext>
            </p:extLst>
          </p:nvPr>
        </p:nvGraphicFramePr>
        <p:xfrm>
          <a:off x="477888" y="389150"/>
          <a:ext cx="8208912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5472608"/>
              </a:tblGrid>
              <a:tr h="361813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Λειτουργία</a:t>
                      </a:r>
                      <a:endParaRPr lang="el-GR" dirty="0"/>
                    </a:p>
                  </a:txBody>
                  <a:tcPr/>
                </a:tc>
              </a:tr>
              <a:tr h="904256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gcount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τον αριθμό των χαρακτήρων που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αναγνώστηκαν κατά την προηγούμενη εκτέλεση των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μεθόδων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get()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read()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dirty="0"/>
                    </a:p>
                  </a:txBody>
                  <a:tcPr/>
                </a:tc>
              </a:tr>
              <a:tr h="62449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istream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&amp;read(char *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Αντιγράφει από το αρχείο στο πίνακα χαρακτήρων</a:t>
                      </a:r>
                    </a:p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το μέγιστο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χαρακτήρες εκτός αν φτάσει στο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τέλος του αρχείου.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μια αναφορά στο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αρχείο.</a:t>
                      </a:r>
                      <a:endParaRPr lang="el-GR" dirty="0"/>
                    </a:p>
                  </a:txBody>
                  <a:tcPr/>
                </a:tc>
              </a:tr>
              <a:tr h="88936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ostream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&amp;write(char *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endParaRPr lang="en-US" sz="1600" b="0" i="0" u="none" strike="noStrike" kern="1200" baseline="0" dirty="0" smtClean="0">
                        <a:solidFill>
                          <a:schemeClr val="tx1"/>
                        </a:solidFill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  <a:endParaRPr lang="el-G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Αντιγράφει από το πίνακα χαρακτήρων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στο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αρχείο, το μέγιστο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χαρακτήρες. Επιστρέφει μια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αναφορά στο αρχείο.</a:t>
                      </a:r>
                      <a:endParaRPr lang="el-GR" dirty="0"/>
                    </a:p>
                  </a:txBody>
                  <a:tcPr/>
                </a:tc>
              </a:tr>
              <a:tr h="36181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void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seekg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offset,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origin)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void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seekp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offset,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origin)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Ορίζει τη τρέχουσα θέση του δρομέα για ανάγνωση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seekg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ή για εγγραφή 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seekp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Τα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streams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στη C++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χρησιμοποιούν δύο διαφορετικούς δείκτες, ένα για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ανάγνωση δεδομένων και ένα για εγγραφή.</a:t>
                      </a:r>
                      <a:endParaRPr lang="el-GR" dirty="0"/>
                    </a:p>
                  </a:txBody>
                  <a:tcPr/>
                </a:tc>
              </a:tr>
              <a:tr h="5144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tellg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tellp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την αντίστοιχη θέση του δρομέα για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ανάγνωση 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tellg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ή για εγγραφή (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tellp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κλάση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Απλό παράδειγμα προγράμματος </a:t>
            </a:r>
            <a:r>
              <a:rPr lang="el-GR" sz="2400" dirty="0"/>
              <a:t>αντιγραφής δύο αρχείων, σε δύο εκδοχές:</a:t>
            </a:r>
            <a:endParaRPr lang="el-GR" sz="2400" dirty="0" smtClean="0"/>
          </a:p>
          <a:p>
            <a:pPr marL="857250" lvl="1" indent="-457200" algn="just">
              <a:buFont typeface="+mj-lt"/>
              <a:buAutoNum type="alphaUcPeriod"/>
            </a:pPr>
            <a:r>
              <a:rPr lang="el-GR" sz="2400" dirty="0" smtClean="0"/>
              <a:t>Παράδειγμα προγράμματος </a:t>
            </a:r>
            <a:r>
              <a:rPr lang="el-GR" sz="2400" dirty="0"/>
              <a:t>αντιγραφής δύο </a:t>
            </a:r>
            <a:r>
              <a:rPr lang="el-GR" sz="2400" dirty="0" smtClean="0"/>
              <a:t>αρχείων </a:t>
            </a:r>
            <a:r>
              <a:rPr lang="el-GR" sz="2400" b="1" dirty="0" smtClean="0"/>
              <a:t>ανά </a:t>
            </a:r>
            <a:r>
              <a:rPr lang="el-GR" sz="2400" b="1" dirty="0"/>
              <a:t>χαρακτήρα (</a:t>
            </a:r>
            <a:r>
              <a:rPr lang="el-GR" sz="2400" b="1" dirty="0" err="1"/>
              <a:t>byte</a:t>
            </a:r>
            <a:r>
              <a:rPr lang="el-GR" sz="2400" b="1" dirty="0"/>
              <a:t>) </a:t>
            </a:r>
            <a:endParaRPr lang="el-GR" sz="2400" b="1" dirty="0" smtClean="0"/>
          </a:p>
          <a:p>
            <a:pPr marL="857250" lvl="1" indent="-457200" algn="just">
              <a:buFont typeface="+mj-lt"/>
              <a:buAutoNum type="alphaUcPeriod"/>
            </a:pPr>
            <a:r>
              <a:rPr lang="el-GR" sz="2400" dirty="0"/>
              <a:t>Παράδειγμα προγράμματος αντιγραφής δύο αρχείων </a:t>
            </a:r>
            <a:r>
              <a:rPr lang="el-GR" sz="2400" b="1" dirty="0"/>
              <a:t>αντιγράφοντας </a:t>
            </a:r>
            <a:r>
              <a:rPr lang="el-GR" sz="2400" b="1" dirty="0" err="1"/>
              <a:t>blocks</a:t>
            </a:r>
            <a:r>
              <a:rPr lang="el-GR" sz="2400" b="1" dirty="0"/>
              <a:t> των 256KB κάθε φορά</a:t>
            </a:r>
          </a:p>
          <a:p>
            <a:pPr marL="457200" indent="-457200" algn="just">
              <a:buFont typeface="+mj-lt"/>
              <a:buAutoNum type="alphaUcPeriod"/>
            </a:pPr>
            <a:endParaRPr lang="el-GR" sz="28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93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Η κλάση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475656" y="337220"/>
            <a:ext cx="60486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main(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, char *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[]) {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Έλεγχος για το αν το πρόγραμμα δέχεται 3 παραμέτρους.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Σημειώνουμε ότι στη C++ η πρώτη παράμετρος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[0] είναι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πάντα το ίδιο το εκτελέσιμο πρόγραμμα.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argc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!= 3) {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"Usage: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CopyFile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&lt;from&gt; &lt;to&gt;" &lt;&lt;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Δοκιμάζουμε να ανοίξουμε το αρχείο &lt;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 για ανάγνωση (παράμετρος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[1]).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Η διαδικασία θα αποτύχει αν το αρχείο δεν υπάρχει ή αν δεν έχουμε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πρόσβαση σε αυτό.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ifstream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fin(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[1]);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if (fin == 0) {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"Error: Input file cannot be opened for reading!" &lt;&lt;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10;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Δοκιμάζουμε να ανοίξουμε το αρχείο &lt;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to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&gt; για εγγραφή (παράμετρος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[2]).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Η διαδικασία θα αποτύχει αν δεν έχουμε πρόσβαση ή αν δεν υπάρχει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χώρος στο δίσκο.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ofstream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argv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[2]);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== 0) {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Error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Output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cannot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opened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for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writing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!" &lt;&lt;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10;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92" y="2782985"/>
            <a:ext cx="648072" cy="556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b="1" dirty="0" smtClean="0"/>
              <a:t>1/2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455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bg1">
                    <a:lumMod val="95000"/>
                  </a:schemeClr>
                </a:solidFill>
              </a:rPr>
              <a:t>Η κλάση </a:t>
            </a:r>
            <a:r>
              <a:rPr lang="en-US" sz="4000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475656" y="217082"/>
            <a:ext cx="734481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Για να μάθουμε το τέλος του αρχείου, χρησιμοποιούμε τις μεθόδους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seekg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και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tellg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(). 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seekg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αλλάζει την τρέχουσα θέση του αρχείου,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ενώ 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tellg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επιστρέφει αυτή τη θέση.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Πρακτικά αυτό που κάνουμε είναι να πάμε το δρομέα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στη θέση που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έχει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0 από το τέλος του αρχείου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και να διαβάσουμε τη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θέση που επιστρέφει 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tellg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(). Αυτό είναι και το μέγεθος του αρχείου.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fin.seekg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finsize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fin.tellg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file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 " &lt;&lt;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finsize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Επειδή θέλουμε να αντιγράψουμε το αρχείο, επιστρέφουμε τον δρομέα στην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αρχή του αρχείου,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από τη θέση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beg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fin.seekg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beg</a:t>
            </a:r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Επειδή θέλουμε να αντιγράψουμε το αρχείο, επιστρέφουμε τον δρομέα στην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αρχή του αρχείου,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offset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0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από τη θέση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beg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).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fin.seekg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(0, 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ios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::beg);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Θα αντιγράψουμε τώρα τα περιεχόμενα του αρχείου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στο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// Η αντιγραφή θα γίνει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προς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και θα τυπώνουμε την πρόοδο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c;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percent = 0;</a:t>
            </a: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fin.eof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{ // έχουμε φτάσει στο τέλος του αρχείου;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c =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fin.get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(); // διάβασε ένα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fin.eof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l-GR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) // αν δεν έχουμε φτάσει στο τέλος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fout.put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(c); // </a:t>
            </a:r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γράψε το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"Copy Completed : " &lt;&lt; 100*percent/</a:t>
            </a:r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finsize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"\r";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percent++;</a:t>
            </a:r>
          </a:p>
          <a:p>
            <a:r>
              <a:rPr lang="el-GR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fin.close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fout.close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return 0;</a:t>
            </a:r>
          </a:p>
          <a:p>
            <a:r>
              <a:rPr lang="el-GR" sz="12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l-GR" sz="1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392" y="2782985"/>
            <a:ext cx="648072" cy="556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400" b="1" dirty="0" smtClean="0"/>
              <a:t>2/2</a:t>
            </a:r>
            <a:endParaRPr lang="el-G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187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κλάση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Η αντιγραφή ενός αρχείο περίπου 40MB διήρκεσε 20 δευτερόλεπτα. </a:t>
            </a:r>
            <a:r>
              <a:rPr lang="el-GR" sz="2000" dirty="0" smtClean="0"/>
              <a:t>Με </a:t>
            </a:r>
            <a:r>
              <a:rPr lang="el-GR" sz="2000" dirty="0"/>
              <a:t>μια μικρή αλλαγή στον κώδικα θα δείξουμε πώς η ίδια διαδικασία μπορεί </a:t>
            </a:r>
            <a:r>
              <a:rPr lang="el-GR" sz="2000" dirty="0" smtClean="0"/>
              <a:t>να διαρκέσει </a:t>
            </a:r>
            <a:r>
              <a:rPr lang="el-GR" sz="2000" dirty="0"/>
              <a:t>μόλις 4 δευτερόλεπτα στον ίδιο υπολογιστή και για το ίδιο αρχείο</a:t>
            </a:r>
            <a:r>
              <a:rPr lang="el-GR" sz="2000" dirty="0" smtClean="0"/>
              <a:t>! </a:t>
            </a:r>
            <a:r>
              <a:rPr lang="el-GR" sz="2000" u="sng" dirty="0"/>
              <a:t>Συγκεκριμένα θα αλλάξουμε τον </a:t>
            </a:r>
            <a:r>
              <a:rPr lang="el-GR" sz="2000" u="sng" dirty="0" err="1"/>
              <a:t>κωδικά</a:t>
            </a:r>
            <a:r>
              <a:rPr lang="el-GR" sz="2000" u="sng" dirty="0"/>
              <a:t> του βρόχου </a:t>
            </a:r>
            <a:r>
              <a:rPr lang="el-GR" sz="2000" u="sng" dirty="0" err="1"/>
              <a:t>while</a:t>
            </a:r>
            <a:r>
              <a:rPr lang="el-GR" sz="2000" dirty="0"/>
              <a:t>:</a:t>
            </a:r>
            <a:endParaRPr lang="el-GR" sz="20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475656" y="2750827"/>
            <a:ext cx="640871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Θα αντιγράψουμε τώρα τα περιεχόμενα του αρχείου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στο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Η αντιγραφή θα γίνει ανά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και θα τυπώνουμε την πρόοδο</a:t>
            </a:r>
          </a:p>
          <a:p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bufsize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= 262144; // το μέγεθος του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block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char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]; //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ορίζουμε το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buffer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από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</a:p>
          <a:p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; // ο μετρητής των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που γράφονται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total = 0;</a:t>
            </a:r>
          </a:p>
          <a:p>
            <a:pPr lvl="1"/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fin.eof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) { // έχουμε φτάσει στο τέλος του αρχείου;</a:t>
            </a: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fin.read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); //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διάβασε το πολύ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bufsize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bytes</a:t>
            </a:r>
          </a:p>
          <a:p>
            <a:pPr lvl="1"/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fin.gcount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(); // μέτρα πόσα πραγματικά διαβάστηκαν</a:t>
            </a:r>
          </a:p>
          <a:p>
            <a:pPr lvl="1"/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) // αν έχει διαβαστεί έστω και 1 </a:t>
            </a:r>
            <a:r>
              <a:rPr lang="el-GR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l-G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fout.write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buf,count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); //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γράψε τα στο αρχείο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endParaRPr lang="en-US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"Copy Completed : " &lt;&lt; 100*total/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finsize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"\r";</a:t>
            </a:r>
          </a:p>
          <a:p>
            <a:pPr lvl="1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total += count;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613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τελεστές &lt;&lt;, &gt;&gt;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Η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l-GR" sz="2200" dirty="0"/>
              <a:t> προσφέρει έναν πολύ </a:t>
            </a:r>
            <a:r>
              <a:rPr lang="el-GR" sz="2200" b="1" dirty="0"/>
              <a:t>εύχρηστο τρόπο </a:t>
            </a:r>
            <a:r>
              <a:rPr lang="el-GR" sz="2200" b="1" dirty="0" smtClean="0"/>
              <a:t>ανταλλαγής δεδομένων </a:t>
            </a:r>
            <a:r>
              <a:rPr lang="el-GR" sz="2200" b="1" dirty="0"/>
              <a:t>με το αρχείο</a:t>
            </a:r>
            <a:r>
              <a:rPr lang="el-GR" sz="2200" dirty="0"/>
              <a:t>, μέσω των τελεστών &lt;&lt; και &gt;&gt; που δηλώνουν την </a:t>
            </a:r>
            <a:r>
              <a:rPr lang="el-GR" sz="2200" dirty="0" smtClean="0"/>
              <a:t>κατεύθυνση </a:t>
            </a:r>
            <a:r>
              <a:rPr lang="el-GR" sz="2200" dirty="0"/>
              <a:t>από (&gt;&gt;) και προς (&lt;&lt;) το αρχείο. </a:t>
            </a:r>
            <a:endParaRPr lang="el-GR" sz="2200" dirty="0" smtClean="0"/>
          </a:p>
          <a:p>
            <a:r>
              <a:rPr lang="el-GR" sz="2200" dirty="0" smtClean="0"/>
              <a:t>Τους </a:t>
            </a:r>
            <a:r>
              <a:rPr lang="el-GR" sz="2200" dirty="0"/>
              <a:t>έχουμε ήδη </a:t>
            </a:r>
            <a:r>
              <a:rPr lang="el-GR" sz="2200" dirty="0" smtClean="0"/>
              <a:t>χρησιμοποιήσει με </a:t>
            </a:r>
            <a:r>
              <a:rPr lang="el-GR" sz="2200" dirty="0"/>
              <a:t>την πρότυπη έξοδο (κονσόλα)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2200" dirty="0"/>
              <a:t>. Αυτό ισχύει γιατί και η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l-GR" sz="2200" dirty="0"/>
              <a:t> </a:t>
            </a:r>
            <a:r>
              <a:rPr lang="el-GR" sz="2200" dirty="0" smtClean="0"/>
              <a:t>είναι ένα </a:t>
            </a:r>
            <a:r>
              <a:rPr lang="el-GR" sz="2200" b="1" dirty="0"/>
              <a:t>προκαθορισμένο αντικείμενο</a:t>
            </a:r>
            <a:r>
              <a:rPr lang="el-GR" sz="2200" dirty="0"/>
              <a:t>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ostream</a:t>
            </a:r>
            <a:r>
              <a:rPr lang="el-GR" sz="2200" dirty="0"/>
              <a:t> (η γονική κλάση της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ofstream</a:t>
            </a:r>
            <a:r>
              <a:rPr lang="el-GR" sz="2200" dirty="0"/>
              <a:t>) </a:t>
            </a:r>
            <a:r>
              <a:rPr lang="el-GR" sz="2200" dirty="0" smtClean="0"/>
              <a:t>που αντιστοιχεί </a:t>
            </a:r>
            <a:r>
              <a:rPr lang="el-GR" sz="2200" dirty="0"/>
              <a:t>στην πρότυπη έξοδο (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stdout</a:t>
            </a:r>
            <a:r>
              <a:rPr lang="el-GR" sz="2200" dirty="0"/>
              <a:t>). </a:t>
            </a:r>
            <a:endParaRPr lang="el-GR" sz="2200" dirty="0" smtClean="0"/>
          </a:p>
          <a:p>
            <a:r>
              <a:rPr lang="el-GR" sz="2200" dirty="0" smtClean="0"/>
              <a:t>Αντίστοιχα </a:t>
            </a:r>
            <a:r>
              <a:rPr lang="el-GR" sz="2200" dirty="0"/>
              <a:t>η πρότυπη είσοδος </a:t>
            </a:r>
            <a:r>
              <a:rPr lang="el-GR" sz="2200" dirty="0" err="1"/>
              <a:t>cin</a:t>
            </a:r>
            <a:r>
              <a:rPr lang="el-GR" sz="2200" dirty="0"/>
              <a:t> είναι </a:t>
            </a:r>
            <a:r>
              <a:rPr lang="el-GR" sz="2200" dirty="0" smtClean="0"/>
              <a:t>ένα </a:t>
            </a:r>
            <a:r>
              <a:rPr lang="el-GR" sz="2200" dirty="0" err="1" smtClean="0"/>
              <a:t>istream</a:t>
            </a:r>
            <a:r>
              <a:rPr lang="el-GR" sz="2200" dirty="0" smtClean="0"/>
              <a:t> </a:t>
            </a:r>
            <a:r>
              <a:rPr lang="el-GR" sz="2200" dirty="0"/>
              <a:t>(η γονική κλάση της </a:t>
            </a:r>
            <a:r>
              <a:rPr lang="el-GR" sz="2200" dirty="0" err="1"/>
              <a:t>ifstream</a:t>
            </a:r>
            <a:r>
              <a:rPr lang="el-GR" sz="2200" dirty="0"/>
              <a:t>) που δίνει πρόσβαση στην </a:t>
            </a:r>
            <a:r>
              <a:rPr lang="el-GR" sz="2200" dirty="0" err="1"/>
              <a:t>stdin</a:t>
            </a:r>
            <a:r>
              <a:rPr lang="el-GR" sz="2200" dirty="0"/>
              <a:t>, και η </a:t>
            </a:r>
            <a:r>
              <a:rPr lang="el-GR" sz="2200" dirty="0" smtClean="0"/>
              <a:t>πρότυπη έξοδος </a:t>
            </a:r>
            <a:r>
              <a:rPr lang="el-GR" sz="2200" dirty="0"/>
              <a:t>λαθών </a:t>
            </a:r>
            <a:r>
              <a:rPr lang="el-GR" sz="2200" dirty="0" err="1"/>
              <a:t>cerr</a:t>
            </a:r>
            <a:r>
              <a:rPr lang="el-GR" sz="2200" dirty="0"/>
              <a:t> που αντιστοιχεί στην </a:t>
            </a:r>
            <a:r>
              <a:rPr lang="el-GR" sz="2200" dirty="0" err="1"/>
              <a:t>stderr</a:t>
            </a:r>
            <a:r>
              <a:rPr lang="el-GR" sz="2200" dirty="0"/>
              <a:t>.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3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τελεστές &lt;&lt;, &gt;&gt;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Τρόπος χρήσης. </a:t>
            </a:r>
            <a:r>
              <a:rPr lang="el-GR" sz="2400" dirty="0"/>
              <a:t>Έστω </a:t>
            </a:r>
            <a:r>
              <a:rPr lang="el-GR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fin,fout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δύο </a:t>
            </a:r>
            <a:r>
              <a:rPr lang="el-GR" sz="2400" dirty="0" smtClean="0"/>
              <a:t>αντικείμενα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ifstream</a:t>
            </a:r>
            <a:r>
              <a:rPr lang="en-US" sz="2400" dirty="0" smtClean="0"/>
              <a:t> </a:t>
            </a:r>
            <a:r>
              <a:rPr lang="el-GR" sz="2400" dirty="0"/>
              <a:t>και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ofstream</a:t>
            </a:r>
            <a:r>
              <a:rPr lang="en-US" sz="2400" dirty="0"/>
              <a:t> </a:t>
            </a:r>
            <a:r>
              <a:rPr lang="el-GR" sz="2400" dirty="0"/>
              <a:t>αντίστοιχα:</a:t>
            </a:r>
            <a:endParaRPr lang="el-GR" sz="2400" b="1" dirty="0" smtClean="0"/>
          </a:p>
          <a:p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07504" y="2171273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#include 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iostream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using namespace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main() {</a:t>
            </a:r>
          </a:p>
          <a:p>
            <a:pPr marL="90488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ifstream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fin("data.txt");</a:t>
            </a:r>
          </a:p>
          <a:p>
            <a:pPr marL="904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(fin == 0) {</a:t>
            </a:r>
          </a:p>
          <a:p>
            <a:pPr marL="179388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"Error: could not open file data.txt" &lt;&lt;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793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return 10;</a:t>
            </a:r>
          </a:p>
          <a:p>
            <a:pPr marL="90488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90488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ofstream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("output.txt");</a:t>
            </a:r>
          </a:p>
          <a:p>
            <a:pPr marL="904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== 0) {</a:t>
            </a:r>
          </a:p>
          <a:p>
            <a:pPr marL="179388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"Error: could not open file output.txt" &lt;&lt;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793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return 10;</a:t>
            </a:r>
          </a:p>
          <a:p>
            <a:pPr marL="90488"/>
            <a:r>
              <a:rPr lang="el-G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404646" y="2171273"/>
            <a:ext cx="45598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/>
            <a:r>
              <a:rPr lang="el-GR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Δήλωση των μεταβλητών που θα χρησιμοποιηθούν.</a:t>
            </a:r>
          </a:p>
          <a:p>
            <a:pPr marL="904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string name;</a:t>
            </a:r>
          </a:p>
          <a:p>
            <a:pPr marL="904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double age;</a:t>
            </a:r>
          </a:p>
          <a:p>
            <a:pPr marL="90488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όσο δεν έχουμε φτάσει στο τέλος του αρχείου</a:t>
            </a:r>
          </a:p>
          <a:p>
            <a:pPr marL="904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while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fin.eof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 == false) {</a:t>
            </a:r>
          </a:p>
          <a:p>
            <a:pPr marL="179388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διάβασε κάθε στήλη στην αντίστοιχη μεταβλητή</a:t>
            </a:r>
          </a:p>
          <a:p>
            <a:pPr marL="1793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fin &gt;&gt; name &gt;&gt; age;</a:t>
            </a:r>
          </a:p>
          <a:p>
            <a:pPr marL="179388"/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fin.eof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() == false) {</a:t>
            </a:r>
          </a:p>
          <a:p>
            <a:pPr marL="269875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τύπωσε τα στην κονσόλα</a:t>
            </a:r>
          </a:p>
          <a:p>
            <a:pPr marL="269875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Ο " &lt;&lt;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name &lt;&lt; "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είναι " &lt;&lt;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age &lt;&lt; "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ετών." &lt;&lt;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269875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// και γράψε το ίδιο κείμενο στο αρχείο output.txt</a:t>
            </a:r>
          </a:p>
          <a:p>
            <a:pPr marL="269875"/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fout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 &lt;&lt; "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Ο " &lt;&lt;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name &lt;&lt; "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είναι " &lt;&lt; 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age &lt;&lt; " </a:t>
            </a:r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ετών." &lt;&lt; 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endl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79388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179388"/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l-GR" sz="1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Ελεύθερη σχεδίαση 2"/>
          <p:cNvSpPr/>
          <p:nvPr/>
        </p:nvSpPr>
        <p:spPr>
          <a:xfrm>
            <a:off x="404734" y="2428407"/>
            <a:ext cx="4147771" cy="2968052"/>
          </a:xfrm>
          <a:custGeom>
            <a:avLst/>
            <a:gdLst>
              <a:gd name="connsiteX0" fmla="*/ 0 w 4147771"/>
              <a:gd name="connsiteY0" fmla="*/ 2968052 h 2968052"/>
              <a:gd name="connsiteX1" fmla="*/ 3994879 w 4147771"/>
              <a:gd name="connsiteY1" fmla="*/ 2465882 h 2968052"/>
              <a:gd name="connsiteX2" fmla="*/ 3387777 w 4147771"/>
              <a:gd name="connsiteY2" fmla="*/ 689547 h 2968052"/>
              <a:gd name="connsiteX3" fmla="*/ 4054840 w 4147771"/>
              <a:gd name="connsiteY3" fmla="*/ 0 h 296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7771" h="2968052">
                <a:moveTo>
                  <a:pt x="0" y="2968052"/>
                </a:moveTo>
                <a:cubicBezTo>
                  <a:pt x="1715125" y="2906842"/>
                  <a:pt x="3430250" y="2845633"/>
                  <a:pt x="3994879" y="2465882"/>
                </a:cubicBezTo>
                <a:cubicBezTo>
                  <a:pt x="4559509" y="2086131"/>
                  <a:pt x="3377784" y="1100527"/>
                  <a:pt x="3387777" y="689547"/>
                </a:cubicBezTo>
                <a:cubicBezTo>
                  <a:pt x="3397770" y="278567"/>
                  <a:pt x="3726305" y="139283"/>
                  <a:pt x="405484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1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τελεστές &lt;&lt;, &gt;&gt;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Αν το αρχείο </a:t>
            </a:r>
            <a:r>
              <a:rPr lang="el-GR" sz="2400" i="1" dirty="0"/>
              <a:t>data.txt</a:t>
            </a:r>
            <a:r>
              <a:rPr lang="el-GR" sz="2400" dirty="0"/>
              <a:t> έχει π.χ. τα εξής δεδομένα</a:t>
            </a:r>
            <a:r>
              <a:rPr lang="el-GR" sz="2400" dirty="0" smtClean="0"/>
              <a:t>:</a:t>
            </a:r>
          </a:p>
          <a:p>
            <a:endParaRPr lang="el-GR" sz="2400" dirty="0"/>
          </a:p>
          <a:p>
            <a:endParaRPr lang="el-GR" sz="2400" dirty="0" smtClean="0"/>
          </a:p>
          <a:p>
            <a:r>
              <a:rPr lang="el-GR" sz="2400" dirty="0"/>
              <a:t>Το αποτέλεσμα του προγράμματος θα αποθηκευτεί στο αρχείο </a:t>
            </a:r>
            <a:r>
              <a:rPr lang="el-GR" sz="2400" i="1" dirty="0"/>
              <a:t>output.txt</a:t>
            </a:r>
            <a:r>
              <a:rPr lang="el-GR" sz="2400" dirty="0"/>
              <a:t> και θα είναι:</a:t>
            </a:r>
            <a:endParaRPr lang="el-GR" sz="2400" dirty="0"/>
          </a:p>
          <a:p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2915816" y="1777380"/>
            <a:ext cx="22322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Κώστας 29.7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Νίκος 34.4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Γιαννάκης 6.5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Μαθουσάλας 803.4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055407" y="3793604"/>
            <a:ext cx="39530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Ο Κώστας είναι 29.7 ετών.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Ο Νίκος είναι 34.4 ετών.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Ο Γιαννάκης είναι 6.5 ετών.</a:t>
            </a:r>
          </a:p>
          <a:p>
            <a:r>
              <a:rPr lang="el-GR" dirty="0">
                <a:latin typeface="Consolas" panose="020B0609020204030204" pitchFamily="49" charset="0"/>
                <a:cs typeface="Consolas" panose="020B0609020204030204" pitchFamily="49" charset="0"/>
              </a:rPr>
              <a:t>Ο Μαθουσάλας είναι 803.4 ετών.</a:t>
            </a:r>
          </a:p>
        </p:txBody>
      </p:sp>
    </p:spTree>
    <p:extLst>
      <p:ext uri="{BB962C8B-B14F-4D97-AF65-F5344CB8AC3E}">
        <p14:creationId xmlns:p14="http://schemas.microsoft.com/office/powerpoint/2010/main" val="1846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Stringstreams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Στη γλώσσα C, </a:t>
            </a:r>
            <a:r>
              <a:rPr lang="el-GR" sz="2400" dirty="0" smtClean="0"/>
              <a:t>η μορφοποίηση </a:t>
            </a:r>
            <a:r>
              <a:rPr lang="el-GR" sz="2400" dirty="0"/>
              <a:t>ενός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sz="2400" dirty="0"/>
              <a:t> μέσω </a:t>
            </a:r>
            <a:r>
              <a:rPr lang="el-GR" sz="2400" dirty="0" smtClean="0"/>
              <a:t>παραμέτρων γίνεται </a:t>
            </a:r>
            <a:r>
              <a:rPr lang="el-GR" sz="2400" dirty="0"/>
              <a:t>με την εντολή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sprintf</a:t>
            </a:r>
            <a:r>
              <a:rPr lang="el-GR" sz="2400" dirty="0"/>
              <a:t>, που λειτουργεί με τον ίδιο τρόπο όπως η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l-GR" sz="2400" dirty="0"/>
              <a:t> για </a:t>
            </a:r>
            <a:r>
              <a:rPr lang="el-GR" sz="2400" dirty="0" smtClean="0"/>
              <a:t>την πρότυπη </a:t>
            </a:r>
            <a:r>
              <a:rPr lang="el-GR" sz="2400" dirty="0"/>
              <a:t>έξοδο (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stdout</a:t>
            </a:r>
            <a:r>
              <a:rPr lang="el-GR" sz="2400" dirty="0"/>
              <a:t>) ή η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fprintf</a:t>
            </a:r>
            <a:r>
              <a:rPr lang="el-GR" sz="2400" dirty="0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400" dirty="0"/>
              <a:t>για την έξοδο σε αρχείο. </a:t>
            </a:r>
            <a:endParaRPr lang="el-GR" sz="2400" dirty="0" smtClean="0"/>
          </a:p>
          <a:p>
            <a:r>
              <a:rPr lang="el-GR" sz="2400" b="1" dirty="0" smtClean="0"/>
              <a:t>Αντίστοιχα</a:t>
            </a:r>
            <a:r>
              <a:rPr lang="el-GR" sz="2400" dirty="0"/>
              <a:t>, η </a:t>
            </a:r>
            <a:r>
              <a:rPr lang="el-GR" sz="2400" dirty="0" smtClean="0"/>
              <a:t>λειτουργία των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streams</a:t>
            </a:r>
            <a:r>
              <a:rPr lang="el-GR" sz="2400" dirty="0"/>
              <a:t> και η ευκολία των τελεστών &lt;&lt; και &gt;&gt; παρέχεται στη C++ και για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strings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dirty="0" smtClean="0"/>
              <a:t>Για το </a:t>
            </a:r>
            <a:r>
              <a:rPr lang="el-GR" sz="2400" dirty="0"/>
              <a:t>σκοπό αυτό έχει υλοποιηθεί η κλάση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stringstream</a:t>
            </a:r>
            <a:r>
              <a:rPr lang="el-GR" sz="2400" dirty="0"/>
              <a:t> (</a:t>
            </a:r>
            <a:r>
              <a:rPr lang="el-GR" sz="2400" dirty="0" smtClean="0"/>
              <a:t>στο αρχείο </a:t>
            </a:r>
            <a:r>
              <a:rPr lang="el-GR" sz="2400" dirty="0"/>
              <a:t>κεφαλίδας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sstream</a:t>
            </a:r>
            <a:r>
              <a:rPr lang="el-GR" sz="2400" dirty="0" smtClean="0"/>
              <a:t>), και </a:t>
            </a:r>
            <a:r>
              <a:rPr lang="el-GR" sz="2400" dirty="0"/>
              <a:t>χρησιμοποιείται </a:t>
            </a:r>
            <a:r>
              <a:rPr lang="el-GR" sz="2400" dirty="0" smtClean="0"/>
              <a:t>όπως ακριβώς </a:t>
            </a:r>
            <a:r>
              <a:rPr lang="el-GR" sz="2400" dirty="0"/>
              <a:t>ένα </a:t>
            </a:r>
            <a:r>
              <a:rPr lang="el-GR" sz="2400" dirty="0" err="1">
                <a:solidFill>
                  <a:schemeClr val="dk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l-GR" sz="2400" dirty="0"/>
              <a:t>.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18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Stringstreams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79666" y="4793682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177986" y="1212391"/>
            <a:ext cx="4392488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&lt;string&gt;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&lt;sstream&gt;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#include &lt;iostream&gt;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using namespace std;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int main() {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stringstream formatted;</a:t>
            </a:r>
          </a:p>
          <a:p>
            <a:r>
              <a:rPr lang="el-GR" sz="1200" smtClean="0">
                <a:latin typeface="Consolas" panose="020B0609020204030204" pitchFamily="49" charset="0"/>
                <a:cs typeface="Consolas" panose="020B0609020204030204" pitchFamily="49" charset="0"/>
              </a:rPr>
              <a:t>// Δήλωση των μεταβλητών που θα χρησιμοποιηθούν.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int data[] = {10, 5, 4, 3, 8, 11};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string names[] = {"one", "two", "three", "four", "five", "six"};</a:t>
            </a:r>
          </a:p>
          <a:p>
            <a:r>
              <a:rPr lang="nn-NO" sz="1200" smtClean="0">
                <a:latin typeface="Consolas" panose="020B0609020204030204" pitchFamily="49" charset="0"/>
                <a:cs typeface="Consolas" panose="020B0609020204030204" pitchFamily="49" charset="0"/>
              </a:rPr>
              <a:t>for (int i=0; i &lt; 6; i++) {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formatted &lt;&lt; "Name: " &lt;&lt; names[i] &lt;&lt; ", value: " &lt;&lt; data[i] &lt;&lt; endl;</a:t>
            </a:r>
          </a:p>
          <a:p>
            <a:r>
              <a:rPr lang="el-GR" sz="12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200" smtClean="0">
                <a:latin typeface="Consolas" panose="020B0609020204030204" pitchFamily="49" charset="0"/>
                <a:cs typeface="Consolas" panose="020B0609020204030204" pitchFamily="49" charset="0"/>
              </a:rPr>
              <a:t>cout &lt;&lt; formatted.str();</a:t>
            </a:r>
          </a:p>
          <a:p>
            <a:r>
              <a:rPr lang="el-GR" sz="120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433642" y="1466587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cout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&lt;&lt;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formatted.str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l-GR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5623718" y="2205251"/>
            <a:ext cx="2646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one, value: 10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two, value: 5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three, value: 4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four, value: 3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five, value: 8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Name: six, value: 11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Δεξιό βέλος 8"/>
          <p:cNvSpPr/>
          <p:nvPr/>
        </p:nvSpPr>
        <p:spPr>
          <a:xfrm>
            <a:off x="4714490" y="1651253"/>
            <a:ext cx="719152" cy="126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6730714" y="1835919"/>
            <a:ext cx="216024" cy="302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251520" y="4353265"/>
            <a:ext cx="8162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cs typeface="Consolas" panose="020B0609020204030204" pitchFamily="49" charset="0"/>
              </a:rPr>
              <a:t>Η </a:t>
            </a:r>
            <a:r>
              <a:rPr lang="el-GR" b="1" dirty="0" smtClean="0">
                <a:cs typeface="Consolas" panose="020B0609020204030204" pitchFamily="49" charset="0"/>
              </a:rPr>
              <a:t>μέθοδος </a:t>
            </a:r>
            <a:r>
              <a:rPr lang="el-GR" sz="16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l-GR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b="1" dirty="0" smtClean="0">
                <a:cs typeface="Consolas" panose="020B0609020204030204" pitchFamily="49" charset="0"/>
              </a:rPr>
              <a:t> </a:t>
            </a:r>
            <a:r>
              <a:rPr lang="el-GR" dirty="0" smtClean="0">
                <a:cs typeface="Consolas" panose="020B0609020204030204" pitchFamily="49" charset="0"/>
              </a:rPr>
              <a:t>του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stringstream</a:t>
            </a:r>
            <a:r>
              <a:rPr lang="el-GR" dirty="0" smtClean="0">
                <a:cs typeface="Consolas" panose="020B0609020204030204" pitchFamily="49" charset="0"/>
              </a:rPr>
              <a:t> “παγώνει” τα περιεχόμενά του και επιστρέφει ένα αντικείμενο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l-GR" dirty="0" smtClean="0">
                <a:cs typeface="Consolas" panose="020B0609020204030204" pitchFamily="49" charset="0"/>
              </a:rPr>
              <a:t> το οποίο μπορούμε να τυπώσουμε.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 smtClean="0">
                <a:cs typeface="Consolas" panose="020B0609020204030204" pitchFamily="49" charset="0"/>
              </a:rPr>
              <a:t>Δεν </a:t>
            </a:r>
            <a:r>
              <a:rPr lang="el-GR" dirty="0">
                <a:cs typeface="Consolas" panose="020B0609020204030204" pitchFamily="49" charset="0"/>
              </a:rPr>
              <a:t>είναι αποδεκτό </a:t>
            </a:r>
            <a:r>
              <a:rPr lang="el-GR" dirty="0" smtClean="0">
                <a:cs typeface="Consolas" panose="020B0609020204030204" pitchFamily="49" charset="0"/>
              </a:rPr>
              <a:t>να τυπώσουμε </a:t>
            </a:r>
            <a:r>
              <a:rPr lang="el-GR" dirty="0">
                <a:cs typeface="Consolas" panose="020B0609020204030204" pitchFamily="49" charset="0"/>
              </a:rPr>
              <a:t>ένα αντικείμενο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stringstream</a:t>
            </a:r>
            <a:r>
              <a:rPr lang="el-GR" dirty="0">
                <a:cs typeface="Consolas" panose="020B0609020204030204" pitchFamily="49" charset="0"/>
              </a:rPr>
              <a:t> απευθείας.</a:t>
            </a:r>
          </a:p>
        </p:txBody>
      </p:sp>
    </p:spTree>
    <p:extLst>
      <p:ext uri="{BB962C8B-B14F-4D97-AF65-F5344CB8AC3E}">
        <p14:creationId xmlns:p14="http://schemas.microsoft.com/office/powerpoint/2010/main" val="861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Αντικειμενοστραφής </a:t>
            </a:r>
            <a:r>
              <a:rPr lang="el-GR" b="1" dirty="0" smtClean="0"/>
              <a:t>Προγραμματισμός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8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 smtClean="0"/>
              <a:t>Αρχεία και </a:t>
            </a:r>
            <a:r>
              <a:rPr lang="en-US" sz="2800" dirty="0" smtClean="0"/>
              <a:t>Streams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Τσούλος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Εγχειρίδιο της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Μάθετε τη </a:t>
            </a:r>
            <a:r>
              <a:rPr lang="en-GB" sz="1600" dirty="0"/>
              <a:t>C</a:t>
            </a:r>
            <a:r>
              <a:rPr lang="el-GR" sz="1600" dirty="0"/>
              <a:t>++, 2η Ελληνική έκδοση, </a:t>
            </a:r>
            <a:r>
              <a:rPr lang="en-GB" sz="1600" dirty="0"/>
              <a:t>Jesse Liberty</a:t>
            </a:r>
            <a:r>
              <a:rPr lang="el-GR" sz="1600" dirty="0"/>
              <a:t> , </a:t>
            </a:r>
            <a:r>
              <a:rPr lang="el-GR" sz="1600" dirty="0" err="1"/>
              <a:t>Γκιούρδας</a:t>
            </a:r>
            <a:r>
              <a:rPr lang="el-GR" sz="1600" dirty="0"/>
              <a:t>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Προγραμματισμός με τη γλώσσα </a:t>
            </a:r>
            <a:r>
              <a:rPr lang="en-GB" sz="1600" dirty="0"/>
              <a:t>C</a:t>
            </a:r>
            <a:r>
              <a:rPr lang="el-GR" sz="1600" dirty="0"/>
              <a:t>++ Μέρος Α, Αλεβίζος Θ., Έκδοση ΤΕΙ Καβάλας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</a:t>
            </a:r>
            <a:r>
              <a:rPr lang="el-GR" sz="1600" dirty="0"/>
              <a:t>++ Αντικειμενοστραφής Προγραμματισμός Υπολογιστών Τομαράς Α., , Εκδόσεις Νέων Τεχνολογιών.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Ανακαλύψτε τη γλώσσα </a:t>
            </a:r>
            <a:r>
              <a:rPr lang="en-GB" sz="1600" dirty="0"/>
              <a:t>C</a:t>
            </a:r>
            <a:r>
              <a:rPr lang="el-GR" sz="1600" dirty="0"/>
              <a:t>, </a:t>
            </a:r>
            <a:r>
              <a:rPr lang="en-GB" sz="1600" dirty="0"/>
              <a:t>J</a:t>
            </a:r>
            <a:r>
              <a:rPr lang="el-GR" sz="1600" dirty="0"/>
              <a:t>. </a:t>
            </a:r>
            <a:r>
              <a:rPr lang="en-GB" sz="1600" dirty="0" err="1"/>
              <a:t>Purdum</a:t>
            </a:r>
            <a:r>
              <a:rPr lang="el-GR" sz="1600" dirty="0"/>
              <a:t>, Εκδόσεις Δίαυλος.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l-GR" sz="1600" dirty="0"/>
              <a:t>Εισαγωγή στο Συστηματικό Προγραμματισμό και στη γλώσσα </a:t>
            </a:r>
            <a:r>
              <a:rPr lang="en-GB" sz="1600" dirty="0"/>
              <a:t>C</a:t>
            </a:r>
            <a:r>
              <a:rPr lang="el-GR" sz="1600" dirty="0"/>
              <a:t>++, Σ. </a:t>
            </a:r>
            <a:r>
              <a:rPr lang="el-GR" sz="1600" dirty="0" err="1"/>
              <a:t>Μπαλτζής</a:t>
            </a:r>
            <a:r>
              <a:rPr lang="el-GR" sz="1600" dirty="0"/>
              <a:t>, εκδόσεις πανεπιστημίου Ιωαννίνων.</a:t>
            </a:r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C++ From the beginning, Jan </a:t>
            </a:r>
            <a:r>
              <a:rPr lang="en-GB" sz="1600" dirty="0" err="1"/>
              <a:t>Skansholm</a:t>
            </a:r>
            <a:r>
              <a:rPr lang="en-GB" sz="1600" dirty="0"/>
              <a:t>, Addison Wesley.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 smtClean="0"/>
              <a:t>The </a:t>
            </a:r>
            <a:r>
              <a:rPr lang="en-GB" sz="1600" dirty="0"/>
              <a:t>design and analysis of computer algorithms, A.V. AHO, J.E. HOPCROFT, J.D. ULLMANN, Addison Wesley 1974.</a:t>
            </a:r>
            <a:endParaRPr lang="el-G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Structure and Interpretation of Computer Programs, H. ABELSON, G.J. SUSSMAN, J. SUSSMAN,  MIT Press, Mc </a:t>
            </a:r>
            <a:r>
              <a:rPr lang="en-GB" sz="1600" dirty="0" err="1"/>
              <a:t>Graw</a:t>
            </a:r>
            <a:r>
              <a:rPr lang="en-GB" sz="1600" dirty="0"/>
              <a:t> Hill Book Company, 1985</a:t>
            </a:r>
            <a:endParaRPr lang="el-GR" sz="1600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en-GB" sz="1600" dirty="0"/>
              <a:t>The art of computer programming, D.E. KNUTH, Addison-Wesley.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Αντικειμενοστραφής Προγραμματισμός.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http://eclass.teiep.gr/courses/COMP113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Αρχεία και </a:t>
            </a:r>
            <a:r>
              <a:rPr lang="en-US" dirty="0"/>
              <a:t>Streams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Αρχεία</a:t>
            </a:r>
            <a:r>
              <a:rPr lang="en-US" sz="2400" b="1" dirty="0" smtClean="0"/>
              <a:t>: </a:t>
            </a:r>
            <a:r>
              <a:rPr lang="en-US" sz="2400" dirty="0" smtClean="0"/>
              <a:t>A</a:t>
            </a:r>
            <a:r>
              <a:rPr lang="el-GR" sz="2400" dirty="0" err="1" smtClean="0"/>
              <a:t>κολουθίες</a:t>
            </a:r>
            <a:r>
              <a:rPr lang="el-GR" sz="2400" dirty="0" smtClean="0"/>
              <a:t> </a:t>
            </a:r>
            <a:r>
              <a:rPr lang="el-GR" sz="2400" dirty="0"/>
              <a:t>χαρακτήρων. </a:t>
            </a:r>
            <a:endParaRPr lang="en-US" sz="2400" dirty="0" smtClean="0"/>
          </a:p>
          <a:p>
            <a:r>
              <a:rPr lang="en-US" sz="2200" dirty="0" smtClean="0"/>
              <a:t>H</a:t>
            </a:r>
            <a:r>
              <a:rPr lang="el-GR" sz="2200" dirty="0" smtClean="0"/>
              <a:t> </a:t>
            </a:r>
            <a:r>
              <a:rPr lang="el-GR" sz="2200" dirty="0"/>
              <a:t>C προσφέρει ορισμένες δομές δεδομένων FILE (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l-GR" sz="2200" dirty="0"/>
              <a:t>, ο πρόγονος </a:t>
            </a:r>
            <a:r>
              <a:rPr lang="el-GR" sz="2200" dirty="0" smtClean="0"/>
              <a:t>της</a:t>
            </a:r>
            <a:r>
              <a:rPr lang="en-US" sz="2200" dirty="0" smtClean="0"/>
              <a:t> </a:t>
            </a:r>
            <a:r>
              <a:rPr lang="el-GR" sz="2200" dirty="0" smtClean="0"/>
              <a:t>κλάσης</a:t>
            </a:r>
            <a:r>
              <a:rPr lang="el-GR" sz="2200" dirty="0"/>
              <a:t>) και ανεξάρτητες συναρτήσεις που έχουν πρόσβαση στα αρχεία. </a:t>
            </a:r>
            <a:endParaRPr lang="en-US" sz="2200" dirty="0" smtClean="0"/>
          </a:p>
          <a:p>
            <a:r>
              <a:rPr lang="el-GR" sz="2200" dirty="0" smtClean="0"/>
              <a:t>Η όλη</a:t>
            </a:r>
            <a:r>
              <a:rPr lang="en-US" sz="2200" dirty="0" smtClean="0"/>
              <a:t> </a:t>
            </a:r>
            <a:r>
              <a:rPr lang="el-GR" sz="2200" dirty="0" smtClean="0"/>
              <a:t>διαδικασία </a:t>
            </a:r>
            <a:r>
              <a:rPr lang="el-GR" sz="2200" dirty="0"/>
              <a:t>του προγραμματισμού γίνεται με </a:t>
            </a:r>
            <a:r>
              <a:rPr lang="el-GR" sz="2200" dirty="0" err="1"/>
              <a:t>pointers</a:t>
            </a:r>
            <a:r>
              <a:rPr lang="el-GR" sz="2200" dirty="0"/>
              <a:t> στις δομές FILE και είναι </a:t>
            </a:r>
            <a:r>
              <a:rPr lang="el-GR" sz="2200" dirty="0" smtClean="0"/>
              <a:t>αρκετά</a:t>
            </a:r>
            <a:r>
              <a:rPr lang="en-US" sz="2200" dirty="0" smtClean="0"/>
              <a:t> </a:t>
            </a:r>
            <a:r>
              <a:rPr lang="el-GR" sz="2200" dirty="0" smtClean="0"/>
              <a:t>εύκολο </a:t>
            </a:r>
            <a:r>
              <a:rPr lang="el-GR" sz="2200" dirty="0"/>
              <a:t>να γίνει κάποιο λάθος κατά τη χρήση τους. </a:t>
            </a:r>
            <a:endParaRPr lang="en-US" sz="2200" dirty="0" smtClean="0"/>
          </a:p>
          <a:p>
            <a:r>
              <a:rPr lang="el-GR" sz="2200" dirty="0" smtClean="0"/>
              <a:t>Επιπλέον </a:t>
            </a:r>
            <a:r>
              <a:rPr lang="el-GR" sz="2200" dirty="0"/>
              <a:t>δε προσφέρουν καμία </a:t>
            </a:r>
            <a:r>
              <a:rPr lang="el-GR" sz="2200" dirty="0" smtClean="0"/>
              <a:t>από</a:t>
            </a:r>
            <a:r>
              <a:rPr lang="en-US" sz="2200" dirty="0" smtClean="0"/>
              <a:t> </a:t>
            </a:r>
            <a:r>
              <a:rPr lang="el-GR" sz="2200" dirty="0" smtClean="0"/>
              <a:t>τις </a:t>
            </a:r>
            <a:r>
              <a:rPr lang="el-GR" sz="2200" dirty="0"/>
              <a:t>ευκολίες του αντικειμενοστραφούς προγραμματισμού (κληρονομικότητα</a:t>
            </a:r>
            <a:r>
              <a:rPr lang="el-GR" sz="2200" dirty="0" smtClean="0"/>
              <a:t>,</a:t>
            </a:r>
            <a:r>
              <a:rPr lang="en-US" sz="2200" dirty="0" smtClean="0"/>
              <a:t> </a:t>
            </a:r>
            <a:r>
              <a:rPr lang="el-GR" sz="2200" dirty="0" smtClean="0"/>
              <a:t>πολυμορφισμό</a:t>
            </a:r>
            <a:r>
              <a:rPr lang="el-GR" sz="2200" dirty="0"/>
              <a:t>, </a:t>
            </a:r>
            <a:r>
              <a:rPr lang="el-GR" sz="2200" dirty="0" err="1"/>
              <a:t>κλπ</a:t>
            </a:r>
            <a:r>
              <a:rPr lang="el-GR" sz="2200" dirty="0"/>
              <a:t>).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99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Για το σκοπό αυτό η C++, υιοθέτησε τη χρήση των </a:t>
            </a:r>
            <a:r>
              <a:rPr lang="el-GR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streams</a:t>
            </a:r>
            <a:r>
              <a:rPr lang="el-GR" sz="2400" dirty="0"/>
              <a:t>. </a:t>
            </a:r>
            <a:endParaRPr lang="el-GR" sz="2400" dirty="0" smtClean="0"/>
          </a:p>
          <a:p>
            <a:r>
              <a:rPr lang="el-GR" sz="2400" u="sng" dirty="0" smtClean="0"/>
              <a:t>Δεν</a:t>
            </a:r>
            <a:r>
              <a:rPr lang="el-GR" sz="2400" dirty="0" smtClean="0"/>
              <a:t> παρέχεται απευθείας </a:t>
            </a:r>
            <a:r>
              <a:rPr lang="el-GR" sz="2400" dirty="0"/>
              <a:t>πρόσβαση των δεδομένων των αρχείων, παρά μόνο ως ανταλλαγή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bytes</a:t>
            </a:r>
            <a:r>
              <a:rPr lang="el-GR" sz="2400" dirty="0"/>
              <a:t> </a:t>
            </a:r>
            <a:r>
              <a:rPr lang="el-GR" sz="2400" dirty="0" smtClean="0"/>
              <a:t>από το </a:t>
            </a:r>
            <a:r>
              <a:rPr lang="el-GR" sz="2400" dirty="0"/>
              <a:t>πρόγραμμα προς το αρχείο και αντίστροφα.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χρήση των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streams</a:t>
            </a:r>
            <a:r>
              <a:rPr lang="el-GR" sz="2400" dirty="0"/>
              <a:t> ως ροές </a:t>
            </a:r>
            <a:r>
              <a:rPr lang="el-GR" sz="2400" dirty="0" smtClean="0"/>
              <a:t>δεδομένων από </a:t>
            </a:r>
            <a:r>
              <a:rPr lang="el-GR" sz="2400" dirty="0"/>
              <a:t>και προς το αρχείο, έχει το άμεσο όφελος ότι δεν είναι πλέον σημαντικό το </a:t>
            </a:r>
            <a:r>
              <a:rPr lang="el-GR" sz="2400" dirty="0" smtClean="0"/>
              <a:t>μέσον στο </a:t>
            </a:r>
            <a:r>
              <a:rPr lang="el-GR" sz="2400" dirty="0"/>
              <a:t>οποίο βρίσκεται το αρχείο αλλά μόνο η εναλλαγή της πληροφορίας από και </a:t>
            </a:r>
            <a:r>
              <a:rPr lang="el-GR" sz="2400" dirty="0" err="1"/>
              <a:t>πρός</a:t>
            </a:r>
            <a:r>
              <a:rPr lang="el-GR" sz="2400" dirty="0"/>
              <a:t> </a:t>
            </a:r>
            <a:r>
              <a:rPr lang="el-GR" sz="2400" dirty="0" smtClean="0"/>
              <a:t>το πρόγραμμα.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83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Τέτοιες </a:t>
            </a:r>
            <a:r>
              <a:rPr lang="el-GR" sz="2400" dirty="0"/>
              <a:t>κλάσεις </a:t>
            </a:r>
            <a:r>
              <a:rPr lang="el-GR" sz="2400" dirty="0" smtClean="0"/>
              <a:t>είναι </a:t>
            </a:r>
            <a:r>
              <a:rPr lang="el-GR" sz="2400" dirty="0"/>
              <a:t>η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l-GR" sz="2400" dirty="0"/>
              <a:t> και οι </a:t>
            </a:r>
            <a:r>
              <a:rPr lang="el-GR" sz="2400" dirty="0" smtClean="0"/>
              <a:t>πιο συγκεκριμένες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ifstream</a:t>
            </a:r>
            <a:r>
              <a:rPr lang="el-GR" sz="2400" dirty="0"/>
              <a:t>, </a:t>
            </a:r>
            <a:r>
              <a:rPr lang="el-GR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ofstream</a:t>
            </a:r>
            <a:r>
              <a:rPr lang="el-GR" sz="2400" dirty="0"/>
              <a:t>. </a:t>
            </a:r>
            <a:endParaRPr lang="el-GR" sz="2400" dirty="0" smtClean="0"/>
          </a:p>
          <a:p>
            <a:pPr lvl="1"/>
            <a:r>
              <a:rPr lang="en-US" sz="2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l-GR" sz="22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sz="2400" dirty="0" smtClean="0"/>
              <a:t>:</a:t>
            </a:r>
            <a:r>
              <a:rPr lang="el-GR" sz="2400" dirty="0" smtClean="0"/>
              <a:t> αναφέρεται </a:t>
            </a:r>
            <a:r>
              <a:rPr lang="el-GR" sz="2400" dirty="0"/>
              <a:t>στο άνοιγμα αρχείου μόνο για </a:t>
            </a:r>
            <a:r>
              <a:rPr lang="el-GR" sz="2400" dirty="0" smtClean="0"/>
              <a:t>ανάγνωση </a:t>
            </a:r>
            <a:r>
              <a:rPr lang="el-GR" sz="2400" dirty="0"/>
              <a:t>(</a:t>
            </a:r>
            <a:r>
              <a:rPr lang="el-GR" sz="2400" dirty="0" err="1"/>
              <a:t>input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</a:t>
            </a:r>
            <a:r>
              <a:rPr lang="el-GR" sz="2400" dirty="0" err="1"/>
              <a:t>stream</a:t>
            </a:r>
            <a:r>
              <a:rPr lang="el-GR" sz="2400" dirty="0" smtClean="0"/>
              <a:t>)</a:t>
            </a:r>
          </a:p>
          <a:p>
            <a:pPr lvl="1"/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o</a:t>
            </a:r>
            <a:r>
              <a:rPr lang="el-GR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l-GR" sz="2400" dirty="0"/>
              <a:t>χρησιμοποιείται μόνο για εγγραφή στο αρχείο (</a:t>
            </a:r>
            <a:r>
              <a:rPr lang="el-GR" sz="2400" dirty="0" err="1"/>
              <a:t>output</a:t>
            </a:r>
            <a:r>
              <a:rPr lang="el-GR" sz="2400" dirty="0"/>
              <a:t> </a:t>
            </a:r>
            <a:r>
              <a:rPr lang="el-GR" sz="2400" dirty="0" err="1"/>
              <a:t>file</a:t>
            </a:r>
            <a:r>
              <a:rPr lang="el-GR" sz="2400" dirty="0"/>
              <a:t> </a:t>
            </a:r>
            <a:r>
              <a:rPr lang="el-GR" sz="2400" dirty="0" err="1"/>
              <a:t>stream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/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l-GR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stream</a:t>
            </a:r>
            <a:r>
              <a:rPr lang="en-US" sz="2400" dirty="0" smtClean="0"/>
              <a:t>: </a:t>
            </a:r>
            <a:r>
              <a:rPr lang="el-GR" sz="2400" dirty="0" smtClean="0"/>
              <a:t>προσφέρει </a:t>
            </a:r>
            <a:r>
              <a:rPr lang="el-GR" sz="2400" dirty="0"/>
              <a:t>ταυτόχρονα δυνατότητα για ανάγνωση και </a:t>
            </a:r>
            <a:r>
              <a:rPr lang="el-GR" sz="2400" dirty="0" smtClean="0"/>
              <a:t>εγγραφή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94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κλάση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/>
              <a:t>Η κλάση </a:t>
            </a:r>
            <a:r>
              <a:rPr lang="el-GR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r>
              <a:rPr lang="el-GR" sz="2400" dirty="0"/>
              <a:t> </a:t>
            </a:r>
            <a:r>
              <a:rPr lang="el-GR" sz="2400" dirty="0" smtClean="0"/>
              <a:t>(δηλώνεται </a:t>
            </a:r>
            <a:r>
              <a:rPr lang="el-GR" sz="2400" dirty="0"/>
              <a:t>στο αντίστοιχο αρχείο </a:t>
            </a:r>
            <a:r>
              <a:rPr lang="el-GR" sz="2400" dirty="0" smtClean="0"/>
              <a:t>κεφαλίδας</a:t>
            </a:r>
            <a:r>
              <a:rPr lang="el-GR" sz="2400" dirty="0"/>
              <a:t>), προσφέρει </a:t>
            </a:r>
            <a:r>
              <a:rPr lang="el-GR" sz="2400" dirty="0" smtClean="0"/>
              <a:t>αρκετές</a:t>
            </a:r>
            <a:r>
              <a:rPr lang="en-US" sz="2400" dirty="0" smtClean="0"/>
              <a:t> </a:t>
            </a:r>
            <a:r>
              <a:rPr lang="el-GR" sz="2400" dirty="0" smtClean="0"/>
              <a:t>μεθόδους για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endParaRPr lang="en-US" sz="2400" dirty="0" smtClean="0"/>
          </a:p>
          <a:p>
            <a:pPr lvl="1"/>
            <a:r>
              <a:rPr lang="el-GR" sz="2400" dirty="0" smtClean="0"/>
              <a:t>ανάγνωση</a:t>
            </a:r>
            <a:r>
              <a:rPr lang="el-GR" sz="2400" dirty="0"/>
              <a:t>, εγγραφή και μετακίνηση στο </a:t>
            </a:r>
            <a:r>
              <a:rPr lang="el-GR" sz="2400" dirty="0" smtClean="0"/>
              <a:t>αρχείο</a:t>
            </a:r>
            <a:endParaRPr lang="en-US" sz="2400" dirty="0" smtClean="0"/>
          </a:p>
          <a:p>
            <a:pPr lvl="1"/>
            <a:r>
              <a:rPr lang="el-GR" sz="2400" dirty="0" smtClean="0"/>
              <a:t>αρκετά </a:t>
            </a:r>
            <a:r>
              <a:rPr lang="el-GR" sz="2400" dirty="0" err="1"/>
              <a:t>flags</a:t>
            </a:r>
            <a:r>
              <a:rPr lang="el-GR" sz="2400" dirty="0"/>
              <a:t>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r>
              <a:rPr lang="el-GR" sz="2400" dirty="0" smtClean="0"/>
              <a:t>τροποποίηση </a:t>
            </a:r>
            <a:r>
              <a:rPr lang="el-GR" sz="2400" dirty="0"/>
              <a:t>των δεδομένων κατά την εγγραφή ή την ανάγνωση. 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76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κλάση </a:t>
            </a:r>
            <a:r>
              <a:rPr lang="en-US" sz="4000" dirty="0" err="1">
                <a:latin typeface="Consolas" panose="020B0609020204030204" pitchFamily="49" charset="0"/>
                <a:cs typeface="Consolas" panose="020B0609020204030204" pitchFamily="49" charset="0"/>
              </a:rPr>
              <a:t>fstream</a:t>
            </a:r>
            <a:endParaRPr lang="el-GR" sz="4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44273"/>
              </p:ext>
            </p:extLst>
          </p:nvPr>
        </p:nvGraphicFramePr>
        <p:xfrm>
          <a:off x="499135" y="1011420"/>
          <a:ext cx="8208912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5472608"/>
              </a:tblGrid>
              <a:tr h="361813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Όνομα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Λειτουργία</a:t>
                      </a:r>
                      <a:endParaRPr lang="el-GR" dirty="0"/>
                    </a:p>
                  </a:txBody>
                  <a:tcPr/>
                </a:tc>
              </a:tr>
              <a:tr h="115978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bool good()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bool bad()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Η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good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αν το αρχείο είναι σε καλή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κατάσταση (αν δεν έχει συμβεί κάποιο σφάλμα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εισόδου/εξόδου) ή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false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διαφορετικά. Η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bad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έχει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την αντίθετη συμπεριφορά.</a:t>
                      </a:r>
                      <a:endParaRPr lang="el-GR" dirty="0"/>
                    </a:p>
                  </a:txBody>
                  <a:tcPr/>
                </a:tc>
              </a:tr>
              <a:tr h="624498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bool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eof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  <a:endParaRPr lang="el-G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true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αν έχουμε φτάσει στο τέλος του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αρχείου κατά την ανάγνωση.</a:t>
                      </a:r>
                      <a:endParaRPr lang="el-GR" dirty="0"/>
                    </a:p>
                  </a:txBody>
                  <a:tcPr/>
                </a:tc>
              </a:tr>
              <a:tr h="892141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void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flush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  <a:endParaRPr lang="el-G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Αποθηκεύει όλες τις αλλαγές που έχουν γίνει στο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αρχείο και δεν βρίσκονται στους </a:t>
                      </a:r>
                      <a:r>
                        <a:rPr lang="el-GR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buffers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του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συστήματος.</a:t>
                      </a:r>
                      <a:endParaRPr lang="el-GR" dirty="0"/>
                    </a:p>
                  </a:txBody>
                  <a:tcPr/>
                </a:tc>
              </a:tr>
              <a:tr h="361813">
                <a:tc>
                  <a:txBody>
                    <a:bodyPr/>
                    <a:lstStyle/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get</a:t>
                      </a:r>
                      <a:r>
                        <a:rPr lang="el-G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()</a:t>
                      </a:r>
                      <a:endParaRPr lang="el-GR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Επιστρέφει τον επόμενο χαρακτήρα του αρχείου.</a:t>
                      </a:r>
                      <a:endParaRPr lang="el-GR" dirty="0"/>
                    </a:p>
                  </a:txBody>
                  <a:tcPr/>
                </a:tc>
              </a:tr>
              <a:tr h="1159783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istream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&amp; </a:t>
                      </a:r>
                    </a:p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getline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(char *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,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Αντιγράφει από το αρχείο στο πίνακα χαρακτήρων</a:t>
                      </a:r>
                    </a:p>
                    <a:p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buf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το μέγιστο </a:t>
                      </a:r>
                      <a:r>
                        <a:rPr lang="el-GR" sz="16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num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χαρακτήρες εκτός αν φτάσει στο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τέλος της γραμμής ή του αρχείου. Επιστρέφει μια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αναφορά στο αρχείο.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5032</TotalTime>
  <Words>2371</Words>
  <Application>Microsoft Office PowerPoint</Application>
  <PresentationFormat>Προβολή στην οθόνη (16:10)</PresentationFormat>
  <Paragraphs>336</Paragraphs>
  <Slides>24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Consolas</vt:lpstr>
      <vt:lpstr>Times New Roman</vt:lpstr>
      <vt:lpstr>Θέμα του Office</vt:lpstr>
      <vt:lpstr>Αντικειμενοστραφής Προγραμματισμός</vt:lpstr>
      <vt:lpstr>Παρουσίαση του PowerPoint</vt:lpstr>
      <vt:lpstr>Άδειες Χρήσης</vt:lpstr>
      <vt:lpstr>Χρηματοδότηση</vt:lpstr>
      <vt:lpstr>Εισαγωγικά</vt:lpstr>
      <vt:lpstr>Εισαγωγικά</vt:lpstr>
      <vt:lpstr>Εισαγωγικά</vt:lpstr>
      <vt:lpstr>Η κλάση fstream</vt:lpstr>
      <vt:lpstr>Η κλάση fstream</vt:lpstr>
      <vt:lpstr>Η κλάση fstream</vt:lpstr>
      <vt:lpstr>Η κλάση fstream</vt:lpstr>
      <vt:lpstr>Η κλάση fstream</vt:lpstr>
      <vt:lpstr>Η κλάση fstream</vt:lpstr>
      <vt:lpstr>Η κλάση fstream</vt:lpstr>
      <vt:lpstr>Οι τελεστές &lt;&lt;, &gt;&gt;</vt:lpstr>
      <vt:lpstr>Οι τελεστές &lt;&lt;, &gt;&gt;</vt:lpstr>
      <vt:lpstr>Οι τελεστές &lt;&lt;, &gt;&gt;</vt:lpstr>
      <vt:lpstr>Stringstreams</vt:lpstr>
      <vt:lpstr>Stringstreams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600</cp:revision>
  <dcterms:created xsi:type="dcterms:W3CDTF">2012-09-06T09:03:05Z</dcterms:created>
  <dcterms:modified xsi:type="dcterms:W3CDTF">2015-09-29T22:05:31Z</dcterms:modified>
</cp:coreProperties>
</file>