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3" r:id="rId11"/>
    <p:sldId id="422" r:id="rId12"/>
    <p:sldId id="426" r:id="rId13"/>
    <p:sldId id="427" r:id="rId14"/>
    <p:sldId id="428" r:id="rId15"/>
    <p:sldId id="425" r:id="rId16"/>
    <p:sldId id="429" r:id="rId17"/>
    <p:sldId id="430" r:id="rId18"/>
    <p:sldId id="431" r:id="rId19"/>
    <p:sldId id="432" r:id="rId20"/>
    <p:sldId id="416" r:id="rId21"/>
    <p:sldId id="291" r:id="rId22"/>
    <p:sldId id="292" r:id="rId23"/>
    <p:sldId id="293" r:id="rId24"/>
    <p:sldId id="280" r:id="rId25"/>
  </p:sldIdLst>
  <p:sldSz cx="9144000" cy="5715000" type="screen16x10"/>
  <p:notesSz cx="6858000" cy="9144000"/>
  <p:custDataLst>
    <p:tags r:id="rId2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854" y="43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122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14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8457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4129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92542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21969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6628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1795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75795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3311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6049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8950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6726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084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Αρχεία και </a:t>
            </a:r>
            <a:r>
              <a:rPr lang="en-US" sz="1000" b="1" dirty="0" smtClean="0">
                <a:solidFill>
                  <a:schemeClr val="bg1"/>
                </a:solidFill>
              </a:rPr>
              <a:t>Streams</a:t>
            </a:r>
            <a:r>
              <a:rPr lang="el-GR" sz="1000" b="1" dirty="0" smtClean="0">
                <a:solidFill>
                  <a:schemeClr val="bg1"/>
                </a:solidFill>
              </a:rPr>
              <a:t>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8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Αρχεία και </a:t>
            </a:r>
            <a:r>
              <a:rPr lang="en-US" sz="2800" b="1" dirty="0" smtClean="0"/>
              <a:t>Streams</a:t>
            </a:r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chemeClr val="bg1">
                    <a:lumMod val="95000"/>
                  </a:schemeClr>
                </a:solidFill>
              </a:rPr>
              <a:t>Η κλάση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endParaRPr lang="el-GR" sz="4000" i="1" dirty="0">
              <a:solidFill>
                <a:schemeClr val="bg1">
                  <a:lumMod val="9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260068"/>
              </p:ext>
            </p:extLst>
          </p:nvPr>
        </p:nvGraphicFramePr>
        <p:xfrm>
          <a:off x="477888" y="389150"/>
          <a:ext cx="8208912" cy="521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/>
                <a:gridCol w="5472608"/>
              </a:tblGrid>
              <a:tr h="361813"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Όνομα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Λειτουργία</a:t>
                      </a:r>
                      <a:endParaRPr lang="el-GR" dirty="0"/>
                    </a:p>
                  </a:txBody>
                  <a:tcPr/>
                </a:tc>
              </a:tr>
              <a:tr h="904256"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gcount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()</a:t>
                      </a:r>
                      <a:endParaRPr lang="en-US" sz="1600" b="0" i="0" u="none" strike="noStrike" kern="1200" baseline="0" dirty="0" smtClean="0">
                        <a:solidFill>
                          <a:schemeClr val="tx1"/>
                        </a:solidFill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Επιστρέφει τον αριθμό των χαρακτήρων που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αναγνώστηκαν κατά την προηγούμενη εκτέλεση των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μεθόδων 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get()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read()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l-GR" dirty="0"/>
                    </a:p>
                  </a:txBody>
                  <a:tcPr/>
                </a:tc>
              </a:tr>
              <a:tr h="624498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istream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&amp;read(char *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buf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int</a:t>
                      </a:r>
                      <a:endParaRPr lang="en-US" sz="1600" b="0" i="0" u="none" strike="noStrike" kern="1200" baseline="0" dirty="0" smtClean="0">
                        <a:solidFill>
                          <a:schemeClr val="tx1"/>
                        </a:solidFill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num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Αντιγράφει από το αρχείο στο πίνακα χαρακτήρων</a:t>
                      </a:r>
                    </a:p>
                    <a:p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buf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το μέγιστο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num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χαρακτήρες εκτός αν φτάσει στο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τέλος του αρχείου.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Επιστρέφει μια αναφορά στο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αρχείο.</a:t>
                      </a:r>
                      <a:endParaRPr lang="el-GR" dirty="0"/>
                    </a:p>
                  </a:txBody>
                  <a:tcPr/>
                </a:tc>
              </a:tr>
              <a:tr h="889368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ostream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&amp;write(char *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buf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int</a:t>
                      </a:r>
                      <a:endParaRPr lang="en-US" sz="1600" b="0" i="0" u="none" strike="noStrike" kern="1200" baseline="0" dirty="0" smtClean="0">
                        <a:solidFill>
                          <a:schemeClr val="tx1"/>
                        </a:solidFill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num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)</a:t>
                      </a:r>
                      <a:endParaRPr lang="el-G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Αντιγράφει από το πίνακα χαρακτήρων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buf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στο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αρχείο, το μέγιστο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num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χαρακτήρες. Επιστρέφει μια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αναφορά στο αρχείο.</a:t>
                      </a:r>
                      <a:endParaRPr lang="el-GR" dirty="0"/>
                    </a:p>
                  </a:txBody>
                  <a:tcPr/>
                </a:tc>
              </a:tr>
              <a:tr h="361813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void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seekg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offset,</a:t>
                      </a:r>
                    </a:p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origin)</a:t>
                      </a:r>
                    </a:p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void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seekp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offset,</a:t>
                      </a:r>
                    </a:p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origin)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Ορίζει τη τρέχουσα θέση του δρομέα για ανάγνωση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seekg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ή για εγγραφή (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seekp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). Τα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streams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στη C++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χρησιμοποιούν δύο διαφορετικούς δείκτες, ένα για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ανάγνωση δεδομένων και ένα για εγγραφή.</a:t>
                      </a:r>
                      <a:endParaRPr lang="el-GR" dirty="0"/>
                    </a:p>
                  </a:txBody>
                  <a:tcPr/>
                </a:tc>
              </a:tr>
              <a:tr h="514440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tellg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()</a:t>
                      </a:r>
                    </a:p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tellp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Επιστρέφει την αντίστοιχη θέση του δρομέα για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ανάγνωση (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tellg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ή για εγγραφή (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tellp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58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κλάση </a:t>
            </a:r>
            <a:r>
              <a:rPr lang="en-US" sz="4000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endParaRPr lang="el-GR" sz="4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Απλό παράδειγμα προγράμματος </a:t>
            </a:r>
            <a:r>
              <a:rPr lang="el-GR" sz="2400" dirty="0"/>
              <a:t>αντιγραφής δύο αρχείων, σε δύο εκδοχές:</a:t>
            </a:r>
            <a:endParaRPr lang="el-GR" sz="2400" dirty="0" smtClean="0"/>
          </a:p>
          <a:p>
            <a:pPr marL="857250" lvl="1" indent="-457200" algn="just">
              <a:buFont typeface="+mj-lt"/>
              <a:buAutoNum type="alphaUcPeriod"/>
            </a:pPr>
            <a:r>
              <a:rPr lang="el-GR" sz="2400" dirty="0" smtClean="0"/>
              <a:t>Παράδειγμα προγράμματος </a:t>
            </a:r>
            <a:r>
              <a:rPr lang="el-GR" sz="2400" dirty="0"/>
              <a:t>αντιγραφής δύο </a:t>
            </a:r>
            <a:r>
              <a:rPr lang="el-GR" sz="2400" dirty="0" smtClean="0"/>
              <a:t>αρχείων </a:t>
            </a:r>
            <a:r>
              <a:rPr lang="el-GR" sz="2400" b="1" dirty="0" smtClean="0"/>
              <a:t>ανά </a:t>
            </a:r>
            <a:r>
              <a:rPr lang="el-GR" sz="2400" b="1" dirty="0"/>
              <a:t>χαρακτήρα (</a:t>
            </a:r>
            <a:r>
              <a:rPr lang="el-GR" sz="2400" b="1" dirty="0" err="1"/>
              <a:t>byte</a:t>
            </a:r>
            <a:r>
              <a:rPr lang="el-GR" sz="2400" b="1" dirty="0"/>
              <a:t>) </a:t>
            </a:r>
            <a:endParaRPr lang="el-GR" sz="2400" b="1" dirty="0" smtClean="0"/>
          </a:p>
          <a:p>
            <a:pPr marL="857250" lvl="1" indent="-457200" algn="just">
              <a:buFont typeface="+mj-lt"/>
              <a:buAutoNum type="alphaUcPeriod"/>
            </a:pPr>
            <a:r>
              <a:rPr lang="el-GR" sz="2400" dirty="0"/>
              <a:t>Παράδειγμα προγράμματος αντιγραφής δύο αρχείων </a:t>
            </a:r>
            <a:r>
              <a:rPr lang="el-GR" sz="2400" b="1" dirty="0"/>
              <a:t>αντιγράφοντας </a:t>
            </a:r>
            <a:r>
              <a:rPr lang="el-GR" sz="2400" b="1" dirty="0" err="1"/>
              <a:t>blocks</a:t>
            </a:r>
            <a:r>
              <a:rPr lang="el-GR" sz="2400" b="1" dirty="0"/>
              <a:t> των 256KB κάθε φορά</a:t>
            </a:r>
          </a:p>
          <a:p>
            <a:pPr marL="457200" indent="-457200" algn="just">
              <a:buFont typeface="+mj-lt"/>
              <a:buAutoNum type="alphaUcPeriod"/>
            </a:pPr>
            <a:endParaRPr lang="el-GR" sz="28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932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chemeClr val="bg1">
                    <a:lumMod val="95000"/>
                  </a:schemeClr>
                </a:solidFill>
              </a:rPr>
              <a:t>Η κλάση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endParaRPr lang="el-GR" sz="4000" i="1" dirty="0">
              <a:solidFill>
                <a:schemeClr val="bg1">
                  <a:lumMod val="9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475656" y="337220"/>
            <a:ext cx="604867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iostream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using namespace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main(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argc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, char *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[]) {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Έλεγχος για το αν το πρόγραμμα δέχεται 3 παραμέτρους.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Σημειώνουμε ότι στη C++ η πρώτη παράμετρος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[0] είναι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πάντα το ίδιο το εκτελέσιμο πρόγραμμα.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argc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!= 3) {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"Usage: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CopyFile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&lt;from&gt; &lt;to&gt;" &lt;&lt;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return 0;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Δοκιμάζουμε να ανοίξουμε το αρχείο &lt;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from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&gt; για ανάγνωση (παράμετρος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[1]).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Η διαδικασία θα αποτύχει αν το αρχείο δεν υπάρχει ή αν δεν έχουμε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πρόσβαση σε αυτό.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ifstream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fin(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[1]);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if (fin == 0) {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"Error: Input file cannot be opened for reading!" &lt;&lt;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return 10;</a:t>
            </a:r>
          </a:p>
          <a:p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Δοκιμάζουμε να ανοίξουμε το αρχείο &lt;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to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&gt; για εγγραφή (παράμετρος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[2]).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Η διαδικασία θα αποτύχει αν δεν έχουμε πρόσβαση ή αν δεν υπάρχει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χώρος στο δίσκο.</a:t>
            </a: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ofstream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fout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[2]);</a:t>
            </a: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fout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== 0) {</a:t>
            </a: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"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Error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Output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file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cannot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opened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for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writing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!" &lt;&lt;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10;</a:t>
            </a:r>
          </a:p>
          <a:p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200" b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392" y="2782985"/>
            <a:ext cx="648072" cy="556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400" b="1" dirty="0" smtClean="0"/>
              <a:t>1/2</a:t>
            </a:r>
            <a:endParaRPr lang="el-G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04559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chemeClr val="bg1">
                    <a:lumMod val="95000"/>
                  </a:schemeClr>
                </a:solidFill>
              </a:rPr>
              <a:t>Η κλάση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endParaRPr lang="el-GR" sz="4000" i="1" dirty="0">
              <a:solidFill>
                <a:schemeClr val="bg1">
                  <a:lumMod val="9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475656" y="217082"/>
            <a:ext cx="734481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Για να μάθουμε το τέλος του αρχείου, χρησιμοποιούμε τις μεθόδους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seekg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 και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tellg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(). Η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seekg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 αλλάζει την τρέχουσα θέση του αρχείου,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ενώ η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tellg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 επιστρέφει αυτή τη θέση.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Πρακτικά αυτό που κάνουμε είναι να πάμε το δρομέα (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cursor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 στη θέση που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έχει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offset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0 από το τέλος του αρχείου (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ios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 και να διαβάσουμε τη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θέση που επιστρέφει η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tellg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(). Αυτό είναι και το μέγεθος του αρχείου.</a:t>
            </a: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fin.seekg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(0,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ios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size_t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finsize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fin.tellg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"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Input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file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size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: " &lt;&lt;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finsize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Επειδή θέλουμε να αντιγράψουμε το αρχείο, επιστρέφουμε τον δρομέα στην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αρχή του αρχείου,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offset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0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bytes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από τη θέση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ios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beg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).</a:t>
            </a: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fin.seekg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(0,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ios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beg</a:t>
            </a:r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Επειδή θέλουμε να αντιγράψουμε το αρχείο, επιστρέφουμε τον δρομέα στην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αρχή του αρχείου,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offset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0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bytes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από τη θέση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ios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beg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).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fin.seekg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(0,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ios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::beg);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Θα αντιγράψουμε τώρα τα περιεχόμενα του αρχείου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στο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fout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Η αντιγραφή θα γίνει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byte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προς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byte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και θα τυπώνουμε την πρόοδο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c;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percent = 0;</a:t>
            </a: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fin.eof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 ==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 { // έχουμε φτάσει στο τέλος του αρχείου;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c =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fin.get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(); // διάβασε ένα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byte</a:t>
            </a:r>
            <a:endParaRPr lang="el-GR" sz="12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fin.eof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 ==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 // αν δεν έχουμε φτάσει στο τέλος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fout.put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(c); //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γράψε το 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byte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"Copy Completed : " &lt;&lt; 100*percent/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finsize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"\r";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percent++;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fin.close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fout.close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return 0;</a:t>
            </a:r>
          </a:p>
          <a:p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l-GR" sz="1200" b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392" y="2782985"/>
            <a:ext cx="648072" cy="556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400" b="1" dirty="0" smtClean="0"/>
              <a:t>2/2</a:t>
            </a:r>
            <a:endParaRPr lang="el-G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31870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κλάση </a:t>
            </a:r>
            <a:r>
              <a:rPr lang="en-US" sz="4000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endParaRPr lang="el-GR" sz="4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Η αντιγραφή ενός αρχείο περίπου 40MB διήρκεσε 20 δευτερόλεπτα. </a:t>
            </a:r>
            <a:r>
              <a:rPr lang="el-GR" sz="2000" dirty="0" smtClean="0"/>
              <a:t>Με </a:t>
            </a:r>
            <a:r>
              <a:rPr lang="el-GR" sz="2000" dirty="0"/>
              <a:t>μια μικρή αλλαγή στον κώδικα θα δείξουμε πώς η ίδια διαδικασία μπορεί </a:t>
            </a:r>
            <a:r>
              <a:rPr lang="el-GR" sz="2000" dirty="0" smtClean="0"/>
              <a:t>να διαρκέσει </a:t>
            </a:r>
            <a:r>
              <a:rPr lang="el-GR" sz="2000" dirty="0"/>
              <a:t>μόλις 4 δευτερόλεπτα στον ίδιο υπολογιστή και για το ίδιο αρχείο</a:t>
            </a:r>
            <a:r>
              <a:rPr lang="el-GR" sz="2000" dirty="0" smtClean="0"/>
              <a:t>! </a:t>
            </a:r>
            <a:r>
              <a:rPr lang="el-GR" sz="2000" u="sng" dirty="0"/>
              <a:t>Συγκεκριμένα θα αλλάξουμε τον </a:t>
            </a:r>
            <a:r>
              <a:rPr lang="el-GR" sz="2000" u="sng" dirty="0" err="1"/>
              <a:t>κωδικά</a:t>
            </a:r>
            <a:r>
              <a:rPr lang="el-GR" sz="2000" u="sng" dirty="0"/>
              <a:t> του βρόχου </a:t>
            </a:r>
            <a:r>
              <a:rPr lang="el-GR" sz="2000" u="sng" dirty="0" err="1"/>
              <a:t>while</a:t>
            </a:r>
            <a:r>
              <a:rPr lang="el-GR" sz="2000" dirty="0"/>
              <a:t>:</a:t>
            </a:r>
            <a:endParaRPr lang="el-GR" sz="20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475656" y="2750827"/>
            <a:ext cx="6408712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// Θα αντιγράψουμε τώρα τα περιεχόμενα του αρχείου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fin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 στο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fout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// Η αντιγραφή θα γίνει ανά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block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 και θα τυπώνουμε την πρόοδο</a:t>
            </a:r>
          </a:p>
          <a:p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size_t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bufsize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 = 262144; // το μέγεθος του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block</a:t>
            </a:r>
            <a:endParaRPr lang="el-GR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char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bufsize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]; // 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ορίζουμε το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buffer 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από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bytes</a:t>
            </a:r>
          </a:p>
          <a:p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; // ο μετρητής των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bytes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 που γράφονται</a:t>
            </a:r>
          </a:p>
          <a:p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total = 0;</a:t>
            </a:r>
          </a:p>
          <a:p>
            <a:pPr lvl="1"/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fin.eof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() ==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) { // έχουμε φτάσει στο τέλος του αρχείου;</a:t>
            </a:r>
          </a:p>
          <a:p>
            <a:pPr lvl="1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fin.read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bufsize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); // 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διάβασε το πολύ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bufsize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bytes</a:t>
            </a:r>
          </a:p>
          <a:p>
            <a:pPr lvl="1"/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fin.gcount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(); // μέτρα πόσα πραγματικά διαβάστηκαν</a:t>
            </a:r>
          </a:p>
          <a:p>
            <a:pPr lvl="1"/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) // αν έχει διαβαστεί έστω και 1 </a:t>
            </a:r>
            <a:r>
              <a:rPr lang="el-GR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byte</a:t>
            </a:r>
            <a:endParaRPr lang="el-GR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l-GR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fout.write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buf,count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); // 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γράψε τα στο αρχείο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fout</a:t>
            </a:r>
            <a:endParaRPr lang="en-US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&lt;&lt; "Copy Completed : " &lt;&lt; 100*total/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finsize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&lt;&lt; "\r";</a:t>
            </a:r>
          </a:p>
          <a:p>
            <a:pPr lvl="1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total += count;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6137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τελεστές &lt;&lt;, &gt;&gt;</a:t>
            </a:r>
            <a:endParaRPr lang="el-GR" sz="4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Η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r>
              <a:rPr lang="el-GR" sz="2200" dirty="0"/>
              <a:t> προσφέρει έναν πολύ </a:t>
            </a:r>
            <a:r>
              <a:rPr lang="el-GR" sz="2200" b="1" dirty="0"/>
              <a:t>εύχρηστο τρόπο </a:t>
            </a:r>
            <a:r>
              <a:rPr lang="el-GR" sz="2200" b="1" dirty="0" smtClean="0"/>
              <a:t>ανταλλαγής δεδομένων </a:t>
            </a:r>
            <a:r>
              <a:rPr lang="el-GR" sz="2200" b="1" dirty="0"/>
              <a:t>με το αρχείο</a:t>
            </a:r>
            <a:r>
              <a:rPr lang="el-GR" sz="2200" dirty="0"/>
              <a:t>, μέσω των τελεστών &lt;&lt; και &gt;&gt; που δηλώνουν την </a:t>
            </a:r>
            <a:r>
              <a:rPr lang="el-GR" sz="2200" dirty="0" smtClean="0"/>
              <a:t>κατεύθυνση </a:t>
            </a:r>
            <a:r>
              <a:rPr lang="el-GR" sz="2200" dirty="0"/>
              <a:t>από (&gt;&gt;) και προς (&lt;&lt;) το αρχείο. </a:t>
            </a:r>
            <a:endParaRPr lang="el-GR" sz="2200" dirty="0" smtClean="0"/>
          </a:p>
          <a:p>
            <a:r>
              <a:rPr lang="el-GR" sz="2200" dirty="0" smtClean="0"/>
              <a:t>Τους </a:t>
            </a:r>
            <a:r>
              <a:rPr lang="el-GR" sz="2200" dirty="0"/>
              <a:t>έχουμε ήδη </a:t>
            </a:r>
            <a:r>
              <a:rPr lang="el-GR" sz="2200" dirty="0" smtClean="0"/>
              <a:t>χρησιμοποιήσει με </a:t>
            </a:r>
            <a:r>
              <a:rPr lang="el-GR" sz="2200" dirty="0"/>
              <a:t>την πρότυπη έξοδο (κονσόλα)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l-GR" sz="2200" dirty="0"/>
              <a:t>. Αυτό ισχύει γιατί και η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l-GR" sz="2200" dirty="0"/>
              <a:t> </a:t>
            </a:r>
            <a:r>
              <a:rPr lang="el-GR" sz="2200" dirty="0" smtClean="0"/>
              <a:t>είναι ένα </a:t>
            </a:r>
            <a:r>
              <a:rPr lang="el-GR" sz="2200" b="1" dirty="0"/>
              <a:t>προκαθορισμένο αντικείμενο</a:t>
            </a:r>
            <a:r>
              <a:rPr lang="el-GR" sz="2200" dirty="0"/>
              <a:t>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ostream</a:t>
            </a:r>
            <a:r>
              <a:rPr lang="el-GR" sz="2200" dirty="0"/>
              <a:t> (η γονική κλάση της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ofstream</a:t>
            </a:r>
            <a:r>
              <a:rPr lang="el-GR" sz="2200" dirty="0"/>
              <a:t>) </a:t>
            </a:r>
            <a:r>
              <a:rPr lang="el-GR" sz="2200" dirty="0" smtClean="0"/>
              <a:t>που αντιστοιχεί </a:t>
            </a:r>
            <a:r>
              <a:rPr lang="el-GR" sz="2200" dirty="0"/>
              <a:t>στην πρότυπη έξοδο (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stdout</a:t>
            </a:r>
            <a:r>
              <a:rPr lang="el-GR" sz="2200" dirty="0"/>
              <a:t>). </a:t>
            </a:r>
            <a:endParaRPr lang="el-GR" sz="2200" dirty="0" smtClean="0"/>
          </a:p>
          <a:p>
            <a:r>
              <a:rPr lang="el-GR" sz="2200" dirty="0" smtClean="0"/>
              <a:t>Αντίστοιχα </a:t>
            </a:r>
            <a:r>
              <a:rPr lang="el-GR" sz="2200" dirty="0"/>
              <a:t>η πρότυπη είσοδος </a:t>
            </a:r>
            <a:r>
              <a:rPr lang="el-GR" sz="2200" dirty="0" err="1"/>
              <a:t>cin</a:t>
            </a:r>
            <a:r>
              <a:rPr lang="el-GR" sz="2200" dirty="0"/>
              <a:t> είναι </a:t>
            </a:r>
            <a:r>
              <a:rPr lang="el-GR" sz="2200" dirty="0" smtClean="0"/>
              <a:t>ένα </a:t>
            </a:r>
            <a:r>
              <a:rPr lang="el-GR" sz="2200" dirty="0" err="1" smtClean="0"/>
              <a:t>istream</a:t>
            </a:r>
            <a:r>
              <a:rPr lang="el-GR" sz="2200" dirty="0" smtClean="0"/>
              <a:t> </a:t>
            </a:r>
            <a:r>
              <a:rPr lang="el-GR" sz="2200" dirty="0"/>
              <a:t>(η γονική κλάση της </a:t>
            </a:r>
            <a:r>
              <a:rPr lang="el-GR" sz="2200" dirty="0" err="1"/>
              <a:t>ifstream</a:t>
            </a:r>
            <a:r>
              <a:rPr lang="el-GR" sz="2200" dirty="0"/>
              <a:t>) που δίνει πρόσβαση στην </a:t>
            </a:r>
            <a:r>
              <a:rPr lang="el-GR" sz="2200" dirty="0" err="1"/>
              <a:t>stdin</a:t>
            </a:r>
            <a:r>
              <a:rPr lang="el-GR" sz="2200" dirty="0"/>
              <a:t>, και η </a:t>
            </a:r>
            <a:r>
              <a:rPr lang="el-GR" sz="2200" dirty="0" smtClean="0"/>
              <a:t>πρότυπη έξοδος </a:t>
            </a:r>
            <a:r>
              <a:rPr lang="el-GR" sz="2200" dirty="0"/>
              <a:t>λαθών </a:t>
            </a:r>
            <a:r>
              <a:rPr lang="el-GR" sz="2200" dirty="0" err="1"/>
              <a:t>cerr</a:t>
            </a:r>
            <a:r>
              <a:rPr lang="el-GR" sz="2200" dirty="0"/>
              <a:t> που αντιστοιχεί στην </a:t>
            </a:r>
            <a:r>
              <a:rPr lang="el-GR" sz="2200" dirty="0" err="1"/>
              <a:t>stderr</a:t>
            </a:r>
            <a:r>
              <a:rPr lang="el-GR" sz="2200" dirty="0"/>
              <a:t>.</a:t>
            </a:r>
            <a:endParaRPr 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735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τελεστές &lt;&lt;, &gt;&gt;</a:t>
            </a:r>
            <a:endParaRPr lang="el-GR" sz="4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Τρόπος χρήσης. </a:t>
            </a:r>
            <a:r>
              <a:rPr lang="el-GR" sz="2400" dirty="0"/>
              <a:t>Έστω </a:t>
            </a:r>
            <a:r>
              <a:rPr lang="el-GR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fin,fout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400" dirty="0"/>
              <a:t>δύο </a:t>
            </a:r>
            <a:r>
              <a:rPr lang="el-GR" sz="2400" dirty="0" smtClean="0"/>
              <a:t>αντικείμενα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ifstream</a:t>
            </a:r>
            <a:r>
              <a:rPr lang="en-US" sz="2400" dirty="0" smtClean="0"/>
              <a:t> </a:t>
            </a:r>
            <a:r>
              <a:rPr lang="el-GR" sz="2400" dirty="0"/>
              <a:t>και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ofstream</a:t>
            </a:r>
            <a:r>
              <a:rPr lang="en-US" sz="2400" dirty="0"/>
              <a:t> </a:t>
            </a:r>
            <a:r>
              <a:rPr lang="el-GR" sz="2400" dirty="0"/>
              <a:t>αντίστοιχα:</a:t>
            </a:r>
            <a:endParaRPr lang="el-GR" sz="2400" b="1" dirty="0" smtClean="0"/>
          </a:p>
          <a:p>
            <a:endParaRPr 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07504" y="2171273"/>
            <a:ext cx="43204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iostream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using namespace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main() {</a:t>
            </a:r>
          </a:p>
          <a:p>
            <a:pPr marL="90488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ifstream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fin("data.txt");</a:t>
            </a:r>
          </a:p>
          <a:p>
            <a:pPr marL="90488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if (fin == 0) {</a:t>
            </a:r>
          </a:p>
          <a:p>
            <a:pPr marL="179388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&lt;&lt; "Error: could not open file data.txt" &lt;&lt;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179388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return 10;</a:t>
            </a:r>
          </a:p>
          <a:p>
            <a:pPr marL="90488"/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90488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ofstream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fout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("output.txt");</a:t>
            </a:r>
          </a:p>
          <a:p>
            <a:pPr marL="90488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fout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== 0) {</a:t>
            </a:r>
          </a:p>
          <a:p>
            <a:pPr marL="179388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&lt;&lt; "Error: could not open file output.txt" &lt;&lt;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179388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return 10;</a:t>
            </a:r>
          </a:p>
          <a:p>
            <a:pPr marL="90488"/>
            <a:r>
              <a:rPr lang="el-GR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4404646" y="2171273"/>
            <a:ext cx="45598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8"/>
            <a:r>
              <a:rPr lang="el-GR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Δήλωση των μεταβλητών που θα χρησιμοποιηθούν.</a:t>
            </a:r>
          </a:p>
          <a:p>
            <a:pPr marL="90488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string name;</a:t>
            </a:r>
          </a:p>
          <a:p>
            <a:pPr marL="90488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double age;</a:t>
            </a:r>
          </a:p>
          <a:p>
            <a:pPr marL="90488"/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// όσο δεν έχουμε φτάσει στο τέλος του αρχείου</a:t>
            </a:r>
          </a:p>
          <a:p>
            <a:pPr marL="90488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while (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fin.eof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() == false) {</a:t>
            </a:r>
          </a:p>
          <a:p>
            <a:pPr marL="179388"/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// διάβασε κάθε στήλη στην αντίστοιχη μεταβλητή</a:t>
            </a:r>
          </a:p>
          <a:p>
            <a:pPr marL="179388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fin &gt;&gt; name &gt;&gt; age;</a:t>
            </a:r>
          </a:p>
          <a:p>
            <a:pPr marL="179388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fin.eof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() == false) {</a:t>
            </a:r>
          </a:p>
          <a:p>
            <a:pPr marL="269875"/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// τύπωσε τα στην κονσόλα</a:t>
            </a:r>
          </a:p>
          <a:p>
            <a:pPr marL="269875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&lt;&lt; "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Ο " &lt;&lt;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name &lt;&lt; " 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είναι " &lt;&lt;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age &lt;&lt; " 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ετών." &lt;&lt;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269875"/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// και γράψε το ίδιο κείμενο στο αρχείο output.txt</a:t>
            </a:r>
          </a:p>
          <a:p>
            <a:pPr marL="269875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fout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&lt;&lt; "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Ο " &lt;&lt;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name &lt;&lt; " 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είναι " &lt;&lt;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age &lt;&lt; " </a:t>
            </a:r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ετών." &lt;&lt;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179388"/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179388"/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" name="Ελεύθερη σχεδίαση 2"/>
          <p:cNvSpPr/>
          <p:nvPr/>
        </p:nvSpPr>
        <p:spPr>
          <a:xfrm>
            <a:off x="404734" y="2428407"/>
            <a:ext cx="4147771" cy="2968052"/>
          </a:xfrm>
          <a:custGeom>
            <a:avLst/>
            <a:gdLst>
              <a:gd name="connsiteX0" fmla="*/ 0 w 4147771"/>
              <a:gd name="connsiteY0" fmla="*/ 2968052 h 2968052"/>
              <a:gd name="connsiteX1" fmla="*/ 3994879 w 4147771"/>
              <a:gd name="connsiteY1" fmla="*/ 2465882 h 2968052"/>
              <a:gd name="connsiteX2" fmla="*/ 3387777 w 4147771"/>
              <a:gd name="connsiteY2" fmla="*/ 689547 h 2968052"/>
              <a:gd name="connsiteX3" fmla="*/ 4054840 w 4147771"/>
              <a:gd name="connsiteY3" fmla="*/ 0 h 296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7771" h="2968052">
                <a:moveTo>
                  <a:pt x="0" y="2968052"/>
                </a:moveTo>
                <a:cubicBezTo>
                  <a:pt x="1715125" y="2906842"/>
                  <a:pt x="3430250" y="2845633"/>
                  <a:pt x="3994879" y="2465882"/>
                </a:cubicBezTo>
                <a:cubicBezTo>
                  <a:pt x="4559509" y="2086131"/>
                  <a:pt x="3377784" y="1100527"/>
                  <a:pt x="3387777" y="689547"/>
                </a:cubicBezTo>
                <a:cubicBezTo>
                  <a:pt x="3397770" y="278567"/>
                  <a:pt x="3726305" y="139283"/>
                  <a:pt x="4054840" y="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610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τελεστές &lt;&lt;, &gt;&gt;</a:t>
            </a:r>
            <a:endParaRPr lang="el-GR" sz="4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Αν το αρχείο </a:t>
            </a:r>
            <a:r>
              <a:rPr lang="el-GR" sz="2400" i="1" dirty="0"/>
              <a:t>data.txt</a:t>
            </a:r>
            <a:r>
              <a:rPr lang="el-GR" sz="2400" dirty="0"/>
              <a:t> έχει π.χ. τα εξής δεδομένα</a:t>
            </a:r>
            <a:r>
              <a:rPr lang="el-GR" sz="2400" dirty="0" smtClean="0"/>
              <a:t>:</a:t>
            </a:r>
          </a:p>
          <a:p>
            <a:endParaRPr lang="el-GR" sz="2400" dirty="0"/>
          </a:p>
          <a:p>
            <a:endParaRPr lang="el-GR" sz="2400" dirty="0" smtClean="0"/>
          </a:p>
          <a:p>
            <a:r>
              <a:rPr lang="el-GR" sz="2400" dirty="0"/>
              <a:t>Το αποτέλεσμα του προγράμματος θα αποθηκευτεί στο αρχείο </a:t>
            </a:r>
            <a:r>
              <a:rPr lang="el-GR" sz="2400" i="1" dirty="0"/>
              <a:t>output.txt</a:t>
            </a:r>
            <a:r>
              <a:rPr lang="el-GR" sz="2400" dirty="0"/>
              <a:t> και θα είναι:</a:t>
            </a:r>
            <a:endParaRPr lang="el-GR" sz="2400" dirty="0"/>
          </a:p>
          <a:p>
            <a:endParaRPr 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915816" y="1777380"/>
            <a:ext cx="223224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Κώστας 29.7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Νίκος 34.4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Γιαννάκης 6.5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Μαθουσάλας 803.4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2055407" y="3793604"/>
            <a:ext cx="395306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Ο Κώστας είναι 29.7 ετών.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Ο Νίκος είναι 34.4 ετών.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Ο Γιαννάκης είναι 6.5 ετών.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Ο Μαθουσάλας είναι 803.4 ετών.</a:t>
            </a:r>
          </a:p>
        </p:txBody>
      </p:sp>
    </p:spTree>
    <p:extLst>
      <p:ext uri="{BB962C8B-B14F-4D97-AF65-F5344CB8AC3E}">
        <p14:creationId xmlns:p14="http://schemas.microsoft.com/office/powerpoint/2010/main" val="18463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Stringstreams</a:t>
            </a:r>
            <a:endParaRPr lang="el-GR" sz="4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Στη γλώσσα C, </a:t>
            </a:r>
            <a:r>
              <a:rPr lang="el-GR" sz="2400" dirty="0" smtClean="0"/>
              <a:t>η μορφοποίηση </a:t>
            </a:r>
            <a:r>
              <a:rPr lang="el-GR" sz="2400" dirty="0"/>
              <a:t>ενός 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2400" dirty="0"/>
              <a:t> μέσω </a:t>
            </a:r>
            <a:r>
              <a:rPr lang="el-GR" sz="2400" dirty="0" smtClean="0"/>
              <a:t>παραμέτρων γίνεται </a:t>
            </a:r>
            <a:r>
              <a:rPr lang="el-GR" sz="2400" dirty="0"/>
              <a:t>με την εντολή 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sprintf</a:t>
            </a:r>
            <a:r>
              <a:rPr lang="el-GR" sz="2400" dirty="0"/>
              <a:t>, που λειτουργεί με τον ίδιο τρόπο όπως η 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l-GR" sz="2400" dirty="0"/>
              <a:t> για </a:t>
            </a:r>
            <a:r>
              <a:rPr lang="el-GR" sz="2400" dirty="0" smtClean="0"/>
              <a:t>την πρότυπη </a:t>
            </a:r>
            <a:r>
              <a:rPr lang="el-GR" sz="2400" dirty="0"/>
              <a:t>έξοδο (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stdout</a:t>
            </a:r>
            <a:r>
              <a:rPr lang="el-GR" sz="2400" dirty="0"/>
              <a:t>) ή η 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fprintf</a:t>
            </a:r>
            <a:r>
              <a:rPr lang="el-GR" sz="24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400" dirty="0"/>
              <a:t>για την έξοδο σε αρχείο. </a:t>
            </a:r>
            <a:endParaRPr lang="el-GR" sz="2400" dirty="0" smtClean="0"/>
          </a:p>
          <a:p>
            <a:r>
              <a:rPr lang="el-GR" sz="2400" b="1" dirty="0" smtClean="0"/>
              <a:t>Αντίστοιχα</a:t>
            </a:r>
            <a:r>
              <a:rPr lang="el-GR" sz="2400" dirty="0"/>
              <a:t>, η </a:t>
            </a:r>
            <a:r>
              <a:rPr lang="el-GR" sz="2400" dirty="0" smtClean="0"/>
              <a:t>λειτουργία των 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streams</a:t>
            </a:r>
            <a:r>
              <a:rPr lang="el-GR" sz="2400" dirty="0"/>
              <a:t> και η ευκολία των τελεστών &lt;&lt; και &gt;&gt; παρέχεται στη C++ και για 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strings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dirty="0" smtClean="0"/>
              <a:t>Για το </a:t>
            </a:r>
            <a:r>
              <a:rPr lang="el-GR" sz="2400" dirty="0"/>
              <a:t>σκοπό αυτό έχει υλοποιηθεί η κλάση 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stringstream</a:t>
            </a:r>
            <a:r>
              <a:rPr lang="el-GR" sz="2400" dirty="0"/>
              <a:t> (</a:t>
            </a:r>
            <a:r>
              <a:rPr lang="el-GR" sz="2400" dirty="0" smtClean="0"/>
              <a:t>στο αρχείο </a:t>
            </a:r>
            <a:r>
              <a:rPr lang="el-GR" sz="2400" dirty="0"/>
              <a:t>κεφαλίδας 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sstream</a:t>
            </a:r>
            <a:r>
              <a:rPr lang="el-GR" sz="2400" dirty="0" smtClean="0"/>
              <a:t>), και </a:t>
            </a:r>
            <a:r>
              <a:rPr lang="el-GR" sz="2400" dirty="0"/>
              <a:t>χρησιμοποιείται </a:t>
            </a:r>
            <a:r>
              <a:rPr lang="el-GR" sz="2400" dirty="0" smtClean="0"/>
              <a:t>όπως ακριβώς </a:t>
            </a:r>
            <a:r>
              <a:rPr lang="el-GR" sz="2400" dirty="0"/>
              <a:t>ένα </a:t>
            </a:r>
            <a:r>
              <a:rPr lang="el-GR" sz="24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r>
              <a:rPr lang="el-GR" sz="2400" dirty="0"/>
              <a:t>. 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187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Stringstreams</a:t>
            </a:r>
            <a:endParaRPr lang="el-GR" sz="4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479666" y="4793682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77986" y="1212391"/>
            <a:ext cx="4392488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#include &lt;string&gt;</a:t>
            </a:r>
          </a:p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#include &lt;sstream&gt;</a:t>
            </a:r>
          </a:p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#include &lt;iostream&gt;</a:t>
            </a:r>
          </a:p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using namespace std;</a:t>
            </a:r>
          </a:p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int main() {</a:t>
            </a:r>
          </a:p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stringstream formatted;</a:t>
            </a:r>
          </a:p>
          <a:p>
            <a:r>
              <a:rPr lang="el-GR" sz="1200" smtClean="0">
                <a:latin typeface="Consolas" panose="020B0609020204030204" pitchFamily="49" charset="0"/>
                <a:cs typeface="Consolas" panose="020B0609020204030204" pitchFamily="49" charset="0"/>
              </a:rPr>
              <a:t>// Δήλωση των μεταβλητών που θα χρησιμοποιηθούν.</a:t>
            </a:r>
          </a:p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int data[] = {10, 5, 4, 3, 8, 11};</a:t>
            </a:r>
          </a:p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string names[] = {"one", "two", "three", "four", "five", "six"};</a:t>
            </a:r>
          </a:p>
          <a:p>
            <a:r>
              <a:rPr lang="nn-NO" sz="1200" smtClean="0">
                <a:latin typeface="Consolas" panose="020B0609020204030204" pitchFamily="49" charset="0"/>
                <a:cs typeface="Consolas" panose="020B0609020204030204" pitchFamily="49" charset="0"/>
              </a:rPr>
              <a:t>for (int i=0; i &lt; 6; i++) {</a:t>
            </a:r>
          </a:p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formatted &lt;&lt; "Name: " &lt;&lt; names[i] &lt;&lt; ", value: " &lt;&lt; data[i] &lt;&lt; endl;</a:t>
            </a:r>
          </a:p>
          <a:p>
            <a:r>
              <a:rPr lang="el-GR" sz="120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200" smtClean="0">
                <a:latin typeface="Consolas" panose="020B0609020204030204" pitchFamily="49" charset="0"/>
                <a:cs typeface="Consolas" panose="020B0609020204030204" pitchFamily="49" charset="0"/>
              </a:rPr>
              <a:t>cout &lt;&lt; formatted.str();</a:t>
            </a:r>
          </a:p>
          <a:p>
            <a:r>
              <a:rPr lang="el-GR" sz="120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5433642" y="1466587"/>
            <a:ext cx="3223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formatted.str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l-GR" b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5623718" y="2205251"/>
            <a:ext cx="2646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Name: one, value: 10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Name: two, value: 5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Name: three, value: 4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Name: four, value: 3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Name: five, value: 8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Name: six, value: 11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Δεξιό βέλος 8"/>
          <p:cNvSpPr/>
          <p:nvPr/>
        </p:nvSpPr>
        <p:spPr>
          <a:xfrm>
            <a:off x="4714490" y="1651253"/>
            <a:ext cx="719152" cy="1269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Βέλος προς τα κάτω 9"/>
          <p:cNvSpPr/>
          <p:nvPr/>
        </p:nvSpPr>
        <p:spPr>
          <a:xfrm>
            <a:off x="6730714" y="1835919"/>
            <a:ext cx="216024" cy="3022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Ορθογώνιο 10"/>
          <p:cNvSpPr/>
          <p:nvPr/>
        </p:nvSpPr>
        <p:spPr>
          <a:xfrm>
            <a:off x="251520" y="4353265"/>
            <a:ext cx="81622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cs typeface="Consolas" panose="020B0609020204030204" pitchFamily="49" charset="0"/>
              </a:rPr>
              <a:t>Η </a:t>
            </a:r>
            <a:r>
              <a:rPr lang="el-GR" b="1" dirty="0" smtClean="0">
                <a:cs typeface="Consolas" panose="020B0609020204030204" pitchFamily="49" charset="0"/>
              </a:rPr>
              <a:t>μέθοδος </a:t>
            </a:r>
            <a:r>
              <a:rPr lang="el-GR" sz="16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l-GR" sz="16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b="1" dirty="0" smtClean="0">
                <a:cs typeface="Consolas" panose="020B0609020204030204" pitchFamily="49" charset="0"/>
              </a:rPr>
              <a:t> </a:t>
            </a:r>
            <a:r>
              <a:rPr lang="el-GR" dirty="0" smtClean="0">
                <a:cs typeface="Consolas" panose="020B0609020204030204" pitchFamily="49" charset="0"/>
              </a:rPr>
              <a:t>του </a:t>
            </a:r>
            <a:r>
              <a:rPr lang="el-GR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stringstream</a:t>
            </a:r>
            <a:r>
              <a:rPr lang="el-GR" dirty="0" smtClean="0">
                <a:cs typeface="Consolas" panose="020B0609020204030204" pitchFamily="49" charset="0"/>
              </a:rPr>
              <a:t> “παγώνει” τα περιεχόμενά του και επιστρέφει ένα αντικείμενο </a:t>
            </a:r>
            <a:r>
              <a:rPr lang="el-GR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dirty="0" smtClean="0">
                <a:cs typeface="Consolas" panose="020B0609020204030204" pitchFamily="49" charset="0"/>
              </a:rPr>
              <a:t> το οποίο μπορούμε να τυπώσουμε.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cs typeface="Consolas" panose="020B0609020204030204" pitchFamily="49" charset="0"/>
              </a:rPr>
              <a:t>Δεν </a:t>
            </a:r>
            <a:r>
              <a:rPr lang="el-GR" dirty="0">
                <a:cs typeface="Consolas" panose="020B0609020204030204" pitchFamily="49" charset="0"/>
              </a:rPr>
              <a:t>είναι αποδεκτό </a:t>
            </a:r>
            <a:r>
              <a:rPr lang="el-GR" dirty="0" smtClean="0">
                <a:cs typeface="Consolas" panose="020B0609020204030204" pitchFamily="49" charset="0"/>
              </a:rPr>
              <a:t>να τυπώσουμε </a:t>
            </a:r>
            <a:r>
              <a:rPr lang="el-GR" dirty="0">
                <a:cs typeface="Consolas" panose="020B0609020204030204" pitchFamily="49" charset="0"/>
              </a:rPr>
              <a:t>ένα αντικείμενο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stringstream</a:t>
            </a:r>
            <a:r>
              <a:rPr lang="el-GR" dirty="0">
                <a:cs typeface="Consolas" panose="020B0609020204030204" pitchFamily="49" charset="0"/>
              </a:rPr>
              <a:t> απευθείας.</a:t>
            </a:r>
          </a:p>
        </p:txBody>
      </p:sp>
    </p:spTree>
    <p:extLst>
      <p:ext uri="{BB962C8B-B14F-4D97-AF65-F5344CB8AC3E}">
        <p14:creationId xmlns:p14="http://schemas.microsoft.com/office/powerpoint/2010/main" val="86172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8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Αρχεία και </a:t>
            </a:r>
            <a:r>
              <a:rPr lang="en-US" sz="2800" dirty="0" smtClean="0"/>
              <a:t>Streams</a:t>
            </a:r>
            <a:endParaRPr lang="el-GR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Αρχεία και </a:t>
            </a:r>
            <a:r>
              <a:rPr lang="en-US" dirty="0"/>
              <a:t>Streams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Αρχεία</a:t>
            </a:r>
            <a:r>
              <a:rPr lang="en-US" sz="2400" b="1" dirty="0" smtClean="0"/>
              <a:t>: </a:t>
            </a:r>
            <a:r>
              <a:rPr lang="en-US" sz="2400" dirty="0" smtClean="0"/>
              <a:t>A</a:t>
            </a:r>
            <a:r>
              <a:rPr lang="el-GR" sz="2400" dirty="0" err="1" smtClean="0"/>
              <a:t>κολουθίες</a:t>
            </a:r>
            <a:r>
              <a:rPr lang="el-GR" sz="2400" dirty="0" smtClean="0"/>
              <a:t> </a:t>
            </a:r>
            <a:r>
              <a:rPr lang="el-GR" sz="2400" dirty="0"/>
              <a:t>χαρακτήρων. </a:t>
            </a:r>
            <a:endParaRPr lang="en-US" sz="2400" dirty="0" smtClean="0"/>
          </a:p>
          <a:p>
            <a:r>
              <a:rPr lang="en-US" sz="2200" dirty="0" smtClean="0"/>
              <a:t>H</a:t>
            </a:r>
            <a:r>
              <a:rPr lang="el-GR" sz="2200" dirty="0" smtClean="0"/>
              <a:t> </a:t>
            </a:r>
            <a:r>
              <a:rPr lang="el-GR" sz="2200" dirty="0"/>
              <a:t>C προσφέρει ορισμένες δομές δεδομένων FILE (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l-GR" sz="2200" dirty="0"/>
              <a:t>, ο πρόγονος </a:t>
            </a:r>
            <a:r>
              <a:rPr lang="el-GR" sz="2200" dirty="0" smtClean="0"/>
              <a:t>της</a:t>
            </a:r>
            <a:r>
              <a:rPr lang="en-US" sz="2200" dirty="0" smtClean="0"/>
              <a:t> </a:t>
            </a:r>
            <a:r>
              <a:rPr lang="el-GR" sz="2200" dirty="0" smtClean="0"/>
              <a:t>κλάσης</a:t>
            </a:r>
            <a:r>
              <a:rPr lang="el-GR" sz="2200" dirty="0"/>
              <a:t>) και ανεξάρτητες συναρτήσεις που έχουν πρόσβαση στα αρχεία. </a:t>
            </a:r>
            <a:endParaRPr lang="en-US" sz="2200" dirty="0" smtClean="0"/>
          </a:p>
          <a:p>
            <a:r>
              <a:rPr lang="el-GR" sz="2200" dirty="0" smtClean="0"/>
              <a:t>Η όλη</a:t>
            </a:r>
            <a:r>
              <a:rPr lang="en-US" sz="2200" dirty="0" smtClean="0"/>
              <a:t> </a:t>
            </a:r>
            <a:r>
              <a:rPr lang="el-GR" sz="2200" dirty="0" smtClean="0"/>
              <a:t>διαδικασία </a:t>
            </a:r>
            <a:r>
              <a:rPr lang="el-GR" sz="2200" dirty="0"/>
              <a:t>του προγραμματισμού γίνεται με </a:t>
            </a:r>
            <a:r>
              <a:rPr lang="el-GR" sz="2200" dirty="0" err="1"/>
              <a:t>pointers</a:t>
            </a:r>
            <a:r>
              <a:rPr lang="el-GR" sz="2200" dirty="0"/>
              <a:t> στις δομές FILE και είναι </a:t>
            </a:r>
            <a:r>
              <a:rPr lang="el-GR" sz="2200" dirty="0" smtClean="0"/>
              <a:t>αρκετά</a:t>
            </a:r>
            <a:r>
              <a:rPr lang="en-US" sz="2200" dirty="0" smtClean="0"/>
              <a:t> </a:t>
            </a:r>
            <a:r>
              <a:rPr lang="el-GR" sz="2200" dirty="0" smtClean="0"/>
              <a:t>εύκολο </a:t>
            </a:r>
            <a:r>
              <a:rPr lang="el-GR" sz="2200" dirty="0"/>
              <a:t>να γίνει κάποιο λάθος κατά τη χρήση τους. </a:t>
            </a:r>
            <a:endParaRPr lang="en-US" sz="2200" dirty="0" smtClean="0"/>
          </a:p>
          <a:p>
            <a:r>
              <a:rPr lang="el-GR" sz="2200" dirty="0" smtClean="0"/>
              <a:t>Επιπλέον </a:t>
            </a:r>
            <a:r>
              <a:rPr lang="el-GR" sz="2200" dirty="0"/>
              <a:t>δε προσφέρουν καμία </a:t>
            </a:r>
            <a:r>
              <a:rPr lang="el-GR" sz="2200" dirty="0" smtClean="0"/>
              <a:t>από</a:t>
            </a:r>
            <a:r>
              <a:rPr lang="en-US" sz="2200" dirty="0" smtClean="0"/>
              <a:t> </a:t>
            </a:r>
            <a:r>
              <a:rPr lang="el-GR" sz="2200" dirty="0" smtClean="0"/>
              <a:t>τις </a:t>
            </a:r>
            <a:r>
              <a:rPr lang="el-GR" sz="2200" dirty="0"/>
              <a:t>ευκολίες του αντικειμενοστραφούς προγραμματισμού (κληρονομικότητα</a:t>
            </a:r>
            <a:r>
              <a:rPr lang="el-GR" sz="2200" dirty="0" smtClean="0"/>
              <a:t>,</a:t>
            </a:r>
            <a:r>
              <a:rPr lang="en-US" sz="2200" dirty="0" smtClean="0"/>
              <a:t> </a:t>
            </a:r>
            <a:r>
              <a:rPr lang="el-GR" sz="2200" dirty="0" smtClean="0"/>
              <a:t>πολυμορφισμό</a:t>
            </a:r>
            <a:r>
              <a:rPr lang="el-GR" sz="2200" dirty="0"/>
              <a:t>, </a:t>
            </a:r>
            <a:r>
              <a:rPr lang="el-GR" sz="2200" dirty="0" err="1"/>
              <a:t>κλπ</a:t>
            </a:r>
            <a:r>
              <a:rPr lang="el-GR" sz="2200" dirty="0"/>
              <a:t>).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Για το σκοπό αυτό η C++, υιοθέτησε τη χρήση των </a:t>
            </a:r>
            <a:r>
              <a:rPr lang="el-GR" sz="2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streams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u="sng" dirty="0" smtClean="0"/>
              <a:t>Δεν</a:t>
            </a:r>
            <a:r>
              <a:rPr lang="el-GR" sz="2400" dirty="0" smtClean="0"/>
              <a:t> παρέχεται απευθείας </a:t>
            </a:r>
            <a:r>
              <a:rPr lang="el-GR" sz="2400" dirty="0"/>
              <a:t>πρόσβαση των δεδομένων των αρχείων, παρά μόνο ως ανταλλαγή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bytes</a:t>
            </a:r>
            <a:r>
              <a:rPr lang="el-GR" sz="2400" dirty="0"/>
              <a:t> </a:t>
            </a:r>
            <a:r>
              <a:rPr lang="el-GR" sz="2400" dirty="0" smtClean="0"/>
              <a:t>από το </a:t>
            </a:r>
            <a:r>
              <a:rPr lang="el-GR" sz="2400" dirty="0"/>
              <a:t>πρόγραμμα προς το αρχείο και αντίστροφα. </a:t>
            </a:r>
            <a:endParaRPr lang="el-GR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χρήση των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streams</a:t>
            </a:r>
            <a:r>
              <a:rPr lang="el-GR" sz="2400" dirty="0"/>
              <a:t> ως ροές </a:t>
            </a:r>
            <a:r>
              <a:rPr lang="el-GR" sz="2400" dirty="0" smtClean="0"/>
              <a:t>δεδομένων από </a:t>
            </a:r>
            <a:r>
              <a:rPr lang="el-GR" sz="2400" dirty="0"/>
              <a:t>και προς το αρχείο, έχει το άμεσο όφελος ότι δεν είναι πλέον σημαντικό το </a:t>
            </a:r>
            <a:r>
              <a:rPr lang="el-GR" sz="2400" dirty="0" smtClean="0"/>
              <a:t>μέσον στο </a:t>
            </a:r>
            <a:r>
              <a:rPr lang="el-GR" sz="2400" dirty="0"/>
              <a:t>οποίο βρίσκεται το αρχείο αλλά μόνο η εναλλαγή της πληροφορίας από και </a:t>
            </a:r>
            <a:r>
              <a:rPr lang="el-GR" sz="2400" dirty="0" err="1"/>
              <a:t>πρός</a:t>
            </a:r>
            <a:r>
              <a:rPr lang="el-GR" sz="2400" dirty="0"/>
              <a:t> </a:t>
            </a:r>
            <a:r>
              <a:rPr lang="el-GR" sz="2400" dirty="0" smtClean="0"/>
              <a:t>το πρόγραμμα.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832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Τέτοιες </a:t>
            </a:r>
            <a:r>
              <a:rPr lang="el-GR" sz="2400" dirty="0"/>
              <a:t>κλάσεις </a:t>
            </a:r>
            <a:r>
              <a:rPr lang="el-GR" sz="2400" dirty="0" smtClean="0"/>
              <a:t>είναι </a:t>
            </a:r>
            <a:r>
              <a:rPr lang="el-GR" sz="2400" dirty="0"/>
              <a:t>η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r>
              <a:rPr lang="el-GR" sz="2400" dirty="0"/>
              <a:t> και οι </a:t>
            </a:r>
            <a:r>
              <a:rPr lang="el-GR" sz="2400" dirty="0" smtClean="0"/>
              <a:t>πιο συγκεκριμένες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ifstream</a:t>
            </a:r>
            <a:r>
              <a:rPr lang="el-GR" sz="2400" dirty="0"/>
              <a:t>,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ofstream</a:t>
            </a:r>
            <a:r>
              <a:rPr lang="el-GR" sz="2400" dirty="0"/>
              <a:t>. </a:t>
            </a:r>
            <a:endParaRPr lang="el-GR" sz="2400" dirty="0" smtClean="0"/>
          </a:p>
          <a:p>
            <a:pPr lvl="1"/>
            <a:r>
              <a:rPr lang="en-US" sz="22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l-GR" sz="22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r>
              <a:rPr lang="en-US" sz="2400" dirty="0" smtClean="0"/>
              <a:t>:</a:t>
            </a:r>
            <a:r>
              <a:rPr lang="el-GR" sz="2400" dirty="0" smtClean="0"/>
              <a:t> αναφέρεται </a:t>
            </a:r>
            <a:r>
              <a:rPr lang="el-GR" sz="2400" dirty="0"/>
              <a:t>στο άνοιγμα αρχείου μόνο για </a:t>
            </a:r>
            <a:r>
              <a:rPr lang="el-GR" sz="2400" dirty="0" smtClean="0"/>
              <a:t>ανάγνωση </a:t>
            </a:r>
            <a:r>
              <a:rPr lang="el-GR" sz="2400" dirty="0"/>
              <a:t>(</a:t>
            </a:r>
            <a:r>
              <a:rPr lang="el-GR" sz="2400" dirty="0" err="1"/>
              <a:t>input</a:t>
            </a:r>
            <a:r>
              <a:rPr lang="el-GR" sz="2400" dirty="0"/>
              <a:t> </a:t>
            </a:r>
            <a:r>
              <a:rPr lang="el-GR" sz="2400" dirty="0" err="1"/>
              <a:t>file</a:t>
            </a:r>
            <a:r>
              <a:rPr lang="el-GR" sz="2400" dirty="0"/>
              <a:t> </a:t>
            </a:r>
            <a:r>
              <a:rPr lang="el-GR" sz="2400" dirty="0" err="1"/>
              <a:t>stream</a:t>
            </a:r>
            <a:r>
              <a:rPr lang="el-GR" sz="2400" dirty="0" smtClean="0"/>
              <a:t>)</a:t>
            </a:r>
          </a:p>
          <a:p>
            <a:pPr lvl="1"/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o</a:t>
            </a:r>
            <a:r>
              <a:rPr lang="el-GR" sz="2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  <a:r>
              <a:rPr lang="el-GR" sz="2400" dirty="0"/>
              <a:t>χρησιμοποιείται μόνο για εγγραφή στο αρχείο (</a:t>
            </a:r>
            <a:r>
              <a:rPr lang="el-GR" sz="2400" dirty="0" err="1"/>
              <a:t>output</a:t>
            </a:r>
            <a:r>
              <a:rPr lang="el-GR" sz="2400" dirty="0"/>
              <a:t> </a:t>
            </a:r>
            <a:r>
              <a:rPr lang="el-GR" sz="2400" dirty="0" err="1"/>
              <a:t>file</a:t>
            </a:r>
            <a:r>
              <a:rPr lang="el-GR" sz="2400" dirty="0"/>
              <a:t> </a:t>
            </a:r>
            <a:r>
              <a:rPr lang="el-GR" sz="2400" dirty="0" err="1"/>
              <a:t>stream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pPr lvl="1"/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f</a:t>
            </a:r>
            <a:r>
              <a:rPr lang="el-GR" sz="2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stream</a:t>
            </a:r>
            <a:r>
              <a:rPr lang="en-US" sz="2400" dirty="0" smtClean="0"/>
              <a:t>: </a:t>
            </a:r>
            <a:r>
              <a:rPr lang="el-GR" sz="2400" dirty="0" smtClean="0"/>
              <a:t>προσφέρει </a:t>
            </a:r>
            <a:r>
              <a:rPr lang="el-GR" sz="2400" dirty="0"/>
              <a:t>ταυτόχρονα δυνατότητα για ανάγνωση και </a:t>
            </a:r>
            <a:r>
              <a:rPr lang="el-GR" sz="2400" dirty="0" smtClean="0"/>
              <a:t>εγγραφή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944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κλάση </a:t>
            </a:r>
            <a:r>
              <a:rPr lang="en-US" sz="4000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endParaRPr lang="el-GR" sz="4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Η κλάση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r>
              <a:rPr lang="el-GR" sz="2400" dirty="0"/>
              <a:t> </a:t>
            </a:r>
            <a:r>
              <a:rPr lang="el-GR" sz="2400" dirty="0" smtClean="0"/>
              <a:t>(δηλώνεται </a:t>
            </a:r>
            <a:r>
              <a:rPr lang="el-GR" sz="2400" dirty="0"/>
              <a:t>στο αντίστοιχο αρχείο </a:t>
            </a:r>
            <a:r>
              <a:rPr lang="el-GR" sz="2400" dirty="0" smtClean="0"/>
              <a:t>κεφαλίδας</a:t>
            </a:r>
            <a:r>
              <a:rPr lang="el-GR" sz="2400" dirty="0"/>
              <a:t>), προσφέρει </a:t>
            </a:r>
            <a:r>
              <a:rPr lang="el-GR" sz="2400" dirty="0" smtClean="0"/>
              <a:t>αρκετές</a:t>
            </a:r>
            <a:r>
              <a:rPr lang="en-US" sz="2400" dirty="0" smtClean="0"/>
              <a:t> </a:t>
            </a:r>
            <a:r>
              <a:rPr lang="el-GR" sz="2400" dirty="0" smtClean="0"/>
              <a:t>μεθόδους για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  <a:endParaRPr lang="en-US" sz="2400" dirty="0" smtClean="0"/>
          </a:p>
          <a:p>
            <a:pPr lvl="1"/>
            <a:r>
              <a:rPr lang="el-GR" sz="2400" dirty="0" smtClean="0"/>
              <a:t>ανάγνωση</a:t>
            </a:r>
            <a:r>
              <a:rPr lang="el-GR" sz="2400" dirty="0"/>
              <a:t>, εγγραφή και μετακίνηση στο </a:t>
            </a:r>
            <a:r>
              <a:rPr lang="el-GR" sz="2400" dirty="0" smtClean="0"/>
              <a:t>αρχείο</a:t>
            </a:r>
            <a:endParaRPr lang="en-US" sz="2400" dirty="0" smtClean="0"/>
          </a:p>
          <a:p>
            <a:pPr lvl="1"/>
            <a:r>
              <a:rPr lang="el-GR" sz="2400" dirty="0" smtClean="0"/>
              <a:t>αρκετά </a:t>
            </a:r>
            <a:r>
              <a:rPr lang="el-GR" sz="2400" dirty="0" err="1"/>
              <a:t>flags</a:t>
            </a:r>
            <a:r>
              <a:rPr lang="el-GR" sz="2400" dirty="0"/>
              <a:t> </a:t>
            </a:r>
            <a:r>
              <a:rPr lang="el-GR" sz="2400" dirty="0" smtClean="0"/>
              <a:t>για</a:t>
            </a:r>
            <a:r>
              <a:rPr lang="en-US" sz="2400" dirty="0" smtClean="0"/>
              <a:t> </a:t>
            </a:r>
            <a:r>
              <a:rPr lang="el-GR" sz="2400" dirty="0" smtClean="0"/>
              <a:t>τροποποίηση </a:t>
            </a:r>
            <a:r>
              <a:rPr lang="el-GR" sz="2400" dirty="0"/>
              <a:t>των δεδομένων κατά την εγγραφή ή την ανάγνωση. 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769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κλάση </a:t>
            </a:r>
            <a:r>
              <a:rPr lang="en-US" sz="4000" dirty="0" err="1">
                <a:latin typeface="Consolas" panose="020B0609020204030204" pitchFamily="49" charset="0"/>
                <a:cs typeface="Consolas" panose="020B0609020204030204" pitchFamily="49" charset="0"/>
              </a:rPr>
              <a:t>fstream</a:t>
            </a:r>
            <a:endParaRPr lang="el-GR" sz="4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544273"/>
              </p:ext>
            </p:extLst>
          </p:nvPr>
        </p:nvGraphicFramePr>
        <p:xfrm>
          <a:off x="499135" y="1011420"/>
          <a:ext cx="8208912" cy="466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/>
                <a:gridCol w="5472608"/>
              </a:tblGrid>
              <a:tr h="361813"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Όνομα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Λειτουργία</a:t>
                      </a:r>
                      <a:endParaRPr lang="el-GR" dirty="0"/>
                    </a:p>
                  </a:txBody>
                  <a:tcPr/>
                </a:tc>
              </a:tr>
              <a:tr h="1159783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bool good()</a:t>
                      </a:r>
                    </a:p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bool bad()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Η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good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()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επιστρέφει </a:t>
                      </a:r>
                      <a:r>
                        <a:rPr lang="el-G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true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αν το αρχείο είναι σε καλή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κατάσταση (αν δεν έχει συμβεί κάποιο σφάλμα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εισόδου/εξόδου) ή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false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διαφορετικά. Η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bad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() 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έχει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την αντίθετη συμπεριφορά.</a:t>
                      </a:r>
                      <a:endParaRPr lang="el-GR" dirty="0"/>
                    </a:p>
                  </a:txBody>
                  <a:tcPr/>
                </a:tc>
              </a:tr>
              <a:tr h="624498"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bool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eof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()</a:t>
                      </a:r>
                      <a:endParaRPr lang="el-G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Επιστρέφει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true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αν έχουμε φτάσει στο τέλος του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αρχείου κατά την ανάγνωση.</a:t>
                      </a:r>
                      <a:endParaRPr lang="el-GR" dirty="0"/>
                    </a:p>
                  </a:txBody>
                  <a:tcPr/>
                </a:tc>
              </a:tr>
              <a:tr h="892141"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void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flush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()</a:t>
                      </a:r>
                      <a:endParaRPr lang="el-G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Αποθηκεύει όλες τις αλλαγές που έχουν γίνει στο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αρχείο και δεν βρίσκονται στους </a:t>
                      </a:r>
                      <a:r>
                        <a:rPr lang="el-G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buffers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του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συστήματος.</a:t>
                      </a:r>
                      <a:endParaRPr lang="el-GR" dirty="0"/>
                    </a:p>
                  </a:txBody>
                  <a:tcPr/>
                </a:tc>
              </a:tr>
              <a:tr h="361813">
                <a:tc>
                  <a:txBody>
                    <a:bodyPr/>
                    <a:lstStyle/>
                    <a:p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get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()</a:t>
                      </a:r>
                      <a:endParaRPr lang="el-G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Επιστρέφει τον επόμενο χαρακτήρα του αρχείου.</a:t>
                      </a:r>
                      <a:endParaRPr lang="el-GR" dirty="0"/>
                    </a:p>
                  </a:txBody>
                  <a:tcPr/>
                </a:tc>
              </a:tr>
              <a:tr h="1159783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istream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&amp; </a:t>
                      </a:r>
                    </a:p>
                    <a:p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getline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(char *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buf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,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num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Αντιγράφει από το αρχείο στο πίνακα χαρακτήρων</a:t>
                      </a:r>
                    </a:p>
                    <a:p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buf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το μέγιστο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num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χαρακτήρες εκτός αν φτάσει στο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τέλος της γραμμής ή του αρχείου. Επιστρέφει μια</a:t>
                      </a:r>
                    </a:p>
                    <a:p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αναφορά στο αρχείο.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44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5032</TotalTime>
  <Words>2371</Words>
  <Application>Microsoft Office PowerPoint</Application>
  <PresentationFormat>Προβολή στην οθόνη (16:10)</PresentationFormat>
  <Paragraphs>336</Paragraphs>
  <Slides>24</Slides>
  <Notes>24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0" baseType="lpstr">
      <vt:lpstr>Arial Unicode MS</vt:lpstr>
      <vt:lpstr>Arial</vt:lpstr>
      <vt:lpstr>Calibri</vt:lpstr>
      <vt:lpstr>Consolas</vt:lpstr>
      <vt:lpstr>Times New Roman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Εισαγωγικά</vt:lpstr>
      <vt:lpstr>Εισαγωγικά</vt:lpstr>
      <vt:lpstr>Εισαγωγικά</vt:lpstr>
      <vt:lpstr>Η κλάση fstream</vt:lpstr>
      <vt:lpstr>Η κλάση fstream</vt:lpstr>
      <vt:lpstr>Η κλάση fstream</vt:lpstr>
      <vt:lpstr>Η κλάση fstream</vt:lpstr>
      <vt:lpstr>Η κλάση fstream</vt:lpstr>
      <vt:lpstr>Η κλάση fstream</vt:lpstr>
      <vt:lpstr>Η κλάση fstream</vt:lpstr>
      <vt:lpstr>Οι τελεστές &lt;&lt;, &gt;&gt;</vt:lpstr>
      <vt:lpstr>Οι τελεστές &lt;&lt;, &gt;&gt;</vt:lpstr>
      <vt:lpstr>Οι τελεστές &lt;&lt;, &gt;&gt;</vt:lpstr>
      <vt:lpstr>Stringstreams</vt:lpstr>
      <vt:lpstr>Stringstreams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600</cp:revision>
  <dcterms:created xsi:type="dcterms:W3CDTF">2012-09-06T09:03:05Z</dcterms:created>
  <dcterms:modified xsi:type="dcterms:W3CDTF">2015-09-29T22:05:31Z</dcterms:modified>
</cp:coreProperties>
</file>