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9"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1" r:id="rId20"/>
    <p:sldId id="462" r:id="rId21"/>
    <p:sldId id="463" r:id="rId22"/>
    <p:sldId id="464" r:id="rId23"/>
    <p:sldId id="465" r:id="rId24"/>
    <p:sldId id="466" r:id="rId25"/>
    <p:sldId id="467" r:id="rId26"/>
    <p:sldId id="468" r:id="rId27"/>
    <p:sldId id="469" r:id="rId28"/>
    <p:sldId id="470" r:id="rId29"/>
    <p:sldId id="471" r:id="rId30"/>
    <p:sldId id="415" r:id="rId31"/>
    <p:sldId id="291" r:id="rId32"/>
    <p:sldId id="292" r:id="rId33"/>
    <p:sldId id="293" r:id="rId34"/>
    <p:sldId id="280" r:id="rId35"/>
  </p:sldIdLst>
  <p:sldSz cx="9144000" cy="5715000" type="screen16x10"/>
  <p:notesSz cx="6858000" cy="9144000"/>
  <p:custDataLst>
    <p:tags r:id="rId3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9309" autoAdjust="0"/>
  </p:normalViewPr>
  <p:slideViewPr>
    <p:cSldViewPr>
      <p:cViewPr varScale="1">
        <p:scale>
          <a:sx n="102" d="100"/>
          <a:sy n="102" d="100"/>
        </p:scale>
        <p:origin x="936"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21/07/2015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21/7/2015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dirty="0"/>
          </a:p>
        </p:txBody>
      </p:sp>
    </p:spTree>
    <p:extLst>
      <p:ext uri="{BB962C8B-B14F-4D97-AF65-F5344CB8AC3E}">
        <p14:creationId xmlns:p14="http://schemas.microsoft.com/office/powerpoint/2010/main" val="359791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31057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a:t>
            </a:r>
            <a:r>
              <a:rPr lang="el-GR" sz="1000" b="1" baseline="0" dirty="0" smtClean="0">
                <a:solidFill>
                  <a:schemeClr val="bg1"/>
                </a:solidFill>
              </a:rPr>
              <a:t> Ι</a:t>
            </a:r>
            <a:r>
              <a:rPr lang="el-GR" sz="1000" b="1" dirty="0" smtClean="0">
                <a:solidFill>
                  <a:schemeClr val="bg1"/>
                </a:solidFill>
              </a:rPr>
              <a:t> – Ψηφιακή Αναπαράσταση Δεδομένων</a:t>
            </a:r>
            <a:r>
              <a:rPr lang="el-GR" sz="1000" dirty="0" smtClean="0">
                <a:solidFill>
                  <a:schemeClr val="bg1"/>
                </a:solidFill>
              </a:rPr>
              <a:t>, Τμήμα Χρηματοοικονομικής &amp; Ελεγκτικής, ΤΕΙ ΗΠΕΙΡΟΥ </a:t>
            </a:r>
            <a:r>
              <a:rPr lang="el-GR" sz="1000" b="1" dirty="0" smtClean="0">
                <a:solidFill>
                  <a:schemeClr val="bg1"/>
                </a:solidFill>
              </a:rPr>
              <a:t>-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Ι</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n-US" sz="2800" dirty="0" smtClean="0"/>
              <a:t>2 </a:t>
            </a:r>
            <a:r>
              <a:rPr lang="el-GR" sz="2800" dirty="0" smtClean="0"/>
              <a:t>:</a:t>
            </a:r>
            <a:r>
              <a:rPr lang="en-US" sz="2800" dirty="0" smtClean="0"/>
              <a:t> </a:t>
            </a:r>
            <a:r>
              <a:rPr lang="el-GR" sz="2800" b="1" dirty="0" smtClean="0"/>
              <a:t>Ψηφιακή Αναπαράσταση Δεδομένων</a:t>
            </a:r>
          </a:p>
          <a:p>
            <a:endParaRPr lang="el-GR" sz="20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Κωδικοποιήσεις κειμένου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
        <p:nvSpPr>
          <p:cNvPr id="5" name="Θέση περιεχομένου 2"/>
          <p:cNvSpPr txBox="1">
            <a:spLocks/>
          </p:cNvSpPr>
          <p:nvPr/>
        </p:nvSpPr>
        <p:spPr>
          <a:xfrm>
            <a:off x="4595313" y="1057138"/>
            <a:ext cx="4114800" cy="186486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1200" dirty="0"/>
              <a:t>Δυαδικοί κώδικες που χρησιμοποιούνται για την αναπαράσταση κειμένου.</a:t>
            </a:r>
          </a:p>
          <a:p>
            <a:pPr lvl="1"/>
            <a:r>
              <a:rPr lang="en-US" sz="1200" b="1" dirty="0"/>
              <a:t>EBCDIC</a:t>
            </a:r>
            <a:r>
              <a:rPr lang="en-US" sz="1200" dirty="0"/>
              <a:t> (Extended Binary Coded Decimal Interchange Code). </a:t>
            </a:r>
            <a:r>
              <a:rPr lang="el-GR" sz="1200" dirty="0"/>
              <a:t>Χρησιμοποιείται σε μεγάλα </a:t>
            </a:r>
            <a:r>
              <a:rPr lang="en-US" sz="1200" dirty="0"/>
              <a:t>IBM </a:t>
            </a:r>
            <a:r>
              <a:rPr lang="el-GR" sz="1200" dirty="0"/>
              <a:t>συστήματα (</a:t>
            </a:r>
            <a:r>
              <a:rPr lang="en-US" sz="1200" dirty="0"/>
              <a:t>mainframes</a:t>
            </a:r>
            <a:r>
              <a:rPr lang="el-GR" sz="1200" dirty="0"/>
              <a:t>).</a:t>
            </a:r>
            <a:endParaRPr lang="en-US" sz="1200" dirty="0"/>
          </a:p>
          <a:p>
            <a:pPr lvl="1"/>
            <a:r>
              <a:rPr lang="en-US" sz="1200" b="1" dirty="0"/>
              <a:t>ASCII</a:t>
            </a:r>
            <a:r>
              <a:rPr lang="en-US" sz="1200" dirty="0"/>
              <a:t> (American Standard Code for Information Interchange)</a:t>
            </a:r>
          </a:p>
          <a:p>
            <a:pPr lvl="1"/>
            <a:r>
              <a:rPr lang="en-US" sz="1200" b="1" dirty="0"/>
              <a:t>Unicode</a:t>
            </a:r>
            <a:r>
              <a:rPr lang="el-GR" sz="1200" b="1" dirty="0"/>
              <a:t> </a:t>
            </a:r>
            <a:r>
              <a:rPr lang="el-GR" sz="1200" dirty="0"/>
              <a:t>(16</a:t>
            </a:r>
            <a:r>
              <a:rPr lang="en-US" sz="1200" dirty="0"/>
              <a:t>bit</a:t>
            </a:r>
            <a:r>
              <a:rPr lang="el-GR" sz="1200" dirty="0"/>
              <a:t>. Το νέο στάνταρντ </a:t>
            </a:r>
            <a:r>
              <a:rPr lang="en-US" sz="1200" dirty="0"/>
              <a:t> </a:t>
            </a:r>
            <a:r>
              <a:rPr lang="el-GR" sz="1200" dirty="0"/>
              <a:t>κωδικοποίησης)</a:t>
            </a:r>
          </a:p>
        </p:txBody>
      </p:sp>
      <p:pic>
        <p:nvPicPr>
          <p:cNvPr id="8" name="Εικόνα 7"/>
          <p:cNvPicPr>
            <a:picLocks noChangeAspect="1"/>
          </p:cNvPicPr>
          <p:nvPr/>
        </p:nvPicPr>
        <p:blipFill>
          <a:blip r:embed="rId2"/>
          <a:stretch>
            <a:fillRect/>
          </a:stretch>
        </p:blipFill>
        <p:spPr>
          <a:xfrm>
            <a:off x="539552" y="1053426"/>
            <a:ext cx="3750837" cy="4680000"/>
          </a:xfrm>
          <a:prstGeom prst="rect">
            <a:avLst/>
          </a:prstGeom>
        </p:spPr>
      </p:pic>
      <p:sp>
        <p:nvSpPr>
          <p:cNvPr id="10" name="Text Box 29"/>
          <p:cNvSpPr txBox="1">
            <a:spLocks noChangeArrowheads="1"/>
          </p:cNvSpPr>
          <p:nvPr/>
        </p:nvSpPr>
        <p:spPr bwMode="auto">
          <a:xfrm>
            <a:off x="4787900" y="3346450"/>
            <a:ext cx="4032250" cy="738664"/>
          </a:xfrm>
          <a:prstGeom prst="rect">
            <a:avLst/>
          </a:prstGeom>
          <a:solidFill>
            <a:schemeClr val="accent1"/>
          </a:solidFill>
          <a:ln w="9525">
            <a:noFill/>
            <a:miter lim="800000"/>
            <a:headEnd/>
            <a:tailEnd/>
          </a:ln>
        </p:spPr>
        <p:txBody>
          <a:bodyPr>
            <a:spAutoFit/>
          </a:bodyPr>
          <a:lstStyle/>
          <a:p>
            <a:r>
              <a:rPr lang="en-US" sz="1400" dirty="0">
                <a:solidFill>
                  <a:schemeClr val="bg1"/>
                </a:solidFill>
              </a:rPr>
              <a:t>ASCII</a:t>
            </a:r>
            <a:r>
              <a:rPr lang="el-GR" sz="1400" dirty="0">
                <a:solidFill>
                  <a:schemeClr val="bg1"/>
                </a:solidFill>
              </a:rPr>
              <a:t>: Χρησιμοποιεί 8 </a:t>
            </a:r>
            <a:r>
              <a:rPr lang="en-US" sz="1400" dirty="0">
                <a:solidFill>
                  <a:schemeClr val="bg1"/>
                </a:solidFill>
              </a:rPr>
              <a:t>bits</a:t>
            </a:r>
            <a:r>
              <a:rPr lang="el-GR" sz="1400" dirty="0">
                <a:solidFill>
                  <a:schemeClr val="bg1"/>
                </a:solidFill>
              </a:rPr>
              <a:t> για κάθε χαρακτήρα</a:t>
            </a:r>
            <a:r>
              <a:rPr lang="en-US" sz="1400" dirty="0">
                <a:solidFill>
                  <a:schemeClr val="bg1"/>
                </a:solidFill>
              </a:rPr>
              <a:t>. </a:t>
            </a:r>
            <a:r>
              <a:rPr lang="el-GR" sz="1400" dirty="0">
                <a:solidFill>
                  <a:schemeClr val="bg1"/>
                </a:solidFill>
              </a:rPr>
              <a:t>Κάθε συνδυασμός αντιπροσωπεύει ένα χαρακτήρα (γράμμα, ψηφίο, ειδικός χαρακτήρας)</a:t>
            </a:r>
            <a:endParaRPr lang="el-GR" sz="1400" b="1" dirty="0">
              <a:solidFill>
                <a:schemeClr val="bg1"/>
              </a:solidFill>
            </a:endParaRPr>
          </a:p>
        </p:txBody>
      </p:sp>
      <p:sp>
        <p:nvSpPr>
          <p:cNvPr id="11" name="Text Box 64"/>
          <p:cNvSpPr txBox="1">
            <a:spLocks noChangeArrowheads="1"/>
          </p:cNvSpPr>
          <p:nvPr/>
        </p:nvSpPr>
        <p:spPr bwMode="auto">
          <a:xfrm>
            <a:off x="4787900" y="4437063"/>
            <a:ext cx="4078288" cy="457200"/>
          </a:xfrm>
          <a:prstGeom prst="rect">
            <a:avLst/>
          </a:prstGeom>
          <a:noFill/>
          <a:ln w="9525">
            <a:noFill/>
            <a:miter lim="800000"/>
            <a:headEnd/>
            <a:tailEnd/>
          </a:ln>
        </p:spPr>
        <p:txBody>
          <a:bodyPr>
            <a:spAutoFit/>
          </a:bodyPr>
          <a:lstStyle/>
          <a:p>
            <a:pPr algn="ctr"/>
            <a:r>
              <a:rPr lang="en-US" sz="1200" b="1" dirty="0"/>
              <a:t>Extended ASCII (</a:t>
            </a:r>
            <a:r>
              <a:rPr lang="el-GR" sz="1200" b="1" dirty="0"/>
              <a:t>ορίζει τι περιέχουν οι θέσεις  πάνω από την θέση 127</a:t>
            </a:r>
            <a:r>
              <a:rPr lang="en-US" sz="1200" b="1" dirty="0"/>
              <a:t>)</a:t>
            </a:r>
            <a:r>
              <a:rPr lang="el-GR" sz="1200" b="1" dirty="0"/>
              <a:t>. Δεν έχει </a:t>
            </a:r>
            <a:r>
              <a:rPr lang="el-GR" sz="1200" b="1" dirty="0" err="1"/>
              <a:t>προτυποποιηθεί</a:t>
            </a:r>
            <a:r>
              <a:rPr lang="el-GR" sz="1200" b="1" dirty="0"/>
              <a:t>.</a:t>
            </a:r>
          </a:p>
        </p:txBody>
      </p:sp>
    </p:spTree>
    <p:extLst>
      <p:ext uri="{BB962C8B-B14F-4D97-AF65-F5344CB8AC3E}">
        <p14:creationId xmlns:p14="http://schemas.microsoft.com/office/powerpoint/2010/main" val="3371507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Παραδείγματα με κωδικοποίηση </a:t>
            </a:r>
            <a:r>
              <a:rPr lang="en-US" sz="3600" dirty="0"/>
              <a:t>ASCII</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5" name="Θέση περιεχομένου 2"/>
          <p:cNvSpPr txBox="1">
            <a:spLocks/>
          </p:cNvSpPr>
          <p:nvPr/>
        </p:nvSpPr>
        <p:spPr>
          <a:xfrm>
            <a:off x="354360" y="3073524"/>
            <a:ext cx="8435280" cy="186486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el-GR" sz="2000" dirty="0"/>
              <a:t>Το κείμενο</a:t>
            </a:r>
            <a:r>
              <a:rPr lang="en-US" sz="2000" dirty="0"/>
              <a:t> “</a:t>
            </a:r>
            <a:r>
              <a:rPr lang="el-GR" sz="2000" dirty="0"/>
              <a:t>Τμήμα Λογιστικής &amp; Χρηματοοικονομικής</a:t>
            </a:r>
            <a:r>
              <a:rPr lang="en-US" sz="2000" dirty="0"/>
              <a:t>” </a:t>
            </a:r>
            <a:r>
              <a:rPr lang="el-GR" sz="2000" dirty="0"/>
              <a:t>κωδικοποιημένο ως κείμενο διευρυμένου </a:t>
            </a:r>
            <a:r>
              <a:rPr lang="en-US" sz="2000" dirty="0"/>
              <a:t>ASCII </a:t>
            </a:r>
            <a:r>
              <a:rPr lang="el-GR" sz="2000" dirty="0"/>
              <a:t>χωρίς τα εισαγωγικά καταλαμβάνει στον Η/Υ μέγεθος  5+1+10+1+1+1+18=37 </a:t>
            </a:r>
            <a:r>
              <a:rPr lang="en-US" sz="2000" dirty="0"/>
              <a:t>bytes</a:t>
            </a:r>
            <a:r>
              <a:rPr lang="el-GR" sz="2000" dirty="0"/>
              <a:t>.</a:t>
            </a:r>
          </a:p>
          <a:p>
            <a:pPr>
              <a:spcBef>
                <a:spcPct val="50000"/>
              </a:spcBef>
            </a:pPr>
            <a:r>
              <a:rPr lang="el-GR" sz="2000" dirty="0"/>
              <a:t>Το ίδιο κείμενο κωδικοποιημένο ως κείμενο </a:t>
            </a:r>
            <a:r>
              <a:rPr lang="en-US" sz="2000" dirty="0"/>
              <a:t>UNICODE </a:t>
            </a:r>
            <a:r>
              <a:rPr lang="el-GR" sz="2000" dirty="0"/>
              <a:t>καταλαμβάνει διπλάσιο μέγεθος 2*37=74</a:t>
            </a:r>
            <a:r>
              <a:rPr lang="en-US" sz="2000" dirty="0"/>
              <a:t>bytes</a:t>
            </a:r>
            <a:r>
              <a:rPr lang="el-GR" sz="2000" dirty="0"/>
              <a:t>.</a:t>
            </a:r>
          </a:p>
        </p:txBody>
      </p:sp>
      <p:graphicFrame>
        <p:nvGraphicFramePr>
          <p:cNvPr id="12" name="Group 4"/>
          <p:cNvGraphicFramePr>
            <a:graphicFrameLocks/>
          </p:cNvGraphicFramePr>
          <p:nvPr>
            <p:extLst>
              <p:ext uri="{D42A27DB-BD31-4B8C-83A1-F6EECF244321}">
                <p14:modId xmlns:p14="http://schemas.microsoft.com/office/powerpoint/2010/main" val="4022307599"/>
              </p:ext>
            </p:extLst>
          </p:nvPr>
        </p:nvGraphicFramePr>
        <p:xfrm>
          <a:off x="1115616" y="1201953"/>
          <a:ext cx="6707188" cy="1592263"/>
        </p:xfrm>
        <a:graphic>
          <a:graphicData uri="http://schemas.openxmlformats.org/drawingml/2006/table">
            <a:tbl>
              <a:tblPr/>
              <a:tblGrid>
                <a:gridCol w="960438"/>
                <a:gridCol w="957262"/>
                <a:gridCol w="957263"/>
                <a:gridCol w="957262"/>
                <a:gridCol w="957263"/>
                <a:gridCol w="957262"/>
                <a:gridCol w="960438"/>
              </a:tblGrid>
              <a:tr h="64611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Β</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dirty="0" smtClean="0">
                          <a:ln>
                            <a:noFill/>
                          </a:ln>
                          <a:solidFill>
                            <a:schemeClr val="tx1"/>
                          </a:solidFill>
                          <a:effectLst/>
                          <a:latin typeface="Arial" charset="0"/>
                        </a:rPr>
                        <a:t>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28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143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dirty="0" smtClean="0">
                          <a:ln>
                            <a:noFill/>
                          </a:ln>
                          <a:solidFill>
                            <a:schemeClr val="tx1"/>
                          </a:solidFill>
                          <a:effectLst/>
                          <a:latin typeface="Arial" charset="0"/>
                        </a:rPr>
                        <a:t>132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400" b="0" i="0" u="none" strike="noStrike" cap="none" normalizeH="0" baseline="0" smtClean="0">
                          <a:ln>
                            <a:noFill/>
                          </a:ln>
                          <a:solidFill>
                            <a:schemeClr val="tx1"/>
                          </a:solidFill>
                          <a:effectLst/>
                          <a:latin typeface="Arial" charset="0"/>
                        </a:rPr>
                        <a:t>128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10001111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l-GR" sz="1200" b="0" i="0" u="none" strike="noStrike" cap="none" normalizeH="0" baseline="0" dirty="0" smtClean="0">
                          <a:ln>
                            <a:noFill/>
                          </a:ln>
                          <a:solidFill>
                            <a:schemeClr val="tx1"/>
                          </a:solidFill>
                          <a:effectLst/>
                          <a:latin typeface="Arial" charset="0"/>
                        </a:rPr>
                        <a:t>10000000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71148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Αναπαράσταση αριθμών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Οι αριθμοί αναπαρίστανται χρησιμοποιώντας το </a:t>
            </a:r>
            <a:r>
              <a:rPr lang="el-GR" sz="2000" b="1" dirty="0"/>
              <a:t>δυαδικό </a:t>
            </a:r>
            <a:r>
              <a:rPr lang="el-GR" sz="2000" dirty="0"/>
              <a:t>σύστημα αρίθμησης.</a:t>
            </a:r>
          </a:p>
        </p:txBody>
      </p:sp>
      <p:sp>
        <p:nvSpPr>
          <p:cNvPr id="6" name="Θέση περιεχομένου 2"/>
          <p:cNvSpPr txBox="1">
            <a:spLocks/>
          </p:cNvSpPr>
          <p:nvPr/>
        </p:nvSpPr>
        <p:spPr>
          <a:xfrm>
            <a:off x="539781" y="1921396"/>
            <a:ext cx="3600171"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600"/>
              </a:spcBef>
              <a:buSzPct val="100000"/>
              <a:defRPr/>
            </a:pPr>
            <a:r>
              <a:rPr lang="el-GR" sz="2000" dirty="0"/>
              <a:t>Δεκαδικό σύστημα</a:t>
            </a:r>
          </a:p>
          <a:p>
            <a:pPr marL="547688" lvl="1" indent="-273050" eaLnBrk="0" hangingPunct="0">
              <a:spcBef>
                <a:spcPts val="500"/>
              </a:spcBef>
              <a:buSzPct val="76000"/>
              <a:buFont typeface="Courier New" panose="02070309020205020404" pitchFamily="49" charset="0"/>
              <a:buChar char="-"/>
              <a:defRPr/>
            </a:pPr>
            <a:r>
              <a:rPr lang="el-GR" sz="1400" dirty="0"/>
              <a:t>Έχει δέκα ψηφία {0,1,2,3,4,5,6,7,8,9}.</a:t>
            </a:r>
            <a:endParaRPr lang="en-US" sz="1400" dirty="0"/>
          </a:p>
          <a:p>
            <a:pPr marL="547688" lvl="1" indent="-273050" eaLnBrk="0" hangingPunct="0">
              <a:spcBef>
                <a:spcPts val="500"/>
              </a:spcBef>
              <a:buSzPct val="76000"/>
              <a:buFont typeface="Courier New" panose="02070309020205020404" pitchFamily="49" charset="0"/>
              <a:buChar char="-"/>
              <a:defRPr/>
            </a:pPr>
            <a:r>
              <a:rPr lang="el-GR" sz="1400" dirty="0"/>
              <a:t>Βάση είναι το 10.</a:t>
            </a:r>
          </a:p>
          <a:p>
            <a:pPr marL="547688" lvl="1" indent="-273050" eaLnBrk="0" hangingPunct="0">
              <a:spcBef>
                <a:spcPts val="500"/>
              </a:spcBef>
              <a:buSzPct val="76000"/>
              <a:buFont typeface="Courier New" panose="02070309020205020404" pitchFamily="49" charset="0"/>
              <a:buChar char="-"/>
              <a:defRPr/>
            </a:pPr>
            <a:r>
              <a:rPr lang="el-GR" sz="1400" dirty="0"/>
              <a:t>Η θέση ενός ψηφίου προσδιορίζει την αξία του.</a:t>
            </a:r>
          </a:p>
          <a:p>
            <a:pPr marL="547688" lvl="1" indent="-273050" eaLnBrk="0" hangingPunct="0">
              <a:spcBef>
                <a:spcPts val="500"/>
              </a:spcBef>
              <a:buSzPct val="76000"/>
              <a:buFont typeface="Courier New" panose="02070309020205020404" pitchFamily="49" charset="0"/>
              <a:buChar char="-"/>
              <a:defRPr/>
            </a:pPr>
            <a:r>
              <a:rPr lang="el-GR" sz="1400" dirty="0"/>
              <a:t>Η πρώτη θέση από δεξιά αντιστοιχεί στο 10</a:t>
            </a:r>
            <a:r>
              <a:rPr lang="el-GR" sz="1400" baseline="30000" dirty="0"/>
              <a:t>0</a:t>
            </a:r>
            <a:r>
              <a:rPr lang="el-GR" sz="1400" dirty="0"/>
              <a:t> η δεύτερη στο 10</a:t>
            </a:r>
            <a:r>
              <a:rPr lang="el-GR" sz="1400" baseline="30000" dirty="0"/>
              <a:t>1</a:t>
            </a:r>
            <a:r>
              <a:rPr lang="el-GR" sz="1400" dirty="0"/>
              <a:t> η τρίτη στο 10</a:t>
            </a:r>
            <a:r>
              <a:rPr lang="el-GR" sz="1400" baseline="30000" dirty="0"/>
              <a:t>2</a:t>
            </a:r>
            <a:r>
              <a:rPr lang="el-GR" sz="1400" dirty="0"/>
              <a:t> κοκ. </a:t>
            </a:r>
          </a:p>
          <a:p>
            <a:pPr marL="547688" lvl="1" indent="-273050" eaLnBrk="0" hangingPunct="0">
              <a:spcBef>
                <a:spcPts val="500"/>
              </a:spcBef>
              <a:buSzPct val="76000"/>
              <a:buFont typeface="Courier New" panose="02070309020205020404" pitchFamily="49" charset="0"/>
              <a:buChar char="-"/>
              <a:defRPr/>
            </a:pPr>
            <a:r>
              <a:rPr lang="el-GR" sz="1400" dirty="0"/>
              <a:t>243=2*100+4*10+3*1</a:t>
            </a:r>
          </a:p>
        </p:txBody>
      </p:sp>
      <p:sp>
        <p:nvSpPr>
          <p:cNvPr id="7" name="Θέση περιεχομένου 2"/>
          <p:cNvSpPr txBox="1">
            <a:spLocks/>
          </p:cNvSpPr>
          <p:nvPr/>
        </p:nvSpPr>
        <p:spPr>
          <a:xfrm>
            <a:off x="4427984" y="1921396"/>
            <a:ext cx="3600171"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0" hangingPunct="0">
              <a:spcBef>
                <a:spcPts val="600"/>
              </a:spcBef>
              <a:buSzPct val="100000"/>
              <a:defRPr/>
            </a:pPr>
            <a:r>
              <a:rPr lang="el-GR" sz="2000" b="1" dirty="0" smtClean="0"/>
              <a:t>Δυαδικό σύστημα</a:t>
            </a:r>
          </a:p>
          <a:p>
            <a:pPr marL="547688" lvl="1" indent="-273050" eaLnBrk="0" hangingPunct="0">
              <a:spcBef>
                <a:spcPts val="500"/>
              </a:spcBef>
              <a:buClr>
                <a:schemeClr val="accent2"/>
              </a:buClr>
              <a:buSzPct val="76000"/>
              <a:buFont typeface="Courier New" panose="02070309020205020404" pitchFamily="49" charset="0"/>
              <a:buChar char="-"/>
              <a:defRPr/>
            </a:pPr>
            <a:r>
              <a:rPr lang="el-GR" sz="1400" dirty="0"/>
              <a:t>Έχει 2 ψηφία {0,1}</a:t>
            </a:r>
          </a:p>
          <a:p>
            <a:pPr marL="547688" lvl="1" indent="-273050" eaLnBrk="0" hangingPunct="0">
              <a:spcBef>
                <a:spcPts val="500"/>
              </a:spcBef>
              <a:buClr>
                <a:schemeClr val="accent2"/>
              </a:buClr>
              <a:buSzPct val="76000"/>
              <a:buFont typeface="Courier New" panose="02070309020205020404" pitchFamily="49" charset="0"/>
              <a:buChar char="-"/>
              <a:defRPr/>
            </a:pPr>
            <a:r>
              <a:rPr lang="el-GR" sz="1400" dirty="0"/>
              <a:t>Βάση είναι το 2.</a:t>
            </a:r>
          </a:p>
          <a:p>
            <a:pPr marL="547688" lvl="1" indent="-273050" eaLnBrk="0" hangingPunct="0">
              <a:spcBef>
                <a:spcPts val="500"/>
              </a:spcBef>
              <a:buClr>
                <a:schemeClr val="accent2"/>
              </a:buClr>
              <a:buSzPct val="76000"/>
              <a:buFont typeface="Courier New" panose="02070309020205020404" pitchFamily="49" charset="0"/>
              <a:buChar char="-"/>
              <a:defRPr/>
            </a:pPr>
            <a:r>
              <a:rPr lang="el-GR" sz="1400" dirty="0"/>
              <a:t>Η θέση ενός ψηφίου προσδιορίζει την αξία του.</a:t>
            </a:r>
          </a:p>
          <a:p>
            <a:pPr marL="547688" lvl="1" indent="-273050" eaLnBrk="0" hangingPunct="0">
              <a:spcBef>
                <a:spcPts val="500"/>
              </a:spcBef>
              <a:buClr>
                <a:schemeClr val="accent2"/>
              </a:buClr>
              <a:buSzPct val="76000"/>
              <a:buFont typeface="Courier New" panose="02070309020205020404" pitchFamily="49" charset="0"/>
              <a:buChar char="-"/>
              <a:defRPr/>
            </a:pPr>
            <a:r>
              <a:rPr lang="el-GR" sz="1400" dirty="0"/>
              <a:t>Η πρώτη θέση από δεξιά αντιστοιχεί στο 2</a:t>
            </a:r>
            <a:r>
              <a:rPr lang="el-GR" sz="1400" baseline="30000" dirty="0"/>
              <a:t>0</a:t>
            </a:r>
            <a:r>
              <a:rPr lang="el-GR" sz="1400" dirty="0"/>
              <a:t> η δεύτερη στο 2</a:t>
            </a:r>
            <a:r>
              <a:rPr lang="el-GR" sz="1400" baseline="30000" dirty="0"/>
              <a:t>1</a:t>
            </a:r>
            <a:r>
              <a:rPr lang="el-GR" sz="1400" dirty="0"/>
              <a:t> η τρίτη στο 2</a:t>
            </a:r>
            <a:r>
              <a:rPr lang="el-GR" sz="1400" baseline="30000" dirty="0"/>
              <a:t>2</a:t>
            </a:r>
            <a:r>
              <a:rPr lang="el-GR" sz="1400" dirty="0"/>
              <a:t> κοκ. </a:t>
            </a:r>
          </a:p>
          <a:p>
            <a:pPr marL="547688" lvl="1" indent="-273050" eaLnBrk="0" hangingPunct="0">
              <a:spcBef>
                <a:spcPts val="500"/>
              </a:spcBef>
              <a:buClr>
                <a:schemeClr val="accent2"/>
              </a:buClr>
              <a:buSzPct val="76000"/>
              <a:buFont typeface="Courier New" panose="02070309020205020404" pitchFamily="49" charset="0"/>
              <a:buChar char="-"/>
              <a:defRPr/>
            </a:pPr>
            <a:r>
              <a:rPr lang="el-GR" sz="1400" dirty="0"/>
              <a:t>11110011=1*128+1*64+1*32+1*16+0*8+0*4+1*2+1*1=243</a:t>
            </a:r>
          </a:p>
        </p:txBody>
      </p:sp>
      <p:pic>
        <p:nvPicPr>
          <p:cNvPr id="3" name="Εικόνα 2"/>
          <p:cNvPicPr>
            <a:picLocks noChangeAspect="1"/>
          </p:cNvPicPr>
          <p:nvPr/>
        </p:nvPicPr>
        <p:blipFill rotWithShape="1">
          <a:blip r:embed="rId2"/>
          <a:srcRect l="27649"/>
          <a:stretch/>
        </p:blipFill>
        <p:spPr>
          <a:xfrm>
            <a:off x="5364088" y="4818297"/>
            <a:ext cx="2047056" cy="790739"/>
          </a:xfrm>
          <a:prstGeom prst="rect">
            <a:avLst/>
          </a:prstGeom>
        </p:spPr>
      </p:pic>
    </p:spTree>
    <p:extLst>
      <p:ext uri="{BB962C8B-B14F-4D97-AF65-F5344CB8AC3E}">
        <p14:creationId xmlns:p14="http://schemas.microsoft.com/office/powerpoint/2010/main" val="1911514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Αναπαράσταση εικόνων</a:t>
            </a:r>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l-GR" sz="2000" dirty="0"/>
              <a:t>Οι εικόνες αναπαρίστανται στον υπολογιστή είτε </a:t>
            </a:r>
            <a:r>
              <a:rPr lang="el-GR" sz="2000" dirty="0" err="1"/>
              <a:t>ψηφιογραφικά</a:t>
            </a:r>
            <a:r>
              <a:rPr lang="en-US" sz="2000" dirty="0"/>
              <a:t> </a:t>
            </a:r>
            <a:r>
              <a:rPr lang="el-GR" sz="2000" dirty="0"/>
              <a:t>(</a:t>
            </a:r>
            <a:r>
              <a:rPr lang="en-US" sz="2000" dirty="0"/>
              <a:t>bitmap graphics</a:t>
            </a:r>
            <a:r>
              <a:rPr lang="el-GR" sz="2000" dirty="0"/>
              <a:t>) είτε διανυσματικά</a:t>
            </a:r>
            <a:r>
              <a:rPr lang="en-US" sz="2000" dirty="0"/>
              <a:t> (vector graphics)</a:t>
            </a:r>
            <a:r>
              <a:rPr lang="el-GR" sz="2000" dirty="0"/>
              <a:t>.</a:t>
            </a:r>
            <a:endParaRPr lang="en-US" sz="2000" dirty="0"/>
          </a:p>
        </p:txBody>
      </p:sp>
      <p:pic>
        <p:nvPicPr>
          <p:cNvPr id="8" name="Εικόνα 7"/>
          <p:cNvPicPr>
            <a:picLocks noChangeAspect="1"/>
          </p:cNvPicPr>
          <p:nvPr/>
        </p:nvPicPr>
        <p:blipFill>
          <a:blip r:embed="rId2"/>
          <a:stretch>
            <a:fillRect/>
          </a:stretch>
        </p:blipFill>
        <p:spPr>
          <a:xfrm>
            <a:off x="971600" y="2749831"/>
            <a:ext cx="3348290" cy="1368000"/>
          </a:xfrm>
          <a:prstGeom prst="rect">
            <a:avLst/>
          </a:prstGeom>
        </p:spPr>
      </p:pic>
      <p:pic>
        <p:nvPicPr>
          <p:cNvPr id="9" name="Εικόνα 8"/>
          <p:cNvPicPr>
            <a:picLocks noChangeAspect="1"/>
          </p:cNvPicPr>
          <p:nvPr/>
        </p:nvPicPr>
        <p:blipFill>
          <a:blip r:embed="rId3"/>
          <a:stretch>
            <a:fillRect/>
          </a:stretch>
        </p:blipFill>
        <p:spPr>
          <a:xfrm>
            <a:off x="5220072" y="1902617"/>
            <a:ext cx="3101286" cy="3780000"/>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13</a:t>
            </a:fld>
            <a:endParaRPr lang="el-GR" dirty="0"/>
          </a:p>
        </p:txBody>
      </p:sp>
    </p:spTree>
    <p:extLst>
      <p:ext uri="{BB962C8B-B14F-4D97-AF65-F5344CB8AC3E}">
        <p14:creationId xmlns:p14="http://schemas.microsoft.com/office/powerpoint/2010/main" val="872376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Διανυσματικά Γραφικά</a:t>
            </a:r>
          </a:p>
        </p:txBody>
      </p:sp>
      <p:sp>
        <p:nvSpPr>
          <p:cNvPr id="5" name="Θέση περιεχομένου 2"/>
          <p:cNvSpPr txBox="1">
            <a:spLocks/>
          </p:cNvSpPr>
          <p:nvPr/>
        </p:nvSpPr>
        <p:spPr>
          <a:xfrm>
            <a:off x="539552" y="1129308"/>
            <a:ext cx="8435280"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Αφορά αναπαράσταση σχεδίων με την χρήση των μαθηματικών – γεωμετρικών χαρακτηριστικών τους.</a:t>
            </a:r>
          </a:p>
          <a:p>
            <a:pPr lvl="1"/>
            <a:r>
              <a:rPr lang="el-GR" sz="1600" dirty="0"/>
              <a:t>Έχουν μικρό μέγεθος</a:t>
            </a:r>
          </a:p>
          <a:p>
            <a:pPr lvl="1"/>
            <a:r>
              <a:rPr lang="el-GR" sz="1600" dirty="0"/>
              <a:t>Απαιτούν από τον Η/Υ να κάνει υπολογισμούς προκειμένου να τα σχεδιάσει.</a:t>
            </a:r>
          </a:p>
          <a:p>
            <a:pPr lvl="1"/>
            <a:r>
              <a:rPr lang="el-GR" sz="1600" dirty="0"/>
              <a:t>Χρησιμοποιούνται στο </a:t>
            </a:r>
            <a:r>
              <a:rPr lang="en-US" sz="1600" dirty="0"/>
              <a:t>CAD (Computer Aided Design)</a:t>
            </a:r>
            <a:endParaRPr lang="el-GR" sz="1600" dirty="0"/>
          </a:p>
        </p:txBody>
      </p:sp>
      <p:pic>
        <p:nvPicPr>
          <p:cNvPr id="3" name="Εικόνα 2"/>
          <p:cNvPicPr>
            <a:picLocks noChangeAspect="1"/>
          </p:cNvPicPr>
          <p:nvPr/>
        </p:nvPicPr>
        <p:blipFill>
          <a:blip r:embed="rId2"/>
          <a:stretch>
            <a:fillRect/>
          </a:stretch>
        </p:blipFill>
        <p:spPr>
          <a:xfrm>
            <a:off x="3563888" y="2209428"/>
            <a:ext cx="5632682" cy="33480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218079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err="1"/>
              <a:t>Ψηφιογραφικές</a:t>
            </a:r>
            <a:r>
              <a:rPr lang="el-GR" sz="3600" dirty="0"/>
              <a:t> εικόνες (</a:t>
            </a:r>
            <a:r>
              <a:rPr lang="en-US" sz="3600" dirty="0"/>
              <a:t>bitmaps</a:t>
            </a:r>
            <a:r>
              <a:rPr lang="el-GR" sz="3600" dirty="0"/>
              <a:t>)</a:t>
            </a:r>
          </a:p>
        </p:txBody>
      </p:sp>
      <p:pic>
        <p:nvPicPr>
          <p:cNvPr id="4" name="Εικόνα 3"/>
          <p:cNvPicPr>
            <a:picLocks noChangeAspect="1"/>
          </p:cNvPicPr>
          <p:nvPr/>
        </p:nvPicPr>
        <p:blipFill>
          <a:blip r:embed="rId2"/>
          <a:stretch>
            <a:fillRect/>
          </a:stretch>
        </p:blipFill>
        <p:spPr>
          <a:xfrm>
            <a:off x="316878" y="1181365"/>
            <a:ext cx="8815580" cy="4298053"/>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3782163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Μεγέθυνση </a:t>
            </a:r>
            <a:r>
              <a:rPr lang="el-GR" sz="3600" dirty="0" err="1"/>
              <a:t>ψηφιογραφικής</a:t>
            </a:r>
            <a:r>
              <a:rPr lang="el-GR" sz="3600" dirty="0"/>
              <a:t> εικόνας</a:t>
            </a:r>
          </a:p>
        </p:txBody>
      </p:sp>
      <p:sp>
        <p:nvSpPr>
          <p:cNvPr id="5" name="Θέση περιεχομένου 2"/>
          <p:cNvSpPr txBox="1">
            <a:spLocks/>
          </p:cNvSpPr>
          <p:nvPr/>
        </p:nvSpPr>
        <p:spPr>
          <a:xfrm>
            <a:off x="457200" y="4009628"/>
            <a:ext cx="6131024" cy="720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000" dirty="0"/>
              <a:t>Όταν κατά την μεγέθυνση φτάσουμε σε επίπεδο που τα </a:t>
            </a:r>
            <a:r>
              <a:rPr lang="el-GR" sz="2000" dirty="0" err="1"/>
              <a:t>pixel</a:t>
            </a:r>
            <a:r>
              <a:rPr lang="el-GR" sz="2000" dirty="0"/>
              <a:t> είναι πλέον ορατά διαπιστώνουμε ότι κάθε ένα </a:t>
            </a:r>
            <a:r>
              <a:rPr lang="el-GR" sz="2000" dirty="0" err="1"/>
              <a:t>pixel</a:t>
            </a:r>
            <a:r>
              <a:rPr lang="el-GR" sz="2000" dirty="0"/>
              <a:t> έχει ομοιογενές χρώμα.</a:t>
            </a:r>
          </a:p>
        </p:txBody>
      </p:sp>
      <p:pic>
        <p:nvPicPr>
          <p:cNvPr id="6" name="Εικόνα 5"/>
          <p:cNvPicPr>
            <a:picLocks noChangeAspect="1"/>
          </p:cNvPicPr>
          <p:nvPr/>
        </p:nvPicPr>
        <p:blipFill>
          <a:blip r:embed="rId2"/>
          <a:stretch>
            <a:fillRect/>
          </a:stretch>
        </p:blipFill>
        <p:spPr>
          <a:xfrm>
            <a:off x="539552" y="1129308"/>
            <a:ext cx="8205927" cy="4194412"/>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2399831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Ψηφιοποίηση εικόνων</a:t>
            </a:r>
          </a:p>
        </p:txBody>
      </p:sp>
      <p:sp>
        <p:nvSpPr>
          <p:cNvPr id="6" name="Text Box 3"/>
          <p:cNvSpPr txBox="1">
            <a:spLocks noChangeArrowheads="1"/>
          </p:cNvSpPr>
          <p:nvPr/>
        </p:nvSpPr>
        <p:spPr bwMode="auto">
          <a:xfrm>
            <a:off x="4211316" y="2641055"/>
            <a:ext cx="4679950" cy="1155700"/>
          </a:xfrm>
          <a:prstGeom prst="rect">
            <a:avLst/>
          </a:prstGeom>
          <a:noFill/>
          <a:ln w="9525">
            <a:noFill/>
            <a:miter lim="800000"/>
            <a:headEnd/>
            <a:tailEnd/>
          </a:ln>
        </p:spPr>
        <p:txBody>
          <a:bodyPr>
            <a:spAutoFit/>
          </a:bodyPr>
          <a:lstStyle/>
          <a:p>
            <a:r>
              <a:rPr lang="el-GR" sz="1400" b="1"/>
              <a:t>Βάθος Χρώματος</a:t>
            </a:r>
          </a:p>
          <a:p>
            <a:pPr>
              <a:buFontTx/>
              <a:buChar char="•"/>
            </a:pPr>
            <a:r>
              <a:rPr lang="en-US" sz="1400"/>
              <a:t>1 bit = </a:t>
            </a:r>
            <a:r>
              <a:rPr lang="el-GR" sz="1400"/>
              <a:t>Μαύρο και άσπρο</a:t>
            </a:r>
            <a:r>
              <a:rPr lang="en-US" sz="1400"/>
              <a:t>(2</a:t>
            </a:r>
            <a:r>
              <a:rPr lang="en-US" sz="1400" baseline="30000"/>
              <a:t>1</a:t>
            </a:r>
            <a:r>
              <a:rPr lang="en-US" sz="1400"/>
              <a:t> = 2)</a:t>
            </a:r>
          </a:p>
          <a:p>
            <a:pPr>
              <a:buFontTx/>
              <a:buChar char="•"/>
            </a:pPr>
            <a:r>
              <a:rPr lang="en-US" sz="1400"/>
              <a:t>8 bit = 256 </a:t>
            </a:r>
            <a:r>
              <a:rPr lang="el-GR" sz="1400"/>
              <a:t>αποχρώσεις του γκρι</a:t>
            </a:r>
            <a:r>
              <a:rPr lang="en-US" sz="1400"/>
              <a:t> (2</a:t>
            </a:r>
            <a:r>
              <a:rPr lang="en-US" sz="1400" baseline="30000"/>
              <a:t>8</a:t>
            </a:r>
            <a:r>
              <a:rPr lang="en-US" sz="1400"/>
              <a:t> = 256)</a:t>
            </a:r>
          </a:p>
          <a:p>
            <a:pPr>
              <a:buFontTx/>
              <a:buChar char="•"/>
            </a:pPr>
            <a:r>
              <a:rPr lang="en-US" sz="1400"/>
              <a:t>24 bit = 16 </a:t>
            </a:r>
            <a:r>
              <a:rPr lang="el-GR" sz="1400"/>
              <a:t>εκατομμύρια </a:t>
            </a:r>
            <a:r>
              <a:rPr lang="en-US" sz="1400"/>
              <a:t> </a:t>
            </a:r>
            <a:r>
              <a:rPr lang="el-GR" sz="1400"/>
              <a:t>χρώματα,</a:t>
            </a:r>
            <a:r>
              <a:rPr lang="en-US" sz="1400"/>
              <a:t> </a:t>
            </a:r>
            <a:r>
              <a:rPr lang="el-GR" sz="1400"/>
              <a:t>ρεαλιστικές εικόνες φωτογραφικής ποιότητας </a:t>
            </a:r>
            <a:r>
              <a:rPr lang="en-US" sz="1400"/>
              <a:t>(2</a:t>
            </a:r>
            <a:r>
              <a:rPr lang="en-US" sz="1400" baseline="30000"/>
              <a:t>24</a:t>
            </a:r>
            <a:r>
              <a:rPr lang="en-US" sz="1400"/>
              <a:t> = 16,777,216 </a:t>
            </a:r>
            <a:r>
              <a:rPr lang="el-GR" sz="1400"/>
              <a:t>χρώματα</a:t>
            </a:r>
            <a:r>
              <a:rPr lang="en-US" sz="1400"/>
              <a:t>)</a:t>
            </a:r>
            <a:endParaRPr lang="el-GR" sz="1400"/>
          </a:p>
        </p:txBody>
      </p:sp>
      <p:sp>
        <p:nvSpPr>
          <p:cNvPr id="7" name="Text Box 4"/>
          <p:cNvSpPr txBox="1">
            <a:spLocks noChangeArrowheads="1"/>
          </p:cNvSpPr>
          <p:nvPr/>
        </p:nvSpPr>
        <p:spPr bwMode="auto">
          <a:xfrm>
            <a:off x="4859016" y="985292"/>
            <a:ext cx="3744912" cy="1384995"/>
          </a:xfrm>
          <a:prstGeom prst="rect">
            <a:avLst/>
          </a:prstGeom>
          <a:solidFill>
            <a:schemeClr val="accent1"/>
          </a:solidFill>
          <a:ln w="9525">
            <a:noFill/>
            <a:miter lim="800000"/>
            <a:headEnd/>
            <a:tailEnd/>
          </a:ln>
        </p:spPr>
        <p:txBody>
          <a:bodyPr>
            <a:spAutoFit/>
          </a:bodyPr>
          <a:lstStyle/>
          <a:p>
            <a:r>
              <a:rPr lang="el-GR" sz="1400">
                <a:solidFill>
                  <a:schemeClr val="bg1"/>
                </a:solidFill>
              </a:rPr>
              <a:t>Συχνά χρησιμοποιούμενες  μορφές(</a:t>
            </a:r>
            <a:r>
              <a:rPr lang="en-US" sz="1400">
                <a:solidFill>
                  <a:schemeClr val="bg1"/>
                </a:solidFill>
              </a:rPr>
              <a:t>formats</a:t>
            </a:r>
            <a:r>
              <a:rPr lang="el-GR" sz="1400">
                <a:solidFill>
                  <a:schemeClr val="bg1"/>
                </a:solidFill>
              </a:rPr>
              <a:t>) εικόνων</a:t>
            </a:r>
          </a:p>
          <a:p>
            <a:pPr>
              <a:buFontTx/>
              <a:buChar char="•"/>
            </a:pPr>
            <a:r>
              <a:rPr lang="en-US" sz="1400">
                <a:solidFill>
                  <a:schemeClr val="bg1"/>
                </a:solidFill>
              </a:rPr>
              <a:t>GIF (Graphics Interchange Format)</a:t>
            </a:r>
          </a:p>
          <a:p>
            <a:pPr>
              <a:buFontTx/>
              <a:buChar char="•"/>
            </a:pPr>
            <a:r>
              <a:rPr lang="en-US" sz="1400">
                <a:solidFill>
                  <a:schemeClr val="bg1"/>
                </a:solidFill>
              </a:rPr>
              <a:t>JPEG (Joint Photographic Experts Group)</a:t>
            </a:r>
          </a:p>
          <a:p>
            <a:pPr>
              <a:buFontTx/>
              <a:buChar char="•"/>
            </a:pPr>
            <a:r>
              <a:rPr lang="en-US" sz="1400">
                <a:solidFill>
                  <a:schemeClr val="bg1"/>
                </a:solidFill>
              </a:rPr>
              <a:t>PNG (Portable Network Graphics)</a:t>
            </a:r>
          </a:p>
          <a:p>
            <a:pPr>
              <a:buFontTx/>
              <a:buChar char="•"/>
            </a:pPr>
            <a:r>
              <a:rPr lang="en-US" sz="1400">
                <a:solidFill>
                  <a:schemeClr val="bg1"/>
                </a:solidFill>
              </a:rPr>
              <a:t>BMP (Windows Bitmap)</a:t>
            </a:r>
          </a:p>
        </p:txBody>
      </p:sp>
      <p:sp>
        <p:nvSpPr>
          <p:cNvPr id="8" name="Text Box 5"/>
          <p:cNvSpPr txBox="1">
            <a:spLocks noChangeArrowheads="1"/>
          </p:cNvSpPr>
          <p:nvPr/>
        </p:nvSpPr>
        <p:spPr bwMode="auto">
          <a:xfrm>
            <a:off x="323528" y="985292"/>
            <a:ext cx="4176713" cy="1581150"/>
          </a:xfrm>
          <a:prstGeom prst="rect">
            <a:avLst/>
          </a:prstGeom>
          <a:noFill/>
          <a:ln w="9525">
            <a:noFill/>
            <a:miter lim="800000"/>
            <a:headEnd/>
            <a:tailEnd/>
          </a:ln>
        </p:spPr>
        <p:txBody>
          <a:bodyPr>
            <a:spAutoFit/>
          </a:bodyPr>
          <a:lstStyle/>
          <a:p>
            <a:r>
              <a:rPr lang="en-US" sz="1400" dirty="0"/>
              <a:t>Bitmap</a:t>
            </a:r>
            <a:r>
              <a:rPr lang="el-GR" sz="1400" dirty="0"/>
              <a:t> εικόνες</a:t>
            </a:r>
            <a:r>
              <a:rPr lang="en-US" sz="1400" dirty="0"/>
              <a:t>: </a:t>
            </a:r>
            <a:r>
              <a:rPr lang="el-GR" sz="1400" dirty="0"/>
              <a:t> Κάθε εικόνα είναι ένα σύνολο από </a:t>
            </a:r>
            <a:r>
              <a:rPr lang="el-GR" sz="1400" dirty="0" err="1"/>
              <a:t>εικονοστοιχεία</a:t>
            </a:r>
            <a:r>
              <a:rPr lang="el-GR" sz="1400" dirty="0"/>
              <a:t> (</a:t>
            </a:r>
            <a:r>
              <a:rPr lang="en-US" sz="1400" dirty="0"/>
              <a:t>pixels</a:t>
            </a:r>
            <a:r>
              <a:rPr lang="el-GR" sz="1400" dirty="0"/>
              <a:t>) που το καθένα αναπαριστά ένα χρώμα ή ένα τόνο του γκρι. Χαρακτηριστικά:</a:t>
            </a:r>
          </a:p>
          <a:p>
            <a:pPr>
              <a:buFontTx/>
              <a:buChar char="•"/>
            </a:pPr>
            <a:r>
              <a:rPr lang="el-GR" sz="1400" dirty="0"/>
              <a:t>Μορφή εικόνας (</a:t>
            </a:r>
            <a:r>
              <a:rPr lang="en-US" sz="1400" dirty="0"/>
              <a:t>format</a:t>
            </a:r>
            <a:r>
              <a:rPr lang="el-GR" sz="1400" dirty="0"/>
              <a:t>)</a:t>
            </a:r>
            <a:endParaRPr lang="en-US" sz="1400" dirty="0"/>
          </a:p>
          <a:p>
            <a:pPr>
              <a:buFontTx/>
              <a:buChar char="•"/>
            </a:pPr>
            <a:r>
              <a:rPr lang="el-GR" sz="1400" dirty="0"/>
              <a:t>Ανάλυση (</a:t>
            </a:r>
            <a:r>
              <a:rPr lang="en-US" sz="1400" dirty="0"/>
              <a:t>resolution</a:t>
            </a:r>
            <a:r>
              <a:rPr lang="el-GR" sz="1400" dirty="0"/>
              <a:t>)</a:t>
            </a:r>
            <a:endParaRPr lang="en-US" sz="1400" dirty="0"/>
          </a:p>
          <a:p>
            <a:pPr>
              <a:buFontTx/>
              <a:buChar char="•"/>
            </a:pPr>
            <a:r>
              <a:rPr lang="el-GR" sz="1400" dirty="0"/>
              <a:t>Βάθος χρώματος (</a:t>
            </a:r>
            <a:r>
              <a:rPr lang="en-US" sz="1400" dirty="0"/>
              <a:t>color depth</a:t>
            </a:r>
            <a:r>
              <a:rPr lang="el-GR" sz="1400" dirty="0"/>
              <a:t>)</a:t>
            </a:r>
            <a:endParaRPr lang="en-US" sz="1400" dirty="0"/>
          </a:p>
          <a:p>
            <a:pPr>
              <a:buFontTx/>
              <a:buChar char="•"/>
            </a:pPr>
            <a:r>
              <a:rPr lang="el-GR" sz="1400" dirty="0"/>
              <a:t>Συμπίεση (</a:t>
            </a:r>
            <a:r>
              <a:rPr lang="en-US" sz="1400" dirty="0"/>
              <a:t>compression</a:t>
            </a:r>
            <a:r>
              <a:rPr lang="el-GR" sz="1400" dirty="0"/>
              <a:t>)</a:t>
            </a:r>
          </a:p>
        </p:txBody>
      </p:sp>
      <p:sp>
        <p:nvSpPr>
          <p:cNvPr id="9" name="Text Box 6"/>
          <p:cNvSpPr txBox="1">
            <a:spLocks noChangeArrowheads="1"/>
          </p:cNvSpPr>
          <p:nvPr/>
        </p:nvSpPr>
        <p:spPr bwMode="auto">
          <a:xfrm>
            <a:off x="179066" y="4009480"/>
            <a:ext cx="6192837" cy="304800"/>
          </a:xfrm>
          <a:prstGeom prst="rect">
            <a:avLst/>
          </a:prstGeom>
          <a:noFill/>
          <a:ln w="9525">
            <a:noFill/>
            <a:miter lim="800000"/>
            <a:headEnd/>
            <a:tailEnd/>
          </a:ln>
        </p:spPr>
        <p:txBody>
          <a:bodyPr>
            <a:spAutoFit/>
          </a:bodyPr>
          <a:lstStyle/>
          <a:p>
            <a:r>
              <a:rPr lang="el-GR" sz="1400"/>
              <a:t>Μεγαλύτερη ανάλυση και βάθος χρώματος </a:t>
            </a:r>
            <a:r>
              <a:rPr lang="el-GR" sz="1400">
                <a:sym typeface="Wingdings" pitchFamily="2" charset="2"/>
              </a:rPr>
              <a:t> Μεγαλύτερο μέγεθος εικόνας</a:t>
            </a:r>
            <a:endParaRPr lang="el-GR" sz="1400"/>
          </a:p>
        </p:txBody>
      </p:sp>
      <p:sp>
        <p:nvSpPr>
          <p:cNvPr id="10" name="Text Box 7"/>
          <p:cNvSpPr txBox="1">
            <a:spLocks noChangeArrowheads="1"/>
          </p:cNvSpPr>
          <p:nvPr/>
        </p:nvSpPr>
        <p:spPr bwMode="auto">
          <a:xfrm>
            <a:off x="323528" y="2714080"/>
            <a:ext cx="3600450" cy="942975"/>
          </a:xfrm>
          <a:prstGeom prst="rect">
            <a:avLst/>
          </a:prstGeom>
          <a:noFill/>
          <a:ln w="9525">
            <a:noFill/>
            <a:miter lim="800000"/>
            <a:headEnd/>
            <a:tailEnd/>
          </a:ln>
        </p:spPr>
        <p:txBody>
          <a:bodyPr>
            <a:spAutoFit/>
          </a:bodyPr>
          <a:lstStyle/>
          <a:p>
            <a:r>
              <a:rPr lang="el-GR" sz="1400" b="1"/>
              <a:t>Ανάλυση </a:t>
            </a:r>
          </a:p>
          <a:p>
            <a:r>
              <a:rPr lang="el-GR" sz="1400"/>
              <a:t>Αριθμός από </a:t>
            </a:r>
            <a:r>
              <a:rPr lang="en-US" sz="1400"/>
              <a:t>pixels </a:t>
            </a:r>
            <a:r>
              <a:rPr lang="el-GR" sz="1400"/>
              <a:t>οριζόντια Χ Αριθμός από </a:t>
            </a:r>
            <a:r>
              <a:rPr lang="en-US" sz="1400"/>
              <a:t>pixels </a:t>
            </a:r>
            <a:r>
              <a:rPr lang="el-GR" sz="1400"/>
              <a:t>κατακόρυφα.</a:t>
            </a:r>
          </a:p>
          <a:p>
            <a:r>
              <a:rPr lang="el-GR" sz="1400"/>
              <a:t>Π.χ. 800 Χ 600, 60 Χ32, 1024 Χ 768, …</a:t>
            </a:r>
          </a:p>
        </p:txBody>
      </p:sp>
      <p:sp>
        <p:nvSpPr>
          <p:cNvPr id="11" name="AutoShape 8"/>
          <p:cNvSpPr>
            <a:spLocks/>
          </p:cNvSpPr>
          <p:nvPr/>
        </p:nvSpPr>
        <p:spPr bwMode="auto">
          <a:xfrm rot="-5400000">
            <a:off x="3059584" y="1489324"/>
            <a:ext cx="360363" cy="5975350"/>
          </a:xfrm>
          <a:prstGeom prst="leftBrace">
            <a:avLst>
              <a:gd name="adj1" fmla="val 138179"/>
              <a:gd name="adj2" fmla="val 50264"/>
            </a:avLst>
          </a:prstGeom>
          <a:noFill/>
          <a:ln w="9525">
            <a:solidFill>
              <a:schemeClr val="tx1"/>
            </a:solidFill>
            <a:round/>
            <a:headEnd/>
            <a:tailEnd/>
          </a:ln>
        </p:spPr>
        <p:txBody>
          <a:bodyPr wrap="none" anchor="ctr"/>
          <a:lstStyle/>
          <a:p>
            <a:endParaRPr lang="el-GR"/>
          </a:p>
        </p:txBody>
      </p:sp>
      <p:sp>
        <p:nvSpPr>
          <p:cNvPr id="12" name="Text Box 9"/>
          <p:cNvSpPr txBox="1">
            <a:spLocks noChangeArrowheads="1"/>
          </p:cNvSpPr>
          <p:nvPr/>
        </p:nvSpPr>
        <p:spPr bwMode="auto">
          <a:xfrm>
            <a:off x="179066" y="4730205"/>
            <a:ext cx="6192837" cy="517525"/>
          </a:xfrm>
          <a:prstGeom prst="rect">
            <a:avLst/>
          </a:prstGeom>
          <a:noFill/>
          <a:ln w="9525">
            <a:noFill/>
            <a:miter lim="800000"/>
            <a:headEnd/>
            <a:tailEnd/>
          </a:ln>
        </p:spPr>
        <p:txBody>
          <a:bodyPr>
            <a:spAutoFit/>
          </a:bodyPr>
          <a:lstStyle/>
          <a:p>
            <a:pPr algn="ctr"/>
            <a:r>
              <a:rPr lang="el-GR" sz="1400"/>
              <a:t>Μείωση μεγέθους με την χρήση </a:t>
            </a:r>
            <a:r>
              <a:rPr lang="en-US" sz="1400"/>
              <a:t>formats </a:t>
            </a:r>
            <a:r>
              <a:rPr lang="el-GR" sz="1400"/>
              <a:t>εικόνων που υποστηρίζουν συμπίεση όπως το </a:t>
            </a:r>
            <a:r>
              <a:rPr lang="en-US" sz="1400"/>
              <a:t>GIF </a:t>
            </a:r>
            <a:r>
              <a:rPr lang="el-GR" sz="1400"/>
              <a:t>και το </a:t>
            </a:r>
            <a:r>
              <a:rPr lang="en-US" sz="1400"/>
              <a:t>JPEG</a:t>
            </a:r>
            <a:endParaRPr lang="el-GR" sz="1400"/>
          </a:p>
        </p:txBody>
      </p:sp>
      <p:sp>
        <p:nvSpPr>
          <p:cNvPr id="13" name="AutoShape 10"/>
          <p:cNvSpPr>
            <a:spLocks/>
          </p:cNvSpPr>
          <p:nvPr/>
        </p:nvSpPr>
        <p:spPr bwMode="auto">
          <a:xfrm rot="-5400000">
            <a:off x="3959697" y="4692898"/>
            <a:ext cx="142875" cy="1223963"/>
          </a:xfrm>
          <a:prstGeom prst="leftBrace">
            <a:avLst>
              <a:gd name="adj1" fmla="val 71389"/>
              <a:gd name="adj2" fmla="val 50264"/>
            </a:avLst>
          </a:prstGeom>
          <a:noFill/>
          <a:ln w="9525">
            <a:solidFill>
              <a:schemeClr val="tx1"/>
            </a:solidFill>
            <a:round/>
            <a:headEnd/>
            <a:tailEnd/>
          </a:ln>
        </p:spPr>
        <p:txBody>
          <a:bodyPr wrap="none" anchor="ctr"/>
          <a:lstStyle/>
          <a:p>
            <a:endParaRPr lang="el-GR"/>
          </a:p>
        </p:txBody>
      </p:sp>
      <p:sp>
        <p:nvSpPr>
          <p:cNvPr id="14" name="Text Box 11"/>
          <p:cNvSpPr txBox="1">
            <a:spLocks noChangeArrowheads="1"/>
          </p:cNvSpPr>
          <p:nvPr/>
        </p:nvSpPr>
        <p:spPr bwMode="auto">
          <a:xfrm>
            <a:off x="3708078" y="5377905"/>
            <a:ext cx="717550" cy="366712"/>
          </a:xfrm>
          <a:prstGeom prst="rect">
            <a:avLst/>
          </a:prstGeom>
          <a:noFill/>
          <a:ln w="9525">
            <a:noFill/>
            <a:miter lim="800000"/>
            <a:headEnd/>
            <a:tailEnd/>
          </a:ln>
        </p:spPr>
        <p:txBody>
          <a:bodyPr wrap="none">
            <a:spAutoFit/>
          </a:bodyPr>
          <a:lstStyle/>
          <a:p>
            <a:r>
              <a:rPr lang="en-US" b="1">
                <a:solidFill>
                  <a:srgbClr val="FF3300"/>
                </a:solidFill>
              </a:rPr>
              <a:t>WEB</a:t>
            </a:r>
            <a:endParaRPr lang="el-GR" b="1">
              <a:solidFill>
                <a:srgbClr val="FF3300"/>
              </a:solidFill>
            </a:endParaRPr>
          </a:p>
        </p:txBody>
      </p:sp>
      <p:sp>
        <p:nvSpPr>
          <p:cNvPr id="15" name="Text Box 12"/>
          <p:cNvSpPr txBox="1">
            <a:spLocks noChangeArrowheads="1"/>
          </p:cNvSpPr>
          <p:nvPr/>
        </p:nvSpPr>
        <p:spPr bwMode="auto">
          <a:xfrm>
            <a:off x="6371903" y="3938042"/>
            <a:ext cx="2520950" cy="1314450"/>
          </a:xfrm>
          <a:prstGeom prst="rect">
            <a:avLst/>
          </a:prstGeom>
          <a:solidFill>
            <a:srgbClr val="FFFF66"/>
          </a:solidFill>
          <a:ln w="9525">
            <a:noFill/>
            <a:miter lim="800000"/>
            <a:headEnd/>
            <a:tailEnd/>
          </a:ln>
        </p:spPr>
        <p:txBody>
          <a:bodyPr>
            <a:spAutoFit/>
          </a:bodyPr>
          <a:lstStyle/>
          <a:p>
            <a:pPr>
              <a:spcBef>
                <a:spcPct val="50000"/>
              </a:spcBef>
            </a:pPr>
            <a:r>
              <a:rPr lang="el-GR" sz="1600"/>
              <a:t>Έγχρωμες εικόνες</a:t>
            </a:r>
            <a:endParaRPr lang="en-US" sz="1600"/>
          </a:p>
          <a:p>
            <a:pPr>
              <a:spcBef>
                <a:spcPct val="50000"/>
              </a:spcBef>
            </a:pPr>
            <a:r>
              <a:rPr lang="en-US" sz="1600"/>
              <a:t>RGB</a:t>
            </a:r>
            <a:r>
              <a:rPr lang="el-GR" sz="1600"/>
              <a:t> </a:t>
            </a:r>
            <a:r>
              <a:rPr lang="en-US" sz="1600"/>
              <a:t>=</a:t>
            </a:r>
            <a:r>
              <a:rPr lang="el-GR" sz="1600"/>
              <a:t> </a:t>
            </a:r>
            <a:r>
              <a:rPr lang="en-US" sz="1600" b="1">
                <a:solidFill>
                  <a:srgbClr val="FF0000"/>
                </a:solidFill>
              </a:rPr>
              <a:t>Red</a:t>
            </a:r>
            <a:r>
              <a:rPr lang="en-US" sz="1600"/>
              <a:t> </a:t>
            </a:r>
            <a:r>
              <a:rPr lang="en-US" sz="1600" b="1">
                <a:solidFill>
                  <a:srgbClr val="339933"/>
                </a:solidFill>
              </a:rPr>
              <a:t>Green</a:t>
            </a:r>
            <a:r>
              <a:rPr lang="en-US" sz="1600"/>
              <a:t> </a:t>
            </a:r>
            <a:r>
              <a:rPr lang="en-US" sz="1600" b="1">
                <a:solidFill>
                  <a:srgbClr val="0000CC"/>
                </a:solidFill>
              </a:rPr>
              <a:t>Blue</a:t>
            </a:r>
            <a:endParaRPr lang="el-GR" sz="1600" b="1">
              <a:solidFill>
                <a:srgbClr val="0000CC"/>
              </a:solidFill>
            </a:endParaRPr>
          </a:p>
          <a:p>
            <a:pPr>
              <a:spcBef>
                <a:spcPct val="50000"/>
              </a:spcBef>
            </a:pPr>
            <a:r>
              <a:rPr lang="el-GR" sz="1600"/>
              <a:t>Μία ομάδα </a:t>
            </a:r>
            <a:r>
              <a:rPr lang="en-US" sz="1600"/>
              <a:t>bits </a:t>
            </a:r>
            <a:r>
              <a:rPr lang="el-GR" sz="1600"/>
              <a:t>ανατίθεται σε κάθε χρώμα</a:t>
            </a:r>
            <a:endParaRPr lang="en-US" sz="160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207655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Βάθος χρώματος και ποιότητα εικόνας</a:t>
            </a:r>
          </a:p>
        </p:txBody>
      </p:sp>
      <p:pic>
        <p:nvPicPr>
          <p:cNvPr id="16" name="Picture 2" descr="http://www.videomaker.com/content/images/article/14524/c.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714500" y="1057300"/>
            <a:ext cx="5715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2294589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a:t>Παράδειγμα (εικόνα </a:t>
            </a:r>
            <a:r>
              <a:rPr lang="en-US" sz="3600" dirty="0"/>
              <a:t>bitmap</a:t>
            </a:r>
            <a:r>
              <a:rPr lang="el-GR" sz="3600" dirty="0"/>
              <a:t>)</a:t>
            </a:r>
          </a:p>
        </p:txBody>
      </p:sp>
      <p:sp>
        <p:nvSpPr>
          <p:cNvPr id="3" name="Θέση περιεχομένου 2"/>
          <p:cNvSpPr>
            <a:spLocks noGrp="1"/>
          </p:cNvSpPr>
          <p:nvPr>
            <p:ph idx="1"/>
          </p:nvPr>
        </p:nvSpPr>
        <p:spPr/>
        <p:txBody>
          <a:bodyPr>
            <a:normAutofit/>
          </a:bodyPr>
          <a:lstStyle/>
          <a:p>
            <a:pPr>
              <a:lnSpc>
                <a:spcPct val="80000"/>
              </a:lnSpc>
            </a:pPr>
            <a:r>
              <a:rPr lang="el-GR" sz="2400" dirty="0"/>
              <a:t>Ποιο είναι το μέγεθος ενός αρχείου </a:t>
            </a:r>
            <a:r>
              <a:rPr lang="el-GR" sz="2400" dirty="0" err="1"/>
              <a:t>bitmap</a:t>
            </a:r>
            <a:r>
              <a:rPr lang="el-GR" sz="2400" dirty="0"/>
              <a:t> σε </a:t>
            </a:r>
            <a:r>
              <a:rPr lang="el-GR" sz="2400" dirty="0" err="1"/>
              <a:t>bytes</a:t>
            </a:r>
            <a:r>
              <a:rPr lang="el-GR" sz="2400" dirty="0"/>
              <a:t> με διαστάσεις 100 Χ 100 </a:t>
            </a:r>
            <a:r>
              <a:rPr lang="el-GR" sz="2400" dirty="0" err="1"/>
              <a:t>pixels</a:t>
            </a:r>
            <a:r>
              <a:rPr lang="el-GR" sz="2400" dirty="0"/>
              <a:t> στο οποίο επιθυμούμε την ταυτόχρονη απεικόνιση 20 τουλάχιστον διαβαθμίσεων του γκρι;</a:t>
            </a:r>
          </a:p>
          <a:p>
            <a:pPr>
              <a:lnSpc>
                <a:spcPct val="80000"/>
              </a:lnSpc>
            </a:pPr>
            <a:endParaRPr lang="el-GR" sz="2400" dirty="0"/>
          </a:p>
          <a:p>
            <a:pPr>
              <a:lnSpc>
                <a:spcPct val="80000"/>
              </a:lnSpc>
            </a:pPr>
            <a:r>
              <a:rPr lang="el-GR" sz="2400" dirty="0"/>
              <a:t>Για να είναι δυνατή η ταυτόχρονη απεικόνιση 20 χρωματικών διαβαθμίσεων απαιτούνται κατ’ ελάχιστον 5</a:t>
            </a:r>
            <a:r>
              <a:rPr lang="en-US" sz="2400" dirty="0"/>
              <a:t>bits </a:t>
            </a:r>
            <a:r>
              <a:rPr lang="el-GR" sz="2400" dirty="0"/>
              <a:t>(2</a:t>
            </a:r>
            <a:r>
              <a:rPr lang="el-GR" sz="2400" baseline="30000" dirty="0"/>
              <a:t>5</a:t>
            </a:r>
            <a:r>
              <a:rPr lang="el-GR" sz="2400" dirty="0"/>
              <a:t>=32&gt;20). Άρα το μέγεθος της εικόνας θα είναι 100*100*5=50.000</a:t>
            </a:r>
            <a:r>
              <a:rPr lang="en-US" sz="2400" dirty="0"/>
              <a:t> bits=50.000/8 bytes = 6.250 bytes</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Tree>
    <p:extLst>
      <p:ext uri="{BB962C8B-B14F-4D97-AF65-F5344CB8AC3E}">
        <p14:creationId xmlns:p14="http://schemas.microsoft.com/office/powerpoint/2010/main" val="300502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p>
          <a:p>
            <a:pPr algn="l"/>
            <a:r>
              <a:rPr lang="el-GR" sz="2800" b="1" dirty="0" smtClean="0"/>
              <a:t>Ενότητα </a:t>
            </a:r>
            <a:r>
              <a:rPr lang="en-US" sz="2800" b="1" smtClean="0"/>
              <a:t>2 </a:t>
            </a:r>
            <a:r>
              <a:rPr lang="el-GR" sz="2800" b="1" dirty="0" smtClean="0"/>
              <a:t>:</a:t>
            </a:r>
            <a:r>
              <a:rPr lang="en-US" sz="2800" b="1" dirty="0" smtClean="0"/>
              <a:t> </a:t>
            </a:r>
            <a:r>
              <a:rPr lang="el-GR" sz="2800" dirty="0"/>
              <a:t>Ψηφιακή Αναπαράσταση Δεδομένων</a:t>
            </a:r>
          </a:p>
          <a:p>
            <a:pPr algn="l">
              <a:lnSpc>
                <a:spcPts val="2600"/>
              </a:lnSpc>
            </a:pPr>
            <a:endParaRPr lang="el-GR" sz="100" dirty="0" smtClean="0">
              <a:solidFill>
                <a:schemeClr val="tx2">
                  <a:lumMod val="50000"/>
                </a:schemeClr>
              </a:solidFill>
            </a:endParaRPr>
          </a:p>
          <a:p>
            <a:pPr algn="l">
              <a:lnSpc>
                <a:spcPts val="2600"/>
              </a:lnSpc>
            </a:pPr>
            <a:endParaRPr lang="el-GR" sz="2800" dirty="0" smtClean="0">
              <a:solidFill>
                <a:schemeClr val="tx2">
                  <a:lumMod val="50000"/>
                </a:schemeClr>
              </a:solidFill>
            </a:endParaRPr>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1327" y="62762"/>
            <a:ext cx="8229600" cy="952500"/>
          </a:xfrm>
        </p:spPr>
        <p:txBody>
          <a:bodyPr>
            <a:normAutofit/>
          </a:bodyPr>
          <a:lstStyle/>
          <a:p>
            <a:r>
              <a:rPr lang="en-US" sz="3600" dirty="0"/>
              <a:t>JPEG</a:t>
            </a:r>
            <a:r>
              <a:rPr lang="el-GR" sz="3600" dirty="0"/>
              <a:t> </a:t>
            </a:r>
            <a:r>
              <a:rPr lang="en-US" sz="3600" dirty="0"/>
              <a:t>vs. GIF</a:t>
            </a:r>
            <a:endParaRPr lang="el-GR" sz="3600" dirty="0"/>
          </a:p>
        </p:txBody>
      </p:sp>
      <p:sp>
        <p:nvSpPr>
          <p:cNvPr id="14" name="Slide Number Placeholder 4"/>
          <p:cNvSpPr>
            <a:spLocks noGrp="1"/>
          </p:cNvSpPr>
          <p:nvPr>
            <p:ph type="sldNum" sz="quarter" idx="4294967295"/>
          </p:nvPr>
        </p:nvSpPr>
        <p:spPr bwMode="auto">
          <a:xfrm>
            <a:off x="6553200" y="6248400"/>
            <a:ext cx="2133600" cy="457200"/>
          </a:xfrm>
          <a:prstGeom prst="rect">
            <a:avLst/>
          </a:prstGeom>
          <a:noFill/>
          <a:ln>
            <a:miter lim="800000"/>
            <a:headEnd/>
            <a:tailEnd/>
          </a:ln>
        </p:spPr>
        <p:txBody>
          <a:bodyPr wrap="square" lIns="91440" tIns="45720" rIns="91440" bIns="45720" numCol="1" anchor="t" anchorCtr="0" compatLnSpc="1">
            <a:prstTxWarp prst="textNoShape">
              <a:avLst/>
            </a:prstTxWarp>
          </a:bodyPr>
          <a:lstStyle/>
          <a:p>
            <a:fld id="{27F22676-6278-4F7D-BDCA-BC5958A84264}" type="slidenum">
              <a:rPr lang="en-US" smtClean="0"/>
              <a:pPr/>
              <a:t>20</a:t>
            </a:fld>
            <a:endParaRPr lang="en-US" smtClean="0"/>
          </a:p>
        </p:txBody>
      </p:sp>
      <p:pic>
        <p:nvPicPr>
          <p:cNvPr id="15" name="Picture 3" descr="Attacks"/>
          <p:cNvPicPr>
            <a:picLocks noChangeAspect="1" noChangeArrowheads="1"/>
          </p:cNvPicPr>
          <p:nvPr/>
        </p:nvPicPr>
        <p:blipFill>
          <a:blip r:embed="rId2"/>
          <a:srcRect/>
          <a:stretch>
            <a:fillRect/>
          </a:stretch>
        </p:blipFill>
        <p:spPr bwMode="auto">
          <a:xfrm>
            <a:off x="288925" y="769268"/>
            <a:ext cx="3097212" cy="2378075"/>
          </a:xfrm>
          <a:prstGeom prst="rect">
            <a:avLst/>
          </a:prstGeom>
          <a:noFill/>
          <a:ln w="9525">
            <a:noFill/>
            <a:miter lim="800000"/>
            <a:headEnd/>
            <a:tailEnd/>
          </a:ln>
        </p:spPr>
      </p:pic>
      <p:pic>
        <p:nvPicPr>
          <p:cNvPr id="16" name="Picture 4" descr="Attacks_c"/>
          <p:cNvPicPr>
            <a:picLocks noChangeAspect="1" noChangeArrowheads="1"/>
          </p:cNvPicPr>
          <p:nvPr/>
        </p:nvPicPr>
        <p:blipFill>
          <a:blip r:embed="rId3"/>
          <a:srcRect/>
          <a:stretch>
            <a:fillRect/>
          </a:stretch>
        </p:blipFill>
        <p:spPr bwMode="auto">
          <a:xfrm>
            <a:off x="3457575" y="769268"/>
            <a:ext cx="3095625" cy="2379663"/>
          </a:xfrm>
          <a:prstGeom prst="rect">
            <a:avLst/>
          </a:prstGeom>
          <a:noFill/>
          <a:ln w="9525">
            <a:noFill/>
            <a:miter lim="800000"/>
            <a:headEnd/>
            <a:tailEnd/>
          </a:ln>
        </p:spPr>
      </p:pic>
      <p:sp>
        <p:nvSpPr>
          <p:cNvPr id="17" name="Text Box 5"/>
          <p:cNvSpPr txBox="1">
            <a:spLocks noChangeArrowheads="1"/>
          </p:cNvSpPr>
          <p:nvPr/>
        </p:nvSpPr>
        <p:spPr bwMode="auto">
          <a:xfrm>
            <a:off x="288925" y="3145756"/>
            <a:ext cx="2232025" cy="1004887"/>
          </a:xfrm>
          <a:prstGeom prst="rect">
            <a:avLst/>
          </a:prstGeom>
          <a:noFill/>
          <a:ln w="9525">
            <a:noFill/>
            <a:miter lim="800000"/>
            <a:headEnd/>
            <a:tailEnd/>
          </a:ln>
        </p:spPr>
        <p:txBody>
          <a:bodyPr>
            <a:spAutoFit/>
          </a:bodyPr>
          <a:lstStyle/>
          <a:p>
            <a:r>
              <a:rPr lang="el-GR" sz="1200"/>
              <a:t>Μέγεθος αρχείου: 42,3ΚΒ</a:t>
            </a:r>
            <a:endParaRPr lang="en-US" sz="1200"/>
          </a:p>
          <a:p>
            <a:r>
              <a:rPr lang="en-US" sz="1200"/>
              <a:t>Format: JPEG</a:t>
            </a:r>
          </a:p>
          <a:p>
            <a:r>
              <a:rPr lang="en-US" sz="1200"/>
              <a:t>Resolution 422 X 324</a:t>
            </a:r>
          </a:p>
          <a:p>
            <a:r>
              <a:rPr lang="en-US" sz="1200"/>
              <a:t>Color Depth: 2</a:t>
            </a:r>
            <a:r>
              <a:rPr lang="en-US" sz="1200" baseline="30000"/>
              <a:t>24</a:t>
            </a:r>
            <a:endParaRPr lang="el-GR" sz="1200" baseline="30000"/>
          </a:p>
          <a:p>
            <a:r>
              <a:rPr lang="el-GR" sz="1200"/>
              <a:t>Κανονική συμπίεση</a:t>
            </a:r>
          </a:p>
        </p:txBody>
      </p:sp>
      <p:sp>
        <p:nvSpPr>
          <p:cNvPr id="18" name="Text Box 6"/>
          <p:cNvSpPr txBox="1">
            <a:spLocks noChangeArrowheads="1"/>
          </p:cNvSpPr>
          <p:nvPr/>
        </p:nvSpPr>
        <p:spPr bwMode="auto">
          <a:xfrm>
            <a:off x="3457575" y="3145756"/>
            <a:ext cx="3889375" cy="1004887"/>
          </a:xfrm>
          <a:prstGeom prst="rect">
            <a:avLst/>
          </a:prstGeom>
          <a:noFill/>
          <a:ln w="9525">
            <a:noFill/>
            <a:miter lim="800000"/>
            <a:headEnd/>
            <a:tailEnd/>
          </a:ln>
        </p:spPr>
        <p:txBody>
          <a:bodyPr>
            <a:spAutoFit/>
          </a:bodyPr>
          <a:lstStyle/>
          <a:p>
            <a:r>
              <a:rPr lang="el-GR" sz="1200"/>
              <a:t>Μέγεθος αρχείου: 4,41ΚΒ</a:t>
            </a:r>
            <a:endParaRPr lang="en-US" sz="1200"/>
          </a:p>
          <a:p>
            <a:r>
              <a:rPr lang="en-US" sz="1200"/>
              <a:t>Format: JPEG</a:t>
            </a:r>
          </a:p>
          <a:p>
            <a:r>
              <a:rPr lang="en-US" sz="1200"/>
              <a:t>Resolution 422 X 324</a:t>
            </a:r>
          </a:p>
          <a:p>
            <a:r>
              <a:rPr lang="en-US" sz="1200"/>
              <a:t>Color Depth: 2</a:t>
            </a:r>
            <a:r>
              <a:rPr lang="en-US" sz="1200" baseline="30000"/>
              <a:t>24</a:t>
            </a:r>
            <a:endParaRPr lang="el-GR" sz="1200" baseline="30000"/>
          </a:p>
          <a:p>
            <a:r>
              <a:rPr lang="el-GR" sz="1200"/>
              <a:t>Υψηλή συμπίεση</a:t>
            </a:r>
          </a:p>
        </p:txBody>
      </p:sp>
      <p:sp>
        <p:nvSpPr>
          <p:cNvPr id="19" name="Text Box 7"/>
          <p:cNvSpPr txBox="1">
            <a:spLocks noChangeArrowheads="1"/>
          </p:cNvSpPr>
          <p:nvPr/>
        </p:nvSpPr>
        <p:spPr bwMode="auto">
          <a:xfrm>
            <a:off x="6553200" y="769268"/>
            <a:ext cx="2305050" cy="1600438"/>
          </a:xfrm>
          <a:prstGeom prst="rect">
            <a:avLst/>
          </a:prstGeom>
          <a:noFill/>
          <a:ln w="9525">
            <a:noFill/>
            <a:miter lim="800000"/>
            <a:headEnd/>
            <a:tailEnd/>
          </a:ln>
        </p:spPr>
        <p:txBody>
          <a:bodyPr>
            <a:spAutoFit/>
          </a:bodyPr>
          <a:lstStyle/>
          <a:p>
            <a:r>
              <a:rPr lang="en-US" sz="1400" b="1" dirty="0"/>
              <a:t>JPEG: </a:t>
            </a:r>
            <a:r>
              <a:rPr lang="el-GR" sz="1400" dirty="0"/>
              <a:t>Χρησιμοποιεί </a:t>
            </a:r>
            <a:r>
              <a:rPr lang="el-GR" sz="1400" dirty="0" err="1"/>
              <a:t>απωλεστικές</a:t>
            </a:r>
            <a:r>
              <a:rPr lang="el-GR" sz="1400" dirty="0"/>
              <a:t> τεχνικές συμπίεσης (</a:t>
            </a:r>
            <a:r>
              <a:rPr lang="en-US" sz="1400" dirty="0" err="1"/>
              <a:t>lossy</a:t>
            </a:r>
            <a:r>
              <a:rPr lang="en-US" sz="1400" dirty="0"/>
              <a:t> compression</a:t>
            </a:r>
            <a:r>
              <a:rPr lang="el-GR" sz="1400" dirty="0"/>
              <a:t>)</a:t>
            </a:r>
            <a:r>
              <a:rPr lang="en-US" sz="1400" dirty="0"/>
              <a:t> </a:t>
            </a:r>
            <a:r>
              <a:rPr lang="el-GR" sz="1400" dirty="0"/>
              <a:t>και μπορεί να οριστεί το επίπεδο συμπίεσης</a:t>
            </a:r>
            <a:r>
              <a:rPr lang="en-US" sz="1400" dirty="0"/>
              <a:t>. </a:t>
            </a:r>
            <a:r>
              <a:rPr lang="el-GR" sz="1400" dirty="0"/>
              <a:t>Υποστηρίζει 16 εκατομμύρια χρώματα</a:t>
            </a:r>
          </a:p>
        </p:txBody>
      </p:sp>
      <p:sp>
        <p:nvSpPr>
          <p:cNvPr id="20" name="Text Box 8"/>
          <p:cNvSpPr txBox="1">
            <a:spLocks noChangeArrowheads="1"/>
          </p:cNvSpPr>
          <p:nvPr/>
        </p:nvSpPr>
        <p:spPr bwMode="auto">
          <a:xfrm>
            <a:off x="6553200" y="4080793"/>
            <a:ext cx="2160587" cy="1600438"/>
          </a:xfrm>
          <a:prstGeom prst="rect">
            <a:avLst/>
          </a:prstGeom>
          <a:noFill/>
          <a:ln w="9525">
            <a:noFill/>
            <a:miter lim="800000"/>
            <a:headEnd/>
            <a:tailEnd/>
          </a:ln>
        </p:spPr>
        <p:txBody>
          <a:bodyPr>
            <a:spAutoFit/>
          </a:bodyPr>
          <a:lstStyle/>
          <a:p>
            <a:r>
              <a:rPr lang="en-US" sz="1400" b="1" dirty="0"/>
              <a:t>GIF:</a:t>
            </a:r>
            <a:r>
              <a:rPr lang="en-US" sz="1400" dirty="0"/>
              <a:t> </a:t>
            </a:r>
            <a:r>
              <a:rPr lang="el-GR" sz="1400" dirty="0"/>
              <a:t>Χρησιμοποιεί </a:t>
            </a:r>
            <a:r>
              <a:rPr lang="el-GR" sz="1400" dirty="0" err="1" smtClean="0"/>
              <a:t>μή</a:t>
            </a:r>
            <a:r>
              <a:rPr lang="en-US" sz="1400" dirty="0" smtClean="0"/>
              <a:t> </a:t>
            </a:r>
            <a:r>
              <a:rPr lang="el-GR" sz="1400" dirty="0" err="1"/>
              <a:t>απωλεστικές</a:t>
            </a:r>
            <a:r>
              <a:rPr lang="el-GR" sz="1400" dirty="0"/>
              <a:t> τεχνικές συμπίεσης (</a:t>
            </a:r>
            <a:r>
              <a:rPr lang="en-US" sz="1400" dirty="0"/>
              <a:t>lossless compression</a:t>
            </a:r>
            <a:r>
              <a:rPr lang="el-GR" sz="1400" dirty="0"/>
              <a:t>)</a:t>
            </a:r>
            <a:r>
              <a:rPr lang="en-US" sz="1400" dirty="0"/>
              <a:t>. </a:t>
            </a:r>
            <a:r>
              <a:rPr lang="el-GR" sz="1400" dirty="0"/>
              <a:t>Υποστηρίζει μόνο </a:t>
            </a:r>
            <a:r>
              <a:rPr lang="en-US" sz="1400" dirty="0"/>
              <a:t>256</a:t>
            </a:r>
            <a:r>
              <a:rPr lang="el-GR" sz="1400" dirty="0"/>
              <a:t> χρώματα. Υποστηρίζει κινούμενες εικόνες, διαφάνεια</a:t>
            </a:r>
          </a:p>
        </p:txBody>
      </p:sp>
      <p:pic>
        <p:nvPicPr>
          <p:cNvPr id="21" name="Picture 9"/>
          <p:cNvPicPr>
            <a:picLocks noChangeAspect="1" noChangeArrowheads="1"/>
          </p:cNvPicPr>
          <p:nvPr/>
        </p:nvPicPr>
        <p:blipFill>
          <a:blip r:embed="rId4"/>
          <a:srcRect/>
          <a:stretch>
            <a:fillRect/>
          </a:stretch>
        </p:blipFill>
        <p:spPr bwMode="auto">
          <a:xfrm>
            <a:off x="361950" y="4369718"/>
            <a:ext cx="5759450" cy="1295400"/>
          </a:xfrm>
          <a:prstGeom prst="rect">
            <a:avLst/>
          </a:prstGeom>
          <a:noFill/>
          <a:ln w="9525">
            <a:noFill/>
            <a:miter lim="800000"/>
            <a:headEnd/>
            <a:tailEnd/>
          </a:ln>
        </p:spPr>
      </p:pic>
      <p:pic>
        <p:nvPicPr>
          <p:cNvPr id="22" name="Picture 11" descr="animated_computer_student_3.gif"/>
          <p:cNvPicPr>
            <a:picLocks noChangeAspect="1"/>
          </p:cNvPicPr>
          <p:nvPr/>
        </p:nvPicPr>
        <p:blipFill>
          <a:blip r:embed="rId5"/>
          <a:srcRect/>
          <a:stretch>
            <a:fillRect/>
          </a:stretch>
        </p:blipFill>
        <p:spPr bwMode="auto">
          <a:xfrm>
            <a:off x="6986587" y="2640931"/>
            <a:ext cx="1428750" cy="1309687"/>
          </a:xfrm>
          <a:prstGeom prst="rect">
            <a:avLst/>
          </a:prstGeom>
          <a:noFill/>
          <a:ln w="9525">
            <a:noFill/>
            <a:miter lim="800000"/>
            <a:headEnd/>
            <a:tailEnd/>
          </a:ln>
        </p:spPr>
      </p:pic>
    </p:spTree>
    <p:extLst>
      <p:ext uri="{BB962C8B-B14F-4D97-AF65-F5344CB8AC3E}">
        <p14:creationId xmlns:p14="http://schemas.microsoft.com/office/powerpoint/2010/main" val="972430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Αναπαράσταση ήχου</a:t>
            </a:r>
            <a:endParaRPr lang="el-GR" dirty="0"/>
          </a:p>
        </p:txBody>
      </p:sp>
      <p:sp>
        <p:nvSpPr>
          <p:cNvPr id="5" name="Θέση περιεχομένου 1"/>
          <p:cNvSpPr>
            <a:spLocks noGrp="1"/>
          </p:cNvSpPr>
          <p:nvPr>
            <p:ph sz="quarter" idx="1"/>
          </p:nvPr>
        </p:nvSpPr>
        <p:spPr>
          <a:xfrm>
            <a:off x="457200" y="1219200"/>
            <a:ext cx="4041648" cy="4230588"/>
          </a:xfrm>
        </p:spPr>
        <p:txBody>
          <a:bodyPr>
            <a:normAutofit fontScale="85000" lnSpcReduction="10000"/>
          </a:bodyPr>
          <a:lstStyle/>
          <a:p>
            <a:r>
              <a:rPr lang="el-GR" dirty="0"/>
              <a:t>Ο ήχος είναι ένα συνεχές σήμα το οποίο διαδίδεται μέσω </a:t>
            </a:r>
            <a:r>
              <a:rPr lang="el-GR" dirty="0" smtClean="0"/>
              <a:t>των μορίων του </a:t>
            </a:r>
            <a:r>
              <a:rPr lang="el-GR" dirty="0"/>
              <a:t>αέρα. </a:t>
            </a:r>
            <a:endParaRPr lang="el-GR" dirty="0" smtClean="0"/>
          </a:p>
          <a:p>
            <a:r>
              <a:rPr lang="el-GR" dirty="0" smtClean="0"/>
              <a:t>Προκειμένου </a:t>
            </a:r>
            <a:r>
              <a:rPr lang="el-GR" dirty="0"/>
              <a:t>να το χειριστούμε σε ψηφιακά συστήματα θα πρέπει να </a:t>
            </a:r>
            <a:r>
              <a:rPr lang="el-GR" dirty="0" smtClean="0"/>
              <a:t> </a:t>
            </a:r>
            <a:r>
              <a:rPr lang="el-GR" dirty="0"/>
              <a:t>μετατραπεί σε </a:t>
            </a:r>
            <a:r>
              <a:rPr lang="el-GR" dirty="0" smtClean="0"/>
              <a:t>ψηφιακή μορφή.</a:t>
            </a:r>
            <a:endParaRPr lang="el-GR" dirty="0"/>
          </a:p>
          <a:p>
            <a:endParaRPr lang="el-GR" dirty="0"/>
          </a:p>
        </p:txBody>
      </p:sp>
      <p:pic>
        <p:nvPicPr>
          <p:cNvPr id="6" name="Picture 2" descr="http://www.philharmonia.co.uk/thesoundexchange/_images/thumbs/archive_w800__800x332_d54888e9e38338772c4947f149fdda1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68760"/>
            <a:ext cx="4041775" cy="1437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learningthroughlistening.org/SiteData/images/How%20the%20Ear%20Hears/4e832295f99dacb904efcfabe43d0878/How%20the%20Ear%20Hea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35011"/>
            <a:ext cx="4243409" cy="215933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16749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3600" dirty="0"/>
              <a:t>Μετατροπή δεδομένων ήχου σε συμβολοσειρές </a:t>
            </a:r>
            <a:r>
              <a:rPr lang="en-US" sz="3600" dirty="0"/>
              <a:t>bits</a:t>
            </a:r>
            <a:endParaRPr lang="el-GR" sz="3600" dirty="0"/>
          </a:p>
        </p:txBody>
      </p:sp>
      <p:sp>
        <p:nvSpPr>
          <p:cNvPr id="8" name="Θέση κειμένου 1"/>
          <p:cNvSpPr txBox="1">
            <a:spLocks/>
          </p:cNvSpPr>
          <p:nvPr/>
        </p:nvSpPr>
        <p:spPr>
          <a:xfrm>
            <a:off x="457200" y="1181365"/>
            <a:ext cx="4038600" cy="459864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8775" indent="-358775">
              <a:lnSpc>
                <a:spcPct val="80000"/>
              </a:lnSpc>
              <a:buFont typeface="Wingdings" pitchFamily="2" charset="2"/>
              <a:buAutoNum type="arabicPeriod"/>
            </a:pPr>
            <a:r>
              <a:rPr lang="el-GR" sz="1800" dirty="0" smtClean="0"/>
              <a:t>Γίνεται δειγματοληψία του αναλογικού σήματος. </a:t>
            </a:r>
            <a:r>
              <a:rPr lang="el-GR" sz="1800" b="1" dirty="0" smtClean="0"/>
              <a:t>Δειγματοληψία είναι η μέτρηση της τιμής του σήματος σε τακτά χρονικά διαστήματα.</a:t>
            </a:r>
          </a:p>
          <a:p>
            <a:pPr marL="358775" indent="-358775">
              <a:lnSpc>
                <a:spcPct val="80000"/>
              </a:lnSpc>
              <a:buFont typeface="Wingdings" pitchFamily="2" charset="2"/>
              <a:buAutoNum type="arabicPeriod"/>
            </a:pPr>
            <a:r>
              <a:rPr lang="el-GR" sz="1800" dirty="0" smtClean="0"/>
              <a:t>Τα δείγματα κβαντώνονται. </a:t>
            </a:r>
            <a:r>
              <a:rPr lang="el-GR" sz="1800" b="1" dirty="0" err="1" smtClean="0"/>
              <a:t>Κβάντωση</a:t>
            </a:r>
            <a:r>
              <a:rPr lang="el-GR" sz="1800" b="1" dirty="0" smtClean="0"/>
              <a:t> είναι η αντιστοίχιση μιας τιμής από ένα σύνολο σε κάθε δείγμα.</a:t>
            </a:r>
            <a:r>
              <a:rPr lang="el-GR" sz="1800" dirty="0" smtClean="0"/>
              <a:t> Για παράδειγμα αν η τιμή είναι 29,2 και το σύνολο περιλαμβάνει τους ακέραιους από το 0 μέχρι το 63 στο δείγμα αντιστοιχείται η τιμή 29.</a:t>
            </a:r>
          </a:p>
          <a:p>
            <a:pPr marL="358775" indent="-358775">
              <a:lnSpc>
                <a:spcPct val="80000"/>
              </a:lnSpc>
              <a:buFont typeface="Wingdings" pitchFamily="2" charset="2"/>
              <a:buAutoNum type="arabicPeriod"/>
            </a:pPr>
            <a:r>
              <a:rPr lang="el-GR" sz="1800" dirty="0" smtClean="0"/>
              <a:t>Οι κβαντωμένες τιμές μετατρέπονται σε δυαδικές συμβολοσειρές. </a:t>
            </a:r>
          </a:p>
          <a:p>
            <a:pPr marL="358775" indent="-358775">
              <a:lnSpc>
                <a:spcPct val="80000"/>
              </a:lnSpc>
              <a:buFont typeface="Wingdings" pitchFamily="2" charset="2"/>
              <a:buAutoNum type="arabicPeriod"/>
            </a:pPr>
            <a:r>
              <a:rPr lang="el-GR" sz="1800" dirty="0" smtClean="0"/>
              <a:t>Οι δυαδικές συμβολοσειρές αποθηκεύονται.</a:t>
            </a:r>
            <a:endParaRPr lang="en-US" sz="1800" dirty="0" smtClean="0"/>
          </a:p>
          <a:p>
            <a:endParaRPr lang="el-GR" sz="1800" dirty="0"/>
          </a:p>
        </p:txBody>
      </p:sp>
      <p:sp>
        <p:nvSpPr>
          <p:cNvPr id="9" name="Rectangle 3"/>
          <p:cNvSpPr>
            <a:spLocks noGrp="1" noChangeArrowheads="1"/>
          </p:cNvSpPr>
          <p:nvPr>
            <p:ph sz="quarter" idx="4294967295"/>
          </p:nvPr>
        </p:nvSpPr>
        <p:spPr>
          <a:xfrm>
            <a:off x="4648200" y="1467306"/>
            <a:ext cx="4038600" cy="1532119"/>
          </a:xfrm>
          <a:prstGeom prst="rect">
            <a:avLst/>
          </a:prstGeom>
        </p:spPr>
        <p:txBody>
          <a:bodyPr/>
          <a:lstStyle/>
          <a:p>
            <a:pPr>
              <a:lnSpc>
                <a:spcPct val="80000"/>
              </a:lnSpc>
            </a:pPr>
            <a:r>
              <a:rPr lang="el-GR" sz="1800" b="1" dirty="0" smtClean="0"/>
              <a:t>Άσκηση</a:t>
            </a:r>
            <a:r>
              <a:rPr lang="el-GR" sz="1800" dirty="0" smtClean="0"/>
              <a:t/>
            </a:r>
            <a:br>
              <a:rPr lang="el-GR" sz="1800" dirty="0" smtClean="0"/>
            </a:br>
            <a:r>
              <a:rPr lang="el-GR" sz="1800" dirty="0" smtClean="0"/>
              <a:t>Τι </a:t>
            </a:r>
            <a:r>
              <a:rPr lang="el-GR" sz="1800" dirty="0"/>
              <a:t>χωρητικότητα σε </a:t>
            </a:r>
            <a:r>
              <a:rPr lang="el-GR" sz="1800" dirty="0" err="1"/>
              <a:t>bytes</a:t>
            </a:r>
            <a:r>
              <a:rPr lang="el-GR" sz="1800" dirty="0"/>
              <a:t> καταλαμβάνει ένα αρχείο ήχου 16 </a:t>
            </a:r>
            <a:r>
              <a:rPr lang="el-GR" sz="1800" dirty="0" err="1"/>
              <a:t>bit</a:t>
            </a:r>
            <a:r>
              <a:rPr lang="el-GR" sz="1800" dirty="0"/>
              <a:t>, στερεοφωνικό με συχνότητα δειγματοληψίας 11,5KHz και διάρκεια 2 λεπτά;</a:t>
            </a:r>
            <a:endParaRPr lang="en-US" sz="1800" dirty="0"/>
          </a:p>
          <a:p>
            <a:pPr marL="609600" indent="-609600">
              <a:lnSpc>
                <a:spcPct val="80000"/>
              </a:lnSpc>
              <a:buFont typeface="Wingdings" pitchFamily="2" charset="2"/>
              <a:buAutoNum type="arabicPeriod"/>
            </a:pPr>
            <a:endParaRPr lang="en-US" sz="1800" dirty="0" smtClean="0"/>
          </a:p>
        </p:txBody>
      </p:sp>
      <p:sp>
        <p:nvSpPr>
          <p:cNvPr id="10" name="Content Placeholder 5"/>
          <p:cNvSpPr>
            <a:spLocks noGrp="1"/>
          </p:cNvSpPr>
          <p:nvPr>
            <p:ph sz="quarter" idx="4294967295"/>
          </p:nvPr>
        </p:nvSpPr>
        <p:spPr>
          <a:xfrm>
            <a:off x="4716016" y="3023431"/>
            <a:ext cx="4038600" cy="2308820"/>
          </a:xfrm>
          <a:prstGeom prst="rect">
            <a:avLst/>
          </a:prstGeom>
        </p:spPr>
        <p:txBody>
          <a:bodyPr/>
          <a:lstStyle/>
          <a:p>
            <a:pPr marL="266700" indent="0">
              <a:lnSpc>
                <a:spcPct val="80000"/>
              </a:lnSpc>
              <a:buNone/>
            </a:pPr>
            <a:r>
              <a:rPr lang="el-GR" sz="1900" b="1" dirty="0" smtClean="0"/>
              <a:t>Λύση</a:t>
            </a:r>
            <a:r>
              <a:rPr lang="el-GR" sz="1900" dirty="0" smtClean="0"/>
              <a:t/>
            </a:r>
            <a:br>
              <a:rPr lang="el-GR" sz="1900" dirty="0" smtClean="0"/>
            </a:br>
            <a:r>
              <a:rPr lang="el-GR" sz="1600" dirty="0" smtClean="0"/>
              <a:t>Επειδή </a:t>
            </a:r>
            <a:r>
              <a:rPr lang="el-GR" sz="1600" dirty="0"/>
              <a:t>ο ήχος είναι στερεοφωνικός τα 2</a:t>
            </a:r>
            <a:r>
              <a:rPr lang="en-US" sz="1600" dirty="0"/>
              <a:t>min=2*60sec=120sec</a:t>
            </a:r>
            <a:r>
              <a:rPr lang="el-GR" sz="1600" dirty="0"/>
              <a:t> θα πολλαπλασιαστούν επί 2 και στην συνέχεια με την συχνότητα δειγματοληψίας </a:t>
            </a:r>
            <a:r>
              <a:rPr lang="el-GR" sz="1600" dirty="0" smtClean="0"/>
              <a:t>11.500</a:t>
            </a:r>
            <a:r>
              <a:rPr lang="en-US" sz="1600" dirty="0"/>
              <a:t>Hz </a:t>
            </a:r>
            <a:r>
              <a:rPr lang="el-GR" sz="1600" dirty="0"/>
              <a:t>και με το μέγεθος που απαιτείται για το κάθε δείγμα </a:t>
            </a:r>
            <a:r>
              <a:rPr lang="el-GR" sz="1600" dirty="0" smtClean="0"/>
              <a:t>16</a:t>
            </a:r>
            <a:r>
              <a:rPr lang="en-US" sz="1600" dirty="0" smtClean="0"/>
              <a:t>bits</a:t>
            </a:r>
            <a:r>
              <a:rPr lang="el-GR" sz="1600" dirty="0" smtClean="0"/>
              <a:t>/8=2</a:t>
            </a:r>
            <a:r>
              <a:rPr lang="en-US" sz="1600" dirty="0"/>
              <a:t>bytes</a:t>
            </a:r>
            <a:r>
              <a:rPr lang="el-GR" sz="1600" dirty="0"/>
              <a:t>.</a:t>
            </a:r>
            <a:r>
              <a:rPr lang="en-US" sz="1600" dirty="0"/>
              <a:t> </a:t>
            </a:r>
            <a:endParaRPr lang="el-GR" sz="1600" dirty="0">
              <a:sym typeface="Wingdings" pitchFamily="2" charset="2"/>
            </a:endParaRPr>
          </a:p>
          <a:p>
            <a:pPr marL="266700" lvl="1" indent="0">
              <a:lnSpc>
                <a:spcPct val="80000"/>
              </a:lnSpc>
              <a:buNone/>
            </a:pPr>
            <a:r>
              <a:rPr lang="el-GR" sz="1600" dirty="0" smtClean="0">
                <a:sym typeface="Wingdings" pitchFamily="2" charset="2"/>
              </a:rPr>
              <a:t>120</a:t>
            </a:r>
            <a:r>
              <a:rPr lang="en-US" sz="1600" dirty="0" smtClean="0">
                <a:sym typeface="Wingdings" pitchFamily="2" charset="2"/>
              </a:rPr>
              <a:t>*</a:t>
            </a:r>
            <a:r>
              <a:rPr lang="el-GR" sz="1600" dirty="0" smtClean="0">
                <a:sym typeface="Wingdings" pitchFamily="2" charset="2"/>
              </a:rPr>
              <a:t>2</a:t>
            </a:r>
            <a:r>
              <a:rPr lang="en-US" sz="1600" dirty="0" smtClean="0">
                <a:sym typeface="Wingdings" pitchFamily="2" charset="2"/>
              </a:rPr>
              <a:t>*</a:t>
            </a:r>
            <a:r>
              <a:rPr lang="el-GR" sz="1600" dirty="0" smtClean="0">
                <a:sym typeface="Wingdings" pitchFamily="2" charset="2"/>
              </a:rPr>
              <a:t>11.500</a:t>
            </a:r>
            <a:r>
              <a:rPr lang="en-US" sz="1600" dirty="0" smtClean="0">
                <a:sym typeface="Wingdings" pitchFamily="2" charset="2"/>
              </a:rPr>
              <a:t>*</a:t>
            </a:r>
            <a:r>
              <a:rPr lang="el-GR" sz="1600" dirty="0" smtClean="0">
                <a:sym typeface="Wingdings" pitchFamily="2" charset="2"/>
              </a:rPr>
              <a:t>2=5.520.000 </a:t>
            </a:r>
            <a:r>
              <a:rPr lang="en-US" sz="1600" dirty="0" smtClean="0">
                <a:sym typeface="Wingdings" pitchFamily="2" charset="2"/>
              </a:rPr>
              <a:t>bytes</a:t>
            </a:r>
            <a:endParaRPr lang="en-US" sz="1600" dirty="0">
              <a:sym typeface="Wingdings" pitchFamily="2" charset="2"/>
            </a:endParaRPr>
          </a:p>
          <a:p>
            <a:pPr>
              <a:lnSpc>
                <a:spcPct val="80000"/>
              </a:lnSpc>
            </a:pPr>
            <a:endParaRPr lang="el-GR" sz="1900" dirty="0" smtClean="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3373821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Δειγματοληψία και </a:t>
            </a:r>
            <a:r>
              <a:rPr lang="el-GR" dirty="0" err="1"/>
              <a:t>κβάντωση</a:t>
            </a:r>
            <a:endParaRPr lang="el-GR" sz="4800" dirty="0"/>
          </a:p>
        </p:txBody>
      </p:sp>
      <p:pic>
        <p:nvPicPr>
          <p:cNvPr id="6" name="Picture 6" descr="http://www.videomaker.com/content/images/article/14524/b.jpg"/>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4788025" y="3001516"/>
            <a:ext cx="3348373" cy="2678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ound"/>
          <p:cNvPicPr>
            <a:picLocks noChangeAspect="1" noChangeArrowheads="1"/>
          </p:cNvPicPr>
          <p:nvPr/>
        </p:nvPicPr>
        <p:blipFill>
          <a:blip r:embed="rId3"/>
          <a:srcRect/>
          <a:stretch>
            <a:fillRect/>
          </a:stretch>
        </p:blipFill>
        <p:spPr bwMode="auto">
          <a:xfrm>
            <a:off x="4932041" y="1129308"/>
            <a:ext cx="3614944" cy="1445455"/>
          </a:xfrm>
          <a:prstGeom prst="rect">
            <a:avLst/>
          </a:prstGeom>
          <a:noFill/>
          <a:ln w="9525">
            <a:noFill/>
            <a:miter lim="800000"/>
            <a:headEnd/>
            <a:tailEnd/>
          </a:ln>
        </p:spPr>
      </p:pic>
      <p:pic>
        <p:nvPicPr>
          <p:cNvPr id="11" name="Picture 8" descr="http://audacity.sourceforge.net/about/images/audacity-macos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129308"/>
            <a:ext cx="4032448" cy="30895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Audacity: Ελεύθερος Επεξεργαστής Ήχου και Πρόγραμμα Ηχογράφησ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6703" y="4513684"/>
            <a:ext cx="1538147" cy="60796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1454823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Ποιότητα ήχου</a:t>
            </a:r>
            <a:endParaRPr lang="el-GR" sz="4800" dirty="0"/>
          </a:p>
        </p:txBody>
      </p:sp>
      <p:sp>
        <p:nvSpPr>
          <p:cNvPr id="8" name="Θέση περιεχομένου 7"/>
          <p:cNvSpPr>
            <a:spLocks noGrp="1"/>
          </p:cNvSpPr>
          <p:nvPr>
            <p:ph sz="quarter" idx="1"/>
          </p:nvPr>
        </p:nvSpPr>
        <p:spPr>
          <a:xfrm>
            <a:off x="457200" y="1219200"/>
            <a:ext cx="8229600" cy="4374604"/>
          </a:xfrm>
        </p:spPr>
        <p:txBody>
          <a:bodyPr>
            <a:normAutofit fontScale="92500" lnSpcReduction="20000"/>
          </a:bodyPr>
          <a:lstStyle/>
          <a:p>
            <a:r>
              <a:rPr lang="el-GR" dirty="0"/>
              <a:t>Πως </a:t>
            </a:r>
            <a:r>
              <a:rPr lang="el-GR" dirty="0" smtClean="0"/>
              <a:t>αποθηκεύεται </a:t>
            </a:r>
            <a:r>
              <a:rPr lang="el-GR" dirty="0"/>
              <a:t>κάθε τιμή </a:t>
            </a:r>
            <a:r>
              <a:rPr lang="el-GR" dirty="0" smtClean="0"/>
              <a:t>δειγματοληψίας;</a:t>
            </a:r>
            <a:r>
              <a:rPr lang="en-US" dirty="0" smtClean="0"/>
              <a:t> </a:t>
            </a:r>
            <a:endParaRPr lang="el-GR" dirty="0" smtClean="0"/>
          </a:p>
          <a:p>
            <a:pPr lvl="1"/>
            <a:r>
              <a:rPr lang="el-GR" dirty="0" smtClean="0"/>
              <a:t>8</a:t>
            </a:r>
            <a:r>
              <a:rPr lang="en-US" dirty="0" smtClean="0"/>
              <a:t> </a:t>
            </a:r>
            <a:r>
              <a:rPr lang="en-US" dirty="0"/>
              <a:t>Bit</a:t>
            </a:r>
            <a:r>
              <a:rPr lang="el-GR" dirty="0"/>
              <a:t> </a:t>
            </a:r>
            <a:r>
              <a:rPr lang="en-US" dirty="0" smtClean="0"/>
              <a:t>(</a:t>
            </a:r>
            <a:r>
              <a:rPr lang="el-GR" dirty="0" smtClean="0"/>
              <a:t>256 διακριτές τιμές</a:t>
            </a:r>
            <a:r>
              <a:rPr lang="en-US" dirty="0" smtClean="0"/>
              <a:t>)</a:t>
            </a:r>
            <a:r>
              <a:rPr lang="el-GR" dirty="0" smtClean="0"/>
              <a:t> </a:t>
            </a:r>
            <a:r>
              <a:rPr lang="en-US" dirty="0" smtClean="0"/>
              <a:t> </a:t>
            </a:r>
            <a:r>
              <a:rPr lang="el-GR" dirty="0" smtClean="0"/>
              <a:t>χαμηλή ποιότητα	</a:t>
            </a:r>
          </a:p>
          <a:p>
            <a:pPr lvl="1"/>
            <a:r>
              <a:rPr lang="el-GR" dirty="0" smtClean="0"/>
              <a:t>16</a:t>
            </a:r>
            <a:r>
              <a:rPr lang="en-US" dirty="0" smtClean="0"/>
              <a:t> </a:t>
            </a:r>
            <a:r>
              <a:rPr lang="en-US" dirty="0"/>
              <a:t>Bit </a:t>
            </a:r>
            <a:r>
              <a:rPr lang="en-US" dirty="0" smtClean="0"/>
              <a:t>(</a:t>
            </a:r>
            <a:r>
              <a:rPr lang="el-GR" dirty="0" smtClean="0"/>
              <a:t>65536 </a:t>
            </a:r>
            <a:r>
              <a:rPr lang="el-GR" dirty="0"/>
              <a:t>διακριτές </a:t>
            </a:r>
            <a:r>
              <a:rPr lang="el-GR" dirty="0" smtClean="0"/>
              <a:t>τιμές</a:t>
            </a:r>
            <a:r>
              <a:rPr lang="en-US" dirty="0" smtClean="0"/>
              <a:t>) </a:t>
            </a:r>
            <a:r>
              <a:rPr lang="el-GR" dirty="0" smtClean="0"/>
              <a:t>υψηλή ποιότητα</a:t>
            </a:r>
            <a:endParaRPr lang="en-US" dirty="0"/>
          </a:p>
          <a:p>
            <a:endParaRPr lang="en-US" dirty="0"/>
          </a:p>
          <a:p>
            <a:r>
              <a:rPr lang="el-GR" dirty="0"/>
              <a:t>Πόσα δείγματα </a:t>
            </a:r>
            <a:r>
              <a:rPr lang="el-GR" dirty="0" smtClean="0"/>
              <a:t>λαμβάνονται;</a:t>
            </a:r>
          </a:p>
          <a:p>
            <a:pPr lvl="1"/>
            <a:r>
              <a:rPr lang="el-GR" dirty="0" smtClean="0"/>
              <a:t>11,025</a:t>
            </a:r>
            <a:r>
              <a:rPr lang="en-US" dirty="0" smtClean="0"/>
              <a:t> </a:t>
            </a:r>
            <a:r>
              <a:rPr lang="en-US" dirty="0"/>
              <a:t>KHz  </a:t>
            </a:r>
            <a:r>
              <a:rPr lang="el-GR" dirty="0" smtClean="0"/>
              <a:t>Ομιλία</a:t>
            </a:r>
          </a:p>
          <a:p>
            <a:pPr lvl="1"/>
            <a:r>
              <a:rPr lang="el-GR" dirty="0" smtClean="0"/>
              <a:t>22,05</a:t>
            </a:r>
            <a:r>
              <a:rPr lang="en-US" dirty="0" smtClean="0"/>
              <a:t> </a:t>
            </a:r>
            <a:r>
              <a:rPr lang="en-US" dirty="0"/>
              <a:t>KHz </a:t>
            </a:r>
            <a:r>
              <a:rPr lang="el-GR" dirty="0"/>
              <a:t>Χαμηλής ποιότητας ήχος</a:t>
            </a:r>
            <a:r>
              <a:rPr lang="en-US" dirty="0"/>
              <a:t> (WWW Audio, AM Radio) </a:t>
            </a:r>
            <a:endParaRPr lang="el-GR" dirty="0" smtClean="0"/>
          </a:p>
          <a:p>
            <a:pPr lvl="1"/>
            <a:r>
              <a:rPr lang="el-GR" dirty="0" smtClean="0"/>
              <a:t>44,1</a:t>
            </a:r>
            <a:r>
              <a:rPr lang="en-US" dirty="0" smtClean="0"/>
              <a:t> </a:t>
            </a:r>
            <a:r>
              <a:rPr lang="en-US" dirty="0"/>
              <a:t>KHz </a:t>
            </a:r>
            <a:r>
              <a:rPr lang="el-GR" dirty="0"/>
              <a:t>Ποιότητα </a:t>
            </a:r>
            <a:r>
              <a:rPr lang="en-US" dirty="0"/>
              <a:t>CD</a:t>
            </a:r>
            <a:endParaRPr lang="el-GR" dirty="0"/>
          </a:p>
          <a:p>
            <a:endParaRPr lang="el-GR"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2362162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Συμπιεσμένες μορφές ήχου</a:t>
            </a:r>
            <a:endParaRPr lang="el-GR" sz="4800" dirty="0"/>
          </a:p>
        </p:txBody>
      </p:sp>
      <p:sp>
        <p:nvSpPr>
          <p:cNvPr id="5" name="Content Placeholder 9"/>
          <p:cNvSpPr>
            <a:spLocks noGrp="1"/>
          </p:cNvSpPr>
          <p:nvPr>
            <p:ph sz="quarter" idx="1"/>
          </p:nvPr>
        </p:nvSpPr>
        <p:spPr>
          <a:xfrm>
            <a:off x="457200" y="1219200"/>
            <a:ext cx="4041648" cy="4495800"/>
          </a:xfrm>
        </p:spPr>
        <p:txBody>
          <a:bodyPr>
            <a:normAutofit fontScale="85000" lnSpcReduction="10000"/>
          </a:bodyPr>
          <a:lstStyle/>
          <a:p>
            <a:r>
              <a:rPr lang="en-US" sz="1600" b="1" smtClean="0"/>
              <a:t>MP3 (MPEG Layer 3)</a:t>
            </a:r>
            <a:r>
              <a:rPr lang="en-US" sz="1600" smtClean="0"/>
              <a:t>:   </a:t>
            </a:r>
          </a:p>
          <a:p>
            <a:pPr lvl="1"/>
            <a:r>
              <a:rPr lang="el-GR" sz="1300" smtClean="0"/>
              <a:t>Συμπιεσμένη μορφή (</a:t>
            </a:r>
            <a:r>
              <a:rPr lang="en-US" sz="1300" smtClean="0"/>
              <a:t>format</a:t>
            </a:r>
            <a:r>
              <a:rPr lang="el-GR" sz="1300" smtClean="0"/>
              <a:t>)</a:t>
            </a:r>
            <a:r>
              <a:rPr lang="en-US" sz="1300" smtClean="0"/>
              <a:t> </a:t>
            </a:r>
            <a:r>
              <a:rPr lang="el-GR" sz="1300" smtClean="0"/>
              <a:t>ήχου που είναι δημοφιλής για μεταφορά αρχείων ήχου στο </a:t>
            </a:r>
            <a:r>
              <a:rPr lang="en-US" sz="1300" smtClean="0"/>
              <a:t>Internet </a:t>
            </a:r>
            <a:r>
              <a:rPr lang="el-GR" sz="1300" smtClean="0"/>
              <a:t>καθώς και για συσκευές αναπαραγωγής με μνήμες</a:t>
            </a:r>
            <a:r>
              <a:rPr lang="en-US" sz="1300" smtClean="0"/>
              <a:t>.</a:t>
            </a:r>
            <a:r>
              <a:rPr lang="el-GR" sz="1300" smtClean="0"/>
              <a:t> </a:t>
            </a:r>
            <a:endParaRPr lang="en-US" sz="1300" smtClean="0"/>
          </a:p>
          <a:p>
            <a:pPr lvl="1"/>
            <a:r>
              <a:rPr lang="el-GR" sz="1300" smtClean="0"/>
              <a:t>Η ποιότητα του ήχου εξαρτάται από τον ρυθμό </a:t>
            </a:r>
            <a:r>
              <a:rPr lang="en-US" sz="1300" smtClean="0"/>
              <a:t>bit</a:t>
            </a:r>
            <a:r>
              <a:rPr lang="el-GR" sz="1300" smtClean="0"/>
              <a:t> κατά την κωδικοποίηση</a:t>
            </a:r>
            <a:r>
              <a:rPr lang="en-US" sz="1300" smtClean="0"/>
              <a:t>. </a:t>
            </a:r>
            <a:r>
              <a:rPr lang="el-GR" sz="1300" smtClean="0"/>
              <a:t>Αν ένας ήχος καταγραφεί με μικρότερο από </a:t>
            </a:r>
            <a:r>
              <a:rPr lang="en-US" sz="1300" smtClean="0"/>
              <a:t>128 kbps </a:t>
            </a:r>
            <a:r>
              <a:rPr lang="el-GR" sz="1300" smtClean="0"/>
              <a:t>ρυθμό δεδομένων θα ακουστεί υποβαθμισμένος ποιοτικά</a:t>
            </a:r>
            <a:r>
              <a:rPr lang="en-US" sz="1300" smtClean="0"/>
              <a:t>.</a:t>
            </a:r>
            <a:r>
              <a:rPr lang="el-GR" sz="1300" smtClean="0"/>
              <a:t> </a:t>
            </a:r>
            <a:endParaRPr lang="en-US" sz="1300" smtClean="0"/>
          </a:p>
          <a:p>
            <a:pPr lvl="1"/>
            <a:r>
              <a:rPr lang="el-GR" sz="1300" smtClean="0"/>
              <a:t>Η κωδικοποίηση </a:t>
            </a:r>
            <a:r>
              <a:rPr lang="en-US" sz="1300" smtClean="0"/>
              <a:t>mp3 </a:t>
            </a:r>
            <a:r>
              <a:rPr lang="el-GR" sz="1300" smtClean="0"/>
              <a:t>χρησιμοποιεί «</a:t>
            </a:r>
            <a:r>
              <a:rPr lang="el-GR" sz="1300" b="1" smtClean="0"/>
              <a:t>ψυχοακουστική</a:t>
            </a:r>
            <a:r>
              <a:rPr lang="el-GR" sz="1300" smtClean="0"/>
              <a:t>» συμπίεση προκειμένου να αφαιρέσει όλη την πλεονασματική πληροφορία</a:t>
            </a:r>
            <a:r>
              <a:rPr lang="en-US" sz="1300" smtClean="0"/>
              <a:t>. </a:t>
            </a:r>
          </a:p>
          <a:p>
            <a:pPr lvl="1"/>
            <a:r>
              <a:rPr lang="el-GR" sz="1300" b="1" smtClean="0"/>
              <a:t>Δεν έχει προστασία αντιγραφής</a:t>
            </a:r>
            <a:r>
              <a:rPr lang="el-GR" sz="1300" smtClean="0"/>
              <a:t>.</a:t>
            </a:r>
            <a:endParaRPr lang="en-US" sz="1300" b="1" smtClean="0"/>
          </a:p>
          <a:p>
            <a:r>
              <a:rPr lang="en-US" sz="1600" b="1" smtClean="0"/>
              <a:t>WMA</a:t>
            </a:r>
            <a:r>
              <a:rPr lang="en-US" sz="1600" smtClean="0"/>
              <a:t> </a:t>
            </a:r>
            <a:r>
              <a:rPr lang="el-GR" sz="1600" b="1" smtClean="0"/>
              <a:t>(</a:t>
            </a:r>
            <a:r>
              <a:rPr lang="en-US" sz="1600" b="1" smtClean="0"/>
              <a:t>Windows Media Audio</a:t>
            </a:r>
            <a:r>
              <a:rPr lang="el-GR" sz="1600" b="1" smtClean="0"/>
              <a:t>)</a:t>
            </a:r>
            <a:r>
              <a:rPr lang="en-US" sz="1600" b="1" smtClean="0"/>
              <a:t>:</a:t>
            </a:r>
            <a:endParaRPr lang="en-US" sz="1600" smtClean="0"/>
          </a:p>
          <a:p>
            <a:pPr lvl="1"/>
            <a:r>
              <a:rPr lang="el-GR" sz="1300" smtClean="0"/>
              <a:t>Μορφή αρχείου από την </a:t>
            </a:r>
            <a:r>
              <a:rPr lang="en-US" sz="1300" smtClean="0"/>
              <a:t>Microsoft </a:t>
            </a:r>
            <a:r>
              <a:rPr lang="el-GR" sz="1300" smtClean="0"/>
              <a:t>που κωδικοποιεί τα ψηφιακά αρχεία ήχου παρόμοια με το</a:t>
            </a:r>
            <a:r>
              <a:rPr lang="en-US" sz="1300" smtClean="0"/>
              <a:t> MP3 </a:t>
            </a:r>
            <a:r>
              <a:rPr lang="el-GR" sz="1300" smtClean="0"/>
              <a:t>πετυχαίνοντας ακόμα μεγαλύτερη συμπίεση από το </a:t>
            </a:r>
            <a:r>
              <a:rPr lang="en-US" sz="1300" smtClean="0"/>
              <a:t>MP3</a:t>
            </a:r>
            <a:r>
              <a:rPr lang="el-GR" sz="1300" smtClean="0"/>
              <a:t> για την ίδια ποιότητα ήχου</a:t>
            </a:r>
            <a:r>
              <a:rPr lang="en-US" sz="1300" smtClean="0"/>
              <a:t>. </a:t>
            </a:r>
            <a:endParaRPr lang="el-GR" sz="1300" smtClean="0"/>
          </a:p>
          <a:p>
            <a:pPr lvl="1"/>
            <a:r>
              <a:rPr lang="el-GR" sz="1300" b="1" smtClean="0"/>
              <a:t>Έχει ενσωματωμένη προστασία αντιγραφής </a:t>
            </a:r>
            <a:r>
              <a:rPr lang="el-GR" sz="1300" smtClean="0"/>
              <a:t>(</a:t>
            </a:r>
            <a:r>
              <a:rPr lang="en-US" sz="1300" smtClean="0"/>
              <a:t>Microsoft Digital Rights Management technology</a:t>
            </a:r>
            <a:r>
              <a:rPr lang="el-GR" sz="1300" smtClean="0"/>
              <a:t>)</a:t>
            </a:r>
            <a:r>
              <a:rPr lang="en-US" sz="1300" b="1" smtClean="0"/>
              <a:t>.</a:t>
            </a:r>
            <a:r>
              <a:rPr lang="el-GR" sz="1300" smtClean="0"/>
              <a:t>.</a:t>
            </a:r>
            <a:endParaRPr lang="en-US" sz="1300" smtClean="0"/>
          </a:p>
          <a:p>
            <a:endParaRPr lang="el-GR" sz="1600" smtClean="0"/>
          </a:p>
        </p:txBody>
      </p:sp>
      <p:sp>
        <p:nvSpPr>
          <p:cNvPr id="6" name="Content Placeholder 10"/>
          <p:cNvSpPr txBox="1">
            <a:spLocks/>
          </p:cNvSpPr>
          <p:nvPr/>
        </p:nvSpPr>
        <p:spPr>
          <a:xfrm>
            <a:off x="4632325" y="1216025"/>
            <a:ext cx="4041775" cy="23430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smtClean="0"/>
              <a:t>AAC (Advanced Audio Coding)</a:t>
            </a:r>
          </a:p>
          <a:p>
            <a:pPr lvl="1"/>
            <a:r>
              <a:rPr lang="el-GR" sz="1300" smtClean="0"/>
              <a:t>Επιτυγχάνει ανάλογη συμπίεση με το </a:t>
            </a:r>
            <a:r>
              <a:rPr lang="en-US" sz="1300" smtClean="0"/>
              <a:t>mp3 </a:t>
            </a:r>
            <a:r>
              <a:rPr lang="el-GR" sz="1300" smtClean="0"/>
              <a:t>αλλά με καλύτερη ποιότητα ήχου.</a:t>
            </a:r>
          </a:p>
          <a:p>
            <a:pPr lvl="1"/>
            <a:r>
              <a:rPr lang="el-GR" sz="1300" smtClean="0"/>
              <a:t>Χρησιμοποιείται από το </a:t>
            </a:r>
            <a:r>
              <a:rPr lang="en-US" sz="1300" smtClean="0"/>
              <a:t>iTunes </a:t>
            </a:r>
            <a:r>
              <a:rPr lang="el-GR" sz="1300" smtClean="0"/>
              <a:t>της </a:t>
            </a:r>
            <a:r>
              <a:rPr lang="en-US" sz="1300" smtClean="0"/>
              <a:t>Apple</a:t>
            </a:r>
            <a:r>
              <a:rPr lang="el-GR" sz="1300" smtClean="0"/>
              <a:t>. Τα αρχεία που αγοράζονται από το </a:t>
            </a:r>
            <a:r>
              <a:rPr lang="en-US" sz="1300" smtClean="0"/>
              <a:t>iTunes </a:t>
            </a:r>
            <a:r>
              <a:rPr lang="el-GR" sz="1300" smtClean="0"/>
              <a:t>έχουν περιορισμό στον αριθμό των συσκευών στις οποίες μπορούν να αναπαραχθούν.</a:t>
            </a:r>
            <a:endParaRPr lang="en-US" sz="1300" smtClean="0"/>
          </a:p>
          <a:p>
            <a:r>
              <a:rPr lang="en-US" sz="1600" b="1" smtClean="0"/>
              <a:t>OGG </a:t>
            </a:r>
          </a:p>
          <a:p>
            <a:pPr lvl="1"/>
            <a:r>
              <a:rPr lang="el-GR" sz="1300" smtClean="0"/>
              <a:t>Ελεύθερη μορφή μουσικής με πολύ καλό λόγο συμπίεσης και ποιότητα. </a:t>
            </a:r>
            <a:endParaRPr lang="en-US" sz="1300" smtClean="0"/>
          </a:p>
          <a:p>
            <a:pPr lvl="1"/>
            <a:endParaRPr lang="el-GR" sz="1300" b="1" smtClean="0"/>
          </a:p>
        </p:txBody>
      </p:sp>
      <p:pic>
        <p:nvPicPr>
          <p:cNvPr id="7" name="Picture 5" descr="apple_ipod"/>
          <p:cNvPicPr>
            <a:picLocks noChangeAspect="1" noChangeArrowheads="1"/>
          </p:cNvPicPr>
          <p:nvPr/>
        </p:nvPicPr>
        <p:blipFill>
          <a:blip r:embed="rId2"/>
          <a:srcRect/>
          <a:stretch>
            <a:fillRect/>
          </a:stretch>
        </p:blipFill>
        <p:spPr bwMode="auto">
          <a:xfrm>
            <a:off x="5004048" y="3639219"/>
            <a:ext cx="1941513" cy="1325440"/>
          </a:xfrm>
          <a:prstGeom prst="rect">
            <a:avLst/>
          </a:prstGeom>
          <a:noFill/>
          <a:ln w="9525">
            <a:noFill/>
            <a:miter lim="800000"/>
            <a:headEnd/>
            <a:tailEnd/>
          </a:ln>
        </p:spPr>
      </p:pic>
      <p:pic>
        <p:nvPicPr>
          <p:cNvPr id="9" name="Picture 6" descr="rio_karma"/>
          <p:cNvPicPr>
            <a:picLocks noChangeAspect="1" noChangeArrowheads="1"/>
          </p:cNvPicPr>
          <p:nvPr/>
        </p:nvPicPr>
        <p:blipFill>
          <a:blip r:embed="rId3"/>
          <a:srcRect/>
          <a:stretch>
            <a:fillRect/>
          </a:stretch>
        </p:blipFill>
        <p:spPr bwMode="auto">
          <a:xfrm>
            <a:off x="6802686" y="3639219"/>
            <a:ext cx="1728787" cy="1179454"/>
          </a:xfrm>
          <a:prstGeom prst="rect">
            <a:avLst/>
          </a:prstGeom>
          <a:noFill/>
          <a:ln w="9525">
            <a:noFill/>
            <a:miter lim="800000"/>
            <a:headEnd/>
            <a:tailEnd/>
          </a:ln>
        </p:spPr>
      </p:pic>
      <p:sp>
        <p:nvSpPr>
          <p:cNvPr id="10" name="TextBox 11"/>
          <p:cNvSpPr txBox="1">
            <a:spLocks noChangeArrowheads="1"/>
          </p:cNvSpPr>
          <p:nvPr/>
        </p:nvSpPr>
        <p:spPr bwMode="auto">
          <a:xfrm>
            <a:off x="5305142" y="5089748"/>
            <a:ext cx="3816350" cy="307975"/>
          </a:xfrm>
          <a:prstGeom prst="rect">
            <a:avLst/>
          </a:prstGeom>
          <a:noFill/>
          <a:ln w="9525">
            <a:noFill/>
            <a:miter lim="800000"/>
            <a:headEnd/>
            <a:tailEnd/>
          </a:ln>
        </p:spPr>
        <p:txBody>
          <a:bodyPr>
            <a:spAutoFit/>
          </a:bodyPr>
          <a:lstStyle/>
          <a:p>
            <a:r>
              <a:rPr lang="en-US" sz="1400" dirty="0"/>
              <a:t>CODEC = Compressor / Decompressor</a:t>
            </a:r>
            <a:endParaRPr lang="el-GR" sz="1400" dirty="0"/>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62765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Αναπαράσταση βίντεο</a:t>
            </a:r>
            <a:endParaRPr lang="el-GR" sz="4800" dirty="0"/>
          </a:p>
        </p:txBody>
      </p:sp>
      <p:sp>
        <p:nvSpPr>
          <p:cNvPr id="11" name="Rectangle 3"/>
          <p:cNvSpPr>
            <a:spLocks noGrp="1" noChangeArrowheads="1"/>
          </p:cNvSpPr>
          <p:nvPr>
            <p:ph sz="quarter" idx="1"/>
          </p:nvPr>
        </p:nvSpPr>
        <p:spPr>
          <a:xfrm>
            <a:off x="457200" y="1219200"/>
            <a:ext cx="4041648" cy="4374604"/>
          </a:xfrm>
        </p:spPr>
        <p:txBody>
          <a:bodyPr>
            <a:normAutofit fontScale="85000" lnSpcReduction="20000"/>
          </a:bodyPr>
          <a:lstStyle/>
          <a:p>
            <a:r>
              <a:rPr lang="el-GR" dirty="0" smtClean="0"/>
              <a:t>Βίντεο είναι η αναπαράσταση εικόνων (καρέ) με το πέρασμα του χρόνου. </a:t>
            </a:r>
          </a:p>
          <a:p>
            <a:r>
              <a:rPr lang="el-GR" dirty="0" smtClean="0"/>
              <a:t>Μια ταινία είναι μια ακολουθία καρέ τα οποία προβάλλονται το ένα μετά το άλλο έτσι ώστε να δημιουργήσουν την εντύπωση της κίνησης.</a:t>
            </a:r>
          </a:p>
          <a:p>
            <a:pPr>
              <a:buFont typeface="Wingdings" pitchFamily="2" charset="2"/>
              <a:buNone/>
            </a:pPr>
            <a:r>
              <a:rPr lang="el-GR" dirty="0" smtClean="0"/>
              <a:t> </a:t>
            </a:r>
            <a:endParaRPr lang="en-US" dirty="0" smtClean="0"/>
          </a:p>
        </p:txBody>
      </p:sp>
      <p:sp>
        <p:nvSpPr>
          <p:cNvPr id="12" name="Text Box 4"/>
          <p:cNvSpPr txBox="1">
            <a:spLocks noChangeArrowheads="1"/>
          </p:cNvSpPr>
          <p:nvPr/>
        </p:nvSpPr>
        <p:spPr bwMode="auto">
          <a:xfrm>
            <a:off x="723229" y="5132139"/>
            <a:ext cx="3744415" cy="461665"/>
          </a:xfrm>
          <a:prstGeom prst="rect">
            <a:avLst/>
          </a:prstGeom>
          <a:solidFill>
            <a:schemeClr val="accent1"/>
          </a:solidFill>
          <a:ln w="9525">
            <a:noFill/>
            <a:miter lim="800000"/>
            <a:headEnd/>
            <a:tailEnd/>
          </a:ln>
        </p:spPr>
        <p:txBody>
          <a:bodyPr wrap="square">
            <a:spAutoFit/>
          </a:bodyPr>
          <a:lstStyle/>
          <a:p>
            <a:r>
              <a:rPr lang="el-GR" sz="1200" b="1" dirty="0">
                <a:solidFill>
                  <a:schemeClr val="bg1"/>
                </a:solidFill>
              </a:rPr>
              <a:t>Αριθμός καρέ ανά δευτερόλεπτο. 30 </a:t>
            </a:r>
            <a:r>
              <a:rPr lang="en-US" sz="1200" b="1" dirty="0">
                <a:solidFill>
                  <a:schemeClr val="bg1"/>
                </a:solidFill>
              </a:rPr>
              <a:t>fps (frames per second)</a:t>
            </a:r>
            <a:r>
              <a:rPr lang="el-GR" sz="1200" b="1" dirty="0">
                <a:solidFill>
                  <a:schemeClr val="bg1"/>
                </a:solidFill>
              </a:rPr>
              <a:t> δίνει την αίσθηση ομαλής κίνησης.</a:t>
            </a:r>
          </a:p>
        </p:txBody>
      </p:sp>
      <p:sp>
        <p:nvSpPr>
          <p:cNvPr id="13" name="Text Box 3"/>
          <p:cNvSpPr txBox="1">
            <a:spLocks noChangeArrowheads="1"/>
          </p:cNvSpPr>
          <p:nvPr/>
        </p:nvSpPr>
        <p:spPr bwMode="auto">
          <a:xfrm>
            <a:off x="4860032" y="4302059"/>
            <a:ext cx="3888432" cy="1077218"/>
          </a:xfrm>
          <a:prstGeom prst="rect">
            <a:avLst/>
          </a:prstGeom>
          <a:solidFill>
            <a:schemeClr val="accent1"/>
          </a:solidFill>
          <a:ln w="9525">
            <a:noFill/>
            <a:miter lim="800000"/>
            <a:headEnd/>
            <a:tailEnd/>
          </a:ln>
        </p:spPr>
        <p:txBody>
          <a:bodyPr wrap="square">
            <a:spAutoFit/>
          </a:bodyPr>
          <a:lstStyle/>
          <a:p>
            <a:r>
              <a:rPr lang="el-GR" sz="1600" b="1" dirty="0" err="1">
                <a:solidFill>
                  <a:schemeClr val="bg1"/>
                </a:solidFill>
              </a:rPr>
              <a:t>Απωλεστικός</a:t>
            </a:r>
            <a:r>
              <a:rPr lang="el-GR" sz="1600" b="1" dirty="0">
                <a:solidFill>
                  <a:schemeClr val="bg1"/>
                </a:solidFill>
              </a:rPr>
              <a:t> αλγόριθμος </a:t>
            </a:r>
            <a:r>
              <a:rPr lang="en-US" sz="1600" b="1" dirty="0">
                <a:solidFill>
                  <a:schemeClr val="bg1"/>
                </a:solidFill>
              </a:rPr>
              <a:t>MPEG. </a:t>
            </a:r>
            <a:r>
              <a:rPr lang="el-GR" sz="1600" b="1" dirty="0">
                <a:solidFill>
                  <a:schemeClr val="bg1"/>
                </a:solidFill>
              </a:rPr>
              <a:t>Κάνει χρήση της διαφορικής αναπαράστασης (κωδικοποιεί μόνο τις αλλαγές σε σχέση με το προηγούμενο καρέ) </a:t>
            </a:r>
          </a:p>
        </p:txBody>
      </p:sp>
      <p:pic>
        <p:nvPicPr>
          <p:cNvPr id="14" name="Picture 2" descr="http://thephotofinishes.com/images/apremslideshow.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268760"/>
            <a:ext cx="4176463" cy="261877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26</a:t>
            </a:fld>
            <a:endParaRPr lang="el-GR" dirty="0"/>
          </a:p>
        </p:txBody>
      </p:sp>
    </p:spTree>
    <p:extLst>
      <p:ext uri="{BB962C8B-B14F-4D97-AF65-F5344CB8AC3E}">
        <p14:creationId xmlns:p14="http://schemas.microsoft.com/office/powerpoint/2010/main" val="1672403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dirty="0"/>
              <a:t>Streaming</a:t>
            </a:r>
            <a:endParaRPr lang="el-GR" sz="4800" dirty="0"/>
          </a:p>
        </p:txBody>
      </p:sp>
      <p:sp>
        <p:nvSpPr>
          <p:cNvPr id="8" name="Content Placeholder 10"/>
          <p:cNvSpPr>
            <a:spLocks noGrp="1"/>
          </p:cNvSpPr>
          <p:nvPr>
            <p:ph sz="quarter" idx="1"/>
          </p:nvPr>
        </p:nvSpPr>
        <p:spPr>
          <a:xfrm>
            <a:off x="457200" y="1219201"/>
            <a:ext cx="4475163" cy="4495800"/>
          </a:xfrm>
        </p:spPr>
        <p:txBody>
          <a:bodyPr>
            <a:normAutofit fontScale="92500"/>
          </a:bodyPr>
          <a:lstStyle/>
          <a:p>
            <a:r>
              <a:rPr lang="en-US" sz="1600" b="1" dirty="0" smtClean="0"/>
              <a:t>Streaming</a:t>
            </a:r>
            <a:r>
              <a:rPr lang="en-US" sz="1600" dirty="0" smtClean="0"/>
              <a:t>:  </a:t>
            </a:r>
            <a:r>
              <a:rPr lang="el-GR" sz="1600" dirty="0" smtClean="0"/>
              <a:t>Πρόκειται για μια τεχνική μετάδοσης δεδομένων προκειμένου να είναι δυνατός ο χειρισμός του ως μια σταθερή και συνεχής ροή.</a:t>
            </a:r>
            <a:r>
              <a:rPr lang="en-US" sz="1600" dirty="0" smtClean="0"/>
              <a:t> </a:t>
            </a:r>
          </a:p>
          <a:p>
            <a:r>
              <a:rPr lang="el-GR" sz="1600" dirty="0" smtClean="0"/>
              <a:t>Οι τεχνολογίες </a:t>
            </a:r>
            <a:r>
              <a:rPr lang="en-US" sz="1600" dirty="0" smtClean="0"/>
              <a:t>streaming </a:t>
            </a:r>
            <a:r>
              <a:rPr lang="el-GR" sz="1600" dirty="0" smtClean="0"/>
              <a:t>έχουν γίνει ιδιαίτερα σημαντικές με την ανάπτυξη του </a:t>
            </a:r>
            <a:r>
              <a:rPr lang="en-US" sz="1600" dirty="0" smtClean="0"/>
              <a:t>Internet </a:t>
            </a:r>
            <a:r>
              <a:rPr lang="el-GR" sz="1600" dirty="0" smtClean="0"/>
              <a:t>διότι πολλοί χρήστες δεν έχουν αρκετά γρήγορη πρόσβαση προκειμένου να «κατεβάζουν» μεγάλα αρχεία πολυμέσων</a:t>
            </a:r>
            <a:r>
              <a:rPr lang="en-US" sz="1600" dirty="0" smtClean="0"/>
              <a:t>. </a:t>
            </a:r>
          </a:p>
          <a:p>
            <a:r>
              <a:rPr lang="el-GR" sz="1600" b="1" dirty="0" smtClean="0"/>
              <a:t>Με το </a:t>
            </a:r>
            <a:r>
              <a:rPr lang="en-US" sz="1600" b="1" dirty="0" smtClean="0"/>
              <a:t>streaming, </a:t>
            </a:r>
            <a:r>
              <a:rPr lang="el-GR" sz="1600" b="1" dirty="0" smtClean="0"/>
              <a:t>ο φυλλομετρητής του χρήστη μπορεί να ξεκινήσει την αναπαραγωγή του αρχείου πριν ολοκληρωθεί η μετάδοσή του</a:t>
            </a:r>
            <a:r>
              <a:rPr lang="en-US" sz="1600" b="1" dirty="0" smtClean="0"/>
              <a:t>.</a:t>
            </a:r>
            <a:r>
              <a:rPr lang="en-US" sz="1600" dirty="0" smtClean="0"/>
              <a:t> </a:t>
            </a:r>
          </a:p>
          <a:p>
            <a:r>
              <a:rPr lang="el-GR" sz="1600" dirty="0" smtClean="0"/>
              <a:t>Προκειμένου να λειτουργεί το </a:t>
            </a:r>
            <a:r>
              <a:rPr lang="en-US" sz="1600" dirty="0" smtClean="0"/>
              <a:t>streaming </a:t>
            </a:r>
            <a:r>
              <a:rPr lang="el-GR" sz="1600" dirty="0" smtClean="0"/>
              <a:t>η πλευρά του πελάτη (χρήστη) θα πρέπει να μπορεί να συλλέγει τα δεδομένα και να τα στέλνει ως σταθερή ροή στην εφαρμογή που επεξεργάζεται τα δεδομένα και τα μετατρέπει σε ήχους και εικόνες</a:t>
            </a:r>
            <a:r>
              <a:rPr lang="en-US" sz="1600" dirty="0" smtClean="0"/>
              <a:t>. </a:t>
            </a:r>
            <a:endParaRPr lang="el-GR" sz="1600" dirty="0" smtClean="0"/>
          </a:p>
        </p:txBody>
      </p:sp>
      <p:pic>
        <p:nvPicPr>
          <p:cNvPr id="9" name="Picture 7"/>
          <p:cNvPicPr>
            <a:picLocks noChangeAspect="1" noChangeArrowheads="1"/>
          </p:cNvPicPr>
          <p:nvPr/>
        </p:nvPicPr>
        <p:blipFill>
          <a:blip r:embed="rId2"/>
          <a:srcRect/>
          <a:stretch>
            <a:fillRect/>
          </a:stretch>
        </p:blipFill>
        <p:spPr bwMode="auto">
          <a:xfrm>
            <a:off x="5076056" y="1777380"/>
            <a:ext cx="3533775" cy="2851150"/>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330924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srcRect/>
          <a:stretch>
            <a:fillRect/>
          </a:stretch>
        </p:blipFill>
        <p:spPr bwMode="auto">
          <a:xfrm>
            <a:off x="654373" y="4661694"/>
            <a:ext cx="6767512" cy="992187"/>
          </a:xfrm>
          <a:prstGeom prst="rect">
            <a:avLst/>
          </a:prstGeom>
          <a:noFill/>
          <a:ln w="9525">
            <a:noFill/>
            <a:miter lim="800000"/>
            <a:headEnd/>
            <a:tailEnd/>
          </a:ln>
        </p:spPr>
      </p:pic>
      <p:sp>
        <p:nvSpPr>
          <p:cNvPr id="2" name="Τίτλος 1"/>
          <p:cNvSpPr>
            <a:spLocks noGrp="1"/>
          </p:cNvSpPr>
          <p:nvPr>
            <p:ph type="title"/>
          </p:nvPr>
        </p:nvSpPr>
        <p:spPr/>
        <p:txBody>
          <a:bodyPr>
            <a:normAutofit/>
          </a:bodyPr>
          <a:lstStyle/>
          <a:p>
            <a:r>
              <a:rPr lang="el-GR" dirty="0" err="1"/>
              <a:t>Δεκαεξαδικός</a:t>
            </a:r>
            <a:r>
              <a:rPr lang="el-GR" dirty="0"/>
              <a:t> Συμβολισμός </a:t>
            </a:r>
            <a:endParaRPr lang="el-GR" sz="4800" dirty="0"/>
          </a:p>
        </p:txBody>
      </p:sp>
      <p:sp>
        <p:nvSpPr>
          <p:cNvPr id="6" name="Rectangle 3"/>
          <p:cNvSpPr>
            <a:spLocks noGrp="1" noChangeArrowheads="1"/>
          </p:cNvSpPr>
          <p:nvPr>
            <p:ph sz="quarter" idx="1"/>
          </p:nvPr>
        </p:nvSpPr>
        <p:spPr>
          <a:xfrm>
            <a:off x="467544" y="1271588"/>
            <a:ext cx="6923088" cy="3674144"/>
          </a:xfrm>
        </p:spPr>
        <p:txBody>
          <a:bodyPr>
            <a:normAutofit/>
          </a:bodyPr>
          <a:lstStyle/>
          <a:p>
            <a:pPr>
              <a:lnSpc>
                <a:spcPct val="80000"/>
              </a:lnSpc>
            </a:pPr>
            <a:r>
              <a:rPr lang="el-GR" sz="1800" dirty="0" smtClean="0"/>
              <a:t>Η γραφή μακροσκελών σειρών από μηδενικά και άσσους είναι κουραστική για τους ανθρώπους και μπορεί να οδηγήσει σε λάθη.</a:t>
            </a:r>
          </a:p>
          <a:p>
            <a:pPr>
              <a:lnSpc>
                <a:spcPct val="80000"/>
              </a:lnSpc>
            </a:pPr>
            <a:r>
              <a:rPr lang="el-GR" sz="1800" dirty="0" smtClean="0"/>
              <a:t>Ο </a:t>
            </a:r>
            <a:r>
              <a:rPr lang="el-GR" sz="1800" dirty="0" err="1" smtClean="0"/>
              <a:t>δεκαεξαδικός</a:t>
            </a:r>
            <a:r>
              <a:rPr lang="el-GR" sz="1800" dirty="0" smtClean="0"/>
              <a:t> συμβολισμός βασίζεται στον αριθμό 16 ενώ τα </a:t>
            </a:r>
            <a:r>
              <a:rPr lang="el-GR" sz="1800" dirty="0" err="1" smtClean="0"/>
              <a:t>δεκαεξαδικά</a:t>
            </a:r>
            <a:r>
              <a:rPr lang="el-GR" sz="1800" dirty="0" smtClean="0"/>
              <a:t> ψηφία είναι τα: </a:t>
            </a:r>
            <a:r>
              <a:rPr lang="en-US" sz="1800" b="1" dirty="0" smtClean="0"/>
              <a:t>0,1,2,3,4,5,6,7,8,9,A</a:t>
            </a:r>
            <a:r>
              <a:rPr lang="el-GR" sz="1800" b="1" dirty="0" smtClean="0"/>
              <a:t>,</a:t>
            </a:r>
            <a:r>
              <a:rPr lang="en-US" sz="1800" b="1" dirty="0" smtClean="0"/>
              <a:t>B</a:t>
            </a:r>
            <a:r>
              <a:rPr lang="el-GR" sz="1800" b="1" dirty="0" smtClean="0"/>
              <a:t>,</a:t>
            </a:r>
            <a:r>
              <a:rPr lang="en-US" sz="1800" b="1" dirty="0" smtClean="0"/>
              <a:t>C,D,E,F</a:t>
            </a:r>
            <a:r>
              <a:rPr lang="en-US" sz="1800" dirty="0" smtClean="0"/>
              <a:t>.</a:t>
            </a:r>
          </a:p>
          <a:p>
            <a:pPr>
              <a:lnSpc>
                <a:spcPct val="80000"/>
              </a:lnSpc>
            </a:pPr>
            <a:r>
              <a:rPr lang="el-GR" sz="1800" dirty="0" smtClean="0"/>
              <a:t>Κάθε </a:t>
            </a:r>
            <a:r>
              <a:rPr lang="el-GR" sz="1800" dirty="0" err="1" smtClean="0"/>
              <a:t>δεκαεξαδικό</a:t>
            </a:r>
            <a:r>
              <a:rPr lang="el-GR" sz="1800" dirty="0" smtClean="0"/>
              <a:t> ψηφίο μπορεί να αναπαραστήσει 4 </a:t>
            </a:r>
            <a:r>
              <a:rPr lang="en-US" sz="1800" dirty="0" smtClean="0"/>
              <a:t>bit </a:t>
            </a:r>
            <a:r>
              <a:rPr lang="el-GR" sz="1800" dirty="0" smtClean="0"/>
              <a:t>και 4</a:t>
            </a:r>
            <a:r>
              <a:rPr lang="en-US" sz="1800" dirty="0" smtClean="0"/>
              <a:t> bit </a:t>
            </a:r>
            <a:r>
              <a:rPr lang="el-GR" sz="1800" dirty="0" smtClean="0"/>
              <a:t> μπορούν να αναπαρασταθούν από ένα </a:t>
            </a:r>
            <a:r>
              <a:rPr lang="el-GR" sz="1800" dirty="0" err="1" smtClean="0"/>
              <a:t>δεκαεξαδικό</a:t>
            </a:r>
            <a:r>
              <a:rPr lang="el-GR" sz="1800" dirty="0" smtClean="0"/>
              <a:t> ψηφίο</a:t>
            </a:r>
            <a:endParaRPr lang="en-US" sz="1800" dirty="0" smtClean="0"/>
          </a:p>
          <a:p>
            <a:pPr>
              <a:lnSpc>
                <a:spcPct val="80000"/>
              </a:lnSpc>
            </a:pPr>
            <a:endParaRPr lang="el-GR" sz="1800" dirty="0" smtClean="0"/>
          </a:p>
          <a:p>
            <a:pPr>
              <a:lnSpc>
                <a:spcPct val="80000"/>
              </a:lnSpc>
            </a:pPr>
            <a:r>
              <a:rPr lang="el-GR" sz="1800" dirty="0" smtClean="0"/>
              <a:t>Μια δυαδική συμβολοσειρά προκειμένου να μετατραπεί στο </a:t>
            </a:r>
            <a:r>
              <a:rPr lang="el-GR" sz="1800" dirty="0" err="1" smtClean="0"/>
              <a:t>δεκαεξαδικό</a:t>
            </a:r>
            <a:r>
              <a:rPr lang="el-GR" sz="1800" dirty="0" smtClean="0"/>
              <a:t> σύστημα χωρίζεται σε ομάδες των 4 </a:t>
            </a:r>
            <a:r>
              <a:rPr lang="en-US" sz="1800" dirty="0" smtClean="0"/>
              <a:t>bits </a:t>
            </a:r>
            <a:r>
              <a:rPr lang="el-GR" sz="1800" dirty="0" smtClean="0"/>
              <a:t>και βρίσκεται η </a:t>
            </a:r>
            <a:r>
              <a:rPr lang="el-GR" sz="1800" dirty="0" err="1" smtClean="0"/>
              <a:t>δεκαεξαδική</a:t>
            </a:r>
            <a:r>
              <a:rPr lang="el-GR" sz="1800" dirty="0" smtClean="0"/>
              <a:t> τιμή της κάθε ομάδας. Κατά την αντίστροφη μετατροπή δηλαδή από </a:t>
            </a:r>
            <a:r>
              <a:rPr lang="el-GR" sz="1800" dirty="0" err="1" smtClean="0"/>
              <a:t>δεκαεξαδική</a:t>
            </a:r>
            <a:r>
              <a:rPr lang="el-GR" sz="1800" dirty="0" smtClean="0"/>
              <a:t> τιμή σε σχήμα </a:t>
            </a:r>
            <a:r>
              <a:rPr lang="en-US" sz="1800" dirty="0" smtClean="0"/>
              <a:t>bit </a:t>
            </a:r>
            <a:r>
              <a:rPr lang="el-GR" sz="1800" dirty="0" smtClean="0"/>
              <a:t>κάθε </a:t>
            </a:r>
            <a:r>
              <a:rPr lang="el-GR" sz="1800" dirty="0" err="1" smtClean="0"/>
              <a:t>δεκαεξαδικό</a:t>
            </a:r>
            <a:r>
              <a:rPr lang="el-GR" sz="1800" dirty="0" smtClean="0"/>
              <a:t> ψηφίο μετατρέπεται στο ισοδύναμο δυαδικό συνδυασμό.</a:t>
            </a:r>
            <a:endParaRPr lang="en-US" sz="1800" dirty="0" smtClean="0"/>
          </a:p>
        </p:txBody>
      </p:sp>
      <p:sp>
        <p:nvSpPr>
          <p:cNvPr id="7" name="Rectangle 5"/>
          <p:cNvSpPr txBox="1">
            <a:spLocks noChangeArrowheads="1"/>
          </p:cNvSpPr>
          <p:nvPr/>
        </p:nvSpPr>
        <p:spPr>
          <a:xfrm>
            <a:off x="7608714" y="1129308"/>
            <a:ext cx="1152525" cy="4524573"/>
          </a:xfrm>
          <a:prstGeom prst="rect">
            <a:avLst/>
          </a:prstGeom>
          <a:solidFill>
            <a:srgbClr val="FF990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800" b="1" dirty="0" smtClean="0"/>
              <a:t>0000</a:t>
            </a:r>
            <a:r>
              <a:rPr lang="el-GR" sz="1800" b="1" dirty="0" smtClean="0">
                <a:sym typeface="Wingdings" pitchFamily="2" charset="2"/>
              </a:rPr>
              <a:t>0</a:t>
            </a:r>
          </a:p>
          <a:p>
            <a:pPr>
              <a:lnSpc>
                <a:spcPct val="80000"/>
              </a:lnSpc>
              <a:buFont typeface="Wingdings" pitchFamily="2" charset="2"/>
              <a:buNone/>
            </a:pPr>
            <a:r>
              <a:rPr lang="el-GR" sz="1800" b="1" dirty="0" smtClean="0">
                <a:sym typeface="Wingdings" pitchFamily="2" charset="2"/>
              </a:rPr>
              <a:t>00011</a:t>
            </a:r>
          </a:p>
          <a:p>
            <a:pPr>
              <a:lnSpc>
                <a:spcPct val="80000"/>
              </a:lnSpc>
              <a:buFont typeface="Wingdings" pitchFamily="2" charset="2"/>
              <a:buNone/>
            </a:pPr>
            <a:r>
              <a:rPr lang="el-GR" sz="1800" b="1" dirty="0" smtClean="0">
                <a:sym typeface="Wingdings" pitchFamily="2" charset="2"/>
              </a:rPr>
              <a:t>00102</a:t>
            </a:r>
          </a:p>
          <a:p>
            <a:pPr>
              <a:lnSpc>
                <a:spcPct val="80000"/>
              </a:lnSpc>
              <a:buFont typeface="Wingdings" pitchFamily="2" charset="2"/>
              <a:buNone/>
            </a:pPr>
            <a:r>
              <a:rPr lang="el-GR" sz="1800" b="1" dirty="0" smtClean="0">
                <a:sym typeface="Wingdings" pitchFamily="2" charset="2"/>
              </a:rPr>
              <a:t>00113</a:t>
            </a:r>
          </a:p>
          <a:p>
            <a:pPr>
              <a:lnSpc>
                <a:spcPct val="80000"/>
              </a:lnSpc>
              <a:buFont typeface="Wingdings" pitchFamily="2" charset="2"/>
              <a:buNone/>
            </a:pPr>
            <a:r>
              <a:rPr lang="el-GR" sz="1800" b="1" dirty="0" smtClean="0">
                <a:sym typeface="Wingdings" pitchFamily="2" charset="2"/>
              </a:rPr>
              <a:t>01004</a:t>
            </a:r>
          </a:p>
          <a:p>
            <a:pPr>
              <a:lnSpc>
                <a:spcPct val="80000"/>
              </a:lnSpc>
              <a:buFont typeface="Wingdings" pitchFamily="2" charset="2"/>
              <a:buNone/>
            </a:pPr>
            <a:r>
              <a:rPr lang="el-GR" sz="1800" b="1" dirty="0" smtClean="0">
                <a:sym typeface="Wingdings" pitchFamily="2" charset="2"/>
              </a:rPr>
              <a:t>01015</a:t>
            </a:r>
          </a:p>
          <a:p>
            <a:pPr>
              <a:lnSpc>
                <a:spcPct val="80000"/>
              </a:lnSpc>
              <a:buFont typeface="Wingdings" pitchFamily="2" charset="2"/>
              <a:buNone/>
            </a:pPr>
            <a:r>
              <a:rPr lang="el-GR" sz="1800" b="1" dirty="0" smtClean="0">
                <a:sym typeface="Wingdings" pitchFamily="2" charset="2"/>
              </a:rPr>
              <a:t>01106</a:t>
            </a:r>
          </a:p>
          <a:p>
            <a:pPr>
              <a:lnSpc>
                <a:spcPct val="80000"/>
              </a:lnSpc>
              <a:buFont typeface="Wingdings" pitchFamily="2" charset="2"/>
              <a:buNone/>
            </a:pPr>
            <a:r>
              <a:rPr lang="el-GR" sz="1800" b="1" dirty="0" smtClean="0">
                <a:sym typeface="Wingdings" pitchFamily="2" charset="2"/>
              </a:rPr>
              <a:t>01117</a:t>
            </a:r>
          </a:p>
          <a:p>
            <a:pPr>
              <a:lnSpc>
                <a:spcPct val="80000"/>
              </a:lnSpc>
              <a:buFont typeface="Wingdings" pitchFamily="2" charset="2"/>
              <a:buNone/>
            </a:pPr>
            <a:r>
              <a:rPr lang="el-GR" sz="1800" b="1" dirty="0" smtClean="0">
                <a:sym typeface="Wingdings" pitchFamily="2" charset="2"/>
              </a:rPr>
              <a:t>10008</a:t>
            </a:r>
          </a:p>
          <a:p>
            <a:pPr>
              <a:lnSpc>
                <a:spcPct val="80000"/>
              </a:lnSpc>
              <a:buFont typeface="Wingdings" pitchFamily="2" charset="2"/>
              <a:buNone/>
            </a:pPr>
            <a:r>
              <a:rPr lang="el-GR" sz="1800" b="1" dirty="0" smtClean="0">
                <a:sym typeface="Wingdings" pitchFamily="2" charset="2"/>
              </a:rPr>
              <a:t>10019</a:t>
            </a:r>
          </a:p>
          <a:p>
            <a:pPr>
              <a:lnSpc>
                <a:spcPct val="80000"/>
              </a:lnSpc>
              <a:buFont typeface="Wingdings" pitchFamily="2" charset="2"/>
              <a:buNone/>
            </a:pPr>
            <a:r>
              <a:rPr lang="el-GR" sz="1800" b="1" dirty="0" smtClean="0">
                <a:sym typeface="Wingdings" pitchFamily="2" charset="2"/>
              </a:rPr>
              <a:t>1010Α</a:t>
            </a:r>
          </a:p>
          <a:p>
            <a:pPr>
              <a:lnSpc>
                <a:spcPct val="80000"/>
              </a:lnSpc>
              <a:buFont typeface="Wingdings" pitchFamily="2" charset="2"/>
              <a:buNone/>
            </a:pPr>
            <a:r>
              <a:rPr lang="el-GR" sz="1800" b="1" dirty="0" smtClean="0">
                <a:sym typeface="Wingdings" pitchFamily="2" charset="2"/>
              </a:rPr>
              <a:t>1011Β</a:t>
            </a:r>
          </a:p>
          <a:p>
            <a:pPr>
              <a:lnSpc>
                <a:spcPct val="80000"/>
              </a:lnSpc>
              <a:buFont typeface="Wingdings" pitchFamily="2" charset="2"/>
              <a:buNone/>
            </a:pPr>
            <a:r>
              <a:rPr lang="el-GR" sz="1800" b="1" dirty="0" smtClean="0">
                <a:sym typeface="Wingdings" pitchFamily="2" charset="2"/>
              </a:rPr>
              <a:t>1100</a:t>
            </a:r>
            <a:r>
              <a:rPr lang="en-US" sz="1800" b="1" dirty="0" smtClean="0">
                <a:sym typeface="Wingdings" pitchFamily="2" charset="2"/>
              </a:rPr>
              <a:t>C</a:t>
            </a:r>
            <a:endParaRPr lang="el-GR" sz="1800" b="1" dirty="0" smtClean="0">
              <a:sym typeface="Wingdings" pitchFamily="2" charset="2"/>
            </a:endParaRPr>
          </a:p>
          <a:p>
            <a:pPr>
              <a:lnSpc>
                <a:spcPct val="80000"/>
              </a:lnSpc>
              <a:buFont typeface="Wingdings" pitchFamily="2" charset="2"/>
              <a:buNone/>
            </a:pPr>
            <a:r>
              <a:rPr lang="el-GR" sz="1800" b="1" dirty="0" smtClean="0">
                <a:sym typeface="Wingdings" pitchFamily="2" charset="2"/>
              </a:rPr>
              <a:t>1101</a:t>
            </a:r>
            <a:r>
              <a:rPr lang="en-US" sz="1800" b="1" dirty="0" smtClean="0">
                <a:sym typeface="Wingdings" pitchFamily="2" charset="2"/>
              </a:rPr>
              <a:t>D</a:t>
            </a:r>
          </a:p>
          <a:p>
            <a:pPr>
              <a:lnSpc>
                <a:spcPct val="80000"/>
              </a:lnSpc>
              <a:buFont typeface="Wingdings" pitchFamily="2" charset="2"/>
              <a:buNone/>
            </a:pPr>
            <a:r>
              <a:rPr lang="en-US" sz="1800" b="1" dirty="0" smtClean="0">
                <a:sym typeface="Wingdings" pitchFamily="2" charset="2"/>
              </a:rPr>
              <a:t>1110E</a:t>
            </a:r>
          </a:p>
          <a:p>
            <a:pPr>
              <a:lnSpc>
                <a:spcPct val="80000"/>
              </a:lnSpc>
              <a:buFont typeface="Wingdings" pitchFamily="2" charset="2"/>
              <a:buNone/>
            </a:pPr>
            <a:r>
              <a:rPr lang="en-US" sz="1800" b="1" dirty="0" smtClean="0">
                <a:sym typeface="Wingdings" pitchFamily="2" charset="2"/>
              </a:rPr>
              <a:t>1111F</a:t>
            </a:r>
          </a:p>
        </p:txBody>
      </p:sp>
      <p:sp>
        <p:nvSpPr>
          <p:cNvPr id="3" name="Θέση αριθμού διαφάνειας 2"/>
          <p:cNvSpPr>
            <a:spLocks noGrp="1"/>
          </p:cNvSpPr>
          <p:nvPr>
            <p:ph type="sldNum" sz="quarter" idx="12"/>
          </p:nvPr>
        </p:nvSpPr>
        <p:spPr/>
        <p:txBody>
          <a:bodyPr/>
          <a:lstStyle/>
          <a:p>
            <a:fld id="{53C4726A-630D-4CB4-B088-BAB00F4188E9}" type="slidenum">
              <a:rPr lang="el-GR" smtClean="0"/>
              <a:t>28</a:t>
            </a:fld>
            <a:endParaRPr lang="el-GR" dirty="0"/>
          </a:p>
        </p:txBody>
      </p:sp>
    </p:spTree>
    <p:extLst>
      <p:ext uri="{BB962C8B-B14F-4D97-AF65-F5344CB8AC3E}">
        <p14:creationId xmlns:p14="http://schemas.microsoft.com/office/powerpoint/2010/main" val="1627862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Οκταδικός</a:t>
            </a:r>
            <a:r>
              <a:rPr lang="el-GR" dirty="0"/>
              <a:t> Συμβολισμός</a:t>
            </a:r>
            <a:endParaRPr lang="el-GR" sz="4800" dirty="0"/>
          </a:p>
        </p:txBody>
      </p:sp>
      <p:sp>
        <p:nvSpPr>
          <p:cNvPr id="8" name="Rectangle 3"/>
          <p:cNvSpPr>
            <a:spLocks noGrp="1" noChangeArrowheads="1"/>
          </p:cNvSpPr>
          <p:nvPr>
            <p:ph sz="quarter" idx="1"/>
          </p:nvPr>
        </p:nvSpPr>
        <p:spPr>
          <a:xfrm>
            <a:off x="467544" y="1268760"/>
            <a:ext cx="6564313" cy="3886200"/>
          </a:xfrm>
        </p:spPr>
        <p:txBody>
          <a:bodyPr/>
          <a:lstStyle/>
          <a:p>
            <a:pPr>
              <a:lnSpc>
                <a:spcPct val="80000"/>
              </a:lnSpc>
            </a:pPr>
            <a:r>
              <a:rPr lang="el-GR" sz="1800" dirty="0" smtClean="0"/>
              <a:t>Ο </a:t>
            </a:r>
            <a:r>
              <a:rPr lang="el-GR" sz="1800" dirty="0" err="1" smtClean="0"/>
              <a:t>δεκαεξαδικός</a:t>
            </a:r>
            <a:r>
              <a:rPr lang="el-GR" sz="1800" dirty="0" smtClean="0"/>
              <a:t> συμβολισμός βασίζεται στον αριθμό 8 ενώ τα </a:t>
            </a:r>
            <a:r>
              <a:rPr lang="el-GR" sz="1800" dirty="0" err="1" smtClean="0"/>
              <a:t>οκταδικά</a:t>
            </a:r>
            <a:r>
              <a:rPr lang="el-GR" sz="1800" dirty="0" smtClean="0"/>
              <a:t> ψηφία είναι τα: 0,1,2,3,4,5,6,7</a:t>
            </a:r>
            <a:r>
              <a:rPr lang="en-US" sz="1800" dirty="0" smtClean="0"/>
              <a:t>.</a:t>
            </a:r>
          </a:p>
          <a:p>
            <a:pPr>
              <a:lnSpc>
                <a:spcPct val="80000"/>
              </a:lnSpc>
            </a:pPr>
            <a:endParaRPr lang="en-US" sz="1800" dirty="0" smtClean="0"/>
          </a:p>
          <a:p>
            <a:pPr>
              <a:lnSpc>
                <a:spcPct val="80000"/>
              </a:lnSpc>
            </a:pPr>
            <a:r>
              <a:rPr lang="el-GR" sz="1800" dirty="0" smtClean="0"/>
              <a:t>Κάθε </a:t>
            </a:r>
            <a:r>
              <a:rPr lang="el-GR" sz="1800" dirty="0" err="1" smtClean="0"/>
              <a:t>οκταδικό</a:t>
            </a:r>
            <a:r>
              <a:rPr lang="el-GR" sz="1800" dirty="0" smtClean="0"/>
              <a:t> ψηφίο μπορεί να αναπαραστήσει 3 </a:t>
            </a:r>
            <a:r>
              <a:rPr lang="en-US" sz="1800" dirty="0" smtClean="0"/>
              <a:t>bit </a:t>
            </a:r>
            <a:r>
              <a:rPr lang="el-GR" sz="1800" dirty="0" smtClean="0"/>
              <a:t>και 3</a:t>
            </a:r>
            <a:r>
              <a:rPr lang="en-US" sz="1800" dirty="0" smtClean="0"/>
              <a:t> bit </a:t>
            </a:r>
            <a:r>
              <a:rPr lang="el-GR" sz="1800" dirty="0" smtClean="0"/>
              <a:t> μπορούν να αναπαρασταθούν από ένα </a:t>
            </a:r>
            <a:r>
              <a:rPr lang="el-GR" sz="1800" dirty="0" err="1" smtClean="0"/>
              <a:t>οκταδικό</a:t>
            </a:r>
            <a:r>
              <a:rPr lang="el-GR" sz="1800" dirty="0" smtClean="0"/>
              <a:t> ψηφίο.</a:t>
            </a:r>
          </a:p>
          <a:p>
            <a:pPr>
              <a:lnSpc>
                <a:spcPct val="80000"/>
              </a:lnSpc>
            </a:pPr>
            <a:endParaRPr lang="en-US" sz="1800" dirty="0" smtClean="0"/>
          </a:p>
          <a:p>
            <a:pPr>
              <a:lnSpc>
                <a:spcPct val="80000"/>
              </a:lnSpc>
            </a:pPr>
            <a:r>
              <a:rPr lang="el-GR" sz="1800" dirty="0" smtClean="0"/>
              <a:t>Μια δυαδική συμβολοσειρά προκειμένου να μετατραπεί στο </a:t>
            </a:r>
            <a:r>
              <a:rPr lang="el-GR" sz="1800" dirty="0" err="1" smtClean="0"/>
              <a:t>οκταδικό</a:t>
            </a:r>
            <a:r>
              <a:rPr lang="el-GR" sz="1800" dirty="0" smtClean="0"/>
              <a:t> σύστημα χωρίζεται σε ομάδες των 3 </a:t>
            </a:r>
            <a:r>
              <a:rPr lang="en-US" sz="1800" dirty="0" smtClean="0"/>
              <a:t>bits </a:t>
            </a:r>
            <a:r>
              <a:rPr lang="el-GR" sz="1800" dirty="0" smtClean="0"/>
              <a:t>και βρίσκεται η </a:t>
            </a:r>
            <a:r>
              <a:rPr lang="el-GR" sz="1800" dirty="0" err="1" smtClean="0"/>
              <a:t>οκταδική</a:t>
            </a:r>
            <a:r>
              <a:rPr lang="el-GR" sz="1800" dirty="0" smtClean="0"/>
              <a:t> τιμή της κάθε ομάδας. Κατά την αντίστροφη μετατροπή δηλαδή από </a:t>
            </a:r>
            <a:r>
              <a:rPr lang="el-GR" sz="1800" dirty="0" err="1" smtClean="0"/>
              <a:t>οκταδική</a:t>
            </a:r>
            <a:r>
              <a:rPr lang="el-GR" sz="1800" dirty="0" smtClean="0"/>
              <a:t> τιμή σε δυαδική κάθε </a:t>
            </a:r>
            <a:r>
              <a:rPr lang="el-GR" sz="1800" dirty="0" err="1" smtClean="0"/>
              <a:t>οκταδικό</a:t>
            </a:r>
            <a:r>
              <a:rPr lang="el-GR" sz="1800" dirty="0" smtClean="0"/>
              <a:t> ψηφίο μετατρέπεται στο ισοδύναμο δυαδικό συνδυασμό.</a:t>
            </a:r>
            <a:endParaRPr lang="en-US" sz="1800" dirty="0" smtClean="0"/>
          </a:p>
          <a:p>
            <a:pPr>
              <a:lnSpc>
                <a:spcPct val="80000"/>
              </a:lnSpc>
            </a:pPr>
            <a:endParaRPr lang="en-US" sz="1800" dirty="0" smtClean="0"/>
          </a:p>
          <a:p>
            <a:pPr>
              <a:lnSpc>
                <a:spcPct val="80000"/>
              </a:lnSpc>
            </a:pPr>
            <a:endParaRPr lang="en-US" sz="1800" dirty="0" smtClean="0"/>
          </a:p>
        </p:txBody>
      </p:sp>
      <p:sp>
        <p:nvSpPr>
          <p:cNvPr id="9" name="Rectangle 4"/>
          <p:cNvSpPr txBox="1">
            <a:spLocks noChangeArrowheads="1"/>
          </p:cNvSpPr>
          <p:nvPr/>
        </p:nvSpPr>
        <p:spPr>
          <a:xfrm>
            <a:off x="7740650" y="1989138"/>
            <a:ext cx="936625" cy="2312987"/>
          </a:xfrm>
          <a:prstGeom prst="rect">
            <a:avLst/>
          </a:prstGeom>
          <a:solidFill>
            <a:srgbClr val="FF9900"/>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itchFamily="2" charset="2"/>
              <a:buNone/>
            </a:pPr>
            <a:r>
              <a:rPr lang="el-GR" sz="1800" b="1" smtClean="0"/>
              <a:t>000</a:t>
            </a:r>
            <a:r>
              <a:rPr lang="el-GR" sz="1800" b="1" smtClean="0">
                <a:sym typeface="Wingdings" pitchFamily="2" charset="2"/>
              </a:rPr>
              <a:t>0</a:t>
            </a:r>
          </a:p>
          <a:p>
            <a:pPr>
              <a:lnSpc>
                <a:spcPct val="80000"/>
              </a:lnSpc>
              <a:buFont typeface="Wingdings" pitchFamily="2" charset="2"/>
              <a:buNone/>
            </a:pPr>
            <a:r>
              <a:rPr lang="el-GR" sz="1800" b="1" smtClean="0">
                <a:sym typeface="Wingdings" pitchFamily="2" charset="2"/>
              </a:rPr>
              <a:t>0011</a:t>
            </a:r>
          </a:p>
          <a:p>
            <a:pPr>
              <a:lnSpc>
                <a:spcPct val="80000"/>
              </a:lnSpc>
              <a:buFont typeface="Wingdings" pitchFamily="2" charset="2"/>
              <a:buNone/>
            </a:pPr>
            <a:r>
              <a:rPr lang="el-GR" sz="1800" b="1" smtClean="0">
                <a:sym typeface="Wingdings" pitchFamily="2" charset="2"/>
              </a:rPr>
              <a:t>0102</a:t>
            </a:r>
          </a:p>
          <a:p>
            <a:pPr>
              <a:lnSpc>
                <a:spcPct val="80000"/>
              </a:lnSpc>
              <a:buFont typeface="Wingdings" pitchFamily="2" charset="2"/>
              <a:buNone/>
            </a:pPr>
            <a:r>
              <a:rPr lang="el-GR" sz="1800" b="1" smtClean="0">
                <a:sym typeface="Wingdings" pitchFamily="2" charset="2"/>
              </a:rPr>
              <a:t>0113</a:t>
            </a:r>
          </a:p>
          <a:p>
            <a:pPr>
              <a:lnSpc>
                <a:spcPct val="80000"/>
              </a:lnSpc>
              <a:buFont typeface="Wingdings" pitchFamily="2" charset="2"/>
              <a:buNone/>
            </a:pPr>
            <a:r>
              <a:rPr lang="el-GR" sz="1800" b="1" smtClean="0">
                <a:sym typeface="Wingdings" pitchFamily="2" charset="2"/>
              </a:rPr>
              <a:t>1004</a:t>
            </a:r>
          </a:p>
          <a:p>
            <a:pPr>
              <a:lnSpc>
                <a:spcPct val="80000"/>
              </a:lnSpc>
              <a:buFont typeface="Wingdings" pitchFamily="2" charset="2"/>
              <a:buNone/>
            </a:pPr>
            <a:r>
              <a:rPr lang="el-GR" sz="1800" b="1" smtClean="0">
                <a:sym typeface="Wingdings" pitchFamily="2" charset="2"/>
              </a:rPr>
              <a:t>1015</a:t>
            </a:r>
          </a:p>
          <a:p>
            <a:pPr>
              <a:lnSpc>
                <a:spcPct val="80000"/>
              </a:lnSpc>
              <a:buFont typeface="Wingdings" pitchFamily="2" charset="2"/>
              <a:buNone/>
            </a:pPr>
            <a:r>
              <a:rPr lang="el-GR" sz="1800" b="1" smtClean="0">
                <a:sym typeface="Wingdings" pitchFamily="2" charset="2"/>
              </a:rPr>
              <a:t>1106</a:t>
            </a:r>
          </a:p>
          <a:p>
            <a:pPr>
              <a:lnSpc>
                <a:spcPct val="80000"/>
              </a:lnSpc>
              <a:buFont typeface="Wingdings" pitchFamily="2" charset="2"/>
              <a:buNone/>
            </a:pPr>
            <a:r>
              <a:rPr lang="el-GR" sz="1800" b="1" smtClean="0">
                <a:sym typeface="Wingdings" pitchFamily="2" charset="2"/>
              </a:rPr>
              <a:t>1117</a:t>
            </a:r>
          </a:p>
          <a:p>
            <a:pPr>
              <a:lnSpc>
                <a:spcPct val="80000"/>
              </a:lnSpc>
            </a:pPr>
            <a:endParaRPr lang="en-US" sz="1800" smtClean="0"/>
          </a:p>
        </p:txBody>
      </p:sp>
      <p:pic>
        <p:nvPicPr>
          <p:cNvPr id="11" name="Picture 5"/>
          <p:cNvPicPr>
            <a:picLocks noChangeAspect="1" noChangeArrowheads="1"/>
          </p:cNvPicPr>
          <p:nvPr/>
        </p:nvPicPr>
        <p:blipFill>
          <a:blip r:embed="rId2"/>
          <a:srcRect/>
          <a:stretch>
            <a:fillRect/>
          </a:stretch>
        </p:blipFill>
        <p:spPr bwMode="auto">
          <a:xfrm>
            <a:off x="684213" y="4509120"/>
            <a:ext cx="7056437" cy="1028700"/>
          </a:xfrm>
          <a:prstGeom prst="rect">
            <a:avLst/>
          </a:prstGeom>
          <a:noFill/>
          <a:ln w="9525">
            <a:noFill/>
            <a:miter lim="800000"/>
            <a:headEnd/>
            <a:tailEnd/>
          </a:ln>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1248148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B., </a:t>
            </a:r>
            <a:r>
              <a:rPr lang="el-GR" sz="1600" dirty="0" err="1">
                <a:solidFill>
                  <a:srgbClr val="000000"/>
                </a:solidFill>
                <a:ea typeface="Arial Unicode MS"/>
                <a:cs typeface="Times New Roman" pitchFamily="18" charset="0"/>
              </a:rPr>
              <a:t>Mosharaf</a:t>
            </a:r>
            <a:r>
              <a:rPr lang="el-GR" sz="1600" dirty="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Καρολίδης </a:t>
            </a:r>
            <a:r>
              <a:rPr lang="el-GR" sz="1600" dirty="0">
                <a:solidFill>
                  <a:srgbClr val="000000"/>
                </a:solidFill>
                <a:ea typeface="Arial Unicode MS"/>
                <a:cs typeface="Times New Roman" pitchFamily="18" charset="0"/>
              </a:rPr>
              <a:t>Δ., Ξαρχάκος Κ.. Εισαγωγή στην πληροφορική και στο διαδίκτυο. Εκδόσεις Άβακας (2008</a:t>
            </a:r>
            <a:r>
              <a:rPr lang="el-GR" sz="16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ts val="1200"/>
              <a:buFont typeface="+mj-lt"/>
              <a:buAutoNum type="arabicPeriod"/>
            </a:pPr>
            <a:r>
              <a:rPr lang="el-GR" sz="1600" dirty="0" smtClean="0">
                <a:solidFill>
                  <a:srgbClr val="000000"/>
                </a:solidFill>
                <a:ea typeface="Arial Unicode MS"/>
                <a:cs typeface="Times New Roman" pitchFamily="18" charset="0"/>
              </a:rPr>
              <a:t>Σφακιανάκης </a:t>
            </a:r>
            <a:r>
              <a:rPr lang="el-GR" sz="1600" dirty="0">
                <a:solidFill>
                  <a:srgbClr val="000000"/>
                </a:solidFill>
                <a:ea typeface="Arial Unicode MS"/>
                <a:cs typeface="Times New Roman" pitchFamily="18" charset="0"/>
              </a:rPr>
              <a:t>Μ. Εισαγωγή στην πληροφορική σκέψη. Εκδόσεις Κλειδάριθμος (2003).</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Τσιτμηδέλης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Σ., </a:t>
            </a:r>
            <a:r>
              <a:rPr lang="el-GR" sz="1600" dirty="0" err="1">
                <a:solidFill>
                  <a:srgbClr val="000000"/>
                </a:solidFill>
                <a:ea typeface="Arial Unicode MS"/>
                <a:cs typeface="Times New Roman" pitchFamily="18" charset="0"/>
              </a:rPr>
              <a:t>Τικτοπούλου</a:t>
            </a:r>
            <a:r>
              <a:rPr lang="el-GR" sz="1600" dirty="0">
                <a:solidFill>
                  <a:srgbClr val="000000"/>
                </a:solidFill>
                <a:ea typeface="Arial Unicode MS"/>
                <a:cs typeface="Times New Roman" pitchFamily="18" charset="0"/>
              </a:rPr>
              <a:t> Ε. Εισαγωγή στην πληροφορική. Πανεπιστημιακές εκδόσεις Αράκυνθος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Γιαγλής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Γ. Εισαγωγή στην πληροφορική. </a:t>
            </a:r>
            <a:r>
              <a:rPr lang="el-GR" sz="1600" dirty="0" err="1">
                <a:solidFill>
                  <a:srgbClr val="000000"/>
                </a:solidFill>
                <a:ea typeface="Arial Unicode MS"/>
                <a:cs typeface="Times New Roman" pitchFamily="18" charset="0"/>
              </a:rPr>
              <a:t>Γκιούρδας</a:t>
            </a:r>
            <a:r>
              <a:rPr lang="el-GR" sz="1600" dirty="0">
                <a:solidFill>
                  <a:srgbClr val="000000"/>
                </a:solidFill>
                <a:ea typeface="Arial Unicode MS"/>
                <a:cs typeface="Times New Roman" pitchFamily="18" charset="0"/>
              </a:rPr>
              <a:t> εκδοτική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Αβούρης</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Ν., </a:t>
            </a:r>
            <a:r>
              <a:rPr lang="el-GR" sz="1600" dirty="0" err="1">
                <a:solidFill>
                  <a:srgbClr val="000000"/>
                </a:solidFill>
                <a:ea typeface="Arial Unicode MS"/>
                <a:cs typeface="Times New Roman" pitchFamily="18" charset="0"/>
              </a:rPr>
              <a:t>Κουφοπαύλου</a:t>
            </a:r>
            <a:r>
              <a:rPr lang="el-GR" sz="1600" dirty="0">
                <a:solidFill>
                  <a:srgbClr val="000000"/>
                </a:solidFill>
                <a:ea typeface="Arial Unicode MS"/>
                <a:cs typeface="Times New Roman" pitchFamily="18" charset="0"/>
              </a:rPr>
              <a:t> Ο., </a:t>
            </a:r>
            <a:r>
              <a:rPr lang="el-GR" sz="1600" dirty="0" err="1">
                <a:solidFill>
                  <a:srgbClr val="000000"/>
                </a:solidFill>
                <a:ea typeface="Arial Unicode MS"/>
                <a:cs typeface="Times New Roman" pitchFamily="18" charset="0"/>
              </a:rPr>
              <a:t>Σερπάνος</a:t>
            </a:r>
            <a:r>
              <a:rPr lang="el-GR" sz="1600" dirty="0">
                <a:solidFill>
                  <a:srgbClr val="000000"/>
                </a:solidFill>
                <a:ea typeface="Arial Unicode MS"/>
                <a:cs typeface="Times New Roman" pitchFamily="18" charset="0"/>
              </a:rPr>
              <a:t> Δ. Εισαγωγή στους υπολογιστές. Εκδόσεις </a:t>
            </a:r>
            <a:r>
              <a:rPr lang="el-GR" sz="1600" dirty="0" err="1">
                <a:solidFill>
                  <a:srgbClr val="000000"/>
                </a:solidFill>
                <a:ea typeface="Arial Unicode MS"/>
                <a:cs typeface="Times New Roman" pitchFamily="18" charset="0"/>
              </a:rPr>
              <a:t>typorama</a:t>
            </a:r>
            <a:r>
              <a:rPr lang="el-GR" sz="1600" dirty="0">
                <a:solidFill>
                  <a:srgbClr val="000000"/>
                </a:solidFill>
                <a:ea typeface="Arial Unicode MS"/>
                <a:cs typeface="Times New Roman" pitchFamily="18" charset="0"/>
              </a:rPr>
              <a:t> (2004).</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ts val="1200"/>
              <a:buFont typeface="+mj-lt"/>
              <a:buAutoNum type="arabicPeriod"/>
            </a:pPr>
            <a:r>
              <a:rPr lang="el-GR" sz="1600" dirty="0" err="1" smtClean="0">
                <a:solidFill>
                  <a:srgbClr val="000000"/>
                </a:solidFill>
                <a:ea typeface="Arial Unicode MS"/>
                <a:cs typeface="Times New Roman" pitchFamily="18" charset="0"/>
              </a:rPr>
              <a:t>Ceruzzi</a:t>
            </a:r>
            <a:r>
              <a:rPr lang="el-GR" sz="1600" dirty="0" smtClean="0">
                <a:solidFill>
                  <a:srgbClr val="000000"/>
                </a:solidFill>
                <a:ea typeface="Arial Unicode MS"/>
                <a:cs typeface="Times New Roman" pitchFamily="18" charset="0"/>
              </a:rPr>
              <a:t> </a:t>
            </a:r>
            <a:r>
              <a:rPr lang="el-GR" sz="1600" dirty="0">
                <a:solidFill>
                  <a:srgbClr val="000000"/>
                </a:solidFill>
                <a:ea typeface="Arial Unicode MS"/>
                <a:cs typeface="Times New Roman" pitchFamily="18" charset="0"/>
              </a:rPr>
              <a:t>P.E. Ιστορία της υπολογιστικής τεχνολογίας. Από τον ENIAC μέχρι το διαδίκτυο. Εκδόσεις Κάτοπτρο (2006). </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2138262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31</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eclass.teiep.gr/OpenClass/courses/ACC136/</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Ψηφιακή Αναπαράσταση Δεδομένων</a:t>
            </a:r>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301773"/>
            <a:ext cx="8229600" cy="952500"/>
          </a:xfrm>
        </p:spPr>
        <p:txBody>
          <a:bodyPr>
            <a:normAutofit/>
          </a:bodyPr>
          <a:lstStyle/>
          <a:p>
            <a:r>
              <a:rPr lang="el-GR" dirty="0"/>
              <a:t>Τύποι δεδομένων</a:t>
            </a:r>
            <a:endParaRPr lang="el-GR" i="1" dirty="0"/>
          </a:p>
        </p:txBody>
      </p:sp>
      <p:pic>
        <p:nvPicPr>
          <p:cNvPr id="10" name="Εικόνα 9"/>
          <p:cNvPicPr>
            <a:picLocks noChangeAspect="1"/>
          </p:cNvPicPr>
          <p:nvPr/>
        </p:nvPicPr>
        <p:blipFill>
          <a:blip r:embed="rId3"/>
          <a:stretch>
            <a:fillRect/>
          </a:stretch>
        </p:blipFill>
        <p:spPr>
          <a:xfrm>
            <a:off x="325768" y="1254273"/>
            <a:ext cx="8492464" cy="3968840"/>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5</a:t>
            </a:fld>
            <a:endParaRPr lang="el-GR" dirty="0"/>
          </a:p>
        </p:txBody>
      </p:sp>
    </p:spTree>
    <p:extLst>
      <p:ext uri="{BB962C8B-B14F-4D97-AF65-F5344CB8AC3E}">
        <p14:creationId xmlns:p14="http://schemas.microsoft.com/office/powerpoint/2010/main" val="1885903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Ψηφιακή αναπαράσταση</a:t>
            </a:r>
          </a:p>
        </p:txBody>
      </p:sp>
      <p:sp>
        <p:nvSpPr>
          <p:cNvPr id="3" name="Θέση περιεχομένου 2"/>
          <p:cNvSpPr>
            <a:spLocks noGrp="1"/>
          </p:cNvSpPr>
          <p:nvPr>
            <p:ph idx="1"/>
          </p:nvPr>
        </p:nvSpPr>
        <p:spPr>
          <a:xfrm>
            <a:off x="457200" y="1333500"/>
            <a:ext cx="4186808" cy="3771636"/>
          </a:xfrm>
        </p:spPr>
        <p:txBody>
          <a:bodyPr>
            <a:normAutofit/>
          </a:bodyPr>
          <a:lstStyle/>
          <a:p>
            <a:pPr>
              <a:spcBef>
                <a:spcPts val="600"/>
              </a:spcBef>
            </a:pPr>
            <a:r>
              <a:rPr lang="el-GR" sz="2400" b="1" dirty="0"/>
              <a:t>Ψηφιακό</a:t>
            </a:r>
          </a:p>
          <a:p>
            <a:pPr lvl="1">
              <a:spcBef>
                <a:spcPts val="600"/>
              </a:spcBef>
            </a:pPr>
            <a:r>
              <a:rPr lang="el-GR" sz="1600" dirty="0"/>
              <a:t>Αναφέρεται σε ένα σύστημα που βασίζεται σε ασυνεχή δεδομένα ή γεγονότα.</a:t>
            </a:r>
          </a:p>
          <a:p>
            <a:pPr lvl="1">
              <a:spcBef>
                <a:spcPts val="600"/>
              </a:spcBef>
            </a:pPr>
            <a:r>
              <a:rPr lang="el-GR" sz="1600" dirty="0"/>
              <a:t>Οι Η/Υ είναι ψηφιακές μηχανές διότι στο χαμηλότερο επίπεδο λειτουργίας μπορούν να διακρίνουν μόνο δύο τιμές 0 και 1.</a:t>
            </a:r>
          </a:p>
          <a:p>
            <a:pPr lvl="1">
              <a:spcBef>
                <a:spcPts val="600"/>
              </a:spcBef>
            </a:pPr>
            <a:r>
              <a:rPr lang="el-GR" sz="1600" dirty="0"/>
              <a:t>Όλα τα δεδομένα τα οποία ο υπολογιστής επεξεργάζεται πρέπει να κωδικοποιούνται ψηφιακά δηλαδή ως σειρές από 0 και 1.</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
        <p:nvSpPr>
          <p:cNvPr id="5" name="Θέση περιεχομένου 2"/>
          <p:cNvSpPr txBox="1">
            <a:spLocks/>
          </p:cNvSpPr>
          <p:nvPr/>
        </p:nvSpPr>
        <p:spPr>
          <a:xfrm>
            <a:off x="4572000" y="1353344"/>
            <a:ext cx="4114800" cy="37716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l-GR" sz="2200" b="1" dirty="0"/>
              <a:t>Αναλογικό</a:t>
            </a:r>
          </a:p>
          <a:p>
            <a:pPr lvl="1">
              <a:spcBef>
                <a:spcPts val="600"/>
              </a:spcBef>
            </a:pPr>
            <a:r>
              <a:rPr lang="el-GR" sz="1600" dirty="0"/>
              <a:t>Είναι ένα σήμα που αλλάζει με συνεχή τρόπο.</a:t>
            </a:r>
          </a:p>
          <a:p>
            <a:pPr lvl="1">
              <a:spcBef>
                <a:spcPts val="600"/>
              </a:spcBef>
            </a:pPr>
            <a:r>
              <a:rPr lang="el-GR" sz="1600" dirty="0"/>
              <a:t>Γενικά οι άνθρωποι αντιλαμβάνονται τον κόσμο αναλογικά π.χ. η όραση είναι αναλογική και γι’ αυτό η αντίληψη την οποία έχουμε για σχήματα και χρώματα είναι ομαλή </a:t>
            </a:r>
          </a:p>
          <a:p>
            <a:endParaRPr lang="el-GR" dirty="0"/>
          </a:p>
        </p:txBody>
      </p:sp>
      <p:pic>
        <p:nvPicPr>
          <p:cNvPr id="6" name="Picture 2"/>
          <p:cNvPicPr>
            <a:picLocks noChangeAspect="1" noChangeArrowheads="1"/>
          </p:cNvPicPr>
          <p:nvPr/>
        </p:nvPicPr>
        <p:blipFill>
          <a:blip r:embed="rId2"/>
          <a:srcRect/>
          <a:stretch>
            <a:fillRect/>
          </a:stretch>
        </p:blipFill>
        <p:spPr bwMode="auto">
          <a:xfrm>
            <a:off x="6078538" y="3793604"/>
            <a:ext cx="1541462" cy="1223962"/>
          </a:xfrm>
          <a:prstGeom prst="rect">
            <a:avLst/>
          </a:prstGeom>
          <a:noFill/>
          <a:ln w="9525">
            <a:noFill/>
            <a:miter lim="800000"/>
            <a:headEnd/>
            <a:tailEnd/>
          </a:ln>
        </p:spPr>
      </p:pic>
      <p:sp>
        <p:nvSpPr>
          <p:cNvPr id="7" name="TextBox 6"/>
          <p:cNvSpPr txBox="1"/>
          <p:nvPr/>
        </p:nvSpPr>
        <p:spPr>
          <a:xfrm>
            <a:off x="683568" y="5078010"/>
            <a:ext cx="8136904" cy="52322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l-GR" sz="1400" dirty="0"/>
              <a:t>Αν και οι ψηφιακές αναπαραστάσεις είναι προσεγγίσεις των αναλογικών γεγονότων είναι χρήσιμες διότι μπορούν να αποθηκευτούν και να χειριστούν εύκολα με ηλεκτρονικό τρόπο.</a:t>
            </a:r>
          </a:p>
        </p:txBody>
      </p:sp>
    </p:spTree>
    <p:extLst>
      <p:ext uri="{BB962C8B-B14F-4D97-AF65-F5344CB8AC3E}">
        <p14:creationId xmlns:p14="http://schemas.microsoft.com/office/powerpoint/2010/main" val="514366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Τα δεδομένα στο εσωτερικό του Η/Υ</a:t>
            </a:r>
          </a:p>
        </p:txBody>
      </p:sp>
      <p:sp>
        <p:nvSpPr>
          <p:cNvPr id="3" name="Θέση περιεχομένου 2"/>
          <p:cNvSpPr>
            <a:spLocks noGrp="1"/>
          </p:cNvSpPr>
          <p:nvPr>
            <p:ph idx="1"/>
          </p:nvPr>
        </p:nvSpPr>
        <p:spPr>
          <a:xfrm>
            <a:off x="457200" y="1333500"/>
            <a:ext cx="8003232" cy="3771636"/>
          </a:xfrm>
        </p:spPr>
        <p:txBody>
          <a:bodyPr>
            <a:normAutofit/>
          </a:bodyPr>
          <a:lstStyle/>
          <a:p>
            <a:r>
              <a:rPr lang="en-US" sz="1600" dirty="0"/>
              <a:t>Bit (</a:t>
            </a:r>
            <a:r>
              <a:rPr lang="en-US" sz="1600" b="1" dirty="0"/>
              <a:t>Bi</a:t>
            </a:r>
            <a:r>
              <a:rPr lang="en-US" sz="1600" dirty="0"/>
              <a:t>nary Digi</a:t>
            </a:r>
            <a:r>
              <a:rPr lang="en-US" sz="1600" b="1" dirty="0"/>
              <a:t>t</a:t>
            </a:r>
            <a:r>
              <a:rPr lang="en-US" sz="1600" dirty="0"/>
              <a:t>=</a:t>
            </a:r>
            <a:r>
              <a:rPr lang="el-GR" sz="1600" dirty="0"/>
              <a:t>Δυαδικό Ψηφίο</a:t>
            </a:r>
            <a:r>
              <a:rPr lang="en-US" sz="1600" dirty="0"/>
              <a:t>). </a:t>
            </a:r>
            <a:r>
              <a:rPr lang="el-GR" sz="1600" dirty="0"/>
              <a:t>Πρόκειται για την μικρότερη μονάδα δεδομένων που μπορεί να αποθηκευτεί σε έναν υπολογιστή. Μπορεί να λάβει την τιμή 0 ή 1. </a:t>
            </a:r>
          </a:p>
          <a:p>
            <a:r>
              <a:rPr lang="el-GR" sz="1600" dirty="0"/>
              <a:t>Οι υπολογιστές χρησιμοποιούν διάφορες συσκευές δύο καταστάσεων για την αποθήκευση δεδομένων.</a:t>
            </a:r>
          </a:p>
          <a:p>
            <a:r>
              <a:rPr lang="el-GR" sz="1600" dirty="0"/>
              <a:t>Οι διάφοροι τύποι δεδομένων χρησιμοποιούν σειρές από </a:t>
            </a:r>
            <a:r>
              <a:rPr lang="en-US" sz="1600" dirty="0"/>
              <a:t>bits </a:t>
            </a:r>
            <a:r>
              <a:rPr lang="el-GR" sz="1600" dirty="0"/>
              <a:t>για να αναπαρασταθούν στο εσωτερικό του Η/Υ.</a:t>
            </a:r>
          </a:p>
          <a:p>
            <a:r>
              <a:rPr lang="el-GR" sz="1600" dirty="0"/>
              <a:t>Η μνήμη δεν γνωρίζει τον τύπο των στοιχείων που περιέχει. </a:t>
            </a:r>
          </a:p>
          <a:p>
            <a:r>
              <a:rPr lang="el-GR" sz="1600" dirty="0"/>
              <a:t>Τα δεδομένα κωδικοποιούνται όταν εισέρχονται στον Η/Υ και αποκωδικοποιούνται όταν παρουσιάζονται στον χρήστη.</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8" name="Picture 7"/>
          <p:cNvPicPr>
            <a:picLocks noChangeAspect="1" noChangeArrowheads="1"/>
          </p:cNvPicPr>
          <p:nvPr/>
        </p:nvPicPr>
        <p:blipFill>
          <a:blip r:embed="rId2"/>
          <a:stretch>
            <a:fillRect/>
          </a:stretch>
        </p:blipFill>
        <p:spPr>
          <a:xfrm>
            <a:off x="2195736" y="4313843"/>
            <a:ext cx="4998120" cy="1389697"/>
          </a:xfrm>
          <a:prstGeom prst="rect">
            <a:avLst/>
          </a:prstGeom>
        </p:spPr>
      </p:pic>
    </p:spTree>
    <p:extLst>
      <p:ext uri="{BB962C8B-B14F-4D97-AF65-F5344CB8AC3E}">
        <p14:creationId xmlns:p14="http://schemas.microsoft.com/office/powerpoint/2010/main" val="3239949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Συνδυασμοί δυαδικών ψηφίων</a:t>
            </a:r>
          </a:p>
        </p:txBody>
      </p:sp>
      <p:sp>
        <p:nvSpPr>
          <p:cNvPr id="3" name="Θέση περιεχομένου 2"/>
          <p:cNvSpPr>
            <a:spLocks noGrp="1"/>
          </p:cNvSpPr>
          <p:nvPr>
            <p:ph idx="1"/>
          </p:nvPr>
        </p:nvSpPr>
        <p:spPr>
          <a:xfrm>
            <a:off x="457200" y="1333500"/>
            <a:ext cx="4186808" cy="3771636"/>
          </a:xfrm>
        </p:spPr>
        <p:txBody>
          <a:bodyPr>
            <a:normAutofit fontScale="85000" lnSpcReduction="10000"/>
          </a:bodyPr>
          <a:lstStyle/>
          <a:p>
            <a:pPr>
              <a:lnSpc>
                <a:spcPct val="80000"/>
              </a:lnSpc>
            </a:pPr>
            <a:r>
              <a:rPr lang="el-GR" sz="2400" dirty="0"/>
              <a:t>Ένα δυαδικό ψηφίο </a:t>
            </a:r>
            <a:r>
              <a:rPr lang="el-GR" sz="2400" dirty="0">
                <a:sym typeface="Wingdings" pitchFamily="2" charset="2"/>
              </a:rPr>
              <a:t> Μπορεί να βρίσκεται σε 1 από 2 καταστάσεις 0 ή 1.</a:t>
            </a:r>
          </a:p>
          <a:p>
            <a:pPr>
              <a:lnSpc>
                <a:spcPct val="80000"/>
              </a:lnSpc>
            </a:pPr>
            <a:r>
              <a:rPr lang="el-GR" sz="2400" dirty="0">
                <a:sym typeface="Wingdings" pitchFamily="2" charset="2"/>
              </a:rPr>
              <a:t>Δύο δυαδικά ψηφία  Μπορούν να βρίσκεται σε 1 από 4 πιθανές καταστάσεις 00, 01, 10, 11</a:t>
            </a:r>
          </a:p>
          <a:p>
            <a:pPr>
              <a:lnSpc>
                <a:spcPct val="80000"/>
              </a:lnSpc>
            </a:pPr>
            <a:r>
              <a:rPr lang="el-GR" sz="2400" dirty="0">
                <a:sym typeface="Wingdings" pitchFamily="2" charset="2"/>
              </a:rPr>
              <a:t>Τρία δυαδικά ψηφία  Μπορούν να βρίσκεται σε 1 από 8 πιθανές καταστάσεις 000, 001, 010, 011, 100, 101, 110, 111.</a:t>
            </a:r>
          </a:p>
          <a:p>
            <a:pPr>
              <a:lnSpc>
                <a:spcPct val="80000"/>
              </a:lnSpc>
              <a:buFont typeface="Wingdings" pitchFamily="2" charset="2"/>
              <a:buNone/>
            </a:pPr>
            <a:r>
              <a:rPr lang="el-GR" sz="2400" dirty="0">
                <a:sym typeface="Wingdings" pitchFamily="2" charset="2"/>
              </a:rPr>
              <a:t>	….</a:t>
            </a:r>
          </a:p>
          <a:p>
            <a:pPr>
              <a:lnSpc>
                <a:spcPct val="80000"/>
              </a:lnSpc>
            </a:pPr>
            <a:r>
              <a:rPr lang="el-GR" sz="2400" dirty="0"/>
              <a:t>Ν δυαδικά ψηφία </a:t>
            </a:r>
            <a:r>
              <a:rPr lang="el-GR" sz="2400" dirty="0">
                <a:sym typeface="Wingdings" pitchFamily="2" charset="2"/>
              </a:rPr>
              <a:t> Μπορούν να βρίσκεται σε μία από 2</a:t>
            </a:r>
            <a:r>
              <a:rPr lang="el-GR" sz="2400" baseline="30000" dirty="0">
                <a:sym typeface="Wingdings" pitchFamily="2" charset="2"/>
              </a:rPr>
              <a:t>Ν </a:t>
            </a:r>
            <a:r>
              <a:rPr lang="el-GR" sz="2400" dirty="0">
                <a:sym typeface="Wingdings" pitchFamily="2" charset="2"/>
              </a:rPr>
              <a:t>πιθανές καταστάσεις.</a:t>
            </a:r>
            <a:endParaRPr lang="en-US" sz="2400"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
        <p:nvSpPr>
          <p:cNvPr id="5" name="Θέση περιεχομένου 2"/>
          <p:cNvSpPr txBox="1">
            <a:spLocks/>
          </p:cNvSpPr>
          <p:nvPr/>
        </p:nvSpPr>
        <p:spPr>
          <a:xfrm>
            <a:off x="4572000" y="1353344"/>
            <a:ext cx="4114800" cy="21522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l-GR" sz="2200" dirty="0"/>
              <a:t>Αν έχουμε ένα γεγονός που γνωρίζουμε ότι μπορεί να λάβει κ διακριτές τιμές αρκεί να βρούμε τον αριθμό Ν για τον οποίο 2</a:t>
            </a:r>
            <a:r>
              <a:rPr lang="el-GR" sz="2200" baseline="30000" dirty="0"/>
              <a:t>Ν</a:t>
            </a:r>
            <a:r>
              <a:rPr lang="el-GR" sz="2200" dirty="0"/>
              <a:t> &gt;= κ προκειμένου να υπολογίσουμε τον αριθμό </a:t>
            </a:r>
            <a:r>
              <a:rPr lang="en-US" sz="2200" dirty="0"/>
              <a:t>bits </a:t>
            </a:r>
            <a:r>
              <a:rPr lang="el-GR" sz="2200" dirty="0"/>
              <a:t>που απαιτείται για την αναπαράσταση κάθε κατάστασης με ένα ξεχωριστό συνδυασμό </a:t>
            </a:r>
            <a:r>
              <a:rPr lang="en-US" sz="2200" dirty="0"/>
              <a:t>bits</a:t>
            </a:r>
            <a:r>
              <a:rPr lang="el-GR" sz="2200" dirty="0"/>
              <a:t>.</a:t>
            </a:r>
            <a:endParaRPr lang="en-US" sz="2200" dirty="0"/>
          </a:p>
          <a:p>
            <a:endParaRPr lang="el-GR" dirty="0"/>
          </a:p>
        </p:txBody>
      </p:sp>
      <p:pic>
        <p:nvPicPr>
          <p:cNvPr id="8" name="Εικόνα 7"/>
          <p:cNvPicPr>
            <a:picLocks noChangeAspect="1"/>
          </p:cNvPicPr>
          <p:nvPr/>
        </p:nvPicPr>
        <p:blipFill>
          <a:blip r:embed="rId2"/>
          <a:stretch>
            <a:fillRect/>
          </a:stretch>
        </p:blipFill>
        <p:spPr>
          <a:xfrm>
            <a:off x="5148064" y="3577580"/>
            <a:ext cx="3353091" cy="1170533"/>
          </a:xfrm>
          <a:prstGeom prst="rect">
            <a:avLst/>
          </a:prstGeom>
        </p:spPr>
      </p:pic>
    </p:spTree>
    <p:extLst>
      <p:ext uri="{BB962C8B-B14F-4D97-AF65-F5344CB8AC3E}">
        <p14:creationId xmlns:p14="http://schemas.microsoft.com/office/powerpoint/2010/main" val="3003332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Παραδείγματα</a:t>
            </a:r>
          </a:p>
        </p:txBody>
      </p:sp>
      <p:sp>
        <p:nvSpPr>
          <p:cNvPr id="3" name="Θέση περιεχομένου 2"/>
          <p:cNvSpPr>
            <a:spLocks noGrp="1"/>
          </p:cNvSpPr>
          <p:nvPr>
            <p:ph idx="1"/>
          </p:nvPr>
        </p:nvSpPr>
        <p:spPr>
          <a:xfrm>
            <a:off x="457200" y="1333501"/>
            <a:ext cx="4186808" cy="1884705"/>
          </a:xfrm>
        </p:spPr>
        <p:txBody>
          <a:bodyPr>
            <a:normAutofit fontScale="85000" lnSpcReduction="20000"/>
          </a:bodyPr>
          <a:lstStyle/>
          <a:p>
            <a:pPr>
              <a:lnSpc>
                <a:spcPct val="80000"/>
              </a:lnSpc>
              <a:spcBef>
                <a:spcPts val="600"/>
              </a:spcBef>
            </a:pPr>
            <a:r>
              <a:rPr lang="el-GR" sz="1900" dirty="0"/>
              <a:t>Αναπαράσταση των χρωμάτων Κόκκινο, Πράσινο, Μπλε, Πορτοκαλί, Μαύρο και Μωβ με δυαδικές τιμές. </a:t>
            </a:r>
          </a:p>
          <a:p>
            <a:pPr lvl="1">
              <a:lnSpc>
                <a:spcPct val="80000"/>
              </a:lnSpc>
              <a:spcBef>
                <a:spcPts val="600"/>
              </a:spcBef>
            </a:pPr>
            <a:r>
              <a:rPr lang="el-GR" sz="1600" dirty="0"/>
              <a:t>Έχουμε 6 διακριτές τιμές</a:t>
            </a:r>
          </a:p>
          <a:p>
            <a:pPr lvl="1">
              <a:lnSpc>
                <a:spcPct val="80000"/>
              </a:lnSpc>
              <a:spcBef>
                <a:spcPts val="600"/>
              </a:spcBef>
            </a:pPr>
            <a:r>
              <a:rPr lang="el-GR" sz="1600" dirty="0"/>
              <a:t>2</a:t>
            </a:r>
            <a:r>
              <a:rPr lang="el-GR" sz="1600" baseline="30000" dirty="0"/>
              <a:t>1 </a:t>
            </a:r>
            <a:r>
              <a:rPr lang="el-GR" sz="1600" dirty="0"/>
              <a:t>= 2 &gt;= 6 (δεν επαρκεί για αναπαράσταση  6 τιμών)</a:t>
            </a:r>
          </a:p>
          <a:p>
            <a:pPr lvl="1">
              <a:lnSpc>
                <a:spcPct val="80000"/>
              </a:lnSpc>
              <a:spcBef>
                <a:spcPts val="600"/>
              </a:spcBef>
            </a:pPr>
            <a:r>
              <a:rPr lang="el-GR" sz="1600" dirty="0"/>
              <a:t>2</a:t>
            </a:r>
            <a:r>
              <a:rPr lang="el-GR" sz="1600" baseline="30000" dirty="0"/>
              <a:t>2</a:t>
            </a:r>
            <a:r>
              <a:rPr lang="el-GR" sz="1600" dirty="0"/>
              <a:t> = 4 &gt;= 6 (δεν επαρκεί για αναπαράσταση  6 τιμών)</a:t>
            </a:r>
          </a:p>
          <a:p>
            <a:pPr lvl="1">
              <a:lnSpc>
                <a:spcPct val="80000"/>
              </a:lnSpc>
              <a:spcBef>
                <a:spcPts val="600"/>
              </a:spcBef>
            </a:pPr>
            <a:r>
              <a:rPr lang="el-GR" sz="1600" dirty="0" smtClean="0"/>
              <a:t>2</a:t>
            </a:r>
            <a:r>
              <a:rPr lang="el-GR" sz="1600" baseline="30000" dirty="0" smtClean="0"/>
              <a:t>3</a:t>
            </a:r>
            <a:r>
              <a:rPr lang="el-GR" sz="1600" dirty="0" smtClean="0"/>
              <a:t> </a:t>
            </a:r>
            <a:r>
              <a:rPr lang="el-GR" sz="1600" dirty="0"/>
              <a:t>= 8 &gt;= </a:t>
            </a:r>
            <a:r>
              <a:rPr lang="el-GR" sz="1600" dirty="0" smtClean="0"/>
              <a:t>6 (επαρκεί </a:t>
            </a:r>
            <a:r>
              <a:rPr lang="el-GR" sz="1600" dirty="0"/>
              <a:t>για αναπαράσταση  6 τιμών</a:t>
            </a:r>
            <a:r>
              <a:rPr lang="el-GR" sz="1600" dirty="0" smtClean="0"/>
              <a:t>)</a:t>
            </a:r>
            <a:endParaRPr lang="el-GR" sz="1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
        <p:nvSpPr>
          <p:cNvPr id="5" name="Θέση περιεχομένου 2"/>
          <p:cNvSpPr txBox="1">
            <a:spLocks/>
          </p:cNvSpPr>
          <p:nvPr/>
        </p:nvSpPr>
        <p:spPr>
          <a:xfrm>
            <a:off x="4572000" y="1353344"/>
            <a:ext cx="4114800" cy="186486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600"/>
              </a:spcBef>
            </a:pPr>
            <a:r>
              <a:rPr lang="el-GR" sz="1900" dirty="0"/>
              <a:t>Άρα μια πιθανή κωδικοποίηση των χρωμάτων θα ήταν</a:t>
            </a:r>
          </a:p>
          <a:p>
            <a:pPr lvl="2">
              <a:lnSpc>
                <a:spcPct val="80000"/>
              </a:lnSpc>
              <a:spcBef>
                <a:spcPts val="600"/>
              </a:spcBef>
            </a:pPr>
            <a:r>
              <a:rPr lang="el-GR" sz="1400" dirty="0"/>
              <a:t>000 </a:t>
            </a:r>
            <a:r>
              <a:rPr lang="el-GR" sz="1400" dirty="0">
                <a:sym typeface="Wingdings" pitchFamily="2" charset="2"/>
              </a:rPr>
              <a:t> </a:t>
            </a:r>
            <a:r>
              <a:rPr lang="el-GR" sz="1400" dirty="0">
                <a:solidFill>
                  <a:srgbClr val="FF0000"/>
                </a:solidFill>
                <a:sym typeface="Wingdings" pitchFamily="2" charset="2"/>
              </a:rPr>
              <a:t>Κόκκινο</a:t>
            </a:r>
          </a:p>
          <a:p>
            <a:pPr lvl="2">
              <a:lnSpc>
                <a:spcPct val="80000"/>
              </a:lnSpc>
              <a:spcBef>
                <a:spcPts val="600"/>
              </a:spcBef>
            </a:pPr>
            <a:r>
              <a:rPr lang="el-GR" sz="1400" dirty="0"/>
              <a:t>001 </a:t>
            </a:r>
            <a:r>
              <a:rPr lang="el-GR" sz="1400" dirty="0">
                <a:sym typeface="Wingdings" pitchFamily="2" charset="2"/>
              </a:rPr>
              <a:t> </a:t>
            </a:r>
            <a:r>
              <a:rPr lang="el-GR" sz="1400" dirty="0">
                <a:solidFill>
                  <a:srgbClr val="339933"/>
                </a:solidFill>
                <a:sym typeface="Wingdings" pitchFamily="2" charset="2"/>
              </a:rPr>
              <a:t>Πράσινο</a:t>
            </a:r>
          </a:p>
          <a:p>
            <a:pPr lvl="2">
              <a:lnSpc>
                <a:spcPct val="80000"/>
              </a:lnSpc>
              <a:spcBef>
                <a:spcPts val="600"/>
              </a:spcBef>
            </a:pPr>
            <a:r>
              <a:rPr lang="el-GR" sz="1400" dirty="0"/>
              <a:t>010 </a:t>
            </a:r>
            <a:r>
              <a:rPr lang="el-GR" sz="1400" dirty="0">
                <a:sym typeface="Wingdings" pitchFamily="2" charset="2"/>
              </a:rPr>
              <a:t> </a:t>
            </a:r>
            <a:r>
              <a:rPr lang="el-GR" sz="1400" dirty="0">
                <a:solidFill>
                  <a:srgbClr val="0000CC"/>
                </a:solidFill>
                <a:sym typeface="Wingdings" pitchFamily="2" charset="2"/>
              </a:rPr>
              <a:t>Μπλε</a:t>
            </a:r>
          </a:p>
          <a:p>
            <a:pPr lvl="2">
              <a:lnSpc>
                <a:spcPct val="80000"/>
              </a:lnSpc>
              <a:spcBef>
                <a:spcPts val="600"/>
              </a:spcBef>
            </a:pPr>
            <a:r>
              <a:rPr lang="el-GR" sz="1400" dirty="0"/>
              <a:t>011 </a:t>
            </a:r>
            <a:r>
              <a:rPr lang="el-GR" sz="1400" dirty="0">
                <a:sym typeface="Wingdings" pitchFamily="2" charset="2"/>
              </a:rPr>
              <a:t> </a:t>
            </a:r>
            <a:r>
              <a:rPr lang="el-GR" sz="1400" dirty="0">
                <a:solidFill>
                  <a:srgbClr val="FF9900"/>
                </a:solidFill>
                <a:sym typeface="Wingdings" pitchFamily="2" charset="2"/>
              </a:rPr>
              <a:t>Πορτοκαλί</a:t>
            </a:r>
          </a:p>
          <a:p>
            <a:pPr lvl="2">
              <a:lnSpc>
                <a:spcPct val="80000"/>
              </a:lnSpc>
              <a:spcBef>
                <a:spcPts val="600"/>
              </a:spcBef>
            </a:pPr>
            <a:r>
              <a:rPr lang="el-GR" sz="1400" dirty="0"/>
              <a:t>100 </a:t>
            </a:r>
            <a:r>
              <a:rPr lang="el-GR" sz="1400" dirty="0">
                <a:sym typeface="Wingdings" pitchFamily="2" charset="2"/>
              </a:rPr>
              <a:t> Μαύρο</a:t>
            </a:r>
          </a:p>
          <a:p>
            <a:pPr lvl="2">
              <a:lnSpc>
                <a:spcPct val="80000"/>
              </a:lnSpc>
              <a:spcBef>
                <a:spcPts val="600"/>
              </a:spcBef>
            </a:pPr>
            <a:r>
              <a:rPr lang="el-GR" sz="1400" dirty="0"/>
              <a:t>101 </a:t>
            </a:r>
            <a:r>
              <a:rPr lang="el-GR" sz="1400" dirty="0">
                <a:sym typeface="Wingdings" pitchFamily="2" charset="2"/>
              </a:rPr>
              <a:t></a:t>
            </a:r>
            <a:r>
              <a:rPr lang="el-GR" sz="1400" dirty="0">
                <a:solidFill>
                  <a:srgbClr val="7030A0"/>
                </a:solidFill>
                <a:sym typeface="Wingdings" pitchFamily="2" charset="2"/>
              </a:rPr>
              <a:t> Μωβ</a:t>
            </a:r>
          </a:p>
          <a:p>
            <a:pPr lvl="2">
              <a:lnSpc>
                <a:spcPct val="80000"/>
              </a:lnSpc>
              <a:spcBef>
                <a:spcPts val="600"/>
              </a:spcBef>
            </a:pPr>
            <a:r>
              <a:rPr lang="el-GR" sz="1400" dirty="0"/>
              <a:t>110 </a:t>
            </a:r>
            <a:r>
              <a:rPr lang="el-GR" sz="1400" dirty="0">
                <a:sym typeface="Wingdings" pitchFamily="2" charset="2"/>
              </a:rPr>
              <a:t> Δεν χρησιμοποιείται</a:t>
            </a:r>
          </a:p>
          <a:p>
            <a:pPr lvl="2">
              <a:lnSpc>
                <a:spcPct val="80000"/>
              </a:lnSpc>
              <a:spcBef>
                <a:spcPts val="600"/>
              </a:spcBef>
            </a:pPr>
            <a:r>
              <a:rPr lang="el-GR" sz="1400" dirty="0"/>
              <a:t>111 </a:t>
            </a:r>
            <a:r>
              <a:rPr lang="el-GR" sz="1400" dirty="0">
                <a:sym typeface="Wingdings" pitchFamily="2" charset="2"/>
              </a:rPr>
              <a:t> Δεν </a:t>
            </a:r>
            <a:r>
              <a:rPr lang="el-GR" sz="1400" dirty="0" smtClean="0">
                <a:sym typeface="Wingdings" pitchFamily="2" charset="2"/>
              </a:rPr>
              <a:t>χρησιμοποιείται</a:t>
            </a:r>
            <a:endParaRPr lang="el-GR" sz="1400" dirty="0"/>
          </a:p>
        </p:txBody>
      </p:sp>
      <p:sp>
        <p:nvSpPr>
          <p:cNvPr id="7" name="Text Box 27"/>
          <p:cNvSpPr txBox="1">
            <a:spLocks noChangeArrowheads="1"/>
          </p:cNvSpPr>
          <p:nvPr/>
        </p:nvSpPr>
        <p:spPr bwMode="auto">
          <a:xfrm>
            <a:off x="431577" y="3216354"/>
            <a:ext cx="8424862" cy="307975"/>
          </a:xfrm>
          <a:prstGeom prst="rect">
            <a:avLst/>
          </a:prstGeom>
          <a:solidFill>
            <a:schemeClr val="accent1"/>
          </a:solidFill>
          <a:ln w="9525">
            <a:noFill/>
            <a:miter lim="800000"/>
            <a:headEnd/>
            <a:tailEnd/>
          </a:ln>
        </p:spPr>
        <p:txBody>
          <a:bodyPr>
            <a:spAutoFit/>
          </a:bodyPr>
          <a:lstStyle/>
          <a:p>
            <a:pPr algn="ctr">
              <a:spcBef>
                <a:spcPct val="50000"/>
              </a:spcBef>
            </a:pPr>
            <a:r>
              <a:rPr lang="el-GR" sz="1400">
                <a:solidFill>
                  <a:schemeClr val="bg1"/>
                </a:solidFill>
              </a:rPr>
              <a:t>Ο αριθμός των συνδυασμών μεταβάλλεται εκθετικά. Ειδικότερα διπλασιάζεται για κάθε επιπλέον ψηφίο.</a:t>
            </a:r>
          </a:p>
        </p:txBody>
      </p:sp>
      <p:sp>
        <p:nvSpPr>
          <p:cNvPr id="9" name="Rectangle 10"/>
          <p:cNvSpPr/>
          <p:nvPr/>
        </p:nvSpPr>
        <p:spPr>
          <a:xfrm>
            <a:off x="1115616" y="3540146"/>
            <a:ext cx="7488831"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80000"/>
              </a:lnSpc>
              <a:defRPr/>
            </a:pPr>
            <a:r>
              <a:rPr lang="el-GR" sz="1400" b="1" dirty="0"/>
              <a:t>Πόσα </a:t>
            </a:r>
            <a:r>
              <a:rPr lang="en-US" sz="1400" b="1" dirty="0"/>
              <a:t>bits </a:t>
            </a:r>
            <a:r>
              <a:rPr lang="el-GR" sz="1400" b="1" dirty="0"/>
              <a:t>χρειάζονται για την κωδικοποίηση των 24 γραμμάτων της Ελληνικής γλώσσας;</a:t>
            </a:r>
          </a:p>
          <a:p>
            <a:pPr>
              <a:lnSpc>
                <a:spcPct val="80000"/>
              </a:lnSpc>
              <a:defRPr/>
            </a:pPr>
            <a:endParaRPr lang="el-GR" sz="1400" b="1" dirty="0" smtClean="0"/>
          </a:p>
          <a:p>
            <a:pPr lvl="1">
              <a:lnSpc>
                <a:spcPct val="80000"/>
              </a:lnSpc>
              <a:defRPr/>
            </a:pPr>
            <a:r>
              <a:rPr lang="el-GR" sz="1500" dirty="0" smtClean="0"/>
              <a:t>2</a:t>
            </a:r>
            <a:r>
              <a:rPr lang="el-GR" sz="1500" baseline="30000" dirty="0" smtClean="0"/>
              <a:t>4</a:t>
            </a:r>
            <a:r>
              <a:rPr lang="el-GR" sz="1500" dirty="0" smtClean="0"/>
              <a:t>=16&lt;24 </a:t>
            </a:r>
            <a:r>
              <a:rPr lang="el-GR" sz="1500" dirty="0"/>
              <a:t>και 2</a:t>
            </a:r>
            <a:r>
              <a:rPr lang="el-GR" sz="1500" baseline="30000" dirty="0"/>
              <a:t>5</a:t>
            </a:r>
            <a:r>
              <a:rPr lang="el-GR" sz="1500" dirty="0"/>
              <a:t>=32&gt;24 άρα χρειάζονται 5 </a:t>
            </a:r>
            <a:r>
              <a:rPr lang="en-US" sz="1500" dirty="0"/>
              <a:t>bits</a:t>
            </a:r>
            <a:endParaRPr lang="el-GR" sz="1500" dirty="0"/>
          </a:p>
          <a:p>
            <a:pPr lvl="1">
              <a:lnSpc>
                <a:spcPct val="80000"/>
              </a:lnSpc>
              <a:defRPr/>
            </a:pPr>
            <a:endParaRPr lang="en-US" sz="1500" dirty="0"/>
          </a:p>
          <a:p>
            <a:pPr lvl="2">
              <a:lnSpc>
                <a:spcPct val="80000"/>
              </a:lnSpc>
              <a:defRPr/>
            </a:pPr>
            <a:r>
              <a:rPr lang="el-GR" sz="1200" dirty="0"/>
              <a:t>00000</a:t>
            </a:r>
            <a:r>
              <a:rPr lang="el-GR" sz="1200" dirty="0">
                <a:sym typeface="Wingdings" pitchFamily="2" charset="2"/>
              </a:rPr>
              <a:t>Α</a:t>
            </a:r>
          </a:p>
          <a:p>
            <a:pPr lvl="2">
              <a:lnSpc>
                <a:spcPct val="80000"/>
              </a:lnSpc>
              <a:defRPr/>
            </a:pPr>
            <a:r>
              <a:rPr lang="el-GR" sz="1200" dirty="0">
                <a:sym typeface="Wingdings" pitchFamily="2" charset="2"/>
              </a:rPr>
              <a:t>00001Β</a:t>
            </a:r>
          </a:p>
          <a:p>
            <a:pPr lvl="2">
              <a:lnSpc>
                <a:spcPct val="80000"/>
              </a:lnSpc>
              <a:defRPr/>
            </a:pPr>
            <a:r>
              <a:rPr lang="el-GR" sz="1200" dirty="0">
                <a:sym typeface="Wingdings" pitchFamily="2" charset="2"/>
              </a:rPr>
              <a:t>00010Γ</a:t>
            </a:r>
          </a:p>
          <a:p>
            <a:pPr lvl="2">
              <a:lnSpc>
                <a:spcPct val="80000"/>
              </a:lnSpc>
              <a:defRPr/>
            </a:pPr>
            <a:r>
              <a:rPr lang="el-GR" sz="1200" dirty="0">
                <a:sym typeface="Wingdings" pitchFamily="2" charset="2"/>
              </a:rPr>
              <a:t>00011Δ</a:t>
            </a:r>
          </a:p>
          <a:p>
            <a:pPr lvl="2">
              <a:lnSpc>
                <a:spcPct val="80000"/>
              </a:lnSpc>
              <a:defRPr/>
            </a:pPr>
            <a:r>
              <a:rPr lang="el-GR" sz="1200" dirty="0">
                <a:sym typeface="Wingdings" pitchFamily="2" charset="2"/>
              </a:rPr>
              <a:t>....</a:t>
            </a:r>
          </a:p>
          <a:p>
            <a:pPr lvl="2">
              <a:lnSpc>
                <a:spcPct val="80000"/>
              </a:lnSpc>
              <a:defRPr/>
            </a:pPr>
            <a:r>
              <a:rPr lang="el-GR" sz="1200" dirty="0"/>
              <a:t>10111</a:t>
            </a:r>
            <a:r>
              <a:rPr lang="el-GR" sz="1200" dirty="0">
                <a:sym typeface="Wingdings" pitchFamily="2" charset="2"/>
              </a:rPr>
              <a:t></a:t>
            </a:r>
            <a:r>
              <a:rPr lang="el-GR" sz="1200" dirty="0" smtClean="0">
                <a:sym typeface="Wingdings" pitchFamily="2" charset="2"/>
              </a:rPr>
              <a:t>Ω</a:t>
            </a:r>
          </a:p>
          <a:p>
            <a:pPr lvl="2">
              <a:lnSpc>
                <a:spcPct val="80000"/>
              </a:lnSpc>
              <a:defRPr/>
            </a:pPr>
            <a:endParaRPr lang="el-GR" sz="1500" dirty="0">
              <a:sym typeface="Wingdings" pitchFamily="2" charset="2"/>
            </a:endParaRPr>
          </a:p>
          <a:p>
            <a:pPr lvl="1">
              <a:lnSpc>
                <a:spcPct val="80000"/>
              </a:lnSpc>
              <a:defRPr/>
            </a:pPr>
            <a:r>
              <a:rPr lang="el-GR" sz="1500" dirty="0">
                <a:sym typeface="Wingdings" pitchFamily="2" charset="2"/>
              </a:rPr>
              <a:t>Περισσεύουν 8 συνδυασμοί </a:t>
            </a:r>
            <a:r>
              <a:rPr lang="en-US" sz="1500" dirty="0" smtClean="0">
                <a:sym typeface="Wingdings" pitchFamily="2" charset="2"/>
              </a:rPr>
              <a:t>bits</a:t>
            </a:r>
            <a:r>
              <a:rPr lang="el-GR" sz="1500" dirty="0" smtClean="0">
                <a:sym typeface="Wingdings" pitchFamily="2" charset="2"/>
              </a:rPr>
              <a:t> που δεν θα χρησιμοποιηθούν</a:t>
            </a:r>
            <a:endParaRPr lang="en-US" sz="1500" dirty="0"/>
          </a:p>
        </p:txBody>
      </p:sp>
      <p:sp>
        <p:nvSpPr>
          <p:cNvPr id="10" name="Right Arrow 11"/>
          <p:cNvSpPr/>
          <p:nvPr/>
        </p:nvSpPr>
        <p:spPr>
          <a:xfrm>
            <a:off x="4651146" y="1992677"/>
            <a:ext cx="504130" cy="4364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l-GR"/>
          </a:p>
        </p:txBody>
      </p:sp>
    </p:spTree>
    <p:extLst>
      <p:ext uri="{BB962C8B-B14F-4D97-AF65-F5344CB8AC3E}">
        <p14:creationId xmlns:p14="http://schemas.microsoft.com/office/powerpoint/2010/main" val="2479954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3898</TotalTime>
  <Words>2406</Words>
  <Application>Microsoft Office PowerPoint</Application>
  <PresentationFormat>Προβολή στην οθόνη (16:10)</PresentationFormat>
  <Paragraphs>322</Paragraphs>
  <Slides>34</Slides>
  <Notes>10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34</vt:i4>
      </vt:variant>
    </vt:vector>
  </HeadingPairs>
  <TitlesOfParts>
    <vt:vector size="41" baseType="lpstr">
      <vt:lpstr>Arial Unicode MS</vt:lpstr>
      <vt:lpstr>Arial</vt:lpstr>
      <vt:lpstr>Calibri</vt:lpstr>
      <vt:lpstr>Courier New</vt:lpstr>
      <vt:lpstr>Times New Roman</vt:lpstr>
      <vt:lpstr>Wingdings</vt:lpstr>
      <vt:lpstr>Θέμα του Office</vt:lpstr>
      <vt:lpstr>Πληροφορική Ι</vt:lpstr>
      <vt:lpstr>Παρουσίαση του PowerPoint</vt:lpstr>
      <vt:lpstr>Άδειες Χρήσης</vt:lpstr>
      <vt:lpstr>Χρηματοδότηση</vt:lpstr>
      <vt:lpstr>Τύποι δεδομένων</vt:lpstr>
      <vt:lpstr>Ψηφιακή αναπαράσταση</vt:lpstr>
      <vt:lpstr>Τα δεδομένα στο εσωτερικό του Η/Υ</vt:lpstr>
      <vt:lpstr>Συνδυασμοί δυαδικών ψηφίων</vt:lpstr>
      <vt:lpstr>Παραδείγματα</vt:lpstr>
      <vt:lpstr>Κωδικοποιήσεις κειμένου</vt:lpstr>
      <vt:lpstr>Παραδείγματα με κωδικοποίηση ASCII</vt:lpstr>
      <vt:lpstr>Αναπαράσταση αριθμών</vt:lpstr>
      <vt:lpstr>Αναπαράσταση εικόνων</vt:lpstr>
      <vt:lpstr>Διανυσματικά Γραφικά</vt:lpstr>
      <vt:lpstr>Ψηφιογραφικές εικόνες (bitmaps)</vt:lpstr>
      <vt:lpstr>Μεγέθυνση ψηφιογραφικής εικόνας</vt:lpstr>
      <vt:lpstr>Ψηφιοποίηση εικόνων</vt:lpstr>
      <vt:lpstr>Βάθος χρώματος και ποιότητα εικόνας</vt:lpstr>
      <vt:lpstr>Παράδειγμα (εικόνα bitmap)</vt:lpstr>
      <vt:lpstr>JPEG vs. GIF</vt:lpstr>
      <vt:lpstr>Αναπαράσταση ήχου</vt:lpstr>
      <vt:lpstr>Μετατροπή δεδομένων ήχου σε συμβολοσειρές bits</vt:lpstr>
      <vt:lpstr>Δειγματοληψία και κβάντωση</vt:lpstr>
      <vt:lpstr>Ποιότητα ήχου</vt:lpstr>
      <vt:lpstr>Συμπιεσμένες μορφές ήχου</vt:lpstr>
      <vt:lpstr>Αναπαράσταση βίντεο</vt:lpstr>
      <vt:lpstr>Streaming</vt:lpstr>
      <vt:lpstr>Δεκαεξαδικός Συμβολισμός </vt:lpstr>
      <vt:lpstr>Οκταδικός Συμβολισμός</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Evaggelos Karvounis</cp:lastModifiedBy>
  <cp:revision>269</cp:revision>
  <dcterms:created xsi:type="dcterms:W3CDTF">2012-09-06T09:03:05Z</dcterms:created>
  <dcterms:modified xsi:type="dcterms:W3CDTF">2015-07-21T13:40:43Z</dcterms:modified>
</cp:coreProperties>
</file>