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3" autoAdjust="0"/>
    <p:restoredTop sz="867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32E2-C28E-46A5-A765-70623413AC34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2F16-E4C1-4F16-AE28-89AB7D58B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86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έκδοση,2011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Εκδ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Hill Publishers LTD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2011   Καφετζής Δ.&amp;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Ιατρικές εκδόσεις  Λίτσας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2010 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Ματσανιώτης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Νικόλαος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Σ.,Καρπάθιος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Θεμιστοκλής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Ε.,Νικολαΐδου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Καρπαθίου Πολυξένη Ιατρικές εκδόσεις  Λίτσας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2F16-E4C1-4F16-AE28-89AB7D58B56C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727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2F16-E4C1-4F16-AE28-89AB7D58B56C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89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2F16-E4C1-4F16-AE28-89AB7D58B56C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72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2F16-E4C1-4F16-AE28-89AB7D58B56C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56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39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6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56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65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07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7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851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0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9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91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4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28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49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27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3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53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6AC6-7FBB-4819-97A8-53C5EE0ECC5E}" type="datetimeFigureOut">
              <a:rPr lang="el-GR" smtClean="0"/>
              <a:t>25/9/2015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FEBAE6-6319-47B3-BDB1-C49421AB11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00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Νευρολογικές παθήσεις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Γρίβα Ευαγγελία</a:t>
            </a:r>
          </a:p>
          <a:p>
            <a:r>
              <a:rPr lang="el-GR" altLang="el-GR" dirty="0" smtClean="0"/>
              <a:t>Παιδίατρος – </a:t>
            </a:r>
            <a:r>
              <a:rPr lang="el-GR" altLang="el-GR" dirty="0" err="1" smtClean="0"/>
              <a:t>Νεογνολόγος</a:t>
            </a:r>
            <a:endParaRPr lang="el-GR" altLang="el-GR" dirty="0" smtClean="0"/>
          </a:p>
          <a:p>
            <a:r>
              <a:rPr lang="el-GR" altLang="el-GR" dirty="0" smtClean="0"/>
              <a:t>Καθηγήτρια ΤΕΙ Ηπείρου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7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99138" y="1266092"/>
            <a:ext cx="10292862" cy="2729134"/>
          </a:xfrm>
        </p:spPr>
        <p:txBody>
          <a:bodyPr/>
          <a:lstStyle/>
          <a:p>
            <a:r>
              <a:rPr lang="el-GR" dirty="0"/>
              <a:t>Οι πυρετικοί σπασμοί συνήθως έχουν καλοήθη πρόγνωση, και μόνο το 1% των παιδιών με πυρε­τικούς σπασμούς θα αναπτύξει τελικά επιληψία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παράγοντες κινδύνου για την επακόλουθη α­νάπτυξη επιληπτικής διαταραχής </a:t>
            </a:r>
            <a:r>
              <a:rPr lang="el-GR" dirty="0" smtClean="0"/>
              <a:t>είναι</a:t>
            </a:r>
          </a:p>
          <a:p>
            <a:pPr lvl="1"/>
            <a:r>
              <a:rPr lang="el-GR" dirty="0" smtClean="0"/>
              <a:t> </a:t>
            </a:r>
            <a:r>
              <a:rPr lang="el-GR" dirty="0"/>
              <a:t>η παρατε­ταμένη διάρκεια (πάνω από 30 λεπτά</a:t>
            </a:r>
            <a:r>
              <a:rPr lang="el-GR" dirty="0" smtClean="0"/>
              <a:t>),</a:t>
            </a:r>
          </a:p>
          <a:p>
            <a:pPr lvl="1"/>
            <a:r>
              <a:rPr lang="el-GR" dirty="0" smtClean="0"/>
              <a:t> </a:t>
            </a:r>
            <a:r>
              <a:rPr lang="el-GR" dirty="0"/>
              <a:t>οι εστια­κοί σπασμοί ή </a:t>
            </a:r>
            <a:endParaRPr lang="el-GR" dirty="0" smtClean="0"/>
          </a:p>
          <a:p>
            <a:pPr lvl="1"/>
            <a:r>
              <a:rPr lang="el-GR" dirty="0" smtClean="0"/>
              <a:t>οι </a:t>
            </a:r>
            <a:r>
              <a:rPr lang="el-GR" dirty="0"/>
              <a:t>σπασμοί που υποτροπιάζουν κατά τη διαδρομή της ίδιας λοίμωξης.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81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/>
              <a:t>Κατά τη διάρκεια εμπύρετων νοσημάτων οι γονείς θα πρέπει να</a:t>
            </a:r>
            <a:br>
              <a:rPr lang="el-GR" sz="1800" dirty="0"/>
            </a:b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συμβουλεύονται </a:t>
            </a:r>
            <a:r>
              <a:rPr lang="el-GR" dirty="0"/>
              <a:t>να προσπαθούν να διατηρήσουν τη θερμοκρασία χαμηλή </a:t>
            </a:r>
            <a:endParaRPr lang="el-GR" dirty="0" smtClean="0"/>
          </a:p>
          <a:p>
            <a:r>
              <a:rPr lang="el-GR" dirty="0" smtClean="0"/>
              <a:t>μέσω </a:t>
            </a:r>
            <a:r>
              <a:rPr lang="el-GR" dirty="0"/>
              <a:t>απομάκρυνσης των ζεστών ρούχων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χλιαρών επιθεμάτων </a:t>
            </a:r>
            <a:r>
              <a:rPr lang="el-GR" dirty="0" smtClean="0"/>
              <a:t>και</a:t>
            </a:r>
          </a:p>
          <a:p>
            <a:r>
              <a:rPr lang="el-GR" dirty="0" smtClean="0"/>
              <a:t> </a:t>
            </a:r>
            <a:r>
              <a:rPr lang="el-GR" dirty="0"/>
              <a:t>χο­ρήγησης αντιπυρετικών, π.χ. </a:t>
            </a:r>
            <a:r>
              <a:rPr lang="el-GR" dirty="0" err="1"/>
              <a:t>παρακεταμόλη</a:t>
            </a:r>
            <a:r>
              <a:rPr lang="el-GR" dirty="0"/>
              <a:t> ή </a:t>
            </a:r>
            <a:r>
              <a:rPr lang="el-GR" dirty="0" err="1" smtClean="0"/>
              <a:t>ιβουπροφένη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Οι γονείς παιδιών με αυξημένο κίν­δυνο υποτροπής σπασμών θα πρέπει να εφοδιά­ζονται με </a:t>
            </a:r>
            <a:r>
              <a:rPr lang="el-GR" dirty="0" err="1"/>
              <a:t>διορθικά</a:t>
            </a:r>
            <a:r>
              <a:rPr lang="el-GR" dirty="0"/>
              <a:t> σκευάσματα </a:t>
            </a:r>
            <a:r>
              <a:rPr lang="el-GR" dirty="0" err="1"/>
              <a:t>διαζεπάμης</a:t>
            </a:r>
            <a:r>
              <a:rPr lang="el-GR" dirty="0"/>
              <a:t> τα ο­ποία θα πρέπει να χορηγήσουν σε οποιοδήποτε νέο επεισόδιο σπασμών διαρκείας πάνω από 5 λεπτών. </a:t>
            </a:r>
          </a:p>
        </p:txBody>
      </p:sp>
    </p:spTree>
    <p:extLst>
      <p:ext uri="{BB962C8B-B14F-4D97-AF65-F5344CB8AC3E}">
        <p14:creationId xmlns:p14="http://schemas.microsoft.com/office/powerpoint/2010/main" val="20786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Επιληψία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24222" y="2133600"/>
            <a:ext cx="938039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επιληψία προσβάλλει περίπου 5 ανά 1000 παιδιά σχολικής ηλικίας και το 10% αυτών παρου­σιάζουν σοβαρή νόσο.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διάγνωση της επιληψίας βασίζεται </a:t>
            </a:r>
          </a:p>
          <a:p>
            <a:r>
              <a:rPr lang="el-GR" dirty="0" smtClean="0"/>
              <a:t>στο </a:t>
            </a:r>
            <a:r>
              <a:rPr lang="el-GR" dirty="0"/>
              <a:t>λεπτο­μερές </a:t>
            </a:r>
            <a:r>
              <a:rPr lang="el-GR" dirty="0" smtClean="0"/>
              <a:t>ιστορικό</a:t>
            </a:r>
          </a:p>
          <a:p>
            <a:r>
              <a:rPr lang="el-GR" dirty="0" smtClean="0"/>
              <a:t> </a:t>
            </a:r>
            <a:r>
              <a:rPr lang="el-GR" dirty="0"/>
              <a:t>στην κλινική εξέταση και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 err="1"/>
              <a:t>ΗΕΓραφικά</a:t>
            </a:r>
            <a:r>
              <a:rPr lang="el-GR" dirty="0"/>
              <a:t> ευρήματα. Εάν είναι διαθέσιμη, θα βοηθήσει πολύ </a:t>
            </a:r>
            <a:endParaRPr lang="el-GR" dirty="0" smtClean="0"/>
          </a:p>
          <a:p>
            <a:r>
              <a:rPr lang="el-GR" b="1" dirty="0" smtClean="0"/>
              <a:t>η </a:t>
            </a:r>
            <a:r>
              <a:rPr lang="el-GR" b="1" dirty="0"/>
              <a:t>βιντεοσκόπηση </a:t>
            </a:r>
            <a:r>
              <a:rPr lang="el-GR" dirty="0"/>
              <a:t>ενός επεισοδίου σπασμών ή πι­θανών </a:t>
            </a:r>
            <a:r>
              <a:rPr lang="el-GR" dirty="0" smtClean="0"/>
              <a:t>σπασμών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039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 rot="19965045">
            <a:off x="80373" y="1569980"/>
            <a:ext cx="3073288" cy="47625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Ταξινόμηση Επιληψίας</a:t>
            </a:r>
          </a:p>
        </p:txBody>
      </p:sp>
      <p:pic>
        <p:nvPicPr>
          <p:cNvPr id="57348" name="Picture 4" descr="Untitled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-443" r="4204" b="1983"/>
          <a:stretch/>
        </p:blipFill>
        <p:spPr>
          <a:xfrm>
            <a:off x="2743199" y="0"/>
            <a:ext cx="9448801" cy="6908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i="1" dirty="0"/>
              <a:t>Τύποι γενικευμένης επιληψίας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 smtClean="0"/>
              <a:t>Το </a:t>
            </a:r>
            <a:r>
              <a:rPr lang="en-US" b="1" dirty="0" smtClean="0"/>
              <a:t>status epilepticus</a:t>
            </a:r>
            <a:r>
              <a:rPr lang="el-GR" dirty="0" smtClean="0"/>
              <a:t>,  </a:t>
            </a:r>
            <a:r>
              <a:rPr lang="el-GR" dirty="0"/>
              <a:t>αφορά σε </a:t>
            </a:r>
            <a:r>
              <a:rPr lang="el-GR" dirty="0" smtClean="0"/>
              <a:t>πολλαπλά</a:t>
            </a:r>
            <a:r>
              <a:rPr lang="en-US" dirty="0" smtClean="0"/>
              <a:t> </a:t>
            </a:r>
            <a:r>
              <a:rPr lang="el-GR" dirty="0" smtClean="0"/>
              <a:t>επεισόδια </a:t>
            </a:r>
            <a:r>
              <a:rPr lang="el-GR" dirty="0"/>
              <a:t>σπασμών χωρίς ανάκτηση της </a:t>
            </a:r>
            <a:r>
              <a:rPr lang="el-GR" dirty="0" smtClean="0"/>
              <a:t>συνεί­δησης </a:t>
            </a:r>
            <a:r>
              <a:rPr lang="el-GR" dirty="0"/>
              <a:t>στα </a:t>
            </a:r>
            <a:r>
              <a:rPr lang="el-GR" dirty="0" smtClean="0"/>
              <a:t>μεσοδιαστήματα</a:t>
            </a:r>
            <a:endParaRPr lang="en-US" dirty="0" smtClean="0"/>
          </a:p>
          <a:p>
            <a:r>
              <a:rPr lang="el-GR" dirty="0" smtClean="0"/>
              <a:t>Οι </a:t>
            </a:r>
            <a:r>
              <a:rPr lang="el-GR" b="1" dirty="0"/>
              <a:t>αφαιρέσεις, οι τονικοί ή </a:t>
            </a:r>
            <a:r>
              <a:rPr lang="el-GR" b="1" dirty="0" err="1"/>
              <a:t>τονικοκλονικοί</a:t>
            </a:r>
            <a:r>
              <a:rPr lang="el-GR" b="1" dirty="0"/>
              <a:t> </a:t>
            </a:r>
            <a:r>
              <a:rPr lang="el-GR" b="1" dirty="0" smtClean="0"/>
              <a:t>τύποι</a:t>
            </a:r>
            <a:r>
              <a:rPr lang="en-US" b="1" dirty="0" smtClean="0"/>
              <a:t> </a:t>
            </a:r>
            <a:r>
              <a:rPr lang="el-GR" dirty="0" smtClean="0"/>
              <a:t>σπασμών </a:t>
            </a:r>
            <a:r>
              <a:rPr lang="el-GR" dirty="0"/>
              <a:t>μπορεί να υποχωρήσουν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Η </a:t>
            </a:r>
            <a:r>
              <a:rPr lang="el-GR" dirty="0" smtClean="0"/>
              <a:t>ταυτο</a:t>
            </a:r>
            <a:r>
              <a:rPr lang="el-GR" dirty="0"/>
              <a:t>ποίηση του εκάστοτε επιληπτικού συνδρόμου ε­πιτρέπει πιο ακριβή πρόγνωση για το άτομο. 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Οι </a:t>
            </a:r>
            <a:r>
              <a:rPr lang="el-GR" b="1" dirty="0"/>
              <a:t>μη-τονικοί και οι </a:t>
            </a:r>
            <a:r>
              <a:rPr lang="el-GR" b="1" dirty="0" err="1"/>
              <a:t>μυοκλονικοί</a:t>
            </a:r>
            <a:r>
              <a:rPr lang="el-GR" b="1" dirty="0"/>
              <a:t> </a:t>
            </a:r>
            <a:r>
              <a:rPr lang="el-GR" dirty="0"/>
              <a:t>σπασμοί μπο­ρεί να συνοδεύουν δυσγενεσία του εγκεφάλου ή μια </a:t>
            </a:r>
            <a:r>
              <a:rPr lang="el-GR" dirty="0" err="1"/>
              <a:t>νευροεκφυλιστική</a:t>
            </a:r>
            <a:r>
              <a:rPr lang="el-GR" dirty="0"/>
              <a:t> νόσο και </a:t>
            </a:r>
            <a:r>
              <a:rPr lang="el-GR" dirty="0" smtClean="0"/>
              <a:t> έχουν </a:t>
            </a:r>
            <a:r>
              <a:rPr lang="el-GR" dirty="0"/>
              <a:t>φτωχή πρόγνωση.</a:t>
            </a:r>
          </a:p>
          <a:p>
            <a:pPr marL="0" lv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5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80313" y="337507"/>
            <a:ext cx="8911687" cy="1280890"/>
          </a:xfrm>
        </p:spPr>
        <p:txBody>
          <a:bodyPr/>
          <a:lstStyle/>
          <a:p>
            <a:r>
              <a:rPr lang="el-GR" altLang="el-GR" dirty="0"/>
              <a:t>Ταξινόμηση Επιληψίας</a:t>
            </a:r>
          </a:p>
        </p:txBody>
      </p:sp>
      <p:pic>
        <p:nvPicPr>
          <p:cNvPr id="59396" name="Picture 4" descr="Untitled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155" r="3780" b="3882"/>
          <a:stretch/>
        </p:blipFill>
        <p:spPr>
          <a:xfrm>
            <a:off x="1364566" y="1280159"/>
            <a:ext cx="10827434" cy="45358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91493" y="0"/>
            <a:ext cx="9062263" cy="1709657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σπασμοί που σχετίζονται με ειδική εντόπιση </a:t>
            </a:r>
            <a:r>
              <a:rPr lang="el-GR" sz="2800" dirty="0" smtClean="0"/>
              <a:t>(εστιακή </a:t>
            </a:r>
            <a:r>
              <a:rPr lang="el-GR" sz="2800" dirty="0"/>
              <a:t>ή μερική </a:t>
            </a:r>
            <a:r>
              <a:rPr lang="el-GR" sz="2800" dirty="0" smtClean="0"/>
              <a:t>επιλη­ψία)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2000" dirty="0"/>
              <a:t>Αυτοί οι σπασμοί μπορεί να εκλύονται από οποιονδήποτε από τους τέσσερις λοβούς του ε­γκεφάλου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91493" y="1709657"/>
            <a:ext cx="9536383" cy="5148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. </a:t>
            </a:r>
          </a:p>
          <a:p>
            <a:pPr marL="0" indent="0">
              <a:buNone/>
            </a:pPr>
            <a:r>
              <a:rPr lang="el-GR" b="1" dirty="0" smtClean="0"/>
              <a:t>Η </a:t>
            </a:r>
            <a:r>
              <a:rPr lang="el-GR" b="1" i="1" dirty="0"/>
              <a:t>επιληψία κροταφικού λοβού </a:t>
            </a:r>
            <a:r>
              <a:rPr lang="el-GR" dirty="0"/>
              <a:t>είναι η </a:t>
            </a:r>
            <a:r>
              <a:rPr lang="el-GR" dirty="0" smtClean="0"/>
              <a:t>συνηθέστερη</a:t>
            </a:r>
            <a:r>
              <a:rPr lang="el-GR" dirty="0"/>
              <a:t>, με περίεργα αισθήματα στην </a:t>
            </a:r>
            <a:r>
              <a:rPr lang="el-GR" dirty="0" smtClean="0"/>
              <a:t>κεφαλή </a:t>
            </a:r>
            <a:r>
              <a:rPr lang="el-GR" dirty="0"/>
              <a:t>ή στην κοιλία, </a:t>
            </a:r>
            <a:endParaRPr lang="el-GR" dirty="0" smtClean="0"/>
          </a:p>
          <a:p>
            <a:r>
              <a:rPr lang="el-GR" dirty="0" smtClean="0"/>
              <a:t>ασυνήθιστη </a:t>
            </a:r>
            <a:r>
              <a:rPr lang="el-GR" dirty="0"/>
              <a:t>αίσθηση γεύσης ή όσφρησης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 διαστρέβλωση </a:t>
            </a:r>
            <a:r>
              <a:rPr lang="el-GR" dirty="0"/>
              <a:t>των ήχων και </a:t>
            </a:r>
            <a:endParaRPr lang="el-GR" dirty="0" smtClean="0"/>
          </a:p>
          <a:p>
            <a:r>
              <a:rPr lang="el-GR" dirty="0" smtClean="0"/>
              <a:t>ση­μεία </a:t>
            </a:r>
            <a:r>
              <a:rPr lang="el-GR" dirty="0"/>
              <a:t>από το αυτόνομο νευρικό σύστημα. Μπο­ρεί να </a:t>
            </a:r>
            <a:r>
              <a:rPr lang="el-GR" dirty="0" smtClean="0"/>
              <a:t>υπάρχουν</a:t>
            </a:r>
          </a:p>
          <a:p>
            <a:r>
              <a:rPr lang="el-GR" dirty="0" smtClean="0"/>
              <a:t> </a:t>
            </a:r>
            <a:r>
              <a:rPr lang="el-GR" dirty="0"/>
              <a:t>ψυχοκινητικά φαινόμενα όπως δάγκωμα χειλιών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επαναλαμβανόμενες </a:t>
            </a:r>
            <a:r>
              <a:rPr lang="el-GR" u="sng" dirty="0"/>
              <a:t>στερεό­τυπες κινήσεις </a:t>
            </a:r>
            <a:r>
              <a:rPr lang="el-GR" dirty="0"/>
              <a:t>όπως τράβηγμα ρούχων, βάδι­σμα με άσκοπο τρόπο (</a:t>
            </a:r>
            <a:r>
              <a:rPr lang="el-GR" u="sng" dirty="0"/>
              <a:t>αυτοματισμο</a:t>
            </a:r>
            <a:r>
              <a:rPr lang="el-GR" dirty="0"/>
              <a:t>ί), </a:t>
            </a:r>
            <a:r>
              <a:rPr lang="el-GR" dirty="0" smtClean="0"/>
              <a:t>μετείκασμα</a:t>
            </a:r>
            <a:r>
              <a:rPr lang="en-US" dirty="0" smtClean="0"/>
              <a:t> (</a:t>
            </a:r>
            <a:r>
              <a:rPr lang="en-US" u="sng" dirty="0" smtClean="0"/>
              <a:t>déjà vu) </a:t>
            </a:r>
            <a:r>
              <a:rPr lang="el-GR" u="sng" dirty="0" smtClean="0"/>
              <a:t>ή “</a:t>
            </a:r>
            <a:r>
              <a:rPr lang="en-US" u="sng" dirty="0" err="1" smtClean="0"/>
              <a:t>jamais</a:t>
            </a:r>
            <a:r>
              <a:rPr lang="en-US" u="sng" dirty="0" smtClean="0"/>
              <a:t> vu</a:t>
            </a:r>
            <a:r>
              <a:rPr lang="el-GR" i="1" dirty="0" smtClean="0"/>
              <a:t>" </a:t>
            </a:r>
            <a:r>
              <a:rPr lang="el-GR" dirty="0"/>
              <a:t>φαινόμενα </a:t>
            </a:r>
            <a:r>
              <a:rPr lang="en-US" dirty="0" smtClean="0"/>
              <a:t>(</a:t>
            </a:r>
            <a:r>
              <a:rPr lang="el-GR" dirty="0" smtClean="0"/>
              <a:t>έντονο </a:t>
            </a:r>
            <a:r>
              <a:rPr lang="el-GR" dirty="0"/>
              <a:t>αί­σθημα ότι το άτομο έχει ξαναβρεθεί ή δεν έχει ξαναβρεθεί ποτέ στην ίδια κατάσταση πριν) ή </a:t>
            </a:r>
            <a:r>
              <a:rPr lang="el-GR" u="sng" dirty="0"/>
              <a:t>φόβο.</a:t>
            </a:r>
            <a:r>
              <a:rPr lang="el-GR" dirty="0"/>
              <a:t>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επίπεδο συνείδησης επηρεάζεται και το παιδί μπορεί να σταματήσει ότι κάνει και να κοιτάζει με απλανές βλέμμα όπως στην τυπική αφαίρεση. </a:t>
            </a:r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/>
              <a:t>επεισόδια συνήθως διαρκούν λίγα λεπτά. Το παιδί μπορεί να μην θυμάται τους σπασμούς.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31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σπασμοί που σχετίζονται με ειδική εντόπιση (εστιακή ή μερική επιλη­ψία)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dirty="0"/>
              <a:t>Επιληψία μετωπιαίου λοβού</a:t>
            </a:r>
            <a:r>
              <a:rPr lang="el-GR" i="1" dirty="0"/>
              <a:t>, </a:t>
            </a:r>
            <a:r>
              <a:rPr lang="el-GR" dirty="0"/>
              <a:t>περιλαμβάνει τον κινητικό φλοιό, μπορεί να οδηγήσει </a:t>
            </a:r>
            <a:r>
              <a:rPr lang="el-GR" dirty="0" smtClean="0"/>
              <a:t>σε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απλούς ε­στιακούς σπασμούς με </a:t>
            </a:r>
            <a:r>
              <a:rPr lang="el-GR" dirty="0" err="1" smtClean="0"/>
              <a:t>κλονικές</a:t>
            </a:r>
            <a:r>
              <a:rPr lang="el-GR" dirty="0" smtClean="0"/>
              <a:t> </a:t>
            </a:r>
            <a:r>
              <a:rPr lang="el-GR" dirty="0"/>
              <a:t>κινήσεις οι οποίες επεκτείνονται επί τα εγγύς του άνω άκρου </a:t>
            </a:r>
            <a:r>
              <a:rPr lang="el-GR" dirty="0" smtClean="0"/>
              <a:t>(</a:t>
            </a:r>
            <a:r>
              <a:rPr lang="en-US" dirty="0" smtClean="0"/>
              <a:t>Jacksonian</a:t>
            </a:r>
            <a:r>
              <a:rPr lang="el-GR" dirty="0" smtClean="0"/>
              <a:t> </a:t>
            </a:r>
            <a:r>
              <a:rPr lang="el-GR" dirty="0"/>
              <a:t>κρίση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Μπορεί να ακολουθήσει </a:t>
            </a:r>
            <a:r>
              <a:rPr lang="el-GR" dirty="0" err="1" smtClean="0"/>
              <a:t>μετακριτική</a:t>
            </a:r>
            <a:r>
              <a:rPr lang="el-GR" dirty="0" smtClean="0"/>
              <a:t> </a:t>
            </a:r>
            <a:r>
              <a:rPr lang="el-GR" dirty="0"/>
              <a:t>πάρεση (</a:t>
            </a:r>
            <a:r>
              <a:rPr lang="el-GR" dirty="0" smtClean="0"/>
              <a:t>Το</a:t>
            </a:r>
            <a:r>
              <a:rPr lang="en-US" dirty="0" smtClean="0"/>
              <a:t>od</a:t>
            </a:r>
            <a:r>
              <a:rPr lang="el-GR" dirty="0" smtClean="0"/>
              <a:t>’</a:t>
            </a:r>
            <a:r>
              <a:rPr lang="en-US" dirty="0" smtClean="0"/>
              <a:t>s</a:t>
            </a:r>
            <a:r>
              <a:rPr lang="el-GR" dirty="0" smtClean="0"/>
              <a:t>). </a:t>
            </a:r>
            <a:r>
              <a:rPr lang="el-GR" dirty="0"/>
              <a:t>Μπορεί επίσης να παρατη­ρηθούν μη-συμμετρικοί σπασμοί.</a:t>
            </a:r>
          </a:p>
          <a:p>
            <a:pPr marL="0" indent="0">
              <a:buNone/>
            </a:pPr>
            <a:r>
              <a:rPr lang="el-GR" dirty="0"/>
              <a:t>Οι </a:t>
            </a:r>
            <a:r>
              <a:rPr lang="el-GR" b="1" i="1" dirty="0"/>
              <a:t>επιληψίες του ινιακού λοβού </a:t>
            </a:r>
            <a:r>
              <a:rPr lang="el-GR" dirty="0"/>
              <a:t>οδηγούν </a:t>
            </a:r>
            <a:r>
              <a:rPr lang="el-GR" dirty="0" smtClean="0"/>
              <a:t>σε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διαταραχές όρασης, ενώ 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οι </a:t>
            </a:r>
            <a:r>
              <a:rPr lang="el-GR" b="1" i="1" dirty="0" smtClean="0"/>
              <a:t>σπασμοί </a:t>
            </a:r>
            <a:r>
              <a:rPr lang="el-GR" b="1" i="1" dirty="0"/>
              <a:t>του </a:t>
            </a:r>
            <a:r>
              <a:rPr lang="el-GR" b="1" i="1" dirty="0" smtClean="0"/>
              <a:t>βρεγματικού </a:t>
            </a:r>
            <a:r>
              <a:rPr lang="el-GR" b="1" i="1" dirty="0"/>
              <a:t>λοβού </a:t>
            </a:r>
            <a:r>
              <a:rPr lang="el-GR" dirty="0" smtClean="0"/>
              <a:t>προκαλούν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 err="1"/>
              <a:t>ετερόπλευρη</a:t>
            </a:r>
            <a:r>
              <a:rPr lang="el-GR" dirty="0"/>
              <a:t> </a:t>
            </a:r>
            <a:r>
              <a:rPr lang="el-GR" dirty="0" smtClean="0"/>
              <a:t>διαταραχή </a:t>
            </a:r>
            <a:r>
              <a:rPr lang="el-GR" dirty="0"/>
              <a:t>της αισθητικότητας</a:t>
            </a:r>
            <a:r>
              <a:rPr lang="el-GR" dirty="0" smtClean="0"/>
              <a:t>,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ίλιγγο ή </a:t>
            </a:r>
            <a:endParaRPr lang="en-US" dirty="0" smtClean="0"/>
          </a:p>
          <a:p>
            <a:r>
              <a:rPr lang="el-GR" dirty="0" smtClean="0"/>
              <a:t>διαστρέβλωση </a:t>
            </a:r>
            <a:r>
              <a:rPr lang="el-GR" dirty="0"/>
              <a:t>της εικόνας του σώματος του ασθενούς.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6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357" y="624110"/>
            <a:ext cx="9650437" cy="1280890"/>
          </a:xfrm>
        </p:spPr>
        <p:txBody>
          <a:bodyPr/>
          <a:lstStyle/>
          <a:p>
            <a:pPr algn="ctr"/>
            <a:r>
              <a:rPr lang="el-GR" dirty="0"/>
              <a:t>σπασμοί που σχετίζονται με ειδική εντόπιση (εστιακή ή μερική επιλη­ψία)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Περίπου το 60% των παιδιών θα φτάσουν στην ενήλικο ζωή χωρίς σπασμούς και χωρίς να λαμβάνουν κάποια θεραπεία,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30% θα είναι ευ­άλωτο σε σπασμούς αλλά θα ελέγχονται μέσω φαρμακευτικής αγωγής, ενώ </a:t>
            </a:r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/>
              <a:t>υπόλοιπα </a:t>
            </a:r>
            <a:r>
              <a:rPr lang="el-GR" dirty="0" smtClean="0"/>
              <a:t>παιδιά</a:t>
            </a:r>
            <a:r>
              <a:rPr lang="el-GR" dirty="0"/>
              <a:t> θα συνεχίσουν να εμφανίζουν σπασμούς παρά τη φαρμακευτική αγωγή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54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02746" y="309489"/>
            <a:ext cx="8911687" cy="1280890"/>
          </a:xfrm>
        </p:spPr>
        <p:txBody>
          <a:bodyPr/>
          <a:lstStyle/>
          <a:p>
            <a:r>
              <a:rPr lang="el-GR" altLang="el-GR" dirty="0"/>
              <a:t>Ταξινόμηση Επιληψίας</a:t>
            </a:r>
          </a:p>
        </p:txBody>
      </p:sp>
      <p:pic>
        <p:nvPicPr>
          <p:cNvPr id="61444" name="Picture 4" descr="Untitled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9" t="1981" r="18638" b="27149"/>
          <a:stretch/>
        </p:blipFill>
        <p:spPr>
          <a:xfrm>
            <a:off x="1102851" y="1280890"/>
            <a:ext cx="11089149" cy="23866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6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72861" y="1491176"/>
            <a:ext cx="9917723" cy="7047913"/>
          </a:xfrm>
        </p:spPr>
        <p:txBody>
          <a:bodyPr>
            <a:normAutofit/>
          </a:bodyPr>
          <a:lstStyle/>
          <a:p>
            <a:r>
              <a:rPr lang="el-GR" i="1" dirty="0"/>
              <a:t>Κεφαλαλγία </a:t>
            </a:r>
            <a:endParaRPr lang="el-GR" i="1" dirty="0" smtClean="0"/>
          </a:p>
          <a:p>
            <a:r>
              <a:rPr lang="el-GR" i="1" dirty="0" smtClean="0"/>
              <a:t> Σπασμοί</a:t>
            </a:r>
            <a:endParaRPr lang="el-GR" dirty="0"/>
          </a:p>
          <a:p>
            <a:r>
              <a:rPr lang="el-GR" i="1" dirty="0" smtClean="0"/>
              <a:t> </a:t>
            </a:r>
            <a:r>
              <a:rPr lang="el-GR" i="1" dirty="0"/>
              <a:t>Εγκεφαλική παράλυση</a:t>
            </a:r>
            <a:endParaRPr lang="el-GR" dirty="0"/>
          </a:p>
          <a:p>
            <a:r>
              <a:rPr lang="el-GR" i="1" dirty="0"/>
              <a:t> </a:t>
            </a:r>
            <a:r>
              <a:rPr lang="el-GR" i="1" dirty="0" smtClean="0"/>
              <a:t>Αταξία</a:t>
            </a:r>
            <a:endParaRPr lang="el-GR" dirty="0"/>
          </a:p>
          <a:p>
            <a:r>
              <a:rPr lang="el-GR" i="1" dirty="0" smtClean="0"/>
              <a:t> </a:t>
            </a:r>
            <a:r>
              <a:rPr lang="el-GR" i="1" dirty="0"/>
              <a:t>Εγκεφαλική αιμορραγία</a:t>
            </a:r>
            <a:endParaRPr lang="el-GR" dirty="0"/>
          </a:p>
          <a:p>
            <a:r>
              <a:rPr lang="el-GR" i="1" dirty="0" smtClean="0"/>
              <a:t>Ανωμαλίες </a:t>
            </a:r>
            <a:r>
              <a:rPr lang="el-GR" i="1" dirty="0"/>
              <a:t>νευρικού </a:t>
            </a:r>
            <a:r>
              <a:rPr lang="el-GR" i="1" dirty="0" smtClean="0"/>
              <a:t>σωλήνα</a:t>
            </a:r>
            <a:r>
              <a:rPr lang="el-GR" i="1" dirty="0"/>
              <a:t/>
            </a:r>
            <a:br>
              <a:rPr lang="el-GR" i="1" dirty="0"/>
            </a:br>
            <a:r>
              <a:rPr lang="el-GR" i="1" dirty="0"/>
              <a:t>και υδροκέφαλος</a:t>
            </a:r>
            <a:endParaRPr lang="el-GR" dirty="0"/>
          </a:p>
          <a:p>
            <a:pPr lvl="0"/>
            <a:r>
              <a:rPr lang="el-GR" i="1" dirty="0" err="1"/>
              <a:t>Νευρομυϊκά</a:t>
            </a:r>
            <a:r>
              <a:rPr lang="el-GR" i="1" dirty="0"/>
              <a:t> νοσήματα</a:t>
            </a:r>
            <a:endParaRPr lang="el-GR" dirty="0"/>
          </a:p>
          <a:p>
            <a:pPr lvl="0"/>
            <a:r>
              <a:rPr lang="el-GR" i="1" dirty="0" err="1"/>
              <a:t>Νευροδερματικά</a:t>
            </a:r>
            <a:r>
              <a:rPr lang="el-GR" i="1" dirty="0"/>
              <a:t> σύνδρομα</a:t>
            </a:r>
            <a:endParaRPr lang="el-GR" dirty="0"/>
          </a:p>
          <a:p>
            <a:pPr lvl="0"/>
            <a:r>
              <a:rPr lang="el-GR" i="1" dirty="0" err="1"/>
              <a:t>Νευροεκφυλιστικά</a:t>
            </a:r>
            <a:r>
              <a:rPr lang="el-GR" i="1" dirty="0"/>
              <a:t> νοσήματα</a:t>
            </a:r>
            <a:endParaRPr lang="el-GR" dirty="0"/>
          </a:p>
          <a:p>
            <a:pPr marL="0" indent="0">
              <a:buNone/>
            </a:pPr>
            <a:r>
              <a:rPr lang="el-GR" i="1" dirty="0"/>
              <a:t/>
            </a:r>
            <a:br>
              <a:rPr lang="el-GR" i="1" dirty="0"/>
            </a:br>
            <a:r>
              <a:rPr lang="el-GR" i="1" dirty="0"/>
              <a:t>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05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61737" y="8527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l-GR" sz="1800" b="1" i="1" dirty="0" smtClean="0"/>
              <a:t>Επιληπτικά σύνδρομα</a:t>
            </a:r>
            <a:br>
              <a:rPr lang="el-GR" sz="1800" b="1" i="1" dirty="0" smtClean="0"/>
            </a:br>
            <a:r>
              <a:rPr lang="el-GR" sz="1800" b="1" i="1" dirty="0" smtClean="0"/>
              <a:t>Γενικευμένες επιληψίες</a:t>
            </a:r>
            <a:br>
              <a:rPr lang="el-GR" sz="1800" b="1" i="1" dirty="0" smtClean="0"/>
            </a:br>
            <a:r>
              <a:rPr lang="el-GR" sz="1800" b="1" i="1" dirty="0"/>
              <a:t/>
            </a:r>
            <a:br>
              <a:rPr lang="el-GR" sz="1800" b="1" i="1" dirty="0"/>
            </a:br>
            <a:r>
              <a:rPr lang="el-GR" sz="1800" b="1" i="1" dirty="0" smtClean="0"/>
              <a:t>Βρεφικοί </a:t>
            </a:r>
            <a:r>
              <a:rPr lang="el-GR" sz="1800" b="1" i="1" dirty="0"/>
              <a:t>σπασμοί (σύνδρομο </a:t>
            </a:r>
            <a:r>
              <a:rPr lang="en-US" sz="1800" b="1" i="1" dirty="0" smtClean="0"/>
              <a:t>West</a:t>
            </a:r>
            <a:r>
              <a:rPr lang="el-GR" sz="1800" i="1" dirty="0" smtClean="0"/>
              <a:t>)</a:t>
            </a:r>
            <a:r>
              <a:rPr lang="el-GR" sz="1800" dirty="0"/>
              <a:t/>
            </a:r>
            <a:br>
              <a:rPr lang="el-GR" sz="1800" dirty="0"/>
            </a:b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Πρωτοεμφανίζονται </a:t>
            </a:r>
            <a:r>
              <a:rPr lang="el-GR" dirty="0"/>
              <a:t>συνήθως στην ηλικία των </a:t>
            </a:r>
            <a:r>
              <a:rPr lang="el-GR" u="sng" dirty="0"/>
              <a:t>4 με 6 μηνών </a:t>
            </a:r>
            <a:endParaRPr lang="en-US" u="sng" dirty="0" smtClean="0"/>
          </a:p>
          <a:p>
            <a:r>
              <a:rPr lang="el-GR" dirty="0" smtClean="0"/>
              <a:t>με </a:t>
            </a:r>
            <a:r>
              <a:rPr lang="el-GR" u="sng" dirty="0"/>
              <a:t>βίαιους </a:t>
            </a:r>
            <a:r>
              <a:rPr lang="el-GR" u="sng" dirty="0" err="1"/>
              <a:t>καμπτικούς</a:t>
            </a:r>
            <a:r>
              <a:rPr lang="el-GR" u="sng" dirty="0"/>
              <a:t> σπασμούς της κεφαλής, του κορμού και των άκρων ακολουθού­μενους από έκταση των χεριών </a:t>
            </a:r>
            <a:r>
              <a:rPr lang="el-GR" dirty="0"/>
              <a:t>(οι επονομαζόμε­νοι σπασμοί "</a:t>
            </a:r>
            <a:r>
              <a:rPr lang="el-GR" u="sng" dirty="0" err="1"/>
              <a:t>σαλάαμ</a:t>
            </a:r>
            <a:r>
              <a:rPr lang="el-GR" u="sng" dirty="0"/>
              <a:t>"</a:t>
            </a:r>
            <a:r>
              <a:rPr lang="el-GR" dirty="0"/>
              <a:t>). Οι </a:t>
            </a:r>
            <a:r>
              <a:rPr lang="el-GR" dirty="0" err="1"/>
              <a:t>καμπτικοί</a:t>
            </a:r>
            <a:r>
              <a:rPr lang="el-GR" dirty="0"/>
              <a:t> σπασμοί διαρκούν 1 -2 δευτερόλεπτα και είναι συχνά πολ­λαπλοί, παρατηρούμενοι κατά ώσεις 20-30 σπα­σμών, συχνά κατά την αφύπνιση. Οι σπασμοί μπορεί να εκδηλωθούν πολλές φορές την ημέρα και να εκληφθούν εσφαλμένα ως κολικοί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Η ικα­νότητα κοινωνικής αλληλεπίδρασης του βρέφους μπορεί να είναι διαταραγμένη. Περίπου τα 2/3 των παιδιών παρουσιάζουν παθολογικά νευρο­λογικά σημεία/συμπτώματα πριν την έναρξη των σπασμών και η </a:t>
            </a:r>
            <a:r>
              <a:rPr lang="el-GR" u="sng" dirty="0"/>
              <a:t>ψυχοκινητική τους ανάπτυξη επι­βαρύνεται </a:t>
            </a:r>
            <a:r>
              <a:rPr lang="el-GR" dirty="0"/>
              <a:t>ακόμη περισσότερο μετά την εμφάνι­ση των σπασμών. </a:t>
            </a:r>
          </a:p>
        </p:txBody>
      </p:sp>
    </p:spTree>
    <p:extLst>
      <p:ext uri="{BB962C8B-B14F-4D97-AF65-F5344CB8AC3E}">
        <p14:creationId xmlns:p14="http://schemas.microsoft.com/office/powerpoint/2010/main" val="31874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0"/>
            <a:ext cx="4229906" cy="402832"/>
          </a:xfrm>
        </p:spPr>
        <p:txBody>
          <a:bodyPr>
            <a:normAutofit/>
          </a:bodyPr>
          <a:lstStyle/>
          <a:p>
            <a:r>
              <a:rPr lang="el-GR" sz="1800" b="1" i="1" dirty="0"/>
              <a:t>Βρεφικοί σπασμοί (σύνδρομο </a:t>
            </a:r>
            <a:r>
              <a:rPr lang="en-US" sz="1800" b="1" i="1" dirty="0" smtClean="0"/>
              <a:t>West</a:t>
            </a:r>
            <a:r>
              <a:rPr lang="el-GR" sz="1800" b="1" i="1" dirty="0" smtClean="0"/>
              <a:t>)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30327" y="562708"/>
            <a:ext cx="10185008" cy="566928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ΗΕΓ αποκαλύπτει </a:t>
            </a:r>
            <a:r>
              <a:rPr lang="el-GR" dirty="0" err="1" smtClean="0"/>
              <a:t>υψαρρυθμία</a:t>
            </a:r>
            <a:r>
              <a:rPr lang="el-GR" dirty="0"/>
              <a:t>, ένα χαοτικό υπόστρωμα άρρυθμης δρα­στηριότητας βραδέων κυμάτων υψηλού δυναμι­κού με οξείες αιχμές 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Η αποτελεσματικότη­τα της θεραπεία δεν </a:t>
            </a:r>
            <a:r>
              <a:rPr lang="el-GR" dirty="0"/>
              <a:t>είναι σαφώς </a:t>
            </a:r>
            <a:r>
              <a:rPr lang="el-GR" dirty="0" smtClean="0"/>
              <a:t>τεκμηριωμένη. </a:t>
            </a:r>
            <a:r>
              <a:rPr lang="el-GR" dirty="0"/>
              <a:t>Παρατηρείται καλή ανταπόκριση στο 30-40% των </a:t>
            </a:r>
            <a:r>
              <a:rPr lang="el-GR" dirty="0" smtClean="0"/>
              <a:t>περιπτώσεων. </a:t>
            </a:r>
            <a:r>
              <a:rPr lang="el-GR" dirty="0"/>
              <a:t>Τα περισσότερα βρέφη θα </a:t>
            </a:r>
            <a:r>
              <a:rPr lang="el-GR" dirty="0" smtClean="0"/>
              <a:t>εμφανίσουν </a:t>
            </a:r>
            <a:r>
              <a:rPr lang="el-GR" u="sng" dirty="0" smtClean="0"/>
              <a:t>ψυχοκινητι­κή παλινδρόμηση </a:t>
            </a:r>
            <a:r>
              <a:rPr lang="el-GR" u="sng" dirty="0"/>
              <a:t>και μετέπειτα μαθησιακές δυ­σκολίες ή επιληψία.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527" r="7064" b="8419"/>
          <a:stretch/>
        </p:blipFill>
        <p:spPr>
          <a:xfrm>
            <a:off x="6415440" y="2097844"/>
            <a:ext cx="4866849" cy="26623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4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7140" y="0"/>
            <a:ext cx="8911687" cy="1280890"/>
          </a:xfrm>
        </p:spPr>
        <p:txBody>
          <a:bodyPr>
            <a:normAutofit/>
          </a:bodyPr>
          <a:lstStyle/>
          <a:p>
            <a:r>
              <a:rPr lang="el-GR" sz="1800" b="1" i="1" dirty="0"/>
              <a:t>Επιληπτικά σύνδρομα</a:t>
            </a:r>
            <a:br>
              <a:rPr lang="el-GR" sz="1800" b="1" i="1" dirty="0"/>
            </a:br>
            <a:r>
              <a:rPr lang="el-GR" sz="1800" b="1" i="1" dirty="0"/>
              <a:t>Γενικευμένες επιληψίες </a:t>
            </a:r>
            <a:r>
              <a:rPr lang="el-GR" sz="1800" b="1" i="1" dirty="0" smtClean="0"/>
              <a:t/>
            </a:r>
            <a:br>
              <a:rPr lang="el-GR" sz="1800" b="1" i="1" dirty="0" smtClean="0"/>
            </a:br>
            <a:r>
              <a:rPr lang="el-GR" sz="1800" b="1" i="1" dirty="0"/>
              <a:t/>
            </a:r>
            <a:br>
              <a:rPr lang="el-GR" sz="1800" b="1" i="1" dirty="0"/>
            </a:br>
            <a:r>
              <a:rPr lang="el-GR" sz="1800" b="1" i="1" dirty="0" smtClean="0"/>
              <a:t>Τυπικοί σπασμοί αφαίρεσης (</a:t>
            </a:r>
            <a:r>
              <a:rPr lang="en-US" sz="1800" b="1" i="1" dirty="0" smtClean="0"/>
              <a:t>petit mal</a:t>
            </a:r>
            <a:r>
              <a:rPr lang="el-GR" sz="1800" b="1" i="1" dirty="0" smtClean="0"/>
              <a:t>) </a:t>
            </a:r>
            <a:endParaRPr lang="el-GR" sz="1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97140" y="1280890"/>
            <a:ext cx="8911687" cy="5167672"/>
          </a:xfrm>
        </p:spPr>
        <p:txBody>
          <a:bodyPr>
            <a:normAutofit/>
          </a:bodyPr>
          <a:lstStyle/>
          <a:p>
            <a:r>
              <a:rPr lang="el-GR" dirty="0" smtClean="0"/>
              <a:t>Αντιπροσωπεύουν το1-2</a:t>
            </a:r>
            <a:r>
              <a:rPr lang="el-GR" dirty="0"/>
              <a:t>% των περιστατικών επι­ληψίας παιδικής ηλικίας. </a:t>
            </a:r>
            <a:endParaRPr lang="el-GR" dirty="0" smtClean="0"/>
          </a:p>
          <a:p>
            <a:r>
              <a:rPr lang="el-GR" dirty="0" smtClean="0"/>
              <a:t>Εμφανίζονται </a:t>
            </a:r>
            <a:r>
              <a:rPr lang="el-GR" dirty="0"/>
              <a:t>στην ηλικία των 4 με 12 ετών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Σπανίως συνδυάζονται με ανα­πτυξιακά προβλήματα.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προσβεβλημένα παιδιά ξαφνικά εμφανίζουν </a:t>
            </a:r>
            <a:r>
              <a:rPr lang="el-GR" u="sng" dirty="0" smtClean="0"/>
              <a:t>στιγμιαία </a:t>
            </a:r>
            <a:r>
              <a:rPr lang="el-GR" u="sng" dirty="0"/>
              <a:t>προσήλωση βλέμμα­τος και σταματούν να κινούνται,</a:t>
            </a:r>
            <a:r>
              <a:rPr lang="el-GR" dirty="0"/>
              <a:t> αν και μπορεί να ανοιγοκλείνουν τα βλέφαρα τους ή να κουνούν ελά­χιστα το ένα χέρι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Τα επεισόδια διαρκούν μόνο για </a:t>
            </a:r>
            <a:r>
              <a:rPr lang="el-GR" u="sng" dirty="0"/>
              <a:t>λίγα δευτερόλεπτα </a:t>
            </a:r>
            <a:r>
              <a:rPr lang="el-GR" dirty="0"/>
              <a:t>και σε καμιά περίπτωση δεν ξε­περνούν τα 30 </a:t>
            </a:r>
            <a:r>
              <a:rPr lang="en-US" dirty="0" smtClean="0"/>
              <a:t>sec</a:t>
            </a:r>
            <a:r>
              <a:rPr lang="el-GR" dirty="0" smtClean="0"/>
              <a:t>. </a:t>
            </a:r>
            <a:r>
              <a:rPr lang="el-GR" dirty="0"/>
              <a:t>Στη συνέχεια το παιδί μπορεί να συνεχίσει αμέσως τη συζήτηση ή την πράξη που </a:t>
            </a:r>
            <a:r>
              <a:rPr lang="el-GR" dirty="0" err="1"/>
              <a:t>διεκόπη</a:t>
            </a:r>
            <a:r>
              <a:rPr lang="el-GR" dirty="0"/>
              <a:t> λόγω των σπασμών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Τα προσβεβλημένα παιδιά δεν έχουν καμία ανάμνηση του επεισοδίου, εκτός από το ότι πιθανόν να κατανοούν ότι "κάτι έ­χασαν" κατά την αφαίρεση και γι' αυτό πολλά </a:t>
            </a:r>
            <a:r>
              <a:rPr lang="el-GR" dirty="0" smtClean="0"/>
              <a:t>δεί</a:t>
            </a:r>
            <a:r>
              <a:rPr lang="el-GR" dirty="0"/>
              <a:t>χνουν </a:t>
            </a:r>
            <a:r>
              <a:rPr lang="el-GR" dirty="0" err="1"/>
              <a:t>παραξενεμένα</a:t>
            </a:r>
            <a:r>
              <a:rPr lang="el-GR" dirty="0"/>
              <a:t> ή ζητούν "συγνώμη" όταν α­νακτούν το επίπεδο συνείδησης τους.</a:t>
            </a:r>
          </a:p>
          <a:p>
            <a:r>
              <a:rPr lang="el-GR" dirty="0" smtClean="0"/>
              <a:t>Η </a:t>
            </a:r>
            <a:r>
              <a:rPr lang="el-GR" dirty="0"/>
              <a:t>πρόγνωση είναι καλή, καθώς το 95% των παι­διών εμφανίζει ύφεση κατά την εφηβεία.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8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49810" y="511126"/>
            <a:ext cx="9932923" cy="6094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i="1" dirty="0"/>
              <a:t>Επιληπτικά σύνδρομα</a:t>
            </a:r>
            <a:br>
              <a:rPr lang="el-GR" sz="2000" b="1" i="1" dirty="0"/>
            </a:br>
            <a:r>
              <a:rPr lang="el-GR" sz="2000" b="1" i="1" dirty="0"/>
              <a:t>Γενικευμένες επιληψίες </a:t>
            </a:r>
            <a:endParaRPr lang="el-GR" sz="2000" b="1" i="1" dirty="0" smtClean="0"/>
          </a:p>
          <a:p>
            <a:pPr marL="0" indent="0">
              <a:buNone/>
            </a:pPr>
            <a:endParaRPr lang="el-GR" sz="2000" b="1" i="1" dirty="0"/>
          </a:p>
          <a:p>
            <a:pPr marL="0" indent="0">
              <a:buNone/>
            </a:pPr>
            <a:r>
              <a:rPr lang="el-GR" sz="1900" b="1" i="1" dirty="0" smtClean="0"/>
              <a:t>Σύνδρομο</a:t>
            </a:r>
            <a:r>
              <a:rPr lang="en-US" sz="1900" b="1" i="1" dirty="0" smtClean="0"/>
              <a:t>  </a:t>
            </a:r>
            <a:r>
              <a:rPr lang="en-US" sz="1900" b="1" i="1" dirty="0"/>
              <a:t>Lennox-</a:t>
            </a:r>
            <a:r>
              <a:rPr lang="en-US" sz="1900" b="1" i="1" dirty="0" err="1"/>
              <a:t>Gastaut</a:t>
            </a:r>
            <a:r>
              <a:rPr lang="en-US" sz="1900" b="1" i="1" dirty="0"/>
              <a:t> </a:t>
            </a:r>
            <a:endParaRPr lang="en-US" sz="1900" b="1" i="1" dirty="0" smtClean="0"/>
          </a:p>
          <a:p>
            <a:r>
              <a:rPr lang="el-GR" dirty="0" smtClean="0"/>
              <a:t>Προσβάλλει </a:t>
            </a:r>
            <a:r>
              <a:rPr lang="el-GR" dirty="0"/>
              <a:t>παιδιά ηλικίας 1-3 ετών τα οποία εμ­φανίζουν </a:t>
            </a:r>
            <a:endParaRPr lang="en-US" dirty="0" smtClean="0"/>
          </a:p>
          <a:p>
            <a:r>
              <a:rPr lang="el-GR" dirty="0" err="1" smtClean="0"/>
              <a:t>μυοκλονικά</a:t>
            </a:r>
            <a:r>
              <a:rPr lang="el-GR" dirty="0" smtClean="0"/>
              <a:t> </a:t>
            </a:r>
            <a:r>
              <a:rPr lang="el-GR" dirty="0"/>
              <a:t>επεισόδια με μεμονωμένες εκτινάξεις άκρων, ατονικές κρίσεις ή άτυπες α­φαιρέσεις συνοδευόμενες από </a:t>
            </a:r>
            <a:endParaRPr lang="en-US" dirty="0" smtClean="0"/>
          </a:p>
          <a:p>
            <a:r>
              <a:rPr lang="el-GR" dirty="0" err="1" smtClean="0"/>
              <a:t>νευροαναπτυξιακή</a:t>
            </a:r>
            <a:r>
              <a:rPr lang="el-GR" dirty="0" smtClean="0"/>
              <a:t> </a:t>
            </a:r>
            <a:r>
              <a:rPr lang="el-GR" dirty="0"/>
              <a:t>αναστολή ή παλινδρόμηση και διαταραχές </a:t>
            </a:r>
            <a:r>
              <a:rPr lang="el-GR" dirty="0" smtClean="0"/>
              <a:t>συμπεριφοράς.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Η πρόγνωση είναι φτωχή.</a:t>
            </a:r>
          </a:p>
          <a:p>
            <a:pPr marL="0" indent="0">
              <a:buNone/>
            </a:pPr>
            <a:r>
              <a:rPr lang="el-GR" sz="1900" b="1" i="1" dirty="0" err="1"/>
              <a:t>Μυοκλονική</a:t>
            </a:r>
            <a:r>
              <a:rPr lang="el-GR" sz="1900" b="1" i="1" dirty="0"/>
              <a:t> επιληψία εφηβείας (νεανική </a:t>
            </a:r>
            <a:r>
              <a:rPr lang="el-GR" sz="1900" b="1" i="1" dirty="0" err="1"/>
              <a:t>μυοκλονική</a:t>
            </a:r>
            <a:r>
              <a:rPr lang="el-GR" sz="1900" b="1" i="1" dirty="0"/>
              <a:t> επιληψία)</a:t>
            </a:r>
            <a:endParaRPr lang="el-GR" sz="1900" b="1" dirty="0"/>
          </a:p>
          <a:p>
            <a:r>
              <a:rPr lang="el-GR" dirty="0"/>
              <a:t>Εκδηλώνεται συνήθως στην ηλικία των 10-20 ε­τών και </a:t>
            </a:r>
            <a:endParaRPr lang="en-US" dirty="0" smtClean="0"/>
          </a:p>
          <a:p>
            <a:r>
              <a:rPr lang="el-GR" dirty="0" smtClean="0"/>
              <a:t>τα </a:t>
            </a:r>
            <a:r>
              <a:rPr lang="el-GR" dirty="0"/>
              <a:t>θήλεα προσβάλλονται δύο φορές πιο συχνά από τους άρρενες. Μπορεί να υπάρχει οι­κογενειακό ιστορικό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Οι </a:t>
            </a:r>
            <a:r>
              <a:rPr lang="el-GR" dirty="0" err="1"/>
              <a:t>μυοκλονικοί</a:t>
            </a:r>
            <a:r>
              <a:rPr lang="el-GR" dirty="0"/>
              <a:t> σπασμοί προεξάρχουν αλλά μπορούν επίσης να παρατη­ρηθούν αφαιρέσεις και </a:t>
            </a:r>
            <a:r>
              <a:rPr lang="el-GR" dirty="0" err="1" smtClean="0"/>
              <a:t>τονικοκλ</a:t>
            </a:r>
            <a:r>
              <a:rPr lang="en-US" dirty="0" smtClean="0"/>
              <a:t>o</a:t>
            </a:r>
            <a:r>
              <a:rPr lang="el-GR" dirty="0" err="1" smtClean="0"/>
              <a:t>νικοί</a:t>
            </a:r>
            <a:r>
              <a:rPr lang="el-GR" dirty="0" smtClean="0"/>
              <a:t> </a:t>
            </a:r>
            <a:r>
              <a:rPr lang="el-GR" dirty="0"/>
              <a:t>σπασμοί. Είναι προφανέστεροι λίγο μετά την αφύπνιση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Η ικανότητα μάθησης είναι διαταραγμένη. Η αντα­πόκριση στη θεραπεία είναι συνήθως καλή.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2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51881" y="545910"/>
            <a:ext cx="9293674" cy="5378960"/>
          </a:xfrm>
        </p:spPr>
        <p:txBody>
          <a:bodyPr/>
          <a:lstStyle/>
          <a:p>
            <a:pPr marL="0" indent="0">
              <a:buNone/>
            </a:pPr>
            <a:r>
              <a:rPr lang="el-GR" b="1" i="1" dirty="0"/>
              <a:t>Εστιακές επιληψίες</a:t>
            </a:r>
            <a:endParaRPr lang="el-GR" dirty="0"/>
          </a:p>
          <a:p>
            <a:pPr marL="0" indent="0">
              <a:buNone/>
            </a:pPr>
            <a:endParaRPr lang="el-GR" b="1" i="1" dirty="0" smtClean="0"/>
          </a:p>
          <a:p>
            <a:pPr marL="0" indent="0">
              <a:buNone/>
            </a:pPr>
            <a:r>
              <a:rPr lang="el-GR" b="1" i="1" dirty="0" smtClean="0"/>
              <a:t>Καλοήθης </a:t>
            </a:r>
            <a:r>
              <a:rPr lang="el-GR" b="1" i="1" dirty="0" err="1"/>
              <a:t>Ρολάνδειος</a:t>
            </a:r>
            <a:r>
              <a:rPr lang="el-GR" b="1" i="1" dirty="0"/>
              <a:t> επιληψία παιδικής ηλικίας</a:t>
            </a:r>
            <a:endParaRPr lang="el-GR" b="1" dirty="0"/>
          </a:p>
          <a:p>
            <a:r>
              <a:rPr lang="el-GR" dirty="0"/>
              <a:t>Πρόκειται για τον πιο καλοήθη τύπο επιληψίας της παιδικής ηλικίας. </a:t>
            </a:r>
            <a:endParaRPr lang="el-GR" dirty="0" smtClean="0"/>
          </a:p>
          <a:p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σπασμοί συνήθως σταματούν </a:t>
            </a:r>
            <a:r>
              <a:rPr lang="el-GR" dirty="0" smtClean="0"/>
              <a:t>κατά το μέσον της εφηβείας</a:t>
            </a:r>
          </a:p>
          <a:p>
            <a:r>
              <a:rPr lang="el-GR" dirty="0" smtClean="0"/>
              <a:t>Σπασμοί γενικευμένοι </a:t>
            </a:r>
            <a:r>
              <a:rPr lang="el-GR" dirty="0" err="1" smtClean="0"/>
              <a:t>τονικοκλονικοί</a:t>
            </a:r>
            <a:r>
              <a:rPr lang="el-GR" dirty="0" smtClean="0"/>
              <a:t> ,  συχνά κατά τον ύπνο. Σε αυτούς που συμβαίνουν κατά τη </a:t>
            </a:r>
            <a:r>
              <a:rPr lang="el-GR" u="sng" dirty="0" smtClean="0"/>
              <a:t>διάρκεια της ημέρας προηγείται αίσθημα παραμόρφωσης του προσώπου και του άνω άκρου από τη μία πλευρά , συνδυαζόμενοι με παθολογική αίσθηση  στη γλώσσα</a:t>
            </a:r>
            <a:endParaRPr lang="el-GR" u="sng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33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92825" y="-1"/>
            <a:ext cx="7438030" cy="491319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Αντιμετώπιση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83641" y="491318"/>
            <a:ext cx="9635319" cy="614149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αντιμετώπιση περιλαμβάνει την εξήγηση ,την επιμόρφωση και τις συμβουλές  για την προσαρμογή στη διάγνωση</a:t>
            </a:r>
          </a:p>
          <a:p>
            <a:r>
              <a:rPr lang="el-GR" dirty="0" smtClean="0"/>
              <a:t>Η απόφαση για τη χορήγηση θεραπείας θα πρέπει να βασίζεται στη  συχνότητα  και στη φύση των σπασμών  και στις κοινωνικές ή εκπαιδευτικές της επιπτώσεις</a:t>
            </a:r>
          </a:p>
          <a:p>
            <a:r>
              <a:rPr lang="el-GR" dirty="0" smtClean="0"/>
              <a:t>Οι σπασμοί μπορεί να εκλύονται μέσω του ύπνου, του αλκοόλ, φαρμάκων, ενθουσιασμού, άγχους, εμμηνορρυσίας ή πολύ γρήγορης διακοπής των αντιεπιληπτικών φαρμάκων</a:t>
            </a:r>
          </a:p>
          <a:p>
            <a:r>
              <a:rPr lang="el-GR" dirty="0" smtClean="0"/>
              <a:t>Τα παιδιά με επιληψία φωτοευαισθησίας θα πρέπει να παρακολουθούν τηλεόραση από απόσταση, σε καλά φωτισμένο δωμάτιο, με το ένα μάτι καλυμμένο όταν πλησιάζουν την τηλεόραση.</a:t>
            </a:r>
          </a:p>
          <a:p>
            <a:r>
              <a:rPr lang="el-GR" dirty="0" smtClean="0"/>
              <a:t>Ο </a:t>
            </a:r>
            <a:r>
              <a:rPr lang="el-GR" dirty="0"/>
              <a:t>σκοπός θα </a:t>
            </a:r>
            <a:r>
              <a:rPr lang="el-GR" dirty="0" smtClean="0"/>
              <a:t>πρέπει </a:t>
            </a:r>
            <a:r>
              <a:rPr lang="el-GR" dirty="0"/>
              <a:t>να είναι να βοηθηθούν τα παιδιά με επιληψία </a:t>
            </a:r>
            <a:r>
              <a:rPr lang="el-GR" dirty="0" smtClean="0"/>
              <a:t>να </a:t>
            </a:r>
            <a:r>
              <a:rPr lang="el-GR" dirty="0"/>
              <a:t>νιώθουν όσο πιο μεγάλη αυτοπεποίθηση και ανεξαρτησία </a:t>
            </a:r>
            <a:r>
              <a:rPr lang="el-GR"/>
              <a:t>είναι </a:t>
            </a:r>
            <a:r>
              <a:rPr lang="el-GR" smtClean="0"/>
              <a:t>δυ­νατόν </a:t>
            </a:r>
            <a:r>
              <a:rPr lang="el-GR" dirty="0" smtClean="0"/>
              <a:t>Ο </a:t>
            </a:r>
            <a:r>
              <a:rPr lang="el-GR" dirty="0"/>
              <a:t>κίνδυνος συμμετοχής </a:t>
            </a:r>
            <a:r>
              <a:rPr lang="el-GR"/>
              <a:t>στις </a:t>
            </a:r>
            <a:r>
              <a:rPr lang="el-GR" smtClean="0"/>
              <a:t>   διά­φορες </a:t>
            </a:r>
            <a:r>
              <a:rPr lang="el-GR" dirty="0"/>
              <a:t>δραστηριότητες θα </a:t>
            </a:r>
            <a:r>
              <a:rPr lang="el-GR" dirty="0" smtClean="0"/>
              <a:t>πρέπει </a:t>
            </a:r>
            <a:r>
              <a:rPr lang="el-GR" dirty="0"/>
              <a:t>να "ζυγίζεται" </a:t>
            </a:r>
            <a:r>
              <a:rPr lang="el-GR" dirty="0" smtClean="0"/>
              <a:t>    συγκριτικά </a:t>
            </a:r>
            <a:r>
              <a:rPr lang="el-GR" dirty="0"/>
              <a:t>με τα οφέλη, λαμβάνοντας επίσης </a:t>
            </a:r>
            <a:r>
              <a:rPr lang="el-GR" dirty="0" smtClean="0"/>
              <a:t>υπόψιν </a:t>
            </a:r>
            <a:r>
              <a:rPr lang="el-GR" dirty="0"/>
              <a:t>το χαρακτήρα του παιδιού, τις ικανότητες του και τη συχνότητα των σπασμών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Ορισμένα παιδιά με επιληψία και οι οικογένειες τους χρειά­ζονται ψυχολογική υποστήριξη για να μπορέσουν να προσαρμοστούν στο πρόβλημα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Το σχολείο θα πρέπει να είναι ενημερωμένο για το πρόβλημα του παιδιού και οι δάσκαλοι να έχουν πάρει οδη­γίες για τον τρόπο αντιμετώπισης των σπασμών</a:t>
            </a:r>
            <a:r>
              <a:rPr lang="el-GR" dirty="0" smtClean="0"/>
              <a:t>.</a:t>
            </a:r>
            <a:r>
              <a:rPr lang="el-GR" dirty="0"/>
              <a:t> Ορισμένα παιδιά χρή­ζουν ειδικής βοήθειας λόγω των </a:t>
            </a:r>
            <a:r>
              <a:rPr lang="el-GR" u="sng" dirty="0"/>
              <a:t>συνοδών μαθη­σιακών δυσκολιών</a:t>
            </a:r>
            <a:r>
              <a:rPr lang="el-GR" dirty="0"/>
              <a:t>. </a:t>
            </a:r>
            <a:r>
              <a:rPr lang="el-GR" u="sng" dirty="0"/>
              <a:t>Τα 2/3 των παιδιών με επιλη­ψία πηγαίνουν σε κανονικό σχολείο </a:t>
            </a:r>
            <a:r>
              <a:rPr lang="el-GR" dirty="0"/>
              <a:t>και το 1/3 σε ειδικό σχολείο, αλλά συχνά αυτά τα παιδιά πα­ρουσιάζουν πολλαπλές αναπηρίες και επιληψία στα πλαίσια σοβαρής εγκεφαλικής διαταραχής</a:t>
            </a:r>
          </a:p>
        </p:txBody>
      </p:sp>
    </p:spTree>
    <p:extLst>
      <p:ext uri="{BB962C8B-B14F-4D97-AF65-F5344CB8AC3E}">
        <p14:creationId xmlns:p14="http://schemas.microsoft.com/office/powerpoint/2010/main" val="8395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38845" y="2521527"/>
            <a:ext cx="9080067" cy="181494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Παροξυσμικές μη επιληπτικές </a:t>
            </a:r>
            <a:r>
              <a:rPr lang="el-GR" b="1" dirty="0" smtClean="0"/>
              <a:t>διαταραχές</a:t>
            </a:r>
          </a:p>
          <a:p>
            <a:r>
              <a:rPr lang="el-GR" dirty="0" smtClean="0"/>
              <a:t>μπορεί </a:t>
            </a:r>
            <a:r>
              <a:rPr lang="el-GR" dirty="0"/>
              <a:t>να μιμούνται την επιλη­ψία.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λεπτομερές ιστορικό, κατά προτίμηση α­πό άτομο που ήταν μάρτυρας στο εν λόγω συμ­βάν, είναι πολύ σημαντικό για τη διάκριση της ε­πιληψίας από άλλες διαταραχές</a:t>
            </a:r>
          </a:p>
        </p:txBody>
      </p:sp>
    </p:spTree>
    <p:extLst>
      <p:ext uri="{BB962C8B-B14F-4D97-AF65-F5344CB8AC3E}">
        <p14:creationId xmlns:p14="http://schemas.microsoft.com/office/powerpoint/2010/main" val="28816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2620634" y="18076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Αίτια </a:t>
            </a:r>
            <a:r>
              <a:rPr lang="el-GR" altLang="el-GR" sz="4000" dirty="0" err="1"/>
              <a:t>παροξυσμικών</a:t>
            </a:r>
            <a:r>
              <a:rPr lang="el-GR" altLang="el-GR" sz="4000" dirty="0"/>
              <a:t> </a:t>
            </a:r>
            <a:br>
              <a:rPr lang="el-GR" altLang="el-GR" sz="4000" dirty="0"/>
            </a:br>
            <a:r>
              <a:rPr lang="el-GR" altLang="el-GR" sz="4000" dirty="0"/>
              <a:t> μη επιληπτικών διαταραχών</a:t>
            </a:r>
          </a:p>
        </p:txBody>
      </p:sp>
      <p:pic>
        <p:nvPicPr>
          <p:cNvPr id="65540" name="Picture 4" descr="Untitled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" t="5325" r="1732" b="2770"/>
          <a:stretch/>
        </p:blipFill>
        <p:spPr>
          <a:xfrm>
            <a:off x="794988" y="1585913"/>
            <a:ext cx="11397012" cy="5272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501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621500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l-GR" altLang="el-GR" sz="4000" dirty="0"/>
              <a:t>Αίτια </a:t>
            </a:r>
            <a:r>
              <a:rPr lang="el-GR" altLang="el-GR" sz="4000" dirty="0" err="1"/>
              <a:t>παροξυσμικών</a:t>
            </a:r>
            <a:r>
              <a:rPr lang="el-GR" altLang="el-GR" sz="4000" dirty="0"/>
              <a:t> </a:t>
            </a:r>
            <a:br>
              <a:rPr lang="el-GR" altLang="el-GR" sz="4000" dirty="0"/>
            </a:br>
            <a:r>
              <a:rPr lang="el-GR" altLang="el-GR" sz="4000" dirty="0"/>
              <a:t> μη επιληπτικών διαταραχών</a:t>
            </a:r>
          </a:p>
        </p:txBody>
      </p:sp>
      <p:pic>
        <p:nvPicPr>
          <p:cNvPr id="67588" name="Picture 4" descr="Untitled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2" t="2346" r="1837" b="1821"/>
          <a:stretch/>
        </p:blipFill>
        <p:spPr>
          <a:xfrm>
            <a:off x="1360496" y="1266601"/>
            <a:ext cx="10831504" cy="55913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1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 smtClean="0"/>
              <a:t>Οι </a:t>
            </a:r>
            <a:r>
              <a:rPr lang="el-GR" dirty="0"/>
              <a:t>κεφαλαλγίες είναι </a:t>
            </a:r>
            <a:r>
              <a:rPr lang="el-GR" dirty="0" smtClean="0"/>
              <a:t>συνηθισμέ­νες </a:t>
            </a:r>
            <a:r>
              <a:rPr lang="el-GR" dirty="0"/>
              <a:t>σε μεγαλύτερα παιδιά και </a:t>
            </a:r>
            <a:r>
              <a:rPr lang="el-GR" dirty="0" smtClean="0"/>
              <a:t>ε­φήβους</a:t>
            </a:r>
            <a:r>
              <a:rPr lang="el-GR" dirty="0"/>
              <a:t>.</a:t>
            </a:r>
          </a:p>
          <a:p>
            <a:pPr lvl="0"/>
            <a:r>
              <a:rPr lang="el-GR" dirty="0"/>
              <a:t>Πυρετικοί σπασμοί </a:t>
            </a:r>
            <a:r>
              <a:rPr lang="el-GR" dirty="0" smtClean="0"/>
              <a:t>παρατηρού­νται </a:t>
            </a:r>
            <a:r>
              <a:rPr lang="el-GR" dirty="0"/>
              <a:t>στο 3% των παιδιών.</a:t>
            </a:r>
          </a:p>
          <a:p>
            <a:pPr lvl="0"/>
            <a:r>
              <a:rPr lang="el-GR" dirty="0"/>
              <a:t>Η επιληψία προσβάλλει 1 </a:t>
            </a:r>
            <a:r>
              <a:rPr lang="el-GR" dirty="0" smtClean="0"/>
              <a:t>στα 200 </a:t>
            </a:r>
            <a:r>
              <a:rPr lang="el-GR" dirty="0"/>
              <a:t>παιδιά.</a:t>
            </a:r>
          </a:p>
          <a:p>
            <a:r>
              <a:rPr lang="el-GR" dirty="0" smtClean="0"/>
              <a:t> </a:t>
            </a:r>
            <a:r>
              <a:rPr lang="el-GR" dirty="0"/>
              <a:t>Η εγκεφαλική παράλυση συνήθως απαιτεί φρο­ντίδα από ομάδα πολλών </a:t>
            </a:r>
            <a:r>
              <a:rPr lang="el-GR" dirty="0" smtClean="0"/>
              <a:t>ειδικών.</a:t>
            </a:r>
          </a:p>
          <a:p>
            <a:r>
              <a:rPr lang="el-GR" dirty="0" smtClean="0"/>
              <a:t>Η </a:t>
            </a:r>
            <a:r>
              <a:rPr lang="el-GR" dirty="0"/>
              <a:t>επικράτηση των ανωμαλιών του νευρικού σωλήνα κατά τη γέννηση έχει ελαττωθεί σημα­ντικά.</a:t>
            </a:r>
          </a:p>
          <a:p>
            <a:r>
              <a:rPr lang="el-GR" dirty="0" smtClean="0"/>
              <a:t>Οι </a:t>
            </a:r>
            <a:r>
              <a:rPr lang="el-GR" dirty="0" err="1"/>
              <a:t>νευρομυϊκές</a:t>
            </a:r>
            <a:r>
              <a:rPr lang="el-GR" dirty="0"/>
              <a:t> και οι </a:t>
            </a:r>
            <a:r>
              <a:rPr lang="el-GR" dirty="0" err="1" smtClean="0"/>
              <a:t>νευροεκφυλιστικές</a:t>
            </a:r>
            <a:r>
              <a:rPr lang="el-GR" dirty="0" smtClean="0"/>
              <a:t> </a:t>
            </a:r>
            <a:r>
              <a:rPr lang="el-GR" dirty="0"/>
              <a:t>παθή­σεις μπορούν να διαγνωστούν με μεγαλύτερη α­κρίβεια, σήμερα, χρησιμοποιώντας μεθόδους σύγχρονης τεχνολογίας, όπως </a:t>
            </a:r>
            <a:r>
              <a:rPr lang="en-US" dirty="0" smtClean="0"/>
              <a:t>D</a:t>
            </a:r>
            <a:r>
              <a:rPr lang="el-GR" dirty="0" smtClean="0"/>
              <a:t>ΝΑ </a:t>
            </a:r>
            <a:r>
              <a:rPr lang="el-GR" dirty="0"/>
              <a:t>ανάλυση, </a:t>
            </a:r>
            <a:r>
              <a:rPr lang="el-GR" dirty="0" smtClean="0"/>
              <a:t>Μ</a:t>
            </a:r>
            <a:r>
              <a:rPr lang="en-US" dirty="0" smtClean="0"/>
              <a:t>R</a:t>
            </a:r>
            <a:r>
              <a:rPr lang="el-GR" dirty="0" smtClean="0"/>
              <a:t>Ι </a:t>
            </a:r>
            <a:r>
              <a:rPr lang="el-GR" dirty="0"/>
              <a:t>απεικόνιση, εξελιγμένες βιοχημικές τεχνικές και </a:t>
            </a:r>
            <a:r>
              <a:rPr lang="el-GR" dirty="0" err="1"/>
              <a:t>ενζυμικές</a:t>
            </a:r>
            <a:r>
              <a:rPr lang="el-GR" dirty="0"/>
              <a:t> μεθόδους.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7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Κεφαλαλγία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κεφαλαλγίες είναι συνηθισμένες στα παιδιά.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συ­χνότητα τους αυξάνεται με την ηλικία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Περίπου το 95% των παιδιών σχολικής ηλικίας εμφανίζουν τουλάχιστον 1 επεισόδιο κεφαλαλγίας ανά έτος,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10% παρουσιάζει υποτροπιάζουσες κεφαλαλ­γίες τάσης και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6% ημικρανία.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κορίτσια προ­σβάλλονται συχνότερα από τα αγόρια.</a:t>
            </a:r>
          </a:p>
        </p:txBody>
      </p:sp>
    </p:spTree>
    <p:extLst>
      <p:ext uri="{BB962C8B-B14F-4D97-AF65-F5344CB8AC3E}">
        <p14:creationId xmlns:p14="http://schemas.microsoft.com/office/powerpoint/2010/main" val="24144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Αίτια οξείας κεφαλαλγίας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Εμπύρετο </a:t>
            </a:r>
            <a:r>
              <a:rPr lang="el-GR" dirty="0" smtClean="0"/>
              <a:t>νόσημα</a:t>
            </a:r>
            <a:endParaRPr lang="el-GR" dirty="0"/>
          </a:p>
          <a:p>
            <a:r>
              <a:rPr lang="el-GR" dirty="0"/>
              <a:t>Ημικρανία</a:t>
            </a:r>
          </a:p>
          <a:p>
            <a:r>
              <a:rPr lang="el-GR" dirty="0"/>
              <a:t>Άγχος</a:t>
            </a:r>
          </a:p>
          <a:p>
            <a:r>
              <a:rPr lang="el-GR" dirty="0"/>
              <a:t>Οξεία </a:t>
            </a:r>
            <a:r>
              <a:rPr lang="el-GR" dirty="0" err="1" smtClean="0"/>
              <a:t>παραρινοκολπίτιδα</a:t>
            </a:r>
            <a:endParaRPr lang="el-GR" dirty="0"/>
          </a:p>
          <a:p>
            <a:r>
              <a:rPr lang="el-GR" dirty="0"/>
              <a:t>Μηνιγγίτιδα/εγκεφαλίτιδα</a:t>
            </a:r>
          </a:p>
          <a:p>
            <a:r>
              <a:rPr lang="el-GR" dirty="0"/>
              <a:t>Τραύμα κεφαλής</a:t>
            </a:r>
          </a:p>
          <a:p>
            <a:r>
              <a:rPr lang="el-GR" dirty="0" err="1"/>
              <a:t>Υπαραχνοειδής</a:t>
            </a:r>
            <a:r>
              <a:rPr lang="el-GR" dirty="0"/>
              <a:t> ή </a:t>
            </a:r>
            <a:r>
              <a:rPr lang="el-GR" dirty="0" err="1"/>
              <a:t>ενδοεγκεφαλική</a:t>
            </a:r>
            <a:r>
              <a:rPr lang="el-GR" dirty="0"/>
              <a:t> αιμορραγία</a:t>
            </a:r>
          </a:p>
          <a:p>
            <a:r>
              <a:rPr lang="el-GR" dirty="0"/>
              <a:t>Καλοήθης </a:t>
            </a:r>
            <a:r>
              <a:rPr lang="el-GR" dirty="0" err="1"/>
              <a:t>ενδοκράνια</a:t>
            </a:r>
            <a:r>
              <a:rPr lang="el-GR" dirty="0"/>
              <a:t> υπέρταση</a:t>
            </a:r>
          </a:p>
          <a:p>
            <a:r>
              <a:rPr lang="el-GR" dirty="0"/>
              <a:t>Φάρμακα, συμπεριλαμβανομένου του </a:t>
            </a:r>
            <a:r>
              <a:rPr lang="el-GR" dirty="0" smtClean="0"/>
              <a:t>αλκοόλ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5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8209" y="0"/>
            <a:ext cx="8911687" cy="491319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Αίτια </a:t>
            </a:r>
            <a:r>
              <a:rPr lang="el-GR" sz="2800" dirty="0"/>
              <a:t>υποτροπιάζουσας κεφαλαλ­γίας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28801" y="491319"/>
            <a:ext cx="10458734" cy="5711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b="1" dirty="0"/>
              <a:t>Κεφαλαλγία </a:t>
            </a:r>
            <a:r>
              <a:rPr lang="el-GR" b="1" dirty="0" smtClean="0"/>
              <a:t>τάσης</a:t>
            </a:r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dirty="0" smtClean="0"/>
              <a:t>Πρόκειται </a:t>
            </a:r>
            <a:r>
              <a:rPr lang="el-GR" dirty="0"/>
              <a:t>για συμμετρική κεφαλαλγία σταδιακής έ</a:t>
            </a:r>
            <a:r>
              <a:rPr lang="el-GR" dirty="0" smtClean="0"/>
              <a:t>ναρξης</a:t>
            </a:r>
            <a:r>
              <a:rPr lang="el-GR" dirty="0"/>
              <a:t>, η οποία συχνά περιγράφεται ως </a:t>
            </a:r>
            <a:r>
              <a:rPr lang="el-GR" dirty="0" err="1" smtClean="0"/>
              <a:t>συσφιγκτική</a:t>
            </a:r>
            <a:r>
              <a:rPr lang="el-GR" dirty="0" smtClean="0"/>
              <a:t> </a:t>
            </a:r>
            <a:r>
              <a:rPr lang="el-GR" dirty="0"/>
              <a:t>ή σαν αίσθημα πίεσης. Μ</a:t>
            </a:r>
            <a:r>
              <a:rPr lang="el-GR" dirty="0" smtClean="0"/>
              <a:t>πορεί </a:t>
            </a:r>
            <a:r>
              <a:rPr lang="el-GR" dirty="0"/>
              <a:t>να συνο­δεύεται από κοιλιακό άλγος και προβλήματα συ­μπεριφοράς. Μπορεί να εμφανίζεται </a:t>
            </a:r>
            <a:r>
              <a:rPr lang="el-GR" dirty="0" smtClean="0"/>
              <a:t>καθημερινά.</a:t>
            </a:r>
          </a:p>
          <a:p>
            <a:r>
              <a:rPr lang="el-GR" b="1" dirty="0" smtClean="0"/>
              <a:t>Ημικρανία</a:t>
            </a:r>
            <a:r>
              <a:rPr lang="el-GR" dirty="0"/>
              <a:t>  </a:t>
            </a:r>
            <a:r>
              <a:rPr lang="el-GR" dirty="0" smtClean="0"/>
              <a:t> Αυτή </a:t>
            </a:r>
            <a:r>
              <a:rPr lang="el-GR" dirty="0"/>
              <a:t>η περιοδική διαταραχή χαρακτηρίζεται από </a:t>
            </a:r>
            <a:r>
              <a:rPr lang="el-GR" dirty="0" err="1"/>
              <a:t>παροξυσμική</a:t>
            </a:r>
            <a:r>
              <a:rPr lang="el-GR" dirty="0"/>
              <a:t> κεφαλαλγία, συχνά </a:t>
            </a:r>
            <a:r>
              <a:rPr lang="el-GR" dirty="0" err="1"/>
              <a:t>ετερόπλευρη</a:t>
            </a:r>
            <a:r>
              <a:rPr lang="el-GR" dirty="0"/>
              <a:t>, συνοδευόμενη από οπτικές ή </a:t>
            </a:r>
            <a:r>
              <a:rPr lang="el-GR" dirty="0" smtClean="0"/>
              <a:t>γαστρεντερικές </a:t>
            </a:r>
            <a:r>
              <a:rPr lang="el-GR" dirty="0"/>
              <a:t>δια­ταραχές. Σπάνια υπάρχουν </a:t>
            </a:r>
            <a:r>
              <a:rPr lang="el-GR" dirty="0" err="1"/>
              <a:t>ετερόπλευρα</a:t>
            </a:r>
            <a:r>
              <a:rPr lang="el-GR" dirty="0"/>
              <a:t> αισθη­τικά ή κινητικά συμπτώματα. </a:t>
            </a:r>
            <a:br>
              <a:rPr lang="el-GR" dirty="0"/>
            </a:br>
            <a:r>
              <a:rPr lang="el-GR" dirty="0"/>
              <a:t> </a:t>
            </a:r>
            <a:endParaRPr lang="el-GR" dirty="0" smtClean="0"/>
          </a:p>
          <a:p>
            <a:r>
              <a:rPr lang="el-GR" b="1" dirty="0" smtClean="0"/>
              <a:t>Αυξημένη </a:t>
            </a:r>
            <a:r>
              <a:rPr lang="el-GR" b="1" dirty="0" err="1" smtClean="0"/>
              <a:t>ενδοκρανιακή</a:t>
            </a:r>
            <a:r>
              <a:rPr lang="el-GR" b="1" dirty="0" smtClean="0"/>
              <a:t> πίεση  </a:t>
            </a:r>
            <a:r>
              <a:rPr lang="el-GR" dirty="0" smtClean="0"/>
              <a:t>Τα χαρακτηριστικά </a:t>
            </a:r>
            <a:r>
              <a:rPr lang="el-GR" dirty="0" smtClean="0">
                <a:solidFill>
                  <a:srgbClr val="FF0000"/>
                </a:solidFill>
              </a:rPr>
              <a:t>μιας  </a:t>
            </a:r>
            <a:r>
              <a:rPr lang="el-GR" dirty="0" err="1" smtClean="0">
                <a:solidFill>
                  <a:srgbClr val="FF0000"/>
                </a:solidFill>
              </a:rPr>
              <a:t>ενδοκράνιας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err="1" smtClean="0">
                <a:solidFill>
                  <a:srgbClr val="FF0000"/>
                </a:solidFill>
              </a:rPr>
              <a:t>χωροκατακτητικής</a:t>
            </a:r>
            <a:r>
              <a:rPr lang="el-GR" dirty="0" smtClean="0">
                <a:solidFill>
                  <a:srgbClr val="FF0000"/>
                </a:solidFill>
              </a:rPr>
              <a:t> βλάβης είναι ότι  η κεφαλαλγία </a:t>
            </a:r>
            <a:r>
              <a:rPr lang="el-GR" b="1" dirty="0" smtClean="0">
                <a:solidFill>
                  <a:srgbClr val="FF0000"/>
                </a:solidFill>
              </a:rPr>
              <a:t>επιδεινώνεται κατά την κατάκλιση και ο πρωινός έμετος</a:t>
            </a:r>
          </a:p>
          <a:p>
            <a:r>
              <a:rPr lang="el-GR" b="1" dirty="0" smtClean="0"/>
              <a:t>Οξεία </a:t>
            </a:r>
            <a:r>
              <a:rPr lang="el-GR" b="1" dirty="0" err="1" smtClean="0"/>
              <a:t>παραρινοκολπίτιδα</a:t>
            </a:r>
            <a:r>
              <a:rPr lang="el-GR" b="1" dirty="0"/>
              <a:t> </a:t>
            </a:r>
            <a:r>
              <a:rPr lang="el-GR" b="1" dirty="0" smtClean="0"/>
              <a:t>   </a:t>
            </a:r>
            <a:r>
              <a:rPr lang="el-GR" dirty="0" smtClean="0"/>
              <a:t>Αίσθημα βάρους, κεφαλαλγία , χρόνια ρινόρροια</a:t>
            </a:r>
          </a:p>
          <a:p>
            <a:r>
              <a:rPr lang="el-GR" b="1" dirty="0" smtClean="0"/>
              <a:t>Υπέρταση</a:t>
            </a:r>
          </a:p>
          <a:p>
            <a:r>
              <a:rPr lang="el-GR" b="1" dirty="0" smtClean="0"/>
              <a:t>Οφθαλμικές κεφαλαλγίες</a:t>
            </a:r>
          </a:p>
          <a:p>
            <a:r>
              <a:rPr lang="el-GR" b="1" dirty="0" smtClean="0"/>
              <a:t>Χρήση ναρκωτικών ουσιών ή τοξικών διαλυτών ή η περιβαλλοντική δηλητηρίαση </a:t>
            </a:r>
            <a:r>
              <a:rPr lang="el-GR" dirty="0" smtClean="0"/>
              <a:t>(μόλυβδο)</a:t>
            </a:r>
          </a:p>
          <a:p>
            <a:r>
              <a:rPr lang="el-GR" b="1" dirty="0" smtClean="0"/>
              <a:t>Τραύματα κεφαλής</a:t>
            </a:r>
          </a:p>
          <a:p>
            <a:r>
              <a:rPr lang="el-GR" b="1" dirty="0" err="1" smtClean="0"/>
              <a:t>Κροταφογναθικό</a:t>
            </a:r>
            <a:r>
              <a:rPr lang="el-GR" b="1" dirty="0" smtClean="0"/>
              <a:t> άλγος  </a:t>
            </a:r>
            <a:r>
              <a:rPr lang="el-GR" dirty="0" smtClean="0"/>
              <a:t>Επιδεινώνεται κατά τη μάσηση</a:t>
            </a:r>
          </a:p>
          <a:p>
            <a:r>
              <a:rPr lang="el-GR" b="1" dirty="0" err="1" smtClean="0"/>
              <a:t>Υποκλινικοί</a:t>
            </a:r>
            <a:r>
              <a:rPr lang="el-GR" b="1" dirty="0" smtClean="0"/>
              <a:t> σπασμοί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57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Σπασμοί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/>
              <a:t>σπασμοί είναι ένα κλινικό συμβάν στο οποίο παρατηρείται αιφνίδια διαταραχή της νευρολογι­κής λειτουργίας σε συνδυασμό με παθολογικές ή υπερβολικές νευρικές </a:t>
            </a:r>
            <a:r>
              <a:rPr lang="el-GR" dirty="0" err="1"/>
              <a:t>εκφορτίσεις</a:t>
            </a:r>
            <a:r>
              <a:rPr lang="el-GR" dirty="0"/>
              <a:t>.</a:t>
            </a:r>
          </a:p>
          <a:p>
            <a:r>
              <a:rPr lang="el-GR" dirty="0"/>
              <a:t>Οι πυρετικοί σπασμοί σχετίζονται με πυρετό επί απουσίας άλλου αιτίου και </a:t>
            </a:r>
            <a:r>
              <a:rPr lang="el-GR" dirty="0" err="1"/>
              <a:t>ενδοκράνιας</a:t>
            </a:r>
            <a:r>
              <a:rPr lang="el-GR" dirty="0"/>
              <a:t> λοί­μωξης από μηνιγγίτιδα ή εγκεφαλίτιδα.</a:t>
            </a:r>
          </a:p>
          <a:p>
            <a:r>
              <a:rPr lang="el-GR" dirty="0"/>
              <a:t>Η επιληψία αφορά σε επαναλαμβανόμενα ε­πεισόδια σπασμών εξαιρουμένων των πυρετικών σπασμών και της οξείας εγκεφαλικής βλάβης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43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3" y="0"/>
            <a:ext cx="8915400" cy="478302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Αίτια σπασμών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54639" y="600220"/>
            <a:ext cx="9790358" cy="5899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Επιληψία</a:t>
            </a:r>
            <a:endParaRPr lang="el-GR" dirty="0"/>
          </a:p>
          <a:p>
            <a:r>
              <a:rPr lang="el-GR" dirty="0"/>
              <a:t>Ιδιοπαθής (70-80</a:t>
            </a:r>
            <a:r>
              <a:rPr lang="el-GR" dirty="0" smtClean="0"/>
              <a:t>%)</a:t>
            </a:r>
          </a:p>
          <a:p>
            <a:r>
              <a:rPr lang="el-GR" dirty="0" smtClean="0"/>
              <a:t> </a:t>
            </a:r>
            <a:r>
              <a:rPr lang="el-GR" dirty="0"/>
              <a:t>Δευτεροπαθής</a:t>
            </a:r>
          </a:p>
          <a:p>
            <a:pPr marL="0" indent="0">
              <a:buNone/>
            </a:pPr>
            <a:r>
              <a:rPr lang="el-GR" dirty="0" smtClean="0"/>
              <a:t>Δυσγενεσία </a:t>
            </a:r>
            <a:r>
              <a:rPr lang="el-GR" dirty="0"/>
              <a:t>εγκεφάλου/δυσπλασία, </a:t>
            </a:r>
            <a:r>
              <a:rPr lang="el-GR" dirty="0" err="1"/>
              <a:t>π.χ</a:t>
            </a:r>
            <a:r>
              <a:rPr lang="el-GR" dirty="0"/>
              <a:t>, </a:t>
            </a:r>
            <a:r>
              <a:rPr lang="el-GR" dirty="0" err="1"/>
              <a:t>π</a:t>
            </a:r>
            <a:r>
              <a:rPr lang="el-GR" dirty="0" err="1" smtClean="0"/>
              <a:t>ορεγκεφαλική</a:t>
            </a:r>
            <a:r>
              <a:rPr lang="el-GR" dirty="0" smtClean="0"/>
              <a:t> </a:t>
            </a:r>
            <a:r>
              <a:rPr lang="el-GR" dirty="0"/>
              <a:t>κύ­στη, υδροκέφαλος </a:t>
            </a:r>
            <a:r>
              <a:rPr lang="el-GR" dirty="0" smtClean="0"/>
              <a:t>         </a:t>
            </a:r>
          </a:p>
          <a:p>
            <a:pPr marL="0" indent="0">
              <a:buNone/>
            </a:pPr>
            <a:r>
              <a:rPr lang="el-GR" dirty="0" smtClean="0"/>
              <a:t>Εγκεφαλική </a:t>
            </a:r>
            <a:r>
              <a:rPr lang="el-GR" dirty="0"/>
              <a:t>βλάβη π.χ. συγγενής λοίμωξη, </a:t>
            </a:r>
            <a:r>
              <a:rPr lang="el-GR" dirty="0" err="1" smtClean="0"/>
              <a:t>υποξική</a:t>
            </a:r>
            <a:r>
              <a:rPr lang="el-GR" dirty="0" smtClean="0"/>
              <a:t>-ισχαιμική εγκεφαλοπάθεια</a:t>
            </a:r>
            <a:r>
              <a:rPr lang="el-GR" dirty="0"/>
              <a:t>, </a:t>
            </a:r>
            <a:r>
              <a:rPr lang="el-GR" dirty="0" err="1"/>
              <a:t>ενδοκοιλιακή</a:t>
            </a:r>
            <a:r>
              <a:rPr lang="el-GR" dirty="0"/>
              <a:t> αιμορραγία/ισχαιμία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Όγκοι </a:t>
            </a:r>
            <a:r>
              <a:rPr lang="el-GR" dirty="0"/>
              <a:t>εγκεφάλου 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Νευροεκφυλιστικά</a:t>
            </a:r>
            <a:r>
              <a:rPr lang="el-GR" dirty="0" smtClean="0"/>
              <a:t> νοσήματα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 err="1"/>
              <a:t>Νευροδερματικά</a:t>
            </a:r>
            <a:r>
              <a:rPr lang="el-GR" dirty="0"/>
              <a:t> σύνδρομα</a:t>
            </a:r>
          </a:p>
          <a:p>
            <a:pPr marL="0" indent="0">
              <a:buNone/>
            </a:pPr>
            <a:r>
              <a:rPr lang="el-GR" b="1" dirty="0"/>
              <a:t>Μη-επιληπτικοί</a:t>
            </a:r>
          </a:p>
          <a:p>
            <a:r>
              <a:rPr lang="el-GR" dirty="0"/>
              <a:t>Πυρετικοί </a:t>
            </a:r>
            <a:r>
              <a:rPr lang="el-GR" dirty="0" smtClean="0"/>
              <a:t>σπασμοί</a:t>
            </a:r>
          </a:p>
          <a:p>
            <a:r>
              <a:rPr lang="el-GR" dirty="0" smtClean="0"/>
              <a:t> </a:t>
            </a:r>
            <a:r>
              <a:rPr lang="el-GR" dirty="0"/>
              <a:t>Μεταβολικά </a:t>
            </a:r>
            <a:r>
              <a:rPr lang="el-GR" dirty="0" smtClean="0"/>
              <a:t>αίτια  Υπογλυκαιμία </a:t>
            </a:r>
            <a:r>
              <a:rPr lang="el-GR" dirty="0" err="1" smtClean="0"/>
              <a:t>Υπασβεστιαιμία</a:t>
            </a:r>
            <a:r>
              <a:rPr lang="el-GR" dirty="0" smtClean="0"/>
              <a:t>/</a:t>
            </a:r>
            <a:r>
              <a:rPr lang="el-GR" dirty="0" err="1" smtClean="0"/>
              <a:t>υπομαγνησιαιμία</a:t>
            </a:r>
            <a:r>
              <a:rPr lang="el-GR" dirty="0" smtClean="0"/>
              <a:t> </a:t>
            </a:r>
            <a:r>
              <a:rPr lang="el-GR" dirty="0" err="1" smtClean="0"/>
              <a:t>Υπο</a:t>
            </a:r>
            <a:r>
              <a:rPr lang="el-GR" dirty="0" smtClean="0"/>
              <a:t>/</a:t>
            </a:r>
            <a:r>
              <a:rPr lang="el-GR" dirty="0" err="1" smtClean="0"/>
              <a:t>υπερνατριαιμία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Τραύμα </a:t>
            </a:r>
            <a:r>
              <a:rPr lang="el-GR" dirty="0"/>
              <a:t>κεφαλής </a:t>
            </a:r>
            <a:endParaRPr lang="el-GR" dirty="0" smtClean="0"/>
          </a:p>
          <a:p>
            <a:r>
              <a:rPr lang="el-GR" dirty="0" smtClean="0"/>
              <a:t>Μηνιγγίτιδα/εγκεφαλίτιδα</a:t>
            </a:r>
          </a:p>
          <a:p>
            <a:r>
              <a:rPr lang="el-GR" dirty="0" smtClean="0"/>
              <a:t> Δηλητήρια/τοξίνες.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71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Πυρετικοί σπασμοί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67951" y="1294228"/>
            <a:ext cx="9436661" cy="461699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Παρατηρούνται </a:t>
            </a:r>
            <a:r>
              <a:rPr lang="el-GR" dirty="0"/>
              <a:t>περίπου στο 3% των παιδιών, συ­νήθως στην ηλικία των </a:t>
            </a:r>
            <a:r>
              <a:rPr lang="el-GR" b="1" dirty="0"/>
              <a:t>6 μηνών </a:t>
            </a:r>
            <a:r>
              <a:rPr lang="el-GR" dirty="0"/>
              <a:t>με 3 ετών, αλλά μπορεί να εμφανιστούν και μέχρι την ηλικία των </a:t>
            </a:r>
            <a:r>
              <a:rPr lang="el-GR" b="1" dirty="0"/>
              <a:t>6 ετών</a:t>
            </a:r>
            <a:r>
              <a:rPr lang="el-GR" b="1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Υπάρχει γενετική προδιάθεση, με το 10-20</a:t>
            </a:r>
            <a:r>
              <a:rPr lang="el-GR" dirty="0" smtClean="0"/>
              <a:t>%</a:t>
            </a:r>
            <a:r>
              <a:rPr lang="el-GR" dirty="0"/>
              <a:t> των συγγενών τους να </a:t>
            </a:r>
            <a:r>
              <a:rPr lang="el-GR" dirty="0" smtClean="0"/>
              <a:t>εμφανίζουν </a:t>
            </a:r>
            <a:r>
              <a:rPr lang="el-GR" dirty="0"/>
              <a:t>κάποια διατα­ραχή σπασμών, συμπεριλαμβανομένων των πυρε­τικών σπασμών.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σπασμοί συνήθως εκδηλώνο­νται στα αρχικά στάδια μιας ιογενούς λοίμωξης ό­ταν η θερμοκρασία αυξάνεται ταχύτατα. Οι σπα­σμοί είναι συνήθως σύντομης διάρκειας, διαρκούν 1-2 λεπτά, και είναι </a:t>
            </a:r>
            <a:r>
              <a:rPr lang="el-GR" dirty="0" smtClean="0"/>
              <a:t>γενικευμένοι </a:t>
            </a:r>
            <a:r>
              <a:rPr lang="el-GR" dirty="0"/>
              <a:t>τονικοί ή </a:t>
            </a:r>
            <a:r>
              <a:rPr lang="el-GR" dirty="0" err="1" smtClean="0"/>
              <a:t>τονικοκλωνικοί</a:t>
            </a:r>
            <a:r>
              <a:rPr lang="el-GR" dirty="0"/>
              <a:t>. Θα πρέπει να </a:t>
            </a:r>
            <a:r>
              <a:rPr lang="el-GR" dirty="0" err="1" smtClean="0"/>
              <a:t>διαφοροδιαγνωστούν</a:t>
            </a:r>
            <a:r>
              <a:rPr lang="el-GR" dirty="0" smtClean="0"/>
              <a:t> </a:t>
            </a:r>
            <a:r>
              <a:rPr lang="el-GR" dirty="0"/>
              <a:t>από τα ρίγη που </a:t>
            </a:r>
            <a:r>
              <a:rPr lang="el-GR" dirty="0" err="1"/>
              <a:t>πυροδοτούνται</a:t>
            </a:r>
            <a:r>
              <a:rPr lang="el-GR" dirty="0"/>
              <a:t> από τον πυρετό και από αντανακλαστικούς σπασμούς λόγω </a:t>
            </a:r>
            <a:r>
              <a:rPr lang="el-GR" dirty="0" err="1"/>
              <a:t>υποξίας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Στο </a:t>
            </a:r>
            <a:r>
              <a:rPr lang="el-GR" dirty="0"/>
              <a:t>15% των περιπτώσεων οι σπασμοί υποτροπιάζουν κατά τη διαδρομή της </a:t>
            </a:r>
            <a:r>
              <a:rPr lang="el-GR" dirty="0" smtClean="0"/>
              <a:t>ίδιας </a:t>
            </a:r>
            <a:r>
              <a:rPr lang="el-GR" dirty="0"/>
              <a:t>λοίμωξης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 συνολικός κίνδυνος νέου επεισοδίου πυρετικών σπασμών εί­ναι 1 στα 3, και από αυτά τα παιδιά το 1/3 θα εμ­φανίσει 3 ή περισσότερα επεισόδια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 κίνδυνος υ­ποτροπής είναι μεγαλύτερος εάν το πρώτο επεισό­διο εκδηλωθεί πριν το πρώτο έτος της ζωής και αν υπάρχει θετικό οικογενειακό ιστορικό.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4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266</TotalTime>
  <Words>1826</Words>
  <Application>Microsoft Office PowerPoint</Application>
  <PresentationFormat>Ευρεία οθόνη</PresentationFormat>
  <Paragraphs>193</Paragraphs>
  <Slides>28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Wisp</vt:lpstr>
      <vt:lpstr>Νευρολογικές παθήσεις</vt:lpstr>
      <vt:lpstr>Παρουσίαση του PowerPoint</vt:lpstr>
      <vt:lpstr>Παρουσίαση του PowerPoint</vt:lpstr>
      <vt:lpstr>Κεφαλαλγία</vt:lpstr>
      <vt:lpstr>Αίτια οξείας κεφαλαλγίας</vt:lpstr>
      <vt:lpstr>Αίτια υποτροπιάζουσας κεφαλαλ­γίας </vt:lpstr>
      <vt:lpstr>Σπασμοί </vt:lpstr>
      <vt:lpstr>Αίτια σπασμών</vt:lpstr>
      <vt:lpstr>Πυρετικοί σπασμοί </vt:lpstr>
      <vt:lpstr>Παρουσίαση του PowerPoint</vt:lpstr>
      <vt:lpstr>Κατά τη διάρκεια εμπύρετων νοσημάτων οι γονείς θα πρέπει να </vt:lpstr>
      <vt:lpstr>Επιληψία </vt:lpstr>
      <vt:lpstr>Ταξινόμηση Επιληψίας</vt:lpstr>
      <vt:lpstr>Τύποι γενικευμένης επιληψίας </vt:lpstr>
      <vt:lpstr>Ταξινόμηση Επιληψίας</vt:lpstr>
      <vt:lpstr>σπασμοί που σχετίζονται με ειδική εντόπιση (εστιακή ή μερική επιλη­ψία)  Αυτοί οι σπασμοί μπορεί να εκλύονται από οποιονδήποτε από τους τέσσερις λοβούς του ε­γκεφάλου</vt:lpstr>
      <vt:lpstr>σπασμοί που σχετίζονται με ειδική εντόπιση (εστιακή ή μερική επιλη­ψία) </vt:lpstr>
      <vt:lpstr>σπασμοί που σχετίζονται με ειδική εντόπιση (εστιακή ή μερική επιλη­ψία)</vt:lpstr>
      <vt:lpstr>Ταξινόμηση Επιληψίας</vt:lpstr>
      <vt:lpstr>Επιληπτικά σύνδρομα Γενικευμένες επιληψίες  Βρεφικοί σπασμοί (σύνδρομο West) </vt:lpstr>
      <vt:lpstr>Βρεφικοί σπασμοί (σύνδρομο West)</vt:lpstr>
      <vt:lpstr>Επιληπτικά σύνδρομα Γενικευμένες επιληψίες   Τυπικοί σπασμοί αφαίρεσης (petit mal) </vt:lpstr>
      <vt:lpstr>Παρουσίαση του PowerPoint</vt:lpstr>
      <vt:lpstr>Παρουσίαση του PowerPoint</vt:lpstr>
      <vt:lpstr>Αντιμετώπιση</vt:lpstr>
      <vt:lpstr>Παρουσίαση του PowerPoint</vt:lpstr>
      <vt:lpstr>Αίτια παροξυσμικών   μη επιληπτικών διαταραχών</vt:lpstr>
      <vt:lpstr>Αίτια παροξυσμικών   μη επιληπτικών διαταραχών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Νευρολογικές παθήσεις</dc:title>
  <dc:creator>Evangelia Griva</dc:creator>
  <cp:lastModifiedBy>Evangelia Griva</cp:lastModifiedBy>
  <cp:revision>38</cp:revision>
  <dcterms:created xsi:type="dcterms:W3CDTF">2015-08-19T09:58:52Z</dcterms:created>
  <dcterms:modified xsi:type="dcterms:W3CDTF">2015-09-25T11:38:58Z</dcterms:modified>
</cp:coreProperties>
</file>