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6" r:id="rId4"/>
    <p:sldId id="261" r:id="rId5"/>
    <p:sldId id="262" r:id="rId6"/>
    <p:sldId id="267" r:id="rId7"/>
    <p:sldId id="263" r:id="rId8"/>
    <p:sldId id="260" r:id="rId9"/>
    <p:sldId id="276" r:id="rId10"/>
    <p:sldId id="275" r:id="rId11"/>
    <p:sldId id="274" r:id="rId12"/>
    <p:sldId id="273" r:id="rId13"/>
    <p:sldId id="272" r:id="rId14"/>
    <p:sldId id="271" r:id="rId15"/>
    <p:sldId id="270" r:id="rId16"/>
    <p:sldId id="278" r:id="rId17"/>
    <p:sldId id="269" r:id="rId18"/>
    <p:sldId id="279" r:id="rId19"/>
    <p:sldId id="277" r:id="rId20"/>
    <p:sldId id="281" r:id="rId21"/>
    <p:sldId id="307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0ED9-9D5D-487D-853E-641DA6381CE6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5B58-99BA-44C5-A5DF-F3DA1A4A739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Ενότητα: </a:t>
            </a:r>
            <a:r>
              <a:rPr lang="el-GR" b="1" dirty="0" smtClean="0"/>
              <a:t>Τύποι χρηματοδότησης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n-US" sz="2400" b="1" dirty="0" smtClean="0"/>
              <a:t>(</a:t>
            </a:r>
            <a:r>
              <a:rPr lang="el-GR" sz="2400" b="1" dirty="0" smtClean="0"/>
              <a:t>Μέρος Α</a:t>
            </a:r>
            <a:r>
              <a:rPr lang="en-US" sz="2400" b="1" dirty="0" smtClean="0"/>
              <a:t> )</a:t>
            </a:r>
            <a:endParaRPr lang="el-GR" sz="24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 Πράξη: Κατηγοριοποίηση Αξιόγραφων            (1) από (5)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1.	Είναι οι πληρωμές του αξιόγραφου συμβατικές ή υπολειμματικές; 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	 	</a:t>
            </a:r>
            <a:endParaRPr lang="el-GR" sz="2800" dirty="0" smtClean="0"/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			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838200" y="3500438"/>
            <a:ext cx="3352800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ea typeface="ＭＳ Ｐゴシック" pitchFamily="34" charset="-128"/>
              </a:rPr>
              <a:t>Συμβατικές</a:t>
            </a:r>
            <a:r>
              <a:rPr lang="el-GR" sz="2800" b="1" dirty="0">
                <a:latin typeface="Comic Sans MS" pitchFamily="66" charset="0"/>
                <a:ea typeface="ＭＳ Ｐゴシック" pitchFamily="34" charset="-128"/>
              </a:rPr>
              <a:t>:</a:t>
            </a: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 Δανειακά</a:t>
            </a:r>
          </a:p>
          <a:p>
            <a:pPr algn="ctr">
              <a:defRPr/>
            </a:pP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Κεφάλαια </a:t>
            </a:r>
            <a:endParaRPr lang="el-GR" sz="2800" dirty="0"/>
          </a:p>
        </p:txBody>
      </p:sp>
      <p:sp>
        <p:nvSpPr>
          <p:cNvPr id="11" name="10 - Έλλειψη"/>
          <p:cNvSpPr/>
          <p:nvPr/>
        </p:nvSpPr>
        <p:spPr>
          <a:xfrm>
            <a:off x="4648200" y="3500438"/>
            <a:ext cx="3810000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600" b="1" dirty="0">
                <a:latin typeface="Comic Sans MS" pitchFamily="66" charset="0"/>
                <a:ea typeface="ＭＳ Ｐゴシック" pitchFamily="34" charset="-128"/>
              </a:rPr>
              <a:t>Υπολειμματικές: </a:t>
            </a:r>
            <a:r>
              <a:rPr lang="el-GR" sz="2800" dirty="0">
                <a:ea typeface="ＭＳ Ｐゴシック" pitchFamily="34" charset="-128"/>
              </a:rPr>
              <a:t>Ίδια</a:t>
            </a:r>
          </a:p>
          <a:p>
            <a:pPr algn="ctr">
              <a:defRPr/>
            </a:pPr>
            <a:r>
              <a:rPr lang="el-GR" sz="2600" dirty="0">
                <a:latin typeface="Comic Sans MS" pitchFamily="66" charset="0"/>
                <a:ea typeface="ＭＳ Ｐゴシック" pitchFamily="34" charset="-128"/>
              </a:rPr>
              <a:t>Κεφάλαια</a:t>
            </a:r>
            <a:endParaRPr lang="el-GR" sz="2600" dirty="0"/>
          </a:p>
        </p:txBody>
      </p:sp>
      <p:sp>
        <p:nvSpPr>
          <p:cNvPr id="12" name="11 - Αριστερό-άνω βέλος"/>
          <p:cNvSpPr/>
          <p:nvPr/>
        </p:nvSpPr>
        <p:spPr>
          <a:xfrm rot="13508422">
            <a:off x="3660686" y="3313556"/>
            <a:ext cx="1295400" cy="990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 Πράξη: Κατηγοριοποίηση Αξιόγραφων (2) από (5)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3200" dirty="0" smtClean="0">
                <a:ea typeface="ＭＳ Ｐゴシック" pitchFamily="34" charset="-128"/>
              </a:rPr>
              <a:t>2. 	Εκπίπτουν οι πληρωμές για φορολογικούς λόγους;</a:t>
            </a:r>
            <a:endParaRPr lang="el-GR" sz="3000" dirty="0" smtClean="0">
              <a:ea typeface="ＭＳ Ｐゴシック" pitchFamily="34" charset="-128"/>
            </a:endParaRP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 	</a:t>
            </a:r>
            <a:endParaRPr lang="el-GR" dirty="0" smtClean="0"/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		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1071538" y="3286124"/>
            <a:ext cx="3352800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latin typeface="Comic Sans MS" pitchFamily="66" charset="0"/>
                <a:ea typeface="ＭＳ Ｐゴシック" pitchFamily="34" charset="-128"/>
              </a:rPr>
              <a:t>ΝΑΙ:</a:t>
            </a: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l-GR" sz="2800" dirty="0">
                <a:ea typeface="ＭＳ Ｐゴシック" pitchFamily="34" charset="-128"/>
              </a:rPr>
              <a:t>Δανειακά</a:t>
            </a:r>
          </a:p>
          <a:p>
            <a:pPr algn="ctr">
              <a:defRPr/>
            </a:pP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Κεφάλαια </a:t>
            </a:r>
            <a:endParaRPr lang="el-GR" sz="2800" dirty="0"/>
          </a:p>
        </p:txBody>
      </p:sp>
      <p:sp>
        <p:nvSpPr>
          <p:cNvPr id="11" name="10 - Έλλειψη"/>
          <p:cNvSpPr/>
          <p:nvPr/>
        </p:nvSpPr>
        <p:spPr>
          <a:xfrm>
            <a:off x="4929190" y="3429000"/>
            <a:ext cx="3286148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600" b="1" dirty="0">
                <a:latin typeface="Comic Sans MS" pitchFamily="66" charset="0"/>
                <a:ea typeface="ＭＳ Ｐゴシック" pitchFamily="34" charset="-128"/>
              </a:rPr>
              <a:t>ΟΧΙ:</a:t>
            </a:r>
          </a:p>
          <a:p>
            <a:pPr algn="ctr">
              <a:defRPr/>
            </a:pPr>
            <a:r>
              <a:rPr lang="el-GR" sz="2600" dirty="0">
                <a:latin typeface="Comic Sans MS" pitchFamily="66" charset="0"/>
                <a:ea typeface="ＭＳ Ｐゴシック" pitchFamily="34" charset="-128"/>
              </a:rPr>
              <a:t>Ίδια</a:t>
            </a:r>
          </a:p>
          <a:p>
            <a:pPr algn="ctr">
              <a:defRPr/>
            </a:pPr>
            <a:r>
              <a:rPr lang="el-GR" sz="2600" dirty="0">
                <a:latin typeface="Comic Sans MS" pitchFamily="66" charset="0"/>
                <a:ea typeface="ＭＳ Ｐゴシック" pitchFamily="34" charset="-128"/>
              </a:rPr>
              <a:t>Κεφάλαια</a:t>
            </a:r>
            <a:endParaRPr lang="el-GR" sz="2600" dirty="0"/>
          </a:p>
        </p:txBody>
      </p:sp>
      <p:sp>
        <p:nvSpPr>
          <p:cNvPr id="12" name="11 - Αριστερό-άνω βέλος"/>
          <p:cNvSpPr/>
          <p:nvPr/>
        </p:nvSpPr>
        <p:spPr>
          <a:xfrm rot="13508422">
            <a:off x="3946438" y="3170681"/>
            <a:ext cx="1295400" cy="990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latin typeface="+mn-lt"/>
                <a:ea typeface="ＭＳ Ｐゴシック" pitchFamily="34" charset="-128"/>
              </a:rPr>
              <a:t>Στην  Πράξη: Κατηγοριοποίηση Αξιόγραφων (3) από (5)</a:t>
            </a:r>
            <a:endParaRPr lang="en-US" sz="32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3200" dirty="0" smtClean="0">
                <a:ea typeface="ＭＳ Ｐゴシック" pitchFamily="34" charset="-128"/>
              </a:rPr>
              <a:t>3.	Έχουν υψηλή ή χαμηλή προτεραιότητα οι ταμειακές ροές του αξιόγραφού σε περίπτωση οικονομικών δυσκολιών;</a:t>
            </a:r>
            <a:endParaRPr lang="el-GR" sz="3000" dirty="0" smtClean="0">
              <a:ea typeface="ＭＳ Ｐゴシック" pitchFamily="34" charset="-128"/>
            </a:endParaRP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 	</a:t>
            </a:r>
            <a:endParaRPr lang="el-GR" dirty="0" smtClean="0"/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		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857224" y="3500438"/>
            <a:ext cx="3352800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ea typeface="ＭＳ Ｐゴシック" pitchFamily="34" charset="-128"/>
              </a:rPr>
              <a:t>Υψηλή</a:t>
            </a:r>
            <a:r>
              <a:rPr lang="el-GR" sz="3000" b="1" dirty="0">
                <a:latin typeface="Comic Sans MS" pitchFamily="66" charset="0"/>
                <a:ea typeface="ＭＳ Ｐゴシック" pitchFamily="34" charset="-128"/>
              </a:rPr>
              <a:t>:</a:t>
            </a: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 Δανειακά</a:t>
            </a:r>
          </a:p>
          <a:p>
            <a:pPr algn="ctr">
              <a:defRPr/>
            </a:pPr>
            <a:r>
              <a:rPr lang="el-GR" sz="2800" dirty="0">
                <a:latin typeface="Comic Sans MS" pitchFamily="66" charset="0"/>
                <a:ea typeface="ＭＳ Ｐゴシック" pitchFamily="34" charset="-128"/>
              </a:rPr>
              <a:t>Κεφάλαια </a:t>
            </a:r>
            <a:endParaRPr lang="el-GR" sz="2800" dirty="0"/>
          </a:p>
        </p:txBody>
      </p:sp>
      <p:sp>
        <p:nvSpPr>
          <p:cNvPr id="11" name="10 - Έλλειψη"/>
          <p:cNvSpPr/>
          <p:nvPr/>
        </p:nvSpPr>
        <p:spPr>
          <a:xfrm>
            <a:off x="5000628" y="3714728"/>
            <a:ext cx="3571900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ea typeface="ＭＳ Ｐゴシック" pitchFamily="34" charset="-128"/>
              </a:rPr>
              <a:t>Χαμηλή: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Ίδια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Κεφάλαια</a:t>
            </a:r>
            <a:endParaRPr lang="el-GR" sz="2800" dirty="0"/>
          </a:p>
        </p:txBody>
      </p:sp>
      <p:sp>
        <p:nvSpPr>
          <p:cNvPr id="12" name="11 - Αριστερό-άνω βέλος"/>
          <p:cNvSpPr/>
          <p:nvPr/>
        </p:nvSpPr>
        <p:spPr>
          <a:xfrm rot="13508422">
            <a:off x="3946439" y="3670746"/>
            <a:ext cx="1295400" cy="990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000" b="1" dirty="0" smtClean="0">
                <a:latin typeface="Comic Sans MS" pitchFamily="66" charset="0"/>
                <a:ea typeface="ＭＳ Ｐゴシック" pitchFamily="34" charset="-128"/>
              </a:rPr>
              <a:t>Στην  </a:t>
            </a:r>
            <a:r>
              <a:rPr lang="el-GR" sz="3200" b="1" dirty="0" smtClean="0">
                <a:ea typeface="ＭＳ Ｐゴシック" pitchFamily="34" charset="-128"/>
              </a:rPr>
              <a:t>Πράξη</a:t>
            </a:r>
            <a:r>
              <a:rPr lang="el-GR" sz="3000" b="1" dirty="0" smtClean="0">
                <a:latin typeface="Comic Sans MS" pitchFamily="66" charset="0"/>
                <a:ea typeface="ＭＳ Ｐゴシック" pitchFamily="34" charset="-128"/>
              </a:rPr>
              <a:t>: Κατηγοριοποίηση Αξιόγραφων            (4) από (5)</a:t>
            </a:r>
            <a:endParaRPr lang="en-US" sz="3000" b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3200" dirty="0" smtClean="0">
                <a:ea typeface="ＭＳ Ｐゴシック" pitchFamily="34" charset="-128"/>
              </a:rPr>
              <a:t>4. 	Έχει περιορισμένη διάρκεια ζωής;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 	</a:t>
            </a:r>
            <a:endParaRPr lang="el-GR" dirty="0" smtClean="0"/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dirty="0" smtClean="0">
                <a:ea typeface="ＭＳ Ｐゴシック" pitchFamily="34" charset="-128"/>
              </a:rPr>
              <a:t>			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762000" y="2971800"/>
            <a:ext cx="33528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000" b="1" dirty="0">
                <a:ea typeface="ＭＳ Ｐゴシック" pitchFamily="34" charset="-128"/>
              </a:rPr>
              <a:t>ΝΑΙ:</a:t>
            </a:r>
            <a:r>
              <a:rPr lang="el-GR" sz="2800" dirty="0">
                <a:ea typeface="ＭＳ Ｐゴシック" pitchFamily="34" charset="-128"/>
              </a:rPr>
              <a:t> Δανειακά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Κεφάλαια </a:t>
            </a:r>
            <a:endParaRPr lang="el-GR" sz="2800" dirty="0"/>
          </a:p>
        </p:txBody>
      </p:sp>
      <p:sp>
        <p:nvSpPr>
          <p:cNvPr id="11" name="10 - Έλλειψη"/>
          <p:cNvSpPr/>
          <p:nvPr/>
        </p:nvSpPr>
        <p:spPr>
          <a:xfrm>
            <a:off x="4648200" y="2971800"/>
            <a:ext cx="38100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ea typeface="ＭＳ Ｐゴシック" pitchFamily="34" charset="-128"/>
              </a:rPr>
              <a:t>ΟΧΙ: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Ίδια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Κεφάλαια</a:t>
            </a:r>
            <a:endParaRPr lang="el-GR" sz="2800" dirty="0"/>
          </a:p>
        </p:txBody>
      </p:sp>
      <p:sp>
        <p:nvSpPr>
          <p:cNvPr id="12" name="11 - Αριστερό-άνω βέλος"/>
          <p:cNvSpPr/>
          <p:nvPr/>
        </p:nvSpPr>
        <p:spPr>
          <a:xfrm rot="13508422">
            <a:off x="3493263" y="2515935"/>
            <a:ext cx="1565275" cy="12350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800" b="1" dirty="0" smtClean="0">
                <a:ea typeface="ＭＳ Ｐゴシック" pitchFamily="34" charset="-128"/>
              </a:rPr>
              <a:t>Στην  Πράξη: Κατηγοριοποίηση </a:t>
            </a:r>
            <a:r>
              <a:rPr lang="el-GR" sz="3200" b="1" dirty="0" smtClean="0">
                <a:ea typeface="ＭＳ Ｐゴシック" pitchFamily="34" charset="-128"/>
              </a:rPr>
              <a:t>Αξιόγραφων                   (5) από (5)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5.	Έχει μερίδιο ελέγχου της διοίκησης της επιχείρησης; 	 	</a:t>
            </a:r>
            <a:endParaRPr lang="el-GR" sz="2800" dirty="0" smtClean="0"/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			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1214414" y="3500438"/>
            <a:ext cx="33528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000" b="1" dirty="0">
                <a:ea typeface="ＭＳ Ｐゴシック" pitchFamily="34" charset="-128"/>
              </a:rPr>
              <a:t>ΟΧΙ:</a:t>
            </a:r>
            <a:r>
              <a:rPr lang="el-GR" sz="2800" dirty="0">
                <a:ea typeface="ＭＳ Ｐゴシック" pitchFamily="34" charset="-128"/>
              </a:rPr>
              <a:t> Δανειακά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Κεφάλαια </a:t>
            </a:r>
            <a:endParaRPr lang="el-GR" sz="2800" dirty="0"/>
          </a:p>
        </p:txBody>
      </p:sp>
      <p:sp>
        <p:nvSpPr>
          <p:cNvPr id="11" name="10 - Έλλειψη"/>
          <p:cNvSpPr/>
          <p:nvPr/>
        </p:nvSpPr>
        <p:spPr>
          <a:xfrm>
            <a:off x="5214942" y="3500438"/>
            <a:ext cx="3238496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ea typeface="ＭＳ Ｐゴシック" pitchFamily="34" charset="-128"/>
              </a:rPr>
              <a:t>ΝΑΙ: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Ίδια</a:t>
            </a:r>
          </a:p>
          <a:p>
            <a:pPr algn="ctr">
              <a:defRPr/>
            </a:pPr>
            <a:r>
              <a:rPr lang="el-GR" sz="2800" dirty="0">
                <a:ea typeface="ＭＳ Ｐゴシック" pitchFamily="34" charset="-128"/>
              </a:rPr>
              <a:t>Κεφάλαια</a:t>
            </a:r>
            <a:endParaRPr lang="el-GR" sz="2800" dirty="0"/>
          </a:p>
        </p:txBody>
      </p:sp>
      <p:sp>
        <p:nvSpPr>
          <p:cNvPr id="12" name="11 - Αριστερό-άνω βέλος"/>
          <p:cNvSpPr/>
          <p:nvPr/>
        </p:nvSpPr>
        <p:spPr>
          <a:xfrm rot="13508422">
            <a:off x="4064767" y="2944563"/>
            <a:ext cx="1565275" cy="12350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Α. Ίδια Κεφάλαια: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1. Ίδια Κεφάλαια του Ιδιοκτήτη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l-GR" sz="2800" dirty="0" smtClean="0">
                <a:ea typeface="ＭＳ Ｐゴシック" pitchFamily="34" charset="-128"/>
              </a:rPr>
              <a:t>Αφορούν στα κεφάλαια που εισφέρουν οι ιδιοκτήτες της επιχείρησης.</a:t>
            </a:r>
          </a:p>
          <a:p>
            <a:pPr algn="just" eaLnBrk="1" hangingPunct="1">
              <a:buNone/>
            </a:pPr>
            <a:endParaRPr lang="el-GR" sz="2800" dirty="0" smtClean="0">
              <a:ea typeface="ＭＳ Ｐゴシック" pitchFamily="34" charset="-128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800" dirty="0" smtClean="0">
                <a:ea typeface="ＭＳ Ｐゴシック" pitchFamily="34" charset="-128"/>
              </a:rPr>
              <a:t>Η συντριπτική πλειοψηφία των επιχειρήσεων ξεκινάνε ως μικρές επιχειρήσεις με παροχή αρχικού κεφαλαίου από ένα ή λίγα άτομα και επανεπένδυση των κερδών τους στην επιχείρηση, προκειμένου να εξασφαλιστεί η ανάπτυξη και η επιτυχία τους.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56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2800" b="1" dirty="0" smtClean="0">
                <a:ea typeface="ＭＳ Ｐゴシック" pitchFamily="34" charset="-128"/>
              </a:rPr>
              <a:t>Α. Ίδια Κεφάλαια: </a:t>
            </a:r>
            <a:br>
              <a:rPr lang="el-GR" sz="2800" b="1" dirty="0" smtClean="0">
                <a:ea typeface="ＭＳ Ｐゴシック" pitchFamily="34" charset="-128"/>
              </a:rPr>
            </a:br>
            <a:r>
              <a:rPr lang="el-GR" sz="2800" b="1" dirty="0" smtClean="0">
                <a:ea typeface="ＭＳ Ｐゴシック" pitchFamily="34" charset="-128"/>
              </a:rPr>
              <a:t>2. Καινοτομικό επιχειρηματικό κεφάλαιο </a:t>
            </a:r>
            <a:br>
              <a:rPr lang="el-GR" sz="2800" b="1" dirty="0" smtClean="0">
                <a:ea typeface="ＭＳ Ｐゴシック" pitchFamily="34" charset="-128"/>
              </a:rPr>
            </a:br>
            <a:r>
              <a:rPr lang="el-GR" sz="2800" b="1" dirty="0" smtClean="0">
                <a:ea typeface="ＭＳ Ｐゴシック" pitchFamily="34" charset="-128"/>
              </a:rPr>
              <a:t>(</a:t>
            </a:r>
            <a:r>
              <a:rPr lang="en-US" sz="2800" b="1" dirty="0" smtClean="0">
                <a:ea typeface="ＭＳ Ｐゴシック" pitchFamily="34" charset="-128"/>
              </a:rPr>
              <a:t>venture capital)</a:t>
            </a:r>
            <a:endParaRPr lang="el-GR" sz="2800" b="1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3000" dirty="0" smtClean="0">
                <a:ea typeface="ＭＳ Ｐゴシック" pitchFamily="34" charset="-128"/>
              </a:rPr>
              <a:t>Ένα καινοτομικό ή ιδιωτικό επιχειρηματικό κεφάλαιο παρέχει χρηματοδότηση υπό την μορφή ίδιων κεφαλαίων σε μικρές επιχειρήσεις με αντάλλαγμα ένα μερίδιο στην ιδιοκτησία της επιχείρησης. 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3000" dirty="0" smtClean="0">
                <a:ea typeface="ＭＳ Ｐゴシック" pitchFamily="34" charset="-128"/>
              </a:rPr>
              <a:t>Όσο υψηλότερη είναι η αβεβαιότητα σχετικά με τις μελλοντικές προοπτικές της επιχείρησης, τόσο υψηλότερο μερίδιο της αξίας της επιχείρησης στον ιδιοκτήτη του καινοτομικού επιχειρηματικού κεφαλαίου.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Α. Ίδια Κεφάλαια: 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3. Κοινές Μετοχές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ea typeface="ＭＳ Ｐゴシック" pitchFamily="34" charset="-128"/>
              </a:rPr>
              <a:t>Είναι συμβατικός τρόπος άντλησης ίδιων κεφαλαίων επιχειρήσεων που έχουν εισαχθεί στο χρηματιστήριο.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ea typeface="ＭＳ Ｐゴシック" pitchFamily="34" charset="-128"/>
              </a:rPr>
              <a:t>Για μια πρόσφατα εισηγμένη επιχείρηση η τιμή έκδοσής τους (τιμή προσφοράς), εκτιμάται από τον οργανισμό (π.χ. επενδυτική τράπεζα) που εκδίδει τις μετοχές.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ea typeface="ＭＳ Ｐゴシック" pitchFamily="34" charset="-128"/>
              </a:rPr>
              <a:t>Για μια υπάρχουσα εισηγμένη, η τιμή έκδοσής τους βασίζεται συνήθως στην τρέχουσα τιμή αγοράς της.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ea typeface="ＭＳ Ｐゴシック" pitchFamily="34" charset="-128"/>
              </a:rPr>
              <a:t>Ο κάτοχος τους αποκτά ένα αναλογικό μερίδιο τόσο των ταμειακών ροών (μερίσματα) όσο και των δικαιωμάτων ψήφου.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Αξιολόγηση Κοινών Μετοχών               (1) από (3)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l-GR" sz="2800" b="1" dirty="0" smtClean="0">
                <a:ea typeface="ＭＳ Ｐゴシック" pitchFamily="34" charset="-128"/>
              </a:rPr>
              <a:t>	Ι. Αξιολόγηση Μετοχών χωρίς αύξηση μερίσματος: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Po= D1/(1+Ks)</a:t>
            </a:r>
            <a:r>
              <a:rPr lang="el-GR" sz="2800" baseline="30000" dirty="0" smtClean="0">
                <a:ea typeface="ＭＳ Ｐゴシック" pitchFamily="34" charset="-128"/>
              </a:rPr>
              <a:t>1</a:t>
            </a:r>
            <a:r>
              <a:rPr lang="en-US" sz="2800" dirty="0" smtClean="0">
                <a:ea typeface="ＭＳ Ｐゴシック" pitchFamily="34" charset="-128"/>
              </a:rPr>
              <a:t> + D1/(1+Ks)</a:t>
            </a:r>
            <a:r>
              <a:rPr lang="el-GR" sz="2800" baseline="30000" dirty="0" smtClean="0">
                <a:ea typeface="ＭＳ Ｐゴシック" pitchFamily="34" charset="-128"/>
              </a:rPr>
              <a:t>2</a:t>
            </a:r>
            <a:r>
              <a:rPr lang="en-US" sz="2800" dirty="0" smtClean="0">
                <a:ea typeface="ＭＳ Ｐゴシック" pitchFamily="34" charset="-128"/>
              </a:rPr>
              <a:t> + …+ D1/(1+Ks)</a:t>
            </a:r>
            <a:r>
              <a:rPr lang="en-US" sz="2800" baseline="30000" dirty="0" smtClean="0">
                <a:ea typeface="ＭＳ Ｐゴシック" pitchFamily="34" charset="-128"/>
                <a:sym typeface="Symbol"/>
              </a:rPr>
              <a:t></a:t>
            </a:r>
            <a:endParaRPr lang="el-GR" sz="2800" baseline="30000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 </a:t>
            </a:r>
            <a:endParaRPr lang="el-GR" sz="2800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Po= D/Ks</a:t>
            </a:r>
            <a:endParaRPr lang="el-GR" sz="2800" dirty="0" smtClean="0">
              <a:ea typeface="ＭＳ Ｐゴシック" pitchFamily="34" charset="-128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ea typeface="ＭＳ Ｐゴシック" pitchFamily="34" charset="-128"/>
              </a:rPr>
              <a:t>Po</a:t>
            </a:r>
            <a:r>
              <a:rPr lang="el-GR" sz="2800" dirty="0" smtClean="0">
                <a:ea typeface="ＭＳ Ｐゴシック" pitchFamily="34" charset="-128"/>
              </a:rPr>
              <a:t>=αξία μετοχής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ea typeface="ＭＳ Ｐゴシック" pitchFamily="34" charset="-128"/>
              </a:rPr>
              <a:t>D</a:t>
            </a:r>
            <a:r>
              <a:rPr lang="en-US" sz="2800" dirty="0" smtClean="0">
                <a:ea typeface="ＭＳ Ｐゴシック" pitchFamily="34" charset="-128"/>
              </a:rPr>
              <a:t>=</a:t>
            </a:r>
            <a:r>
              <a:rPr lang="el-GR" sz="2800" dirty="0" smtClean="0">
                <a:ea typeface="ＭＳ Ｐゴシック" pitchFamily="34" charset="-128"/>
              </a:rPr>
              <a:t>σταθερό ετήσιο μέρισμα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ea typeface="ＭＳ Ｐゴシック" pitchFamily="34" charset="-128"/>
              </a:rPr>
              <a:t>Ks</a:t>
            </a:r>
            <a:r>
              <a:rPr lang="el-GR" sz="2800" dirty="0" smtClean="0">
                <a:ea typeface="ＭＳ Ｐゴシック" pitchFamily="34" charset="-128"/>
              </a:rPr>
              <a:t>= προεξοφλητικό επιτόκιο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Αξιολόγηση Κοινών Μετοχών                (2) από (3)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l-GR" sz="2000" b="1" dirty="0" smtClean="0">
                <a:ea typeface="ＭＳ Ｐゴシック" pitchFamily="34" charset="-128"/>
              </a:rPr>
              <a:t>	ΙΙ. Αξιολόγηση Μετοχών με σταθερή αύξηση μερίσματος: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Po= D</a:t>
            </a:r>
            <a:r>
              <a:rPr lang="el-GR" sz="2000" b="1" dirty="0" smtClean="0">
                <a:ea typeface="ＭＳ Ｐゴシック" pitchFamily="34" charset="-128"/>
              </a:rPr>
              <a:t>ο</a:t>
            </a:r>
            <a:r>
              <a:rPr lang="en-US" sz="2000" b="1" dirty="0" smtClean="0">
                <a:ea typeface="ＭＳ Ｐゴシック" pitchFamily="34" charset="-128"/>
              </a:rPr>
              <a:t>(1+g)</a:t>
            </a:r>
            <a:r>
              <a:rPr lang="en-US" sz="2000" b="1" baseline="30000" dirty="0" smtClean="0">
                <a:ea typeface="ＭＳ Ｐゴシック" pitchFamily="34" charset="-128"/>
              </a:rPr>
              <a:t>1</a:t>
            </a:r>
            <a:r>
              <a:rPr lang="en-US" sz="2000" b="1" dirty="0" smtClean="0">
                <a:ea typeface="ＭＳ Ｐゴシック" pitchFamily="34" charset="-128"/>
              </a:rPr>
              <a:t>/(1+Ks)</a:t>
            </a:r>
            <a:r>
              <a:rPr lang="el-GR" sz="2000" b="1" baseline="30000" dirty="0" smtClean="0">
                <a:ea typeface="ＭＳ Ｐゴシック" pitchFamily="34" charset="-128"/>
              </a:rPr>
              <a:t>1</a:t>
            </a:r>
            <a:r>
              <a:rPr lang="en-US" sz="2000" b="1" dirty="0" smtClean="0">
                <a:ea typeface="ＭＳ Ｐゴシック" pitchFamily="34" charset="-128"/>
              </a:rPr>
              <a:t> + D</a:t>
            </a:r>
            <a:r>
              <a:rPr lang="el-GR" sz="2000" b="1" dirty="0" smtClean="0">
                <a:ea typeface="ＭＳ Ｐゴシック" pitchFamily="34" charset="-128"/>
              </a:rPr>
              <a:t>ο</a:t>
            </a:r>
            <a:r>
              <a:rPr lang="en-US" sz="2000" b="1" dirty="0" smtClean="0">
                <a:ea typeface="ＭＳ Ｐゴシック" pitchFamily="34" charset="-128"/>
              </a:rPr>
              <a:t>(1+g)</a:t>
            </a:r>
            <a:r>
              <a:rPr lang="en-US" sz="2000" b="1" baseline="30000" dirty="0" smtClean="0">
                <a:ea typeface="ＭＳ Ｐゴシック" pitchFamily="34" charset="-128"/>
              </a:rPr>
              <a:t>2</a:t>
            </a:r>
            <a:r>
              <a:rPr lang="en-US" sz="2000" b="1" dirty="0" smtClean="0">
                <a:ea typeface="ＭＳ Ｐゴシック" pitchFamily="34" charset="-128"/>
              </a:rPr>
              <a:t>/(1+Ks)</a:t>
            </a:r>
            <a:r>
              <a:rPr lang="el-GR" sz="2000" b="1" baseline="30000" dirty="0" smtClean="0">
                <a:ea typeface="ＭＳ Ｐゴシック" pitchFamily="34" charset="-128"/>
              </a:rPr>
              <a:t>2</a:t>
            </a:r>
            <a:r>
              <a:rPr lang="en-US" sz="2000" b="1" dirty="0" smtClean="0">
                <a:ea typeface="ＭＳ Ｐゴシック" pitchFamily="34" charset="-128"/>
              </a:rPr>
              <a:t> + …+ D</a:t>
            </a:r>
            <a:r>
              <a:rPr lang="el-GR" sz="2000" b="1" dirty="0" smtClean="0">
                <a:ea typeface="ＭＳ Ｐゴシック" pitchFamily="34" charset="-128"/>
              </a:rPr>
              <a:t>ο</a:t>
            </a:r>
            <a:r>
              <a:rPr lang="en-US" sz="2000" b="1" dirty="0" smtClean="0">
                <a:ea typeface="ＭＳ Ｐゴシック" pitchFamily="34" charset="-128"/>
              </a:rPr>
              <a:t>(1+g)</a:t>
            </a:r>
            <a:r>
              <a:rPr lang="en-US" sz="2000" b="1" baseline="30000" dirty="0" smtClean="0">
                <a:ea typeface="ＭＳ Ｐゴシック" pitchFamily="34" charset="-128"/>
                <a:sym typeface="Symbol"/>
              </a:rPr>
              <a:t></a:t>
            </a:r>
            <a:r>
              <a:rPr lang="en-US" sz="2000" b="1" dirty="0" smtClean="0">
                <a:ea typeface="ＭＳ Ｐゴシック" pitchFamily="34" charset="-128"/>
              </a:rPr>
              <a:t>/(1+Ks)</a:t>
            </a:r>
            <a:r>
              <a:rPr lang="en-US" sz="2000" b="1" baseline="30000" dirty="0" smtClean="0">
                <a:ea typeface="ＭＳ Ｐゴシック" pitchFamily="34" charset="-128"/>
                <a:sym typeface="Symbol"/>
              </a:rPr>
              <a:t></a:t>
            </a:r>
            <a:endParaRPr lang="el-GR" sz="2000" b="1" baseline="30000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l-GR" sz="2000" b="1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Po= Do(1+g)/Ks-g </a:t>
            </a:r>
            <a:r>
              <a:rPr lang="en-US" sz="2000" dirty="0" smtClean="0">
                <a:ea typeface="ＭＳ Ｐゴシック" pitchFamily="34" charset="-128"/>
              </a:rPr>
              <a:t>	 </a:t>
            </a:r>
            <a:r>
              <a:rPr lang="el-GR" sz="2000" dirty="0" smtClean="0">
                <a:ea typeface="ＭＳ Ｐゴシック" pitchFamily="34" charset="-128"/>
              </a:rPr>
              <a:t>ή 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D1/Ks-g</a:t>
            </a:r>
            <a:endParaRPr lang="el-GR" sz="2000" b="1" dirty="0" smtClean="0">
              <a:ea typeface="ＭＳ Ｐゴシック" pitchFamily="34" charset="-128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000" dirty="0" smtClean="0">
                <a:ea typeface="ＭＳ Ｐゴシック" pitchFamily="34" charset="-128"/>
              </a:rPr>
              <a:t>Όπου: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Po</a:t>
            </a:r>
            <a:r>
              <a:rPr lang="el-GR" sz="2000" dirty="0" smtClean="0">
                <a:ea typeface="ＭＳ Ｐゴシック" pitchFamily="34" charset="-128"/>
              </a:rPr>
              <a:t>=αξία μετοχής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Do</a:t>
            </a:r>
            <a:r>
              <a:rPr lang="en-US" sz="2000" dirty="0" smtClean="0">
                <a:ea typeface="ＭＳ Ｐゴシック" pitchFamily="34" charset="-128"/>
              </a:rPr>
              <a:t>=</a:t>
            </a:r>
            <a:r>
              <a:rPr lang="el-GR" sz="2000" dirty="0" smtClean="0">
                <a:ea typeface="ＭＳ Ｐゴシック" pitchFamily="34" charset="-128"/>
              </a:rPr>
              <a:t>τρέχον (τελευταίο) μέρισμα ανά μετοχή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D1</a:t>
            </a:r>
            <a:r>
              <a:rPr lang="en-US" sz="2000" dirty="0" smtClean="0">
                <a:ea typeface="ＭＳ Ｐゴシック" pitchFamily="34" charset="-128"/>
              </a:rPr>
              <a:t>= </a:t>
            </a:r>
            <a:r>
              <a:rPr lang="el-GR" sz="2000" dirty="0" smtClean="0">
                <a:ea typeface="ＭＳ Ｐゴシック" pitchFamily="34" charset="-128"/>
              </a:rPr>
              <a:t>αναμενόμενο μέρισμα ανά μετοχή τον 1</a:t>
            </a:r>
            <a:r>
              <a:rPr lang="el-GR" sz="2000" baseline="30000" dirty="0" smtClean="0">
                <a:ea typeface="ＭＳ Ｐゴシック" pitchFamily="34" charset="-128"/>
              </a:rPr>
              <a:t>ο</a:t>
            </a:r>
            <a:r>
              <a:rPr lang="el-GR" sz="2000" dirty="0" smtClean="0">
                <a:ea typeface="ＭＳ Ｐゴシック" pitchFamily="34" charset="-128"/>
              </a:rPr>
              <a:t> χρόνο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Ks</a:t>
            </a:r>
            <a:r>
              <a:rPr lang="el-GR" sz="2000" dirty="0" smtClean="0">
                <a:ea typeface="ＭＳ Ｐゴシック" pitchFamily="34" charset="-128"/>
              </a:rPr>
              <a:t>= προεξοφλητικό επιτόκιο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g</a:t>
            </a:r>
            <a:r>
              <a:rPr lang="en-US" sz="2000" dirty="0" smtClean="0">
                <a:ea typeface="ＭＳ Ｐゴシック" pitchFamily="34" charset="-128"/>
              </a:rPr>
              <a:t>=</a:t>
            </a:r>
            <a:r>
              <a:rPr lang="el-GR" sz="2000" dirty="0" smtClean="0">
                <a:ea typeface="ＭＳ Ｐゴシック" pitchFamily="34" charset="-128"/>
              </a:rPr>
              <a:t>ποσοστό αύξησης των μερισμάτων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l-GR" sz="2400" b="1" dirty="0" smtClean="0"/>
          </a:p>
          <a:p>
            <a:pPr algn="l"/>
            <a:r>
              <a:rPr lang="el-GR" sz="2400" b="1" dirty="0" smtClean="0"/>
              <a:t>Ενότητα :   Τύποι </a:t>
            </a:r>
            <a:r>
              <a:rPr lang="el-GR" sz="2400" b="1" dirty="0" smtClean="0"/>
              <a:t>χρηματοδότησης  (Μέρος Α)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Αξιολόγηση Κοινών Μετοχών                 (3) από (3)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l-GR" sz="2800" b="1" dirty="0" smtClean="0">
                <a:ea typeface="ＭＳ Ｐゴシック" pitchFamily="34" charset="-128"/>
              </a:rPr>
              <a:t>	</a:t>
            </a:r>
            <a:r>
              <a:rPr lang="el-GR" sz="2400" b="1" dirty="0" smtClean="0">
                <a:ea typeface="ＭＳ Ｐゴシック" pitchFamily="34" charset="-128"/>
              </a:rPr>
              <a:t>ΙΙΙ. Αξιολόγηση Μετοχών με διαφορετική αύξηση μερίσματος: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ea typeface="ＭＳ Ｐゴシック" pitchFamily="34" charset="-128"/>
              </a:rPr>
              <a:t>Όταν μια κοινή μετοχή έχει δύο ή περισσότερα διαφορετικά ποσοστά αύξησης των μερισμάτων, τότε:</a:t>
            </a:r>
          </a:p>
          <a:p>
            <a:pPr marL="514350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pitchFamily="34" charset="-128"/>
              </a:rPr>
              <a:t>Υπολογίζουμε τα μελλοντικά μερίσματα ξεχωριστά</a:t>
            </a:r>
          </a:p>
          <a:p>
            <a:pPr marL="514350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pitchFamily="34" charset="-128"/>
              </a:rPr>
              <a:t>Προεξοφλούμε τα μελλοντικά μερίσματα για το παρόν</a:t>
            </a:r>
          </a:p>
          <a:p>
            <a:pPr marL="514350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pitchFamily="34" charset="-128"/>
              </a:rPr>
              <a:t>Προσθέτουμε όλες τις παρούσες αξίες</a:t>
            </a:r>
          </a:p>
          <a:p>
            <a:pPr marL="514350" indent="-51435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endParaRPr lang="el-GR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Σκοπός της παρούσας ενότητας είναι να </a:t>
            </a:r>
            <a:r>
              <a:rPr lang="el-GR" sz="2400" dirty="0" smtClean="0"/>
              <a:t>αναλυθούν  οι επιλογές που διαθέτει μια </a:t>
            </a:r>
            <a:r>
              <a:rPr lang="el-GR" sz="2400" smtClean="0"/>
              <a:t>επιχείρηση  τόσο σε </a:t>
            </a:r>
            <a:r>
              <a:rPr lang="el-GR" sz="2400" dirty="0" smtClean="0"/>
              <a:t>όρους δανειακών κεφαλαίων όσο και ιδίων κεφαλαίων και  για το πώς μεταβάλλονται διαχρονικά αυτές οι επιλογές κατά τη διάρκεια  του κύκλου ζωής μιας επιχείρησης. Συγκεκριμένα </a:t>
            </a:r>
            <a:r>
              <a:rPr lang="el-GR" sz="2400" dirty="0" smtClean="0"/>
              <a:t>θ</a:t>
            </a:r>
            <a:r>
              <a:rPr lang="el-GR" sz="2400" dirty="0" smtClean="0"/>
              <a:t>α αναλύσουμε τον τρόπο μεταβολής των επιλογών της επιχείρησης καθώς αυτή μεταλλάσσεται από μια μικρή , μη εισηγμένη επιχείρηση σε μία μεγάλη εισηγμένη.</a:t>
            </a:r>
          </a:p>
          <a:p>
            <a:endParaRPr lang="el-GR" sz="2400" dirty="0" smtClean="0"/>
          </a:p>
          <a:p>
            <a:r>
              <a:rPr lang="el-GR" sz="2400" b="1" dirty="0" smtClean="0"/>
              <a:t>Λέξεις κλειδιά : </a:t>
            </a:r>
            <a:r>
              <a:rPr lang="el-GR" sz="2400" dirty="0" smtClean="0"/>
              <a:t>Δανειακά κεφάλαια, ίδια κεφάλαια </a:t>
            </a:r>
            <a:r>
              <a:rPr lang="el-GR" sz="2400" dirty="0" smtClean="0"/>
              <a:t>, </a:t>
            </a:r>
            <a:r>
              <a:rPr lang="el-GR" sz="2400" dirty="0" smtClean="0"/>
              <a:t>κατηγοριοποίηση αξιογράφων , </a:t>
            </a:r>
            <a:r>
              <a:rPr lang="el-GR" sz="2400" dirty="0" smtClean="0"/>
              <a:t>κοινές μετοχές , </a:t>
            </a:r>
            <a:r>
              <a:rPr lang="el-GR" sz="2400" dirty="0" smtClean="0"/>
              <a:t>αξιολόγηση  </a:t>
            </a:r>
            <a:r>
              <a:rPr lang="el-GR" sz="2400" dirty="0" smtClean="0"/>
              <a:t>κοινών μετοχών </a:t>
            </a:r>
            <a:r>
              <a:rPr lang="el-GR" sz="2400" dirty="0" smtClean="0"/>
              <a:t> 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Τύποι Χρηματοδότησης</a:t>
            </a:r>
          </a:p>
        </p:txBody>
      </p:sp>
      <p:sp useBgFill="1"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Ίδια Κεφάλαια:</a:t>
            </a:r>
            <a:r>
              <a:rPr lang="el-GR" sz="2800" dirty="0" smtClean="0">
                <a:ea typeface="ＭＳ Ｐゴシック" pitchFamily="34" charset="-128"/>
              </a:rPr>
              <a:t> Κεφάλαια των Ιδιοκτητών, Καινοτομικά Επιχειρηματικά Κεφάλαια, Κοινές Μετοχές, Πιστοποιητικά Δικαιώματος Αποκτήσεως Μετοχών, Δικαιώματα Εξαρτώμενης Αξίας. 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Δανειακά Κεφάλαια: </a:t>
            </a:r>
            <a:r>
              <a:rPr lang="el-GR" sz="2800" dirty="0" smtClean="0">
                <a:ea typeface="ＭＳ Ｐゴシック" pitchFamily="34" charset="-128"/>
              </a:rPr>
              <a:t>Τραπεζικός Δανεισμός, Έντοκα Γραμματεία, Εταιρικά Ομόλογα.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dirty="0" smtClean="0">
                <a:ea typeface="ＭＳ Ｐゴシック" pitchFamily="34" charset="-128"/>
              </a:rPr>
              <a:t> </a:t>
            </a:r>
            <a:r>
              <a:rPr lang="el-GR" sz="2800" b="1" dirty="0" smtClean="0">
                <a:ea typeface="ＭＳ Ｐゴシック" pitchFamily="34" charset="-128"/>
              </a:rPr>
              <a:t>Υβριδικά Αξιόγραφα</a:t>
            </a:r>
            <a:r>
              <a:rPr lang="el-GR" sz="2800" dirty="0" smtClean="0">
                <a:ea typeface="ＭＳ Ｐゴシック" pitchFamily="34" charset="-128"/>
              </a:rPr>
              <a:t> </a:t>
            </a:r>
            <a:r>
              <a:rPr lang="el-GR" sz="2800" i="1" dirty="0" smtClean="0">
                <a:ea typeface="ＭＳ Ｐゴシック" pitchFamily="34" charset="-128"/>
              </a:rPr>
              <a:t>(κοινά χαρακτηριστικά δανειακών και ιδίων κεφαλαίων)</a:t>
            </a:r>
            <a:r>
              <a:rPr lang="el-GR" sz="2800" dirty="0" smtClean="0">
                <a:ea typeface="ＭＳ Ｐゴシック" pitchFamily="34" charset="-128"/>
              </a:rPr>
              <a:t>: Μετατρέψιμο Χρέος, Προνομιούχες Μετοχές, Ομόλογα συνδεδεμένα με δικαίωμα προαίρεσης.  </a:t>
            </a:r>
          </a:p>
          <a:p>
            <a:pPr eaLnBrk="1" hangingPunct="1">
              <a:buFont typeface="Wingdings 2" pitchFamily="18" charset="2"/>
              <a:buChar char=""/>
            </a:pPr>
            <a:endParaRPr lang="el-GR" sz="2800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Char char=""/>
            </a:pPr>
            <a:endParaRPr lang="el-GR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Διακρίσεις Δανειακών και Ιδίων Κεφαλαίων  (1) από (2)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 smtClean="0">
                <a:ea typeface="ＭＳ Ｐゴシック" pitchFamily="34" charset="-128"/>
              </a:rPr>
              <a:t>1</a:t>
            </a:r>
            <a:r>
              <a:rPr lang="el-GR" sz="2800" b="1" baseline="30000" dirty="0" smtClean="0">
                <a:ea typeface="ＭＳ Ｐゴシック" pitchFamily="34" charset="-128"/>
              </a:rPr>
              <a:t>η</a:t>
            </a:r>
            <a:r>
              <a:rPr lang="el-GR" sz="2800" b="1" dirty="0" smtClean="0">
                <a:ea typeface="ＭＳ Ｐゴシック" pitchFamily="34" charset="-128"/>
              </a:rPr>
              <a:t> διάκριση</a:t>
            </a:r>
            <a:r>
              <a:rPr lang="el-GR" sz="2800" dirty="0" smtClean="0">
                <a:ea typeface="ＭＳ Ｐゴシック" pitchFamily="34" charset="-128"/>
              </a:rPr>
              <a:t>:</a:t>
            </a:r>
          </a:p>
          <a:p>
            <a:pPr indent="-95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οι επενδυτές </a:t>
            </a:r>
            <a:r>
              <a:rPr lang="el-GR" sz="2800" b="1" dirty="0" smtClean="0">
                <a:ea typeface="ＭＳ Ｐゴシック" pitchFamily="34" charset="-128"/>
              </a:rPr>
              <a:t>δανειακών κεφαλαίων </a:t>
            </a:r>
            <a:r>
              <a:rPr lang="el-GR" sz="2800" dirty="0" smtClean="0">
                <a:ea typeface="ＭＳ Ｐゴシック" pitchFamily="34" charset="-128"/>
              </a:rPr>
              <a:t>απαιτούν την καταβολή σταθερών πληρωμών στο μέλλον (πληρωμές τόκων και αποπληρωμές κεφαλαίου). </a:t>
            </a:r>
          </a:p>
          <a:p>
            <a:pPr indent="-95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οι επενδυτές </a:t>
            </a:r>
            <a:r>
              <a:rPr lang="el-GR" sz="2800" b="1" dirty="0" smtClean="0">
                <a:ea typeface="ＭＳ Ｐゴシック" pitchFamily="34" charset="-128"/>
              </a:rPr>
              <a:t>ίδιων κεφαλαίων</a:t>
            </a:r>
            <a:r>
              <a:rPr lang="el-GR" sz="2800" dirty="0" smtClean="0">
                <a:ea typeface="ＭＳ Ｐゴシック" pitchFamily="34" charset="-128"/>
              </a:rPr>
              <a:t> αξιώνουν τις υπολειμματικές ταμειακές ροές που απομένουν έπειτα από την εξόφληση όλων των υπόλοιπων απαιτήσεων.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 smtClean="0">
                <a:ea typeface="ＭＳ Ｐゴシック" pitchFamily="34" charset="-128"/>
              </a:rPr>
              <a:t>2</a:t>
            </a:r>
            <a:r>
              <a:rPr lang="el-GR" sz="2800" b="1" baseline="30000" dirty="0" smtClean="0">
                <a:ea typeface="ＭＳ Ｐゴシック" pitchFamily="34" charset="-128"/>
              </a:rPr>
              <a:t>η</a:t>
            </a:r>
            <a:r>
              <a:rPr lang="el-GR" sz="2800" b="1" dirty="0" smtClean="0">
                <a:ea typeface="ＭＳ Ｐゴシック" pitchFamily="34" charset="-128"/>
              </a:rPr>
              <a:t> διάκριση</a:t>
            </a:r>
            <a:r>
              <a:rPr lang="el-GR" sz="2800" dirty="0" smtClean="0">
                <a:ea typeface="ＭＳ Ｐゴシック" pitchFamily="34" charset="-128"/>
              </a:rPr>
              <a:t>: τα δανειακά κεφάλαια προηγούνται ως απαίτηση επί των ταμειακών ροών και επί των περιουσιακών στοιχείων του ενεργητικού 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 smtClean="0">
                <a:ea typeface="ＭＳ Ｐゴシック" pitchFamily="34" charset="-128"/>
              </a:rPr>
              <a:t>3</a:t>
            </a:r>
            <a:r>
              <a:rPr lang="el-GR" sz="2800" b="1" baseline="30000" dirty="0" smtClean="0">
                <a:ea typeface="ＭＳ Ｐゴシック" pitchFamily="34" charset="-128"/>
              </a:rPr>
              <a:t>η</a:t>
            </a:r>
            <a:r>
              <a:rPr lang="el-GR" sz="2800" b="1" dirty="0" smtClean="0">
                <a:ea typeface="ＭＳ Ｐゴシック" pitchFamily="34" charset="-128"/>
              </a:rPr>
              <a:t> διάκριση</a:t>
            </a:r>
            <a:r>
              <a:rPr lang="el-GR" sz="2800" dirty="0" smtClean="0">
                <a:ea typeface="ＭＳ Ｐゴシック" pitchFamily="34" charset="-128"/>
              </a:rPr>
              <a:t>: οι απαιτήσεις επί των δανειακών κεφαλαίων αντιμετωπίζονται διαφορετικά φορολογικά έναντι των ταμειακών ροών που καταλήγουν στους μετόχους.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4070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Διακρίσεις Δανειακών και Ιδίων Κεφαλαίων  (2) από (2)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 smtClean="0">
                <a:ea typeface="ＭＳ Ｐゴシック" pitchFamily="34" charset="-128"/>
              </a:rPr>
              <a:t>4</a:t>
            </a:r>
            <a:r>
              <a:rPr lang="el-GR" sz="2800" b="1" baseline="30000" dirty="0" smtClean="0">
                <a:ea typeface="ＭＳ Ｐゴシック" pitchFamily="34" charset="-128"/>
              </a:rPr>
              <a:t>η</a:t>
            </a:r>
            <a:r>
              <a:rPr lang="el-GR" sz="2800" b="1" dirty="0" smtClean="0">
                <a:ea typeface="ＭＳ Ｐゴシック" pitchFamily="34" charset="-128"/>
              </a:rPr>
              <a:t> διάκριση</a:t>
            </a:r>
            <a:r>
              <a:rPr lang="el-GR" sz="2800" dirty="0" smtClean="0">
                <a:ea typeface="ＭＳ Ｐゴシック" pitchFamily="34" charset="-128"/>
              </a:rPr>
              <a:t>: τα δανειακά κεφάλαια έχουν σταθερή ημερομηνία λήξης, ενώ τα ίδια κεφάλαια γενικά έχουν μη πεπερασμένη διάρκεια ζωής.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 smtClean="0">
                <a:ea typeface="ＭＳ Ｐゴシック" pitchFamily="34" charset="-128"/>
              </a:rPr>
              <a:t>5</a:t>
            </a:r>
            <a:r>
              <a:rPr lang="el-GR" sz="2800" b="1" baseline="30000" dirty="0" smtClean="0">
                <a:ea typeface="ＭＳ Ｐゴシック" pitchFamily="34" charset="-128"/>
              </a:rPr>
              <a:t>η</a:t>
            </a:r>
            <a:r>
              <a:rPr lang="el-GR" sz="2800" b="1" dirty="0" smtClean="0">
                <a:ea typeface="ＭＳ Ｐゴシック" pitchFamily="34" charset="-128"/>
              </a:rPr>
              <a:t> διάκριση</a:t>
            </a:r>
            <a:r>
              <a:rPr lang="el-GR" sz="2800" dirty="0" smtClean="0">
                <a:ea typeface="ＭＳ Ｐゴシック" pitchFamily="34" charset="-128"/>
              </a:rPr>
              <a:t>: </a:t>
            </a:r>
          </a:p>
          <a:p>
            <a:pPr marL="355600" indent="-95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Οι επενδυτές σε δανειακά κεφάλαια διαδραματίζουν παθητικό ρόλο στη διοίκηση, ασκώντας στην καλύτερη περίπτωση βέτο επί των χρηματοοικονομικών αποφάσεων.</a:t>
            </a:r>
          </a:p>
          <a:p>
            <a:pPr marL="355600" indent="-95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Οι μετοχικοί επενδυτές έχουν το μεγαλύτερο μέρος ή το σύνολο του ελέγχου της διεύθυνσης της επιχείρησης.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800" dirty="0" smtClean="0">
                <a:ea typeface="ＭＳ Ｐゴシック" pitchFamily="34" charset="-128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l-GR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686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Δανεικά έναντι Ίδιων Κεφαλαίων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pic>
        <p:nvPicPr>
          <p:cNvPr id="9" name="Picture 6" descr="7-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84" y="1643050"/>
            <a:ext cx="7495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- Θέση υποσέλιδου"/>
          <p:cNvSpPr>
            <a:spLocks noGrp="1"/>
          </p:cNvSpPr>
          <p:nvPr/>
        </p:nvSpPr>
        <p:spPr bwMode="auto">
          <a:xfrm>
            <a:off x="500034" y="1285860"/>
            <a:ext cx="5595966" cy="35719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1200" dirty="0">
                <a:latin typeface="Comic Sans MS" pitchFamily="66" charset="0"/>
              </a:rPr>
              <a:t>Πηγή: Α. </a:t>
            </a:r>
            <a:r>
              <a:rPr lang="en-US" sz="1200" dirty="0">
                <a:latin typeface="Comic Sans MS" pitchFamily="66" charset="0"/>
              </a:rPr>
              <a:t>Damodaran, 2014</a:t>
            </a:r>
            <a:endParaRPr lang="el-GR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Παρουσίαση του Microsoft Office PowerPoint</Template>
  <TotalTime>471</TotalTime>
  <Words>1543</Words>
  <Application>Microsoft Office PowerPoint</Application>
  <PresentationFormat>Προβολή στην οθόνη (4:3)</PresentationFormat>
  <Paragraphs>186</Paragraphs>
  <Slides>27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New Παρουσίαση του Microsoft Office PowerPoint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Τύποι χρηματοδότησης  (Μέρος Α)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Τύποι Χρηματοδότησης</vt:lpstr>
      <vt:lpstr>Διακρίσεις Δανειακών και Ιδίων Κεφαλαίων  (1) από (2)</vt:lpstr>
      <vt:lpstr>Διακρίσεις Δανειακών και Ιδίων Κεφαλαίων  (2) από (2)</vt:lpstr>
      <vt:lpstr>Δανεικά έναντι Ίδιων Κεφαλαίων</vt:lpstr>
      <vt:lpstr>Στην  Πράξη: Κατηγοριοποίηση Αξιόγραφων            (1) από (5)</vt:lpstr>
      <vt:lpstr>Στην  Πράξη: Κατηγοριοποίηση Αξιόγραφων (2) από (5)</vt:lpstr>
      <vt:lpstr>Στην  Πράξη: Κατηγοριοποίηση Αξιόγραφων (3) από (5)</vt:lpstr>
      <vt:lpstr>Στην  Πράξη: Κατηγοριοποίηση Αξιόγραφων            (4) από (5)</vt:lpstr>
      <vt:lpstr>Στην  Πράξη: Κατηγοριοποίηση Αξιόγραφων                   (5) από (5)</vt:lpstr>
      <vt:lpstr>Α. Ίδια Κεφάλαια: 1. Ίδια Κεφάλαια του Ιδιοκτήτη</vt:lpstr>
      <vt:lpstr>Α. Ίδια Κεφάλαια:  2. Καινοτομικό επιχειρηματικό κεφάλαιο  (venture capital)</vt:lpstr>
      <vt:lpstr>Α. Ίδια Κεφάλαια:  3. Κοινές Μετοχές</vt:lpstr>
      <vt:lpstr>Στην Πράξη: Αξιολόγηση Κοινών Μετοχών               (1) από (3)</vt:lpstr>
      <vt:lpstr>Στην Πράξη: Αξιολόγηση Κοινών Μετοχών                (2) από (3)</vt:lpstr>
      <vt:lpstr>Στην Πράξη: Αξιολόγηση Κοινών Μετοχών                 (3) από (3)</vt:lpstr>
      <vt:lpstr>Βιβλιογραφία</vt:lpstr>
      <vt:lpstr>Σημείωμα Αναφοράς</vt:lpstr>
      <vt:lpstr>Σημείωμα Αδειοδότησης</vt:lpstr>
      <vt:lpstr>Διαφάνεια 24</vt:lpstr>
      <vt:lpstr>Διαφάνεια 25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Guest</cp:lastModifiedBy>
  <cp:revision>37</cp:revision>
  <dcterms:created xsi:type="dcterms:W3CDTF">2015-06-20T10:27:40Z</dcterms:created>
  <dcterms:modified xsi:type="dcterms:W3CDTF">2015-08-01T14:32:27Z</dcterms:modified>
</cp:coreProperties>
</file>