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89" r:id="rId3"/>
    <p:sldId id="257" r:id="rId4"/>
    <p:sldId id="259" r:id="rId5"/>
    <p:sldId id="388" r:id="rId6"/>
    <p:sldId id="416"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15" r:id="rId36"/>
    <p:sldId id="291" r:id="rId37"/>
    <p:sldId id="292" r:id="rId38"/>
    <p:sldId id="293" r:id="rId39"/>
    <p:sldId id="280" r:id="rId40"/>
  </p:sldIdLst>
  <p:sldSz cx="9144000" cy="5715000" type="screen16x10"/>
  <p:notesSz cx="6858000" cy="9144000"/>
  <p:custDataLst>
    <p:tags r:id="rId4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9309" autoAdjust="0"/>
  </p:normalViewPr>
  <p:slideViewPr>
    <p:cSldViewPr>
      <p:cViewPr varScale="1">
        <p:scale>
          <a:sx n="102" d="100"/>
          <a:sy n="102" d="100"/>
        </p:scale>
        <p:origin x="936"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62362-77CE-4B59-B519-38BB3237A2EE}"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l-GR"/>
        </a:p>
      </dgm:t>
    </dgm:pt>
    <dgm:pt modelId="{65CBC96F-4D62-4C0B-89CB-C2A4DE53C031}">
      <dgm:prSet phldrT="[Κείμενο]"/>
      <dgm:spPr/>
      <dgm:t>
        <a:bodyPr/>
        <a:lstStyle/>
        <a:p>
          <a:r>
            <a:rPr lang="el-GR" dirty="0" smtClean="0"/>
            <a:t>Υπολογιστής</a:t>
          </a:r>
          <a:endParaRPr lang="el-GR" dirty="0"/>
        </a:p>
      </dgm:t>
    </dgm:pt>
    <dgm:pt modelId="{9F1F9A4F-BBB0-4E84-886C-1F89315F79A8}" type="parTrans" cxnId="{9F5BD009-88E9-40C8-A704-E2229BDC8238}">
      <dgm:prSet/>
      <dgm:spPr/>
      <dgm:t>
        <a:bodyPr/>
        <a:lstStyle/>
        <a:p>
          <a:endParaRPr lang="el-GR"/>
        </a:p>
      </dgm:t>
    </dgm:pt>
    <dgm:pt modelId="{1431B3C1-2B89-4FDA-AA9A-FC02115AE149}" type="sibTrans" cxnId="{9F5BD009-88E9-40C8-A704-E2229BDC8238}">
      <dgm:prSet/>
      <dgm:spPr/>
      <dgm:t>
        <a:bodyPr/>
        <a:lstStyle/>
        <a:p>
          <a:endParaRPr lang="el-GR"/>
        </a:p>
      </dgm:t>
    </dgm:pt>
    <dgm:pt modelId="{D7754F48-FE41-47C5-9990-CFD1CDC798DE}">
      <dgm:prSet phldrT="[Κείμενο]"/>
      <dgm:spPr/>
      <dgm:t>
        <a:bodyPr/>
        <a:lstStyle/>
        <a:p>
          <a:r>
            <a:rPr lang="el-GR" dirty="0" smtClean="0"/>
            <a:t>Λογισμικό</a:t>
          </a:r>
        </a:p>
      </dgm:t>
    </dgm:pt>
    <dgm:pt modelId="{01EE7BE0-CF2D-4E05-A9A7-7F20B5EA99F8}" type="parTrans" cxnId="{C01026CE-DB32-452E-8BC4-51302782367B}">
      <dgm:prSet/>
      <dgm:spPr/>
      <dgm:t>
        <a:bodyPr/>
        <a:lstStyle/>
        <a:p>
          <a:endParaRPr lang="el-GR"/>
        </a:p>
      </dgm:t>
    </dgm:pt>
    <dgm:pt modelId="{11D20188-B809-412F-8240-83E3272C187C}" type="sibTrans" cxnId="{C01026CE-DB32-452E-8BC4-51302782367B}">
      <dgm:prSet/>
      <dgm:spPr/>
      <dgm:t>
        <a:bodyPr/>
        <a:lstStyle/>
        <a:p>
          <a:endParaRPr lang="el-GR"/>
        </a:p>
      </dgm:t>
    </dgm:pt>
    <dgm:pt modelId="{5C6FE621-3109-492A-AE0F-AE0EBAB6E8EF}">
      <dgm:prSet phldrT="[Κείμενο]"/>
      <dgm:spPr/>
      <dgm:t>
        <a:bodyPr/>
        <a:lstStyle/>
        <a:p>
          <a:r>
            <a:rPr lang="el-GR" dirty="0" smtClean="0"/>
            <a:t>Λειτουργικό Σύστημα</a:t>
          </a:r>
        </a:p>
      </dgm:t>
    </dgm:pt>
    <dgm:pt modelId="{11973705-5A0D-4205-B717-566BAC8512B3}" type="parTrans" cxnId="{55CE8A80-DCBC-4B4E-8350-5044795A4005}">
      <dgm:prSet/>
      <dgm:spPr/>
      <dgm:t>
        <a:bodyPr/>
        <a:lstStyle/>
        <a:p>
          <a:endParaRPr lang="el-GR"/>
        </a:p>
      </dgm:t>
    </dgm:pt>
    <dgm:pt modelId="{4E4439DE-B869-4BB2-9876-28962E9851E2}" type="sibTrans" cxnId="{55CE8A80-DCBC-4B4E-8350-5044795A4005}">
      <dgm:prSet/>
      <dgm:spPr/>
      <dgm:t>
        <a:bodyPr/>
        <a:lstStyle/>
        <a:p>
          <a:endParaRPr lang="el-GR"/>
        </a:p>
      </dgm:t>
    </dgm:pt>
    <dgm:pt modelId="{7F27A352-5B06-4EB0-88B4-78A693A5A4FC}">
      <dgm:prSet phldrT="[Κείμενο]"/>
      <dgm:spPr/>
      <dgm:t>
        <a:bodyPr/>
        <a:lstStyle/>
        <a:p>
          <a:r>
            <a:rPr lang="el-GR" dirty="0" smtClean="0"/>
            <a:t>Προγράμματα Εφαρμογών</a:t>
          </a:r>
        </a:p>
      </dgm:t>
    </dgm:pt>
    <dgm:pt modelId="{6CD40CF4-579D-4525-B55E-B12EB9754DCB}" type="parTrans" cxnId="{4BBC4C08-53C8-4431-99E8-1FE152416862}">
      <dgm:prSet/>
      <dgm:spPr/>
      <dgm:t>
        <a:bodyPr/>
        <a:lstStyle/>
        <a:p>
          <a:endParaRPr lang="el-GR"/>
        </a:p>
      </dgm:t>
    </dgm:pt>
    <dgm:pt modelId="{F761664C-D575-4649-BB9C-A025D47ED4C0}" type="sibTrans" cxnId="{4BBC4C08-53C8-4431-99E8-1FE152416862}">
      <dgm:prSet/>
      <dgm:spPr/>
      <dgm:t>
        <a:bodyPr/>
        <a:lstStyle/>
        <a:p>
          <a:endParaRPr lang="el-GR"/>
        </a:p>
      </dgm:t>
    </dgm:pt>
    <dgm:pt modelId="{6D733863-9B4C-48A1-8217-F776EF895804}">
      <dgm:prSet phldrT="[Κείμενο]"/>
      <dgm:spPr/>
      <dgm:t>
        <a:bodyPr/>
        <a:lstStyle/>
        <a:p>
          <a:r>
            <a:rPr lang="el-GR" dirty="0" smtClean="0"/>
            <a:t>Υλικό</a:t>
          </a:r>
          <a:endParaRPr lang="el-GR" dirty="0"/>
        </a:p>
      </dgm:t>
    </dgm:pt>
    <dgm:pt modelId="{FDD1F563-435E-4CBA-A4FC-B7FDA30F6274}" type="parTrans" cxnId="{AF10FAC1-8FC1-4C45-8AD9-A381D33DD5F1}">
      <dgm:prSet/>
      <dgm:spPr/>
      <dgm:t>
        <a:bodyPr/>
        <a:lstStyle/>
        <a:p>
          <a:endParaRPr lang="el-GR"/>
        </a:p>
      </dgm:t>
    </dgm:pt>
    <dgm:pt modelId="{8F5BEDD8-FBA8-4FF6-94B9-DAE8285271FD}" type="sibTrans" cxnId="{AF10FAC1-8FC1-4C45-8AD9-A381D33DD5F1}">
      <dgm:prSet/>
      <dgm:spPr/>
      <dgm:t>
        <a:bodyPr/>
        <a:lstStyle/>
        <a:p>
          <a:endParaRPr lang="el-GR"/>
        </a:p>
      </dgm:t>
    </dgm:pt>
    <dgm:pt modelId="{25041A40-F2B2-4C4F-98FA-B821BE24C037}" type="pres">
      <dgm:prSet presAssocID="{DBD62362-77CE-4B59-B519-38BB3237A2EE}" presName="Name0" presStyleCnt="0">
        <dgm:presLayoutVars>
          <dgm:orgChart val="1"/>
          <dgm:chPref val="1"/>
          <dgm:dir/>
          <dgm:animOne val="branch"/>
          <dgm:animLvl val="lvl"/>
          <dgm:resizeHandles/>
        </dgm:presLayoutVars>
      </dgm:prSet>
      <dgm:spPr/>
      <dgm:t>
        <a:bodyPr/>
        <a:lstStyle/>
        <a:p>
          <a:endParaRPr lang="el-GR"/>
        </a:p>
      </dgm:t>
    </dgm:pt>
    <dgm:pt modelId="{8068C4FA-4B88-430A-9BD4-F316D5C64C48}" type="pres">
      <dgm:prSet presAssocID="{65CBC96F-4D62-4C0B-89CB-C2A4DE53C031}" presName="hierRoot1" presStyleCnt="0">
        <dgm:presLayoutVars>
          <dgm:hierBranch val="init"/>
        </dgm:presLayoutVars>
      </dgm:prSet>
      <dgm:spPr/>
    </dgm:pt>
    <dgm:pt modelId="{45DFADCB-15BE-4909-AE8E-A2DE097AB437}" type="pres">
      <dgm:prSet presAssocID="{65CBC96F-4D62-4C0B-89CB-C2A4DE53C031}" presName="rootComposite1" presStyleCnt="0"/>
      <dgm:spPr/>
    </dgm:pt>
    <dgm:pt modelId="{8DAA2D28-FEC8-4D42-82E7-D905DDD59336}" type="pres">
      <dgm:prSet presAssocID="{65CBC96F-4D62-4C0B-89CB-C2A4DE53C031}" presName="rootText1" presStyleLbl="alignAcc1" presStyleIdx="0" presStyleCnt="0">
        <dgm:presLayoutVars>
          <dgm:chPref val="3"/>
        </dgm:presLayoutVars>
      </dgm:prSet>
      <dgm:spPr/>
      <dgm:t>
        <a:bodyPr/>
        <a:lstStyle/>
        <a:p>
          <a:endParaRPr lang="el-GR"/>
        </a:p>
      </dgm:t>
    </dgm:pt>
    <dgm:pt modelId="{630D76FC-CB66-44C8-9756-ED905B7E2086}" type="pres">
      <dgm:prSet presAssocID="{65CBC96F-4D62-4C0B-89CB-C2A4DE53C031}" presName="topArc1" presStyleLbl="parChTrans1D1" presStyleIdx="0" presStyleCnt="10"/>
      <dgm:spPr/>
    </dgm:pt>
    <dgm:pt modelId="{C8E84C55-F55A-43D4-8E09-71B68A92F746}" type="pres">
      <dgm:prSet presAssocID="{65CBC96F-4D62-4C0B-89CB-C2A4DE53C031}" presName="bottomArc1" presStyleLbl="parChTrans1D1" presStyleIdx="1" presStyleCnt="10"/>
      <dgm:spPr/>
    </dgm:pt>
    <dgm:pt modelId="{E4D3C08A-B4FB-441A-8922-A3BB6A4D5DC2}" type="pres">
      <dgm:prSet presAssocID="{65CBC96F-4D62-4C0B-89CB-C2A4DE53C031}" presName="topConnNode1" presStyleLbl="node1" presStyleIdx="0" presStyleCnt="0"/>
      <dgm:spPr/>
      <dgm:t>
        <a:bodyPr/>
        <a:lstStyle/>
        <a:p>
          <a:endParaRPr lang="el-GR"/>
        </a:p>
      </dgm:t>
    </dgm:pt>
    <dgm:pt modelId="{2B5E130F-D23C-4464-9D65-C5BA03A3F853}" type="pres">
      <dgm:prSet presAssocID="{65CBC96F-4D62-4C0B-89CB-C2A4DE53C031}" presName="hierChild2" presStyleCnt="0"/>
      <dgm:spPr/>
    </dgm:pt>
    <dgm:pt modelId="{5636FBB9-68D3-40AA-8A9A-3163DA3038E7}" type="pres">
      <dgm:prSet presAssocID="{FDD1F563-435E-4CBA-A4FC-B7FDA30F6274}" presName="Name28" presStyleLbl="parChTrans1D2" presStyleIdx="0" presStyleCnt="2"/>
      <dgm:spPr/>
      <dgm:t>
        <a:bodyPr/>
        <a:lstStyle/>
        <a:p>
          <a:endParaRPr lang="el-GR"/>
        </a:p>
      </dgm:t>
    </dgm:pt>
    <dgm:pt modelId="{DB940060-217E-43BB-83CE-46F487BEC6C2}" type="pres">
      <dgm:prSet presAssocID="{6D733863-9B4C-48A1-8217-F776EF895804}" presName="hierRoot2" presStyleCnt="0">
        <dgm:presLayoutVars>
          <dgm:hierBranch val="init"/>
        </dgm:presLayoutVars>
      </dgm:prSet>
      <dgm:spPr/>
    </dgm:pt>
    <dgm:pt modelId="{8455483D-A397-40C3-A941-670BFADA1B0C}" type="pres">
      <dgm:prSet presAssocID="{6D733863-9B4C-48A1-8217-F776EF895804}" presName="rootComposite2" presStyleCnt="0"/>
      <dgm:spPr/>
    </dgm:pt>
    <dgm:pt modelId="{CF7F9B81-E732-4BB1-B01E-85DFF9243B89}" type="pres">
      <dgm:prSet presAssocID="{6D733863-9B4C-48A1-8217-F776EF895804}" presName="rootText2" presStyleLbl="alignAcc1" presStyleIdx="0" presStyleCnt="0">
        <dgm:presLayoutVars>
          <dgm:chPref val="3"/>
        </dgm:presLayoutVars>
      </dgm:prSet>
      <dgm:spPr/>
      <dgm:t>
        <a:bodyPr/>
        <a:lstStyle/>
        <a:p>
          <a:endParaRPr lang="el-GR"/>
        </a:p>
      </dgm:t>
    </dgm:pt>
    <dgm:pt modelId="{F2FE59A1-BFA8-40B5-A15D-0F54BDD812AE}" type="pres">
      <dgm:prSet presAssocID="{6D733863-9B4C-48A1-8217-F776EF895804}" presName="topArc2" presStyleLbl="parChTrans1D1" presStyleIdx="2" presStyleCnt="10"/>
      <dgm:spPr/>
    </dgm:pt>
    <dgm:pt modelId="{772130A1-6D83-42F2-BA42-546792AA7D9D}" type="pres">
      <dgm:prSet presAssocID="{6D733863-9B4C-48A1-8217-F776EF895804}" presName="bottomArc2" presStyleLbl="parChTrans1D1" presStyleIdx="3" presStyleCnt="10"/>
      <dgm:spPr/>
    </dgm:pt>
    <dgm:pt modelId="{BB9D4FA8-1C43-4B47-B2E0-3B97B94F9E4A}" type="pres">
      <dgm:prSet presAssocID="{6D733863-9B4C-48A1-8217-F776EF895804}" presName="topConnNode2" presStyleLbl="node2" presStyleIdx="0" presStyleCnt="0"/>
      <dgm:spPr/>
      <dgm:t>
        <a:bodyPr/>
        <a:lstStyle/>
        <a:p>
          <a:endParaRPr lang="el-GR"/>
        </a:p>
      </dgm:t>
    </dgm:pt>
    <dgm:pt modelId="{7209352E-4F1C-4996-A8A2-6DCE11739B29}" type="pres">
      <dgm:prSet presAssocID="{6D733863-9B4C-48A1-8217-F776EF895804}" presName="hierChild4" presStyleCnt="0"/>
      <dgm:spPr/>
    </dgm:pt>
    <dgm:pt modelId="{52B24E22-B08D-44F9-B3DA-BBE9DC2D47A9}" type="pres">
      <dgm:prSet presAssocID="{6D733863-9B4C-48A1-8217-F776EF895804}" presName="hierChild5" presStyleCnt="0"/>
      <dgm:spPr/>
    </dgm:pt>
    <dgm:pt modelId="{F079502B-E4C3-4365-BADD-0C8BE2CB84DF}" type="pres">
      <dgm:prSet presAssocID="{01EE7BE0-CF2D-4E05-A9A7-7F20B5EA99F8}" presName="Name28" presStyleLbl="parChTrans1D2" presStyleIdx="1" presStyleCnt="2"/>
      <dgm:spPr/>
      <dgm:t>
        <a:bodyPr/>
        <a:lstStyle/>
        <a:p>
          <a:endParaRPr lang="el-GR"/>
        </a:p>
      </dgm:t>
    </dgm:pt>
    <dgm:pt modelId="{2F5328D5-4318-4647-8690-BBB8C693471D}" type="pres">
      <dgm:prSet presAssocID="{D7754F48-FE41-47C5-9990-CFD1CDC798DE}" presName="hierRoot2" presStyleCnt="0">
        <dgm:presLayoutVars>
          <dgm:hierBranch val="init"/>
        </dgm:presLayoutVars>
      </dgm:prSet>
      <dgm:spPr/>
    </dgm:pt>
    <dgm:pt modelId="{583B5A58-7FB8-4B82-88ED-81B58FECAB29}" type="pres">
      <dgm:prSet presAssocID="{D7754F48-FE41-47C5-9990-CFD1CDC798DE}" presName="rootComposite2" presStyleCnt="0"/>
      <dgm:spPr/>
    </dgm:pt>
    <dgm:pt modelId="{46546F1B-4B5E-4778-822C-F0C43AC9DD6F}" type="pres">
      <dgm:prSet presAssocID="{D7754F48-FE41-47C5-9990-CFD1CDC798DE}" presName="rootText2" presStyleLbl="alignAcc1" presStyleIdx="0" presStyleCnt="0">
        <dgm:presLayoutVars>
          <dgm:chPref val="3"/>
        </dgm:presLayoutVars>
      </dgm:prSet>
      <dgm:spPr/>
      <dgm:t>
        <a:bodyPr/>
        <a:lstStyle/>
        <a:p>
          <a:endParaRPr lang="el-GR"/>
        </a:p>
      </dgm:t>
    </dgm:pt>
    <dgm:pt modelId="{087EA131-CA54-4014-8D54-FB92D74506AB}" type="pres">
      <dgm:prSet presAssocID="{D7754F48-FE41-47C5-9990-CFD1CDC798DE}" presName="topArc2" presStyleLbl="parChTrans1D1" presStyleIdx="4" presStyleCnt="10"/>
      <dgm:spPr/>
    </dgm:pt>
    <dgm:pt modelId="{F6669F0B-324E-41E0-A6B5-DA0B642A0B98}" type="pres">
      <dgm:prSet presAssocID="{D7754F48-FE41-47C5-9990-CFD1CDC798DE}" presName="bottomArc2" presStyleLbl="parChTrans1D1" presStyleIdx="5" presStyleCnt="10"/>
      <dgm:spPr/>
    </dgm:pt>
    <dgm:pt modelId="{73CFB846-23E6-4BF8-87E4-3199AC0B8C13}" type="pres">
      <dgm:prSet presAssocID="{D7754F48-FE41-47C5-9990-CFD1CDC798DE}" presName="topConnNode2" presStyleLbl="node2" presStyleIdx="0" presStyleCnt="0"/>
      <dgm:spPr/>
      <dgm:t>
        <a:bodyPr/>
        <a:lstStyle/>
        <a:p>
          <a:endParaRPr lang="el-GR"/>
        </a:p>
      </dgm:t>
    </dgm:pt>
    <dgm:pt modelId="{3784F08D-10FF-4B7D-8369-3837C0AEC6D5}" type="pres">
      <dgm:prSet presAssocID="{D7754F48-FE41-47C5-9990-CFD1CDC798DE}" presName="hierChild4" presStyleCnt="0"/>
      <dgm:spPr/>
    </dgm:pt>
    <dgm:pt modelId="{C7101CF5-65A7-413D-9C6D-029293F770A4}" type="pres">
      <dgm:prSet presAssocID="{11973705-5A0D-4205-B717-566BAC8512B3}" presName="Name28" presStyleLbl="parChTrans1D3" presStyleIdx="0" presStyleCnt="2"/>
      <dgm:spPr/>
      <dgm:t>
        <a:bodyPr/>
        <a:lstStyle/>
        <a:p>
          <a:endParaRPr lang="el-GR"/>
        </a:p>
      </dgm:t>
    </dgm:pt>
    <dgm:pt modelId="{18409754-F79B-451F-BBEA-C82B88A40DFF}" type="pres">
      <dgm:prSet presAssocID="{5C6FE621-3109-492A-AE0F-AE0EBAB6E8EF}" presName="hierRoot2" presStyleCnt="0">
        <dgm:presLayoutVars>
          <dgm:hierBranch val="init"/>
        </dgm:presLayoutVars>
      </dgm:prSet>
      <dgm:spPr/>
    </dgm:pt>
    <dgm:pt modelId="{00E78458-0D4A-4E5E-BFCB-05172A8831B2}" type="pres">
      <dgm:prSet presAssocID="{5C6FE621-3109-492A-AE0F-AE0EBAB6E8EF}" presName="rootComposite2" presStyleCnt="0"/>
      <dgm:spPr/>
    </dgm:pt>
    <dgm:pt modelId="{273CB779-883D-459E-A72B-2140D3BD13FB}" type="pres">
      <dgm:prSet presAssocID="{5C6FE621-3109-492A-AE0F-AE0EBAB6E8EF}" presName="rootText2" presStyleLbl="alignAcc1" presStyleIdx="0" presStyleCnt="0">
        <dgm:presLayoutVars>
          <dgm:chPref val="3"/>
        </dgm:presLayoutVars>
      </dgm:prSet>
      <dgm:spPr/>
      <dgm:t>
        <a:bodyPr/>
        <a:lstStyle/>
        <a:p>
          <a:endParaRPr lang="el-GR"/>
        </a:p>
      </dgm:t>
    </dgm:pt>
    <dgm:pt modelId="{6F2A5794-4F82-4BAF-B115-CEAAA9D78809}" type="pres">
      <dgm:prSet presAssocID="{5C6FE621-3109-492A-AE0F-AE0EBAB6E8EF}" presName="topArc2" presStyleLbl="parChTrans1D1" presStyleIdx="6" presStyleCnt="10"/>
      <dgm:spPr/>
    </dgm:pt>
    <dgm:pt modelId="{F0FF0797-63F2-46BE-8124-06C741A15781}" type="pres">
      <dgm:prSet presAssocID="{5C6FE621-3109-492A-AE0F-AE0EBAB6E8EF}" presName="bottomArc2" presStyleLbl="parChTrans1D1" presStyleIdx="7" presStyleCnt="10"/>
      <dgm:spPr/>
    </dgm:pt>
    <dgm:pt modelId="{E67552F3-72E9-4A3A-948F-E0D346BB4F7A}" type="pres">
      <dgm:prSet presAssocID="{5C6FE621-3109-492A-AE0F-AE0EBAB6E8EF}" presName="topConnNode2" presStyleLbl="node3" presStyleIdx="0" presStyleCnt="0"/>
      <dgm:spPr/>
      <dgm:t>
        <a:bodyPr/>
        <a:lstStyle/>
        <a:p>
          <a:endParaRPr lang="el-GR"/>
        </a:p>
      </dgm:t>
    </dgm:pt>
    <dgm:pt modelId="{77F32E1F-88DA-4013-9EA2-1A61D86AB316}" type="pres">
      <dgm:prSet presAssocID="{5C6FE621-3109-492A-AE0F-AE0EBAB6E8EF}" presName="hierChild4" presStyleCnt="0"/>
      <dgm:spPr/>
    </dgm:pt>
    <dgm:pt modelId="{FAA071F5-6F7F-4816-81B7-D66FF1D6CB27}" type="pres">
      <dgm:prSet presAssocID="{5C6FE621-3109-492A-AE0F-AE0EBAB6E8EF}" presName="hierChild5" presStyleCnt="0"/>
      <dgm:spPr/>
    </dgm:pt>
    <dgm:pt modelId="{62EF2570-0167-4A41-8C1C-53EE612D9F20}" type="pres">
      <dgm:prSet presAssocID="{6CD40CF4-579D-4525-B55E-B12EB9754DCB}" presName="Name28" presStyleLbl="parChTrans1D3" presStyleIdx="1" presStyleCnt="2"/>
      <dgm:spPr/>
      <dgm:t>
        <a:bodyPr/>
        <a:lstStyle/>
        <a:p>
          <a:endParaRPr lang="el-GR"/>
        </a:p>
      </dgm:t>
    </dgm:pt>
    <dgm:pt modelId="{CBFA6F94-C8D3-4E70-8B41-DDCCDA886231}" type="pres">
      <dgm:prSet presAssocID="{7F27A352-5B06-4EB0-88B4-78A693A5A4FC}" presName="hierRoot2" presStyleCnt="0">
        <dgm:presLayoutVars>
          <dgm:hierBranch val="init"/>
        </dgm:presLayoutVars>
      </dgm:prSet>
      <dgm:spPr/>
    </dgm:pt>
    <dgm:pt modelId="{E3AB0743-7794-4E3D-9B46-C1DA2B5A0745}" type="pres">
      <dgm:prSet presAssocID="{7F27A352-5B06-4EB0-88B4-78A693A5A4FC}" presName="rootComposite2" presStyleCnt="0"/>
      <dgm:spPr/>
    </dgm:pt>
    <dgm:pt modelId="{F4EB66CB-E4EC-47D6-A20F-0E1BE6B21C65}" type="pres">
      <dgm:prSet presAssocID="{7F27A352-5B06-4EB0-88B4-78A693A5A4FC}" presName="rootText2" presStyleLbl="alignAcc1" presStyleIdx="0" presStyleCnt="0">
        <dgm:presLayoutVars>
          <dgm:chPref val="3"/>
        </dgm:presLayoutVars>
      </dgm:prSet>
      <dgm:spPr/>
      <dgm:t>
        <a:bodyPr/>
        <a:lstStyle/>
        <a:p>
          <a:endParaRPr lang="el-GR"/>
        </a:p>
      </dgm:t>
    </dgm:pt>
    <dgm:pt modelId="{D1615959-AB20-4168-88F3-CFD5FBE1B01C}" type="pres">
      <dgm:prSet presAssocID="{7F27A352-5B06-4EB0-88B4-78A693A5A4FC}" presName="topArc2" presStyleLbl="parChTrans1D1" presStyleIdx="8" presStyleCnt="10"/>
      <dgm:spPr/>
    </dgm:pt>
    <dgm:pt modelId="{2D85CFA3-2EC0-4610-9BA2-985680CC4B79}" type="pres">
      <dgm:prSet presAssocID="{7F27A352-5B06-4EB0-88B4-78A693A5A4FC}" presName="bottomArc2" presStyleLbl="parChTrans1D1" presStyleIdx="9" presStyleCnt="10"/>
      <dgm:spPr/>
    </dgm:pt>
    <dgm:pt modelId="{2B263CEA-3FE7-48E9-B95D-905D0B951D06}" type="pres">
      <dgm:prSet presAssocID="{7F27A352-5B06-4EB0-88B4-78A693A5A4FC}" presName="topConnNode2" presStyleLbl="node3" presStyleIdx="0" presStyleCnt="0"/>
      <dgm:spPr/>
      <dgm:t>
        <a:bodyPr/>
        <a:lstStyle/>
        <a:p>
          <a:endParaRPr lang="el-GR"/>
        </a:p>
      </dgm:t>
    </dgm:pt>
    <dgm:pt modelId="{0923024F-B6D1-45F2-9B66-73076936080E}" type="pres">
      <dgm:prSet presAssocID="{7F27A352-5B06-4EB0-88B4-78A693A5A4FC}" presName="hierChild4" presStyleCnt="0"/>
      <dgm:spPr/>
    </dgm:pt>
    <dgm:pt modelId="{387EE102-B180-4AFE-AABB-8F364C32F26A}" type="pres">
      <dgm:prSet presAssocID="{7F27A352-5B06-4EB0-88B4-78A693A5A4FC}" presName="hierChild5" presStyleCnt="0"/>
      <dgm:spPr/>
    </dgm:pt>
    <dgm:pt modelId="{C8211657-4552-40BC-88F0-296E98E33CDD}" type="pres">
      <dgm:prSet presAssocID="{D7754F48-FE41-47C5-9990-CFD1CDC798DE}" presName="hierChild5" presStyleCnt="0"/>
      <dgm:spPr/>
    </dgm:pt>
    <dgm:pt modelId="{701597CE-F891-4A33-89B3-ADF62D0E1EB9}" type="pres">
      <dgm:prSet presAssocID="{65CBC96F-4D62-4C0B-89CB-C2A4DE53C031}" presName="hierChild3" presStyleCnt="0"/>
      <dgm:spPr/>
    </dgm:pt>
  </dgm:ptLst>
  <dgm:cxnLst>
    <dgm:cxn modelId="{824B65B3-FA87-4DE7-A3EF-71F3BFE57951}" type="presOf" srcId="{D7754F48-FE41-47C5-9990-CFD1CDC798DE}" destId="{46546F1B-4B5E-4778-822C-F0C43AC9DD6F}" srcOrd="0" destOrd="0" presId="urn:microsoft.com/office/officeart/2008/layout/HalfCircleOrganizationChart"/>
    <dgm:cxn modelId="{456A2084-950C-48C4-A383-6936FC858AAD}" type="presOf" srcId="{65CBC96F-4D62-4C0B-89CB-C2A4DE53C031}" destId="{8DAA2D28-FEC8-4D42-82E7-D905DDD59336}" srcOrd="0" destOrd="0" presId="urn:microsoft.com/office/officeart/2008/layout/HalfCircleOrganizationChart"/>
    <dgm:cxn modelId="{2E85B0EC-24CE-4FDB-9718-D6845A81D582}" type="presOf" srcId="{7F27A352-5B06-4EB0-88B4-78A693A5A4FC}" destId="{F4EB66CB-E4EC-47D6-A20F-0E1BE6B21C65}" srcOrd="0" destOrd="0" presId="urn:microsoft.com/office/officeart/2008/layout/HalfCircleOrganizationChart"/>
    <dgm:cxn modelId="{D44FD460-46C7-4156-8C46-F18C862ABC0C}" type="presOf" srcId="{DBD62362-77CE-4B59-B519-38BB3237A2EE}" destId="{25041A40-F2B2-4C4F-98FA-B821BE24C037}" srcOrd="0" destOrd="0" presId="urn:microsoft.com/office/officeart/2008/layout/HalfCircleOrganizationChart"/>
    <dgm:cxn modelId="{5542DA91-696F-4FAC-9D83-623D15E4C7DF}" type="presOf" srcId="{6CD40CF4-579D-4525-B55E-B12EB9754DCB}" destId="{62EF2570-0167-4A41-8C1C-53EE612D9F20}" srcOrd="0" destOrd="0" presId="urn:microsoft.com/office/officeart/2008/layout/HalfCircleOrganizationChart"/>
    <dgm:cxn modelId="{4BBC4C08-53C8-4431-99E8-1FE152416862}" srcId="{D7754F48-FE41-47C5-9990-CFD1CDC798DE}" destId="{7F27A352-5B06-4EB0-88B4-78A693A5A4FC}" srcOrd="1" destOrd="0" parTransId="{6CD40CF4-579D-4525-B55E-B12EB9754DCB}" sibTransId="{F761664C-D575-4649-BB9C-A025D47ED4C0}"/>
    <dgm:cxn modelId="{C7A236A0-C4EA-49A5-B98B-535179A49B43}" type="presOf" srcId="{5C6FE621-3109-492A-AE0F-AE0EBAB6E8EF}" destId="{E67552F3-72E9-4A3A-948F-E0D346BB4F7A}" srcOrd="1" destOrd="0" presId="urn:microsoft.com/office/officeart/2008/layout/HalfCircleOrganizationChart"/>
    <dgm:cxn modelId="{C01026CE-DB32-452E-8BC4-51302782367B}" srcId="{65CBC96F-4D62-4C0B-89CB-C2A4DE53C031}" destId="{D7754F48-FE41-47C5-9990-CFD1CDC798DE}" srcOrd="1" destOrd="0" parTransId="{01EE7BE0-CF2D-4E05-A9A7-7F20B5EA99F8}" sibTransId="{11D20188-B809-412F-8240-83E3272C187C}"/>
    <dgm:cxn modelId="{908FEC86-0580-4CB6-A811-17B097F57C49}" type="presOf" srcId="{01EE7BE0-CF2D-4E05-A9A7-7F20B5EA99F8}" destId="{F079502B-E4C3-4365-BADD-0C8BE2CB84DF}" srcOrd="0" destOrd="0" presId="urn:microsoft.com/office/officeart/2008/layout/HalfCircleOrganizationChart"/>
    <dgm:cxn modelId="{55CE8A80-DCBC-4B4E-8350-5044795A4005}" srcId="{D7754F48-FE41-47C5-9990-CFD1CDC798DE}" destId="{5C6FE621-3109-492A-AE0F-AE0EBAB6E8EF}" srcOrd="0" destOrd="0" parTransId="{11973705-5A0D-4205-B717-566BAC8512B3}" sibTransId="{4E4439DE-B869-4BB2-9876-28962E9851E2}"/>
    <dgm:cxn modelId="{7CD85413-F0DA-43FB-A5AE-A22F9B157823}" type="presOf" srcId="{6D733863-9B4C-48A1-8217-F776EF895804}" destId="{BB9D4FA8-1C43-4B47-B2E0-3B97B94F9E4A}" srcOrd="1" destOrd="0" presId="urn:microsoft.com/office/officeart/2008/layout/HalfCircleOrganizationChart"/>
    <dgm:cxn modelId="{04EDD5A6-0B07-45B2-9B9F-46CCA46A2FBC}" type="presOf" srcId="{6D733863-9B4C-48A1-8217-F776EF895804}" destId="{CF7F9B81-E732-4BB1-B01E-85DFF9243B89}" srcOrd="0" destOrd="0" presId="urn:microsoft.com/office/officeart/2008/layout/HalfCircleOrganizationChart"/>
    <dgm:cxn modelId="{9451074F-17A1-4261-BC16-6669F4E9F7EA}" type="presOf" srcId="{D7754F48-FE41-47C5-9990-CFD1CDC798DE}" destId="{73CFB846-23E6-4BF8-87E4-3199AC0B8C13}" srcOrd="1" destOrd="0" presId="urn:microsoft.com/office/officeart/2008/layout/HalfCircleOrganizationChart"/>
    <dgm:cxn modelId="{C5B34AEF-3BC6-4E74-8F0F-262E00C00A96}" type="presOf" srcId="{7F27A352-5B06-4EB0-88B4-78A693A5A4FC}" destId="{2B263CEA-3FE7-48E9-B95D-905D0B951D06}" srcOrd="1" destOrd="0" presId="urn:microsoft.com/office/officeart/2008/layout/HalfCircleOrganizationChart"/>
    <dgm:cxn modelId="{7E2FC37B-6793-4120-B510-C57B83D20FED}" type="presOf" srcId="{11973705-5A0D-4205-B717-566BAC8512B3}" destId="{C7101CF5-65A7-413D-9C6D-029293F770A4}" srcOrd="0" destOrd="0" presId="urn:microsoft.com/office/officeart/2008/layout/HalfCircleOrganizationChart"/>
    <dgm:cxn modelId="{AF10FAC1-8FC1-4C45-8AD9-A381D33DD5F1}" srcId="{65CBC96F-4D62-4C0B-89CB-C2A4DE53C031}" destId="{6D733863-9B4C-48A1-8217-F776EF895804}" srcOrd="0" destOrd="0" parTransId="{FDD1F563-435E-4CBA-A4FC-B7FDA30F6274}" sibTransId="{8F5BEDD8-FBA8-4FF6-94B9-DAE8285271FD}"/>
    <dgm:cxn modelId="{9F5BD009-88E9-40C8-A704-E2229BDC8238}" srcId="{DBD62362-77CE-4B59-B519-38BB3237A2EE}" destId="{65CBC96F-4D62-4C0B-89CB-C2A4DE53C031}" srcOrd="0" destOrd="0" parTransId="{9F1F9A4F-BBB0-4E84-886C-1F89315F79A8}" sibTransId="{1431B3C1-2B89-4FDA-AA9A-FC02115AE149}"/>
    <dgm:cxn modelId="{129B15CB-720B-4DAE-B259-AE5DED2D5C49}" type="presOf" srcId="{65CBC96F-4D62-4C0B-89CB-C2A4DE53C031}" destId="{E4D3C08A-B4FB-441A-8922-A3BB6A4D5DC2}" srcOrd="1" destOrd="0" presId="urn:microsoft.com/office/officeart/2008/layout/HalfCircleOrganizationChart"/>
    <dgm:cxn modelId="{9EE4D863-E8D4-4E0C-8169-659BA2586824}" type="presOf" srcId="{FDD1F563-435E-4CBA-A4FC-B7FDA30F6274}" destId="{5636FBB9-68D3-40AA-8A9A-3163DA3038E7}" srcOrd="0" destOrd="0" presId="urn:microsoft.com/office/officeart/2008/layout/HalfCircleOrganizationChart"/>
    <dgm:cxn modelId="{62CE31F7-1933-415E-A453-D56AB21D4D28}" type="presOf" srcId="{5C6FE621-3109-492A-AE0F-AE0EBAB6E8EF}" destId="{273CB779-883D-459E-A72B-2140D3BD13FB}" srcOrd="0" destOrd="0" presId="urn:microsoft.com/office/officeart/2008/layout/HalfCircleOrganizationChart"/>
    <dgm:cxn modelId="{A930700E-09F1-4E80-9851-8D078A5191DF}" type="presParOf" srcId="{25041A40-F2B2-4C4F-98FA-B821BE24C037}" destId="{8068C4FA-4B88-430A-9BD4-F316D5C64C48}" srcOrd="0" destOrd="0" presId="urn:microsoft.com/office/officeart/2008/layout/HalfCircleOrganizationChart"/>
    <dgm:cxn modelId="{0F612E6B-183C-44D8-8C65-3331B8D02383}" type="presParOf" srcId="{8068C4FA-4B88-430A-9BD4-F316D5C64C48}" destId="{45DFADCB-15BE-4909-AE8E-A2DE097AB437}" srcOrd="0" destOrd="0" presId="urn:microsoft.com/office/officeart/2008/layout/HalfCircleOrganizationChart"/>
    <dgm:cxn modelId="{7E7D1C59-A803-4273-AE0E-2F134DC53013}" type="presParOf" srcId="{45DFADCB-15BE-4909-AE8E-A2DE097AB437}" destId="{8DAA2D28-FEC8-4D42-82E7-D905DDD59336}" srcOrd="0" destOrd="0" presId="urn:microsoft.com/office/officeart/2008/layout/HalfCircleOrganizationChart"/>
    <dgm:cxn modelId="{904BFF64-9705-4A6E-8D7A-C1329DCB5623}" type="presParOf" srcId="{45DFADCB-15BE-4909-AE8E-A2DE097AB437}" destId="{630D76FC-CB66-44C8-9756-ED905B7E2086}" srcOrd="1" destOrd="0" presId="urn:microsoft.com/office/officeart/2008/layout/HalfCircleOrganizationChart"/>
    <dgm:cxn modelId="{0DDBBF02-87A5-4B25-B19A-A62F7FE36F90}" type="presParOf" srcId="{45DFADCB-15BE-4909-AE8E-A2DE097AB437}" destId="{C8E84C55-F55A-43D4-8E09-71B68A92F746}" srcOrd="2" destOrd="0" presId="urn:microsoft.com/office/officeart/2008/layout/HalfCircleOrganizationChart"/>
    <dgm:cxn modelId="{31D77762-2EEB-4FD7-92C6-52BA61D982C9}" type="presParOf" srcId="{45DFADCB-15BE-4909-AE8E-A2DE097AB437}" destId="{E4D3C08A-B4FB-441A-8922-A3BB6A4D5DC2}" srcOrd="3" destOrd="0" presId="urn:microsoft.com/office/officeart/2008/layout/HalfCircleOrganizationChart"/>
    <dgm:cxn modelId="{1FDE0340-415D-4388-8EBB-1082B554A95F}" type="presParOf" srcId="{8068C4FA-4B88-430A-9BD4-F316D5C64C48}" destId="{2B5E130F-D23C-4464-9D65-C5BA03A3F853}" srcOrd="1" destOrd="0" presId="urn:microsoft.com/office/officeart/2008/layout/HalfCircleOrganizationChart"/>
    <dgm:cxn modelId="{A8D84670-2B7F-457F-88AD-1A8603738013}" type="presParOf" srcId="{2B5E130F-D23C-4464-9D65-C5BA03A3F853}" destId="{5636FBB9-68D3-40AA-8A9A-3163DA3038E7}" srcOrd="0" destOrd="0" presId="urn:microsoft.com/office/officeart/2008/layout/HalfCircleOrganizationChart"/>
    <dgm:cxn modelId="{A1E06B93-DB24-4D36-8D01-4B73EFF987D6}" type="presParOf" srcId="{2B5E130F-D23C-4464-9D65-C5BA03A3F853}" destId="{DB940060-217E-43BB-83CE-46F487BEC6C2}" srcOrd="1" destOrd="0" presId="urn:microsoft.com/office/officeart/2008/layout/HalfCircleOrganizationChart"/>
    <dgm:cxn modelId="{605EC3AC-243A-4863-8740-D9DAA718ABA9}" type="presParOf" srcId="{DB940060-217E-43BB-83CE-46F487BEC6C2}" destId="{8455483D-A397-40C3-A941-670BFADA1B0C}" srcOrd="0" destOrd="0" presId="urn:microsoft.com/office/officeart/2008/layout/HalfCircleOrganizationChart"/>
    <dgm:cxn modelId="{7A1560C6-3316-4577-BAAA-B8A988732031}" type="presParOf" srcId="{8455483D-A397-40C3-A941-670BFADA1B0C}" destId="{CF7F9B81-E732-4BB1-B01E-85DFF9243B89}" srcOrd="0" destOrd="0" presId="urn:microsoft.com/office/officeart/2008/layout/HalfCircleOrganizationChart"/>
    <dgm:cxn modelId="{7740C938-AAE6-4385-BC58-E053A0BCD777}" type="presParOf" srcId="{8455483D-A397-40C3-A941-670BFADA1B0C}" destId="{F2FE59A1-BFA8-40B5-A15D-0F54BDD812AE}" srcOrd="1" destOrd="0" presId="urn:microsoft.com/office/officeart/2008/layout/HalfCircleOrganizationChart"/>
    <dgm:cxn modelId="{A0324550-FDAB-432B-89D2-1F8D8215AD32}" type="presParOf" srcId="{8455483D-A397-40C3-A941-670BFADA1B0C}" destId="{772130A1-6D83-42F2-BA42-546792AA7D9D}" srcOrd="2" destOrd="0" presId="urn:microsoft.com/office/officeart/2008/layout/HalfCircleOrganizationChart"/>
    <dgm:cxn modelId="{520A5553-78C7-4059-97F2-25734E740D94}" type="presParOf" srcId="{8455483D-A397-40C3-A941-670BFADA1B0C}" destId="{BB9D4FA8-1C43-4B47-B2E0-3B97B94F9E4A}" srcOrd="3" destOrd="0" presId="urn:microsoft.com/office/officeart/2008/layout/HalfCircleOrganizationChart"/>
    <dgm:cxn modelId="{461CAAC8-F689-4E3C-A18D-05B96C3DBA55}" type="presParOf" srcId="{DB940060-217E-43BB-83CE-46F487BEC6C2}" destId="{7209352E-4F1C-4996-A8A2-6DCE11739B29}" srcOrd="1" destOrd="0" presId="urn:microsoft.com/office/officeart/2008/layout/HalfCircleOrganizationChart"/>
    <dgm:cxn modelId="{F3D435C6-720F-456A-89C0-0923B6A2DAC3}" type="presParOf" srcId="{DB940060-217E-43BB-83CE-46F487BEC6C2}" destId="{52B24E22-B08D-44F9-B3DA-BBE9DC2D47A9}" srcOrd="2" destOrd="0" presId="urn:microsoft.com/office/officeart/2008/layout/HalfCircleOrganizationChart"/>
    <dgm:cxn modelId="{36C333E1-B879-4354-ACBE-49CA4E57B7FD}" type="presParOf" srcId="{2B5E130F-D23C-4464-9D65-C5BA03A3F853}" destId="{F079502B-E4C3-4365-BADD-0C8BE2CB84DF}" srcOrd="2" destOrd="0" presId="urn:microsoft.com/office/officeart/2008/layout/HalfCircleOrganizationChart"/>
    <dgm:cxn modelId="{BDEC8206-D407-427E-B4AC-64D36D09CFF4}" type="presParOf" srcId="{2B5E130F-D23C-4464-9D65-C5BA03A3F853}" destId="{2F5328D5-4318-4647-8690-BBB8C693471D}" srcOrd="3" destOrd="0" presId="urn:microsoft.com/office/officeart/2008/layout/HalfCircleOrganizationChart"/>
    <dgm:cxn modelId="{B086E8BC-9C2C-4367-AEED-F9BF440AF1CC}" type="presParOf" srcId="{2F5328D5-4318-4647-8690-BBB8C693471D}" destId="{583B5A58-7FB8-4B82-88ED-81B58FECAB29}" srcOrd="0" destOrd="0" presId="urn:microsoft.com/office/officeart/2008/layout/HalfCircleOrganizationChart"/>
    <dgm:cxn modelId="{05377564-D59E-4E59-B8F1-5F0793BB1E23}" type="presParOf" srcId="{583B5A58-7FB8-4B82-88ED-81B58FECAB29}" destId="{46546F1B-4B5E-4778-822C-F0C43AC9DD6F}" srcOrd="0" destOrd="0" presId="urn:microsoft.com/office/officeart/2008/layout/HalfCircleOrganizationChart"/>
    <dgm:cxn modelId="{F4B4D163-235B-488A-9A3B-38D088D4D45A}" type="presParOf" srcId="{583B5A58-7FB8-4B82-88ED-81B58FECAB29}" destId="{087EA131-CA54-4014-8D54-FB92D74506AB}" srcOrd="1" destOrd="0" presId="urn:microsoft.com/office/officeart/2008/layout/HalfCircleOrganizationChart"/>
    <dgm:cxn modelId="{DA240409-F227-4361-9235-4C4259EAE726}" type="presParOf" srcId="{583B5A58-7FB8-4B82-88ED-81B58FECAB29}" destId="{F6669F0B-324E-41E0-A6B5-DA0B642A0B98}" srcOrd="2" destOrd="0" presId="urn:microsoft.com/office/officeart/2008/layout/HalfCircleOrganizationChart"/>
    <dgm:cxn modelId="{1F6AA60D-EFD4-4E85-B957-832B4FD0611B}" type="presParOf" srcId="{583B5A58-7FB8-4B82-88ED-81B58FECAB29}" destId="{73CFB846-23E6-4BF8-87E4-3199AC0B8C13}" srcOrd="3" destOrd="0" presId="urn:microsoft.com/office/officeart/2008/layout/HalfCircleOrganizationChart"/>
    <dgm:cxn modelId="{7D8ABF62-2CE0-4FA6-8B68-990099BCCB02}" type="presParOf" srcId="{2F5328D5-4318-4647-8690-BBB8C693471D}" destId="{3784F08D-10FF-4B7D-8369-3837C0AEC6D5}" srcOrd="1" destOrd="0" presId="urn:microsoft.com/office/officeart/2008/layout/HalfCircleOrganizationChart"/>
    <dgm:cxn modelId="{485E8DB0-1A91-4B1D-93E0-5071B900F721}" type="presParOf" srcId="{3784F08D-10FF-4B7D-8369-3837C0AEC6D5}" destId="{C7101CF5-65A7-413D-9C6D-029293F770A4}" srcOrd="0" destOrd="0" presId="urn:microsoft.com/office/officeart/2008/layout/HalfCircleOrganizationChart"/>
    <dgm:cxn modelId="{A84ED4CE-472F-4E8A-9C7D-D9EE909D8C93}" type="presParOf" srcId="{3784F08D-10FF-4B7D-8369-3837C0AEC6D5}" destId="{18409754-F79B-451F-BBEA-C82B88A40DFF}" srcOrd="1" destOrd="0" presId="urn:microsoft.com/office/officeart/2008/layout/HalfCircleOrganizationChart"/>
    <dgm:cxn modelId="{63E0EBB1-7A66-470B-BC1E-1B88516A2C5B}" type="presParOf" srcId="{18409754-F79B-451F-BBEA-C82B88A40DFF}" destId="{00E78458-0D4A-4E5E-BFCB-05172A8831B2}" srcOrd="0" destOrd="0" presId="urn:microsoft.com/office/officeart/2008/layout/HalfCircleOrganizationChart"/>
    <dgm:cxn modelId="{2C91FB5E-5582-4513-9F34-F96ACA3D6548}" type="presParOf" srcId="{00E78458-0D4A-4E5E-BFCB-05172A8831B2}" destId="{273CB779-883D-459E-A72B-2140D3BD13FB}" srcOrd="0" destOrd="0" presId="urn:microsoft.com/office/officeart/2008/layout/HalfCircleOrganizationChart"/>
    <dgm:cxn modelId="{B25339E6-DD93-451D-8D0B-744BD4195F1A}" type="presParOf" srcId="{00E78458-0D4A-4E5E-BFCB-05172A8831B2}" destId="{6F2A5794-4F82-4BAF-B115-CEAAA9D78809}" srcOrd="1" destOrd="0" presId="urn:microsoft.com/office/officeart/2008/layout/HalfCircleOrganizationChart"/>
    <dgm:cxn modelId="{44933EDE-91B8-4786-B42C-C1797251573D}" type="presParOf" srcId="{00E78458-0D4A-4E5E-BFCB-05172A8831B2}" destId="{F0FF0797-63F2-46BE-8124-06C741A15781}" srcOrd="2" destOrd="0" presId="urn:microsoft.com/office/officeart/2008/layout/HalfCircleOrganizationChart"/>
    <dgm:cxn modelId="{DD21621B-EBBF-4CD4-B5D2-05F8179E4578}" type="presParOf" srcId="{00E78458-0D4A-4E5E-BFCB-05172A8831B2}" destId="{E67552F3-72E9-4A3A-948F-E0D346BB4F7A}" srcOrd="3" destOrd="0" presId="urn:microsoft.com/office/officeart/2008/layout/HalfCircleOrganizationChart"/>
    <dgm:cxn modelId="{F8AC814C-5470-4574-B26B-54A7FA7EA5B4}" type="presParOf" srcId="{18409754-F79B-451F-BBEA-C82B88A40DFF}" destId="{77F32E1F-88DA-4013-9EA2-1A61D86AB316}" srcOrd="1" destOrd="0" presId="urn:microsoft.com/office/officeart/2008/layout/HalfCircleOrganizationChart"/>
    <dgm:cxn modelId="{D0959CB8-4183-4DCD-9A13-041A6DFEC97F}" type="presParOf" srcId="{18409754-F79B-451F-BBEA-C82B88A40DFF}" destId="{FAA071F5-6F7F-4816-81B7-D66FF1D6CB27}" srcOrd="2" destOrd="0" presId="urn:microsoft.com/office/officeart/2008/layout/HalfCircleOrganizationChart"/>
    <dgm:cxn modelId="{C2C34CB7-DEC7-4257-A7D3-4CA6E18840EA}" type="presParOf" srcId="{3784F08D-10FF-4B7D-8369-3837C0AEC6D5}" destId="{62EF2570-0167-4A41-8C1C-53EE612D9F20}" srcOrd="2" destOrd="0" presId="urn:microsoft.com/office/officeart/2008/layout/HalfCircleOrganizationChart"/>
    <dgm:cxn modelId="{77368C57-D312-4556-88F5-685383684E15}" type="presParOf" srcId="{3784F08D-10FF-4B7D-8369-3837C0AEC6D5}" destId="{CBFA6F94-C8D3-4E70-8B41-DDCCDA886231}" srcOrd="3" destOrd="0" presId="urn:microsoft.com/office/officeart/2008/layout/HalfCircleOrganizationChart"/>
    <dgm:cxn modelId="{189041F6-AD82-4460-ABDE-C3F5C6C71518}" type="presParOf" srcId="{CBFA6F94-C8D3-4E70-8B41-DDCCDA886231}" destId="{E3AB0743-7794-4E3D-9B46-C1DA2B5A0745}" srcOrd="0" destOrd="0" presId="urn:microsoft.com/office/officeart/2008/layout/HalfCircleOrganizationChart"/>
    <dgm:cxn modelId="{731EE317-369A-4D38-B148-FBD20330034A}" type="presParOf" srcId="{E3AB0743-7794-4E3D-9B46-C1DA2B5A0745}" destId="{F4EB66CB-E4EC-47D6-A20F-0E1BE6B21C65}" srcOrd="0" destOrd="0" presId="urn:microsoft.com/office/officeart/2008/layout/HalfCircleOrganizationChart"/>
    <dgm:cxn modelId="{7FBFEAC5-CC03-407E-B9EE-73EA0B196FF4}" type="presParOf" srcId="{E3AB0743-7794-4E3D-9B46-C1DA2B5A0745}" destId="{D1615959-AB20-4168-88F3-CFD5FBE1B01C}" srcOrd="1" destOrd="0" presId="urn:microsoft.com/office/officeart/2008/layout/HalfCircleOrganizationChart"/>
    <dgm:cxn modelId="{F99017C3-3673-4947-96B1-EE8502EB2EE2}" type="presParOf" srcId="{E3AB0743-7794-4E3D-9B46-C1DA2B5A0745}" destId="{2D85CFA3-2EC0-4610-9BA2-985680CC4B79}" srcOrd="2" destOrd="0" presId="urn:microsoft.com/office/officeart/2008/layout/HalfCircleOrganizationChart"/>
    <dgm:cxn modelId="{871C3FB7-DEAA-4F11-A159-F09D393A60BB}" type="presParOf" srcId="{E3AB0743-7794-4E3D-9B46-C1DA2B5A0745}" destId="{2B263CEA-3FE7-48E9-B95D-905D0B951D06}" srcOrd="3" destOrd="0" presId="urn:microsoft.com/office/officeart/2008/layout/HalfCircleOrganizationChart"/>
    <dgm:cxn modelId="{07CAA602-92F9-4FC2-84CA-2714AB827070}" type="presParOf" srcId="{CBFA6F94-C8D3-4E70-8B41-DDCCDA886231}" destId="{0923024F-B6D1-45F2-9B66-73076936080E}" srcOrd="1" destOrd="0" presId="urn:microsoft.com/office/officeart/2008/layout/HalfCircleOrganizationChart"/>
    <dgm:cxn modelId="{86861735-4E7F-458C-9696-52E3FA2A1AF7}" type="presParOf" srcId="{CBFA6F94-C8D3-4E70-8B41-DDCCDA886231}" destId="{387EE102-B180-4AFE-AABB-8F364C32F26A}" srcOrd="2" destOrd="0" presId="urn:microsoft.com/office/officeart/2008/layout/HalfCircleOrganizationChart"/>
    <dgm:cxn modelId="{7A34B8C1-6277-4465-8795-12341B0945CE}" type="presParOf" srcId="{2F5328D5-4318-4647-8690-BBB8C693471D}" destId="{C8211657-4552-40BC-88F0-296E98E33CDD}" srcOrd="2" destOrd="0" presId="urn:microsoft.com/office/officeart/2008/layout/HalfCircleOrganizationChart"/>
    <dgm:cxn modelId="{4500CDD8-AA51-4005-AB08-900BC3F0714D}" type="presParOf" srcId="{8068C4FA-4B88-430A-9BD4-F316D5C64C48}" destId="{701597CE-F891-4A33-89B3-ADF62D0E1EB9}"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A3A437-E5EB-498C-A33B-F96A4A758547}" type="doc">
      <dgm:prSet loTypeId="urn:microsoft.com/office/officeart/2005/8/layout/process1" loCatId="process" qsTypeId="urn:microsoft.com/office/officeart/2005/8/quickstyle/simple1" qsCatId="simple" csTypeId="urn:microsoft.com/office/officeart/2005/8/colors/accent1_2" csCatId="accent1" phldr="1"/>
      <dgm:spPr/>
    </dgm:pt>
    <dgm:pt modelId="{458B7FBD-EDD9-4431-9E77-D695567EA0FA}">
      <dgm:prSet phldrT="[Κείμενο]"/>
      <dgm:spPr/>
      <dgm:t>
        <a:bodyPr/>
        <a:lstStyle/>
        <a:p>
          <a:r>
            <a:rPr lang="el-GR" dirty="0" smtClean="0"/>
            <a:t>Πρόγραμμα</a:t>
          </a:r>
        </a:p>
        <a:p>
          <a:r>
            <a:rPr lang="el-GR" dirty="0" smtClean="0"/>
            <a:t>(ανενεργό στον δίσκο)</a:t>
          </a:r>
          <a:endParaRPr lang="el-GR" dirty="0"/>
        </a:p>
      </dgm:t>
    </dgm:pt>
    <dgm:pt modelId="{02CE1CB8-9847-4F9D-A4D8-4229B35135C9}" type="parTrans" cxnId="{63504215-A648-42D4-9049-09B46328DF80}">
      <dgm:prSet/>
      <dgm:spPr/>
      <dgm:t>
        <a:bodyPr/>
        <a:lstStyle/>
        <a:p>
          <a:endParaRPr lang="el-GR"/>
        </a:p>
      </dgm:t>
    </dgm:pt>
    <dgm:pt modelId="{1F695851-B83C-4ED1-85AD-7B09191D7982}" type="sibTrans" cxnId="{63504215-A648-42D4-9049-09B46328DF80}">
      <dgm:prSet/>
      <dgm:spPr/>
      <dgm:t>
        <a:bodyPr/>
        <a:lstStyle/>
        <a:p>
          <a:endParaRPr lang="el-GR"/>
        </a:p>
      </dgm:t>
    </dgm:pt>
    <dgm:pt modelId="{B99B4AEE-AC35-497D-90AD-73478DFE9D3F}">
      <dgm:prSet phldrT="[Κείμενο]"/>
      <dgm:spPr/>
      <dgm:t>
        <a:bodyPr/>
        <a:lstStyle/>
        <a:p>
          <a:r>
            <a:rPr lang="el-GR" dirty="0" smtClean="0"/>
            <a:t>Εργασία</a:t>
          </a:r>
        </a:p>
        <a:p>
          <a:r>
            <a:rPr lang="el-GR" dirty="0" smtClean="0"/>
            <a:t>(στον δίσκο)</a:t>
          </a:r>
        </a:p>
        <a:p>
          <a:r>
            <a:rPr lang="el-GR" dirty="0" smtClean="0"/>
            <a:t>[</a:t>
          </a:r>
          <a:r>
            <a:rPr lang="en-US" dirty="0" smtClean="0"/>
            <a:t>hold state</a:t>
          </a:r>
          <a:r>
            <a:rPr lang="el-GR" dirty="0" smtClean="0"/>
            <a:t>]</a:t>
          </a:r>
          <a:endParaRPr lang="el-GR" dirty="0"/>
        </a:p>
      </dgm:t>
    </dgm:pt>
    <dgm:pt modelId="{C85B2AF6-89B5-4540-ABD6-3BC0572FD398}" type="parTrans" cxnId="{24E82C9E-100F-45B2-98F5-60FB8E988B42}">
      <dgm:prSet/>
      <dgm:spPr/>
      <dgm:t>
        <a:bodyPr/>
        <a:lstStyle/>
        <a:p>
          <a:endParaRPr lang="el-GR"/>
        </a:p>
      </dgm:t>
    </dgm:pt>
    <dgm:pt modelId="{811B0FCE-DAC4-4A39-88EE-128DBFF6E189}" type="sibTrans" cxnId="{24E82C9E-100F-45B2-98F5-60FB8E988B42}">
      <dgm:prSet/>
      <dgm:spPr/>
      <dgm:t>
        <a:bodyPr/>
        <a:lstStyle/>
        <a:p>
          <a:endParaRPr lang="el-GR"/>
        </a:p>
      </dgm:t>
    </dgm:pt>
    <dgm:pt modelId="{88B04C17-C26A-456A-B9D8-15EAAA97D87B}">
      <dgm:prSet phldrT="[Κείμενο]"/>
      <dgm:spPr/>
      <dgm:t>
        <a:bodyPr/>
        <a:lstStyle/>
        <a:p>
          <a:r>
            <a:rPr lang="el-GR" dirty="0" smtClean="0"/>
            <a:t>Διεργασία σε ετοιμότητα</a:t>
          </a:r>
        </a:p>
        <a:p>
          <a:r>
            <a:rPr lang="el-GR" dirty="0" smtClean="0"/>
            <a:t>(στην μνήμη)</a:t>
          </a:r>
        </a:p>
        <a:p>
          <a:r>
            <a:rPr lang="el-GR" dirty="0" smtClean="0"/>
            <a:t>[</a:t>
          </a:r>
          <a:r>
            <a:rPr lang="en-US" dirty="0" smtClean="0"/>
            <a:t>ready state</a:t>
          </a:r>
          <a:r>
            <a:rPr lang="el-GR" dirty="0" smtClean="0"/>
            <a:t>]</a:t>
          </a:r>
          <a:endParaRPr lang="el-GR" dirty="0"/>
        </a:p>
      </dgm:t>
    </dgm:pt>
    <dgm:pt modelId="{2AE881E3-6748-4B3E-8953-C28EF5BDE30F}" type="parTrans" cxnId="{766E4C91-C949-4DEE-B4D0-E449BFB935AA}">
      <dgm:prSet/>
      <dgm:spPr/>
      <dgm:t>
        <a:bodyPr/>
        <a:lstStyle/>
        <a:p>
          <a:endParaRPr lang="el-GR"/>
        </a:p>
      </dgm:t>
    </dgm:pt>
    <dgm:pt modelId="{7A7B156E-91DD-41C8-9788-7DA0AA741827}" type="sibTrans" cxnId="{766E4C91-C949-4DEE-B4D0-E449BFB935AA}">
      <dgm:prSet/>
      <dgm:spPr/>
      <dgm:t>
        <a:bodyPr/>
        <a:lstStyle/>
        <a:p>
          <a:endParaRPr lang="el-GR"/>
        </a:p>
      </dgm:t>
    </dgm:pt>
    <dgm:pt modelId="{8084C9D5-C493-41BA-BC94-1E6ACB4492A1}">
      <dgm:prSet phldrT="[Κείμενο]"/>
      <dgm:spPr/>
      <dgm:t>
        <a:bodyPr/>
        <a:lstStyle/>
        <a:p>
          <a:r>
            <a:rPr lang="el-GR" dirty="0" smtClean="0"/>
            <a:t>Διεργασία σε εκτέλεση</a:t>
          </a:r>
        </a:p>
        <a:p>
          <a:r>
            <a:rPr lang="el-GR" dirty="0" smtClean="0"/>
            <a:t>(στην μνήμη)</a:t>
          </a:r>
        </a:p>
        <a:p>
          <a:r>
            <a:rPr lang="el-GR" dirty="0" smtClean="0"/>
            <a:t>[</a:t>
          </a:r>
          <a:r>
            <a:rPr lang="en-US" dirty="0" smtClean="0"/>
            <a:t>running</a:t>
          </a:r>
          <a:r>
            <a:rPr lang="el-GR" dirty="0" smtClean="0"/>
            <a:t>]</a:t>
          </a:r>
          <a:endParaRPr lang="el-GR" dirty="0"/>
        </a:p>
      </dgm:t>
    </dgm:pt>
    <dgm:pt modelId="{43BE7404-0483-4C79-8B9E-9CA4D20D8ADE}" type="parTrans" cxnId="{2333703F-DF2C-44B0-BCE2-479CAEDF2A1C}">
      <dgm:prSet/>
      <dgm:spPr/>
      <dgm:t>
        <a:bodyPr/>
        <a:lstStyle/>
        <a:p>
          <a:endParaRPr lang="el-GR"/>
        </a:p>
      </dgm:t>
    </dgm:pt>
    <dgm:pt modelId="{EFB96ED4-4107-47F7-B1F5-3AAE65F3C403}" type="sibTrans" cxnId="{2333703F-DF2C-44B0-BCE2-479CAEDF2A1C}">
      <dgm:prSet/>
      <dgm:spPr/>
      <dgm:t>
        <a:bodyPr/>
        <a:lstStyle/>
        <a:p>
          <a:endParaRPr lang="el-GR"/>
        </a:p>
      </dgm:t>
    </dgm:pt>
    <dgm:pt modelId="{1B935594-D934-411B-950B-2101273B144F}" type="pres">
      <dgm:prSet presAssocID="{8EA3A437-E5EB-498C-A33B-F96A4A758547}" presName="Name0" presStyleCnt="0">
        <dgm:presLayoutVars>
          <dgm:dir/>
          <dgm:resizeHandles val="exact"/>
        </dgm:presLayoutVars>
      </dgm:prSet>
      <dgm:spPr/>
    </dgm:pt>
    <dgm:pt modelId="{5C7B110E-7963-4D02-95DA-3B0A278ADA37}" type="pres">
      <dgm:prSet presAssocID="{458B7FBD-EDD9-4431-9E77-D695567EA0FA}" presName="node" presStyleLbl="node1" presStyleIdx="0" presStyleCnt="4">
        <dgm:presLayoutVars>
          <dgm:bulletEnabled val="1"/>
        </dgm:presLayoutVars>
      </dgm:prSet>
      <dgm:spPr/>
      <dgm:t>
        <a:bodyPr/>
        <a:lstStyle/>
        <a:p>
          <a:endParaRPr lang="el-GR"/>
        </a:p>
      </dgm:t>
    </dgm:pt>
    <dgm:pt modelId="{F5195F11-90EF-4ECC-9B45-BFE1E9515E0C}" type="pres">
      <dgm:prSet presAssocID="{1F695851-B83C-4ED1-85AD-7B09191D7982}" presName="sibTrans" presStyleLbl="sibTrans2D1" presStyleIdx="0" presStyleCnt="3"/>
      <dgm:spPr/>
      <dgm:t>
        <a:bodyPr/>
        <a:lstStyle/>
        <a:p>
          <a:endParaRPr lang="el-GR"/>
        </a:p>
      </dgm:t>
    </dgm:pt>
    <dgm:pt modelId="{AA3666C7-50F5-4F09-98DB-3C05F99A2D79}" type="pres">
      <dgm:prSet presAssocID="{1F695851-B83C-4ED1-85AD-7B09191D7982}" presName="connectorText" presStyleLbl="sibTrans2D1" presStyleIdx="0" presStyleCnt="3"/>
      <dgm:spPr/>
      <dgm:t>
        <a:bodyPr/>
        <a:lstStyle/>
        <a:p>
          <a:endParaRPr lang="el-GR"/>
        </a:p>
      </dgm:t>
    </dgm:pt>
    <dgm:pt modelId="{8A5907E2-A293-41D6-A89C-480EABE189DD}" type="pres">
      <dgm:prSet presAssocID="{B99B4AEE-AC35-497D-90AD-73478DFE9D3F}" presName="node" presStyleLbl="node1" presStyleIdx="1" presStyleCnt="4">
        <dgm:presLayoutVars>
          <dgm:bulletEnabled val="1"/>
        </dgm:presLayoutVars>
      </dgm:prSet>
      <dgm:spPr/>
      <dgm:t>
        <a:bodyPr/>
        <a:lstStyle/>
        <a:p>
          <a:endParaRPr lang="el-GR"/>
        </a:p>
      </dgm:t>
    </dgm:pt>
    <dgm:pt modelId="{C5C7009E-1729-44FB-88C4-7F4C7E17A2D2}" type="pres">
      <dgm:prSet presAssocID="{811B0FCE-DAC4-4A39-88EE-128DBFF6E189}" presName="sibTrans" presStyleLbl="sibTrans2D1" presStyleIdx="1" presStyleCnt="3"/>
      <dgm:spPr/>
      <dgm:t>
        <a:bodyPr/>
        <a:lstStyle/>
        <a:p>
          <a:endParaRPr lang="el-GR"/>
        </a:p>
      </dgm:t>
    </dgm:pt>
    <dgm:pt modelId="{A756EF3B-666D-4947-A33F-98911EA28B20}" type="pres">
      <dgm:prSet presAssocID="{811B0FCE-DAC4-4A39-88EE-128DBFF6E189}" presName="connectorText" presStyleLbl="sibTrans2D1" presStyleIdx="1" presStyleCnt="3"/>
      <dgm:spPr/>
      <dgm:t>
        <a:bodyPr/>
        <a:lstStyle/>
        <a:p>
          <a:endParaRPr lang="el-GR"/>
        </a:p>
      </dgm:t>
    </dgm:pt>
    <dgm:pt modelId="{18E8ED4F-F478-4919-BF33-B0397B959FA0}" type="pres">
      <dgm:prSet presAssocID="{88B04C17-C26A-456A-B9D8-15EAAA97D87B}" presName="node" presStyleLbl="node1" presStyleIdx="2" presStyleCnt="4">
        <dgm:presLayoutVars>
          <dgm:bulletEnabled val="1"/>
        </dgm:presLayoutVars>
      </dgm:prSet>
      <dgm:spPr/>
      <dgm:t>
        <a:bodyPr/>
        <a:lstStyle/>
        <a:p>
          <a:endParaRPr lang="el-GR"/>
        </a:p>
      </dgm:t>
    </dgm:pt>
    <dgm:pt modelId="{683BFE5A-3E87-4413-91EF-A5E746D3B126}" type="pres">
      <dgm:prSet presAssocID="{7A7B156E-91DD-41C8-9788-7DA0AA741827}" presName="sibTrans" presStyleLbl="sibTrans2D1" presStyleIdx="2" presStyleCnt="3"/>
      <dgm:spPr/>
      <dgm:t>
        <a:bodyPr/>
        <a:lstStyle/>
        <a:p>
          <a:endParaRPr lang="el-GR"/>
        </a:p>
      </dgm:t>
    </dgm:pt>
    <dgm:pt modelId="{745BBA2A-75CB-4778-8F9F-57D47E998CAA}" type="pres">
      <dgm:prSet presAssocID="{7A7B156E-91DD-41C8-9788-7DA0AA741827}" presName="connectorText" presStyleLbl="sibTrans2D1" presStyleIdx="2" presStyleCnt="3"/>
      <dgm:spPr/>
      <dgm:t>
        <a:bodyPr/>
        <a:lstStyle/>
        <a:p>
          <a:endParaRPr lang="el-GR"/>
        </a:p>
      </dgm:t>
    </dgm:pt>
    <dgm:pt modelId="{789A0878-D666-4606-94C3-E54C21909DAC}" type="pres">
      <dgm:prSet presAssocID="{8084C9D5-C493-41BA-BC94-1E6ACB4492A1}" presName="node" presStyleLbl="node1" presStyleIdx="3" presStyleCnt="4">
        <dgm:presLayoutVars>
          <dgm:bulletEnabled val="1"/>
        </dgm:presLayoutVars>
      </dgm:prSet>
      <dgm:spPr/>
      <dgm:t>
        <a:bodyPr/>
        <a:lstStyle/>
        <a:p>
          <a:endParaRPr lang="el-GR"/>
        </a:p>
      </dgm:t>
    </dgm:pt>
  </dgm:ptLst>
  <dgm:cxnLst>
    <dgm:cxn modelId="{5BB9A20C-2F32-429F-8D24-90989CAC95BA}" type="presOf" srcId="{7A7B156E-91DD-41C8-9788-7DA0AA741827}" destId="{745BBA2A-75CB-4778-8F9F-57D47E998CAA}" srcOrd="1" destOrd="0" presId="urn:microsoft.com/office/officeart/2005/8/layout/process1"/>
    <dgm:cxn modelId="{464C23F3-84D5-4B38-A339-90711E13D6C2}" type="presOf" srcId="{88B04C17-C26A-456A-B9D8-15EAAA97D87B}" destId="{18E8ED4F-F478-4919-BF33-B0397B959FA0}" srcOrd="0" destOrd="0" presId="urn:microsoft.com/office/officeart/2005/8/layout/process1"/>
    <dgm:cxn modelId="{9F05E045-3714-4706-88A8-AB84A8A7AD35}" type="presOf" srcId="{8084C9D5-C493-41BA-BC94-1E6ACB4492A1}" destId="{789A0878-D666-4606-94C3-E54C21909DAC}" srcOrd="0" destOrd="0" presId="urn:microsoft.com/office/officeart/2005/8/layout/process1"/>
    <dgm:cxn modelId="{766E4C91-C949-4DEE-B4D0-E449BFB935AA}" srcId="{8EA3A437-E5EB-498C-A33B-F96A4A758547}" destId="{88B04C17-C26A-456A-B9D8-15EAAA97D87B}" srcOrd="2" destOrd="0" parTransId="{2AE881E3-6748-4B3E-8953-C28EF5BDE30F}" sibTransId="{7A7B156E-91DD-41C8-9788-7DA0AA741827}"/>
    <dgm:cxn modelId="{5F0F8E00-36C6-4762-9049-C597B8179842}" type="presOf" srcId="{B99B4AEE-AC35-497D-90AD-73478DFE9D3F}" destId="{8A5907E2-A293-41D6-A89C-480EABE189DD}" srcOrd="0" destOrd="0" presId="urn:microsoft.com/office/officeart/2005/8/layout/process1"/>
    <dgm:cxn modelId="{4385D9EE-9DF7-4FC1-9AD7-1EC05C23120A}" type="presOf" srcId="{811B0FCE-DAC4-4A39-88EE-128DBFF6E189}" destId="{A756EF3B-666D-4947-A33F-98911EA28B20}" srcOrd="1" destOrd="0" presId="urn:microsoft.com/office/officeart/2005/8/layout/process1"/>
    <dgm:cxn modelId="{E98B42FB-69D9-47A1-BC38-B6032C162432}" type="presOf" srcId="{458B7FBD-EDD9-4431-9E77-D695567EA0FA}" destId="{5C7B110E-7963-4D02-95DA-3B0A278ADA37}" srcOrd="0" destOrd="0" presId="urn:microsoft.com/office/officeart/2005/8/layout/process1"/>
    <dgm:cxn modelId="{63504215-A648-42D4-9049-09B46328DF80}" srcId="{8EA3A437-E5EB-498C-A33B-F96A4A758547}" destId="{458B7FBD-EDD9-4431-9E77-D695567EA0FA}" srcOrd="0" destOrd="0" parTransId="{02CE1CB8-9847-4F9D-A4D8-4229B35135C9}" sibTransId="{1F695851-B83C-4ED1-85AD-7B09191D7982}"/>
    <dgm:cxn modelId="{47328B40-114F-450E-AA27-23945C7474C7}" type="presOf" srcId="{1F695851-B83C-4ED1-85AD-7B09191D7982}" destId="{AA3666C7-50F5-4F09-98DB-3C05F99A2D79}" srcOrd="1" destOrd="0" presId="urn:microsoft.com/office/officeart/2005/8/layout/process1"/>
    <dgm:cxn modelId="{2333703F-DF2C-44B0-BCE2-479CAEDF2A1C}" srcId="{8EA3A437-E5EB-498C-A33B-F96A4A758547}" destId="{8084C9D5-C493-41BA-BC94-1E6ACB4492A1}" srcOrd="3" destOrd="0" parTransId="{43BE7404-0483-4C79-8B9E-9CA4D20D8ADE}" sibTransId="{EFB96ED4-4107-47F7-B1F5-3AAE65F3C403}"/>
    <dgm:cxn modelId="{24E82C9E-100F-45B2-98F5-60FB8E988B42}" srcId="{8EA3A437-E5EB-498C-A33B-F96A4A758547}" destId="{B99B4AEE-AC35-497D-90AD-73478DFE9D3F}" srcOrd="1" destOrd="0" parTransId="{C85B2AF6-89B5-4540-ABD6-3BC0572FD398}" sibTransId="{811B0FCE-DAC4-4A39-88EE-128DBFF6E189}"/>
    <dgm:cxn modelId="{5FA9F857-D234-46E9-8F25-A3F348FD06F5}" type="presOf" srcId="{1F695851-B83C-4ED1-85AD-7B09191D7982}" destId="{F5195F11-90EF-4ECC-9B45-BFE1E9515E0C}" srcOrd="0" destOrd="0" presId="urn:microsoft.com/office/officeart/2005/8/layout/process1"/>
    <dgm:cxn modelId="{E026CFEB-444B-46D4-A98E-B4C3BA9BC61E}" type="presOf" srcId="{7A7B156E-91DD-41C8-9788-7DA0AA741827}" destId="{683BFE5A-3E87-4413-91EF-A5E746D3B126}" srcOrd="0" destOrd="0" presId="urn:microsoft.com/office/officeart/2005/8/layout/process1"/>
    <dgm:cxn modelId="{BCEA51CC-2A9E-4FAA-8688-1717E75B185A}" type="presOf" srcId="{8EA3A437-E5EB-498C-A33B-F96A4A758547}" destId="{1B935594-D934-411B-950B-2101273B144F}" srcOrd="0" destOrd="0" presId="urn:microsoft.com/office/officeart/2005/8/layout/process1"/>
    <dgm:cxn modelId="{CA5A0E24-4EE0-4CAE-A8F6-94CB8D3F7A4A}" type="presOf" srcId="{811B0FCE-DAC4-4A39-88EE-128DBFF6E189}" destId="{C5C7009E-1729-44FB-88C4-7F4C7E17A2D2}" srcOrd="0" destOrd="0" presId="urn:microsoft.com/office/officeart/2005/8/layout/process1"/>
    <dgm:cxn modelId="{101D0126-3836-409B-99C5-9E54205A8A19}" type="presParOf" srcId="{1B935594-D934-411B-950B-2101273B144F}" destId="{5C7B110E-7963-4D02-95DA-3B0A278ADA37}" srcOrd="0" destOrd="0" presId="urn:microsoft.com/office/officeart/2005/8/layout/process1"/>
    <dgm:cxn modelId="{C9C51FEF-D29A-4374-B2DD-CB1909734F24}" type="presParOf" srcId="{1B935594-D934-411B-950B-2101273B144F}" destId="{F5195F11-90EF-4ECC-9B45-BFE1E9515E0C}" srcOrd="1" destOrd="0" presId="urn:microsoft.com/office/officeart/2005/8/layout/process1"/>
    <dgm:cxn modelId="{F86532D8-B148-4200-87BA-47275C62D865}" type="presParOf" srcId="{F5195F11-90EF-4ECC-9B45-BFE1E9515E0C}" destId="{AA3666C7-50F5-4F09-98DB-3C05F99A2D79}" srcOrd="0" destOrd="0" presId="urn:microsoft.com/office/officeart/2005/8/layout/process1"/>
    <dgm:cxn modelId="{6B0DE906-1D97-41DF-BAA1-002AD9746DF5}" type="presParOf" srcId="{1B935594-D934-411B-950B-2101273B144F}" destId="{8A5907E2-A293-41D6-A89C-480EABE189DD}" srcOrd="2" destOrd="0" presId="urn:microsoft.com/office/officeart/2005/8/layout/process1"/>
    <dgm:cxn modelId="{BC624CC0-6BB7-4A06-AB22-1F0DC3608654}" type="presParOf" srcId="{1B935594-D934-411B-950B-2101273B144F}" destId="{C5C7009E-1729-44FB-88C4-7F4C7E17A2D2}" srcOrd="3" destOrd="0" presId="urn:microsoft.com/office/officeart/2005/8/layout/process1"/>
    <dgm:cxn modelId="{7FE42D16-87F4-4E48-A559-B1C06348526C}" type="presParOf" srcId="{C5C7009E-1729-44FB-88C4-7F4C7E17A2D2}" destId="{A756EF3B-666D-4947-A33F-98911EA28B20}" srcOrd="0" destOrd="0" presId="urn:microsoft.com/office/officeart/2005/8/layout/process1"/>
    <dgm:cxn modelId="{DE0E92FD-9E13-44CE-9D57-6CE37A6D023F}" type="presParOf" srcId="{1B935594-D934-411B-950B-2101273B144F}" destId="{18E8ED4F-F478-4919-BF33-B0397B959FA0}" srcOrd="4" destOrd="0" presId="urn:microsoft.com/office/officeart/2005/8/layout/process1"/>
    <dgm:cxn modelId="{279925BA-3CBA-4A71-AB93-D1E69C698FA5}" type="presParOf" srcId="{1B935594-D934-411B-950B-2101273B144F}" destId="{683BFE5A-3E87-4413-91EF-A5E746D3B126}" srcOrd="5" destOrd="0" presId="urn:microsoft.com/office/officeart/2005/8/layout/process1"/>
    <dgm:cxn modelId="{C2B10EC6-A5B7-41EC-B556-F210EF460EC1}" type="presParOf" srcId="{683BFE5A-3E87-4413-91EF-A5E746D3B126}" destId="{745BBA2A-75CB-4778-8F9F-57D47E998CAA}" srcOrd="0" destOrd="0" presId="urn:microsoft.com/office/officeart/2005/8/layout/process1"/>
    <dgm:cxn modelId="{7F092035-E446-4436-A71D-0C25DB82005F}" type="presParOf" srcId="{1B935594-D934-411B-950B-2101273B144F}" destId="{789A0878-D666-4606-94C3-E54C21909DA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98D203-193F-4570-9C08-370D2A6C672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l-GR"/>
        </a:p>
      </dgm:t>
    </dgm:pt>
    <dgm:pt modelId="{70858DE5-7434-4AC0-95CF-031170247EE7}">
      <dgm:prSet phldrT="[Κείμενο]"/>
      <dgm:spPr/>
      <dgm:t>
        <a:bodyPr/>
        <a:lstStyle/>
        <a:p>
          <a:r>
            <a:rPr lang="el-GR" dirty="0" smtClean="0"/>
            <a:t>Κέλυφος</a:t>
          </a:r>
        </a:p>
        <a:p>
          <a:r>
            <a:rPr lang="en-US" dirty="0" smtClean="0"/>
            <a:t>(shell)</a:t>
          </a:r>
          <a:endParaRPr lang="el-GR" dirty="0"/>
        </a:p>
      </dgm:t>
    </dgm:pt>
    <dgm:pt modelId="{DDA53DA0-1445-43DD-9AF2-CA2918BD09B7}" type="parTrans" cxnId="{720952A3-7DA3-4D80-92E5-FD08C903D44E}">
      <dgm:prSet/>
      <dgm:spPr/>
      <dgm:t>
        <a:bodyPr/>
        <a:lstStyle/>
        <a:p>
          <a:endParaRPr lang="el-GR"/>
        </a:p>
      </dgm:t>
    </dgm:pt>
    <dgm:pt modelId="{53DB2D8E-CCE6-4BF6-B1F1-EE6421E1202D}" type="sibTrans" cxnId="{720952A3-7DA3-4D80-92E5-FD08C903D44E}">
      <dgm:prSet/>
      <dgm:spPr/>
      <dgm:t>
        <a:bodyPr/>
        <a:lstStyle/>
        <a:p>
          <a:endParaRPr lang="el-GR"/>
        </a:p>
      </dgm:t>
    </dgm:pt>
    <dgm:pt modelId="{C85BC04E-DB15-4157-8227-9F624234ACF7}">
      <dgm:prSet phldrT="[Κείμενο]"/>
      <dgm:spPr/>
      <dgm:t>
        <a:bodyPr/>
        <a:lstStyle/>
        <a:p>
          <a:r>
            <a:rPr lang="el-GR" dirty="0" smtClean="0"/>
            <a:t>Βοηθητικά προγράμματα (</a:t>
          </a:r>
          <a:r>
            <a:rPr lang="en-US" dirty="0" smtClean="0"/>
            <a:t>utilities</a:t>
          </a:r>
          <a:r>
            <a:rPr lang="el-GR" dirty="0" smtClean="0"/>
            <a:t>)</a:t>
          </a:r>
          <a:endParaRPr lang="el-GR" dirty="0"/>
        </a:p>
      </dgm:t>
    </dgm:pt>
    <dgm:pt modelId="{DB6B1E9D-2023-452E-B812-F08E6A4226A1}" type="parTrans" cxnId="{65F714C7-A67B-41CB-8095-40269062F14A}">
      <dgm:prSet/>
      <dgm:spPr/>
      <dgm:t>
        <a:bodyPr/>
        <a:lstStyle/>
        <a:p>
          <a:endParaRPr lang="el-GR"/>
        </a:p>
      </dgm:t>
    </dgm:pt>
    <dgm:pt modelId="{E8D86ECE-B45D-4D07-92EC-C90857C62671}" type="sibTrans" cxnId="{65F714C7-A67B-41CB-8095-40269062F14A}">
      <dgm:prSet/>
      <dgm:spPr/>
      <dgm:t>
        <a:bodyPr/>
        <a:lstStyle/>
        <a:p>
          <a:endParaRPr lang="el-GR"/>
        </a:p>
      </dgm:t>
    </dgm:pt>
    <dgm:pt modelId="{989AFE95-66C6-4C90-8085-AE6A5094E0BB}">
      <dgm:prSet phldrT="[Κείμενο]"/>
      <dgm:spPr/>
      <dgm:t>
        <a:bodyPr/>
        <a:lstStyle/>
        <a:p>
          <a:r>
            <a:rPr lang="el-GR" dirty="0" smtClean="0"/>
            <a:t>Εφαρμογές</a:t>
          </a:r>
        </a:p>
        <a:p>
          <a:r>
            <a:rPr lang="el-GR" dirty="0" smtClean="0"/>
            <a:t>(</a:t>
          </a:r>
          <a:r>
            <a:rPr lang="en-US" dirty="0" smtClean="0"/>
            <a:t>applications</a:t>
          </a:r>
          <a:r>
            <a:rPr lang="el-GR" dirty="0" smtClean="0"/>
            <a:t>)</a:t>
          </a:r>
          <a:endParaRPr lang="el-GR" dirty="0"/>
        </a:p>
      </dgm:t>
    </dgm:pt>
    <dgm:pt modelId="{293D1186-0000-47B0-A548-EE6D4E7DFC77}" type="parTrans" cxnId="{F074BAE2-05CA-4DB4-98ED-D2C5C0E51095}">
      <dgm:prSet/>
      <dgm:spPr/>
      <dgm:t>
        <a:bodyPr/>
        <a:lstStyle/>
        <a:p>
          <a:endParaRPr lang="el-GR"/>
        </a:p>
      </dgm:t>
    </dgm:pt>
    <dgm:pt modelId="{162D4A75-6946-4EE6-B06D-6EB93D536098}" type="sibTrans" cxnId="{F074BAE2-05CA-4DB4-98ED-D2C5C0E51095}">
      <dgm:prSet/>
      <dgm:spPr/>
      <dgm:t>
        <a:bodyPr/>
        <a:lstStyle/>
        <a:p>
          <a:endParaRPr lang="el-GR"/>
        </a:p>
      </dgm:t>
    </dgm:pt>
    <dgm:pt modelId="{FD76919B-0EAB-4AF0-8CEC-CC693F64A99E}">
      <dgm:prSet phldrT="[Κείμενο]"/>
      <dgm:spPr/>
      <dgm:t>
        <a:bodyPr/>
        <a:lstStyle/>
        <a:p>
          <a:r>
            <a:rPr lang="el-GR" dirty="0" smtClean="0"/>
            <a:t>Πυρήνας</a:t>
          </a:r>
        </a:p>
        <a:p>
          <a:r>
            <a:rPr lang="el-GR" dirty="0" smtClean="0"/>
            <a:t>(</a:t>
          </a:r>
          <a:r>
            <a:rPr lang="en-US" dirty="0" smtClean="0"/>
            <a:t>kernel</a:t>
          </a:r>
          <a:r>
            <a:rPr lang="el-GR" dirty="0" smtClean="0"/>
            <a:t>)</a:t>
          </a:r>
          <a:endParaRPr lang="el-GR" dirty="0"/>
        </a:p>
      </dgm:t>
    </dgm:pt>
    <dgm:pt modelId="{30856E04-AE44-4B25-902C-13A917CA8850}" type="parTrans" cxnId="{81CCBEA0-49E7-45B0-9331-4BABC780B781}">
      <dgm:prSet/>
      <dgm:spPr/>
      <dgm:t>
        <a:bodyPr/>
        <a:lstStyle/>
        <a:p>
          <a:endParaRPr lang="el-GR"/>
        </a:p>
      </dgm:t>
    </dgm:pt>
    <dgm:pt modelId="{9BD9B650-F74B-426E-B647-9955FC216A47}" type="sibTrans" cxnId="{81CCBEA0-49E7-45B0-9331-4BABC780B781}">
      <dgm:prSet/>
      <dgm:spPr/>
      <dgm:t>
        <a:bodyPr/>
        <a:lstStyle/>
        <a:p>
          <a:endParaRPr lang="el-GR"/>
        </a:p>
      </dgm:t>
    </dgm:pt>
    <dgm:pt modelId="{E61B1718-7541-46BE-88C2-1ACBFCFE67CE}" type="pres">
      <dgm:prSet presAssocID="{BB98D203-193F-4570-9C08-370D2A6C672D}" presName="diagram" presStyleCnt="0">
        <dgm:presLayoutVars>
          <dgm:dir/>
          <dgm:resizeHandles val="exact"/>
        </dgm:presLayoutVars>
      </dgm:prSet>
      <dgm:spPr/>
      <dgm:t>
        <a:bodyPr/>
        <a:lstStyle/>
        <a:p>
          <a:endParaRPr lang="el-GR"/>
        </a:p>
      </dgm:t>
    </dgm:pt>
    <dgm:pt modelId="{B7FA4CDC-4E3C-4D7F-9891-1AE9CC09A57F}" type="pres">
      <dgm:prSet presAssocID="{70858DE5-7434-4AC0-95CF-031170247EE7}" presName="node" presStyleLbl="node1" presStyleIdx="0" presStyleCnt="4">
        <dgm:presLayoutVars>
          <dgm:bulletEnabled val="1"/>
        </dgm:presLayoutVars>
      </dgm:prSet>
      <dgm:spPr/>
      <dgm:t>
        <a:bodyPr/>
        <a:lstStyle/>
        <a:p>
          <a:endParaRPr lang="el-GR"/>
        </a:p>
      </dgm:t>
    </dgm:pt>
    <dgm:pt modelId="{8EDB2BDF-F4C0-4137-AF1B-A5A6C2DF7E16}" type="pres">
      <dgm:prSet presAssocID="{53DB2D8E-CCE6-4BF6-B1F1-EE6421E1202D}" presName="sibTrans" presStyleCnt="0"/>
      <dgm:spPr/>
    </dgm:pt>
    <dgm:pt modelId="{88CE923D-0391-4E50-96E3-45EBA387CFE4}" type="pres">
      <dgm:prSet presAssocID="{C85BC04E-DB15-4157-8227-9F624234ACF7}" presName="node" presStyleLbl="node1" presStyleIdx="1" presStyleCnt="4">
        <dgm:presLayoutVars>
          <dgm:bulletEnabled val="1"/>
        </dgm:presLayoutVars>
      </dgm:prSet>
      <dgm:spPr/>
      <dgm:t>
        <a:bodyPr/>
        <a:lstStyle/>
        <a:p>
          <a:endParaRPr lang="el-GR"/>
        </a:p>
      </dgm:t>
    </dgm:pt>
    <dgm:pt modelId="{41A7ABA5-DD62-48CA-B971-287EAC4BC11F}" type="pres">
      <dgm:prSet presAssocID="{E8D86ECE-B45D-4D07-92EC-C90857C62671}" presName="sibTrans" presStyleCnt="0"/>
      <dgm:spPr/>
    </dgm:pt>
    <dgm:pt modelId="{1D5C5BEE-471D-4853-BDCF-A396F0D1C1EF}" type="pres">
      <dgm:prSet presAssocID="{989AFE95-66C6-4C90-8085-AE6A5094E0BB}" presName="node" presStyleLbl="node1" presStyleIdx="2" presStyleCnt="4">
        <dgm:presLayoutVars>
          <dgm:bulletEnabled val="1"/>
        </dgm:presLayoutVars>
      </dgm:prSet>
      <dgm:spPr/>
      <dgm:t>
        <a:bodyPr/>
        <a:lstStyle/>
        <a:p>
          <a:endParaRPr lang="el-GR"/>
        </a:p>
      </dgm:t>
    </dgm:pt>
    <dgm:pt modelId="{A9B48222-2AC8-4D06-B268-13275420102A}" type="pres">
      <dgm:prSet presAssocID="{162D4A75-6946-4EE6-B06D-6EB93D536098}" presName="sibTrans" presStyleCnt="0"/>
      <dgm:spPr/>
    </dgm:pt>
    <dgm:pt modelId="{6C73D0C6-6733-454C-A27F-09830E903507}" type="pres">
      <dgm:prSet presAssocID="{FD76919B-0EAB-4AF0-8CEC-CC693F64A99E}" presName="node" presStyleLbl="node1" presStyleIdx="3" presStyleCnt="4">
        <dgm:presLayoutVars>
          <dgm:bulletEnabled val="1"/>
        </dgm:presLayoutVars>
      </dgm:prSet>
      <dgm:spPr/>
      <dgm:t>
        <a:bodyPr/>
        <a:lstStyle/>
        <a:p>
          <a:endParaRPr lang="el-GR"/>
        </a:p>
      </dgm:t>
    </dgm:pt>
  </dgm:ptLst>
  <dgm:cxnLst>
    <dgm:cxn modelId="{65F714C7-A67B-41CB-8095-40269062F14A}" srcId="{BB98D203-193F-4570-9C08-370D2A6C672D}" destId="{C85BC04E-DB15-4157-8227-9F624234ACF7}" srcOrd="1" destOrd="0" parTransId="{DB6B1E9D-2023-452E-B812-F08E6A4226A1}" sibTransId="{E8D86ECE-B45D-4D07-92EC-C90857C62671}"/>
    <dgm:cxn modelId="{CB580B3F-A3EE-464E-9E51-1D9385222E7F}" type="presOf" srcId="{C85BC04E-DB15-4157-8227-9F624234ACF7}" destId="{88CE923D-0391-4E50-96E3-45EBA387CFE4}" srcOrd="0" destOrd="0" presId="urn:microsoft.com/office/officeart/2005/8/layout/default#1"/>
    <dgm:cxn modelId="{F074BAE2-05CA-4DB4-98ED-D2C5C0E51095}" srcId="{BB98D203-193F-4570-9C08-370D2A6C672D}" destId="{989AFE95-66C6-4C90-8085-AE6A5094E0BB}" srcOrd="2" destOrd="0" parTransId="{293D1186-0000-47B0-A548-EE6D4E7DFC77}" sibTransId="{162D4A75-6946-4EE6-B06D-6EB93D536098}"/>
    <dgm:cxn modelId="{81CCBEA0-49E7-45B0-9331-4BABC780B781}" srcId="{BB98D203-193F-4570-9C08-370D2A6C672D}" destId="{FD76919B-0EAB-4AF0-8CEC-CC693F64A99E}" srcOrd="3" destOrd="0" parTransId="{30856E04-AE44-4B25-902C-13A917CA8850}" sibTransId="{9BD9B650-F74B-426E-B647-9955FC216A47}"/>
    <dgm:cxn modelId="{E2F7A47B-A09B-4299-B1F7-94336F9F7720}" type="presOf" srcId="{70858DE5-7434-4AC0-95CF-031170247EE7}" destId="{B7FA4CDC-4E3C-4D7F-9891-1AE9CC09A57F}" srcOrd="0" destOrd="0" presId="urn:microsoft.com/office/officeart/2005/8/layout/default#1"/>
    <dgm:cxn modelId="{B9BA145F-9557-4151-85B2-D07D6F6D5C65}" type="presOf" srcId="{989AFE95-66C6-4C90-8085-AE6A5094E0BB}" destId="{1D5C5BEE-471D-4853-BDCF-A396F0D1C1EF}" srcOrd="0" destOrd="0" presId="urn:microsoft.com/office/officeart/2005/8/layout/default#1"/>
    <dgm:cxn modelId="{426F1A5A-0E96-4BB9-99FB-CD67F6F2DF1F}" type="presOf" srcId="{BB98D203-193F-4570-9C08-370D2A6C672D}" destId="{E61B1718-7541-46BE-88C2-1ACBFCFE67CE}" srcOrd="0" destOrd="0" presId="urn:microsoft.com/office/officeart/2005/8/layout/default#1"/>
    <dgm:cxn modelId="{720952A3-7DA3-4D80-92E5-FD08C903D44E}" srcId="{BB98D203-193F-4570-9C08-370D2A6C672D}" destId="{70858DE5-7434-4AC0-95CF-031170247EE7}" srcOrd="0" destOrd="0" parTransId="{DDA53DA0-1445-43DD-9AF2-CA2918BD09B7}" sibTransId="{53DB2D8E-CCE6-4BF6-B1F1-EE6421E1202D}"/>
    <dgm:cxn modelId="{D477E8CE-D771-436D-A652-A5C44599CB72}" type="presOf" srcId="{FD76919B-0EAB-4AF0-8CEC-CC693F64A99E}" destId="{6C73D0C6-6733-454C-A27F-09830E903507}" srcOrd="0" destOrd="0" presId="urn:microsoft.com/office/officeart/2005/8/layout/default#1"/>
    <dgm:cxn modelId="{EAF2B5F9-FE66-4543-84F4-60DA55B4C751}" type="presParOf" srcId="{E61B1718-7541-46BE-88C2-1ACBFCFE67CE}" destId="{B7FA4CDC-4E3C-4D7F-9891-1AE9CC09A57F}" srcOrd="0" destOrd="0" presId="urn:microsoft.com/office/officeart/2005/8/layout/default#1"/>
    <dgm:cxn modelId="{2E4F0C1C-67B6-45CB-B38C-99979EAC48C0}" type="presParOf" srcId="{E61B1718-7541-46BE-88C2-1ACBFCFE67CE}" destId="{8EDB2BDF-F4C0-4137-AF1B-A5A6C2DF7E16}" srcOrd="1" destOrd="0" presId="urn:microsoft.com/office/officeart/2005/8/layout/default#1"/>
    <dgm:cxn modelId="{501A14FB-C062-4DC0-8CBF-651E11D4070C}" type="presParOf" srcId="{E61B1718-7541-46BE-88C2-1ACBFCFE67CE}" destId="{88CE923D-0391-4E50-96E3-45EBA387CFE4}" srcOrd="2" destOrd="0" presId="urn:microsoft.com/office/officeart/2005/8/layout/default#1"/>
    <dgm:cxn modelId="{42437BED-1040-487E-9A9B-E6878220D528}" type="presParOf" srcId="{E61B1718-7541-46BE-88C2-1ACBFCFE67CE}" destId="{41A7ABA5-DD62-48CA-B971-287EAC4BC11F}" srcOrd="3" destOrd="0" presId="urn:microsoft.com/office/officeart/2005/8/layout/default#1"/>
    <dgm:cxn modelId="{9A92289F-FA9A-4C01-B0B7-7DA781BABF69}" type="presParOf" srcId="{E61B1718-7541-46BE-88C2-1ACBFCFE67CE}" destId="{1D5C5BEE-471D-4853-BDCF-A396F0D1C1EF}" srcOrd="4" destOrd="0" presId="urn:microsoft.com/office/officeart/2005/8/layout/default#1"/>
    <dgm:cxn modelId="{4823DC9B-482F-42E7-9667-47E8C36C1A23}" type="presParOf" srcId="{E61B1718-7541-46BE-88C2-1ACBFCFE67CE}" destId="{A9B48222-2AC8-4D06-B268-13275420102A}" srcOrd="5" destOrd="0" presId="urn:microsoft.com/office/officeart/2005/8/layout/default#1"/>
    <dgm:cxn modelId="{4E47D786-7DE8-4EDF-83BD-F4DF2AC913F8}" type="presParOf" srcId="{E61B1718-7541-46BE-88C2-1ACBFCFE67CE}" destId="{6C73D0C6-6733-454C-A27F-09830E903507}"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F2570-0167-4A41-8C1C-53EE612D9F20}">
      <dsp:nvSpPr>
        <dsp:cNvPr id="0" name=""/>
        <dsp:cNvSpPr/>
      </dsp:nvSpPr>
      <dsp:spPr>
        <a:xfrm>
          <a:off x="3762033" y="1614119"/>
          <a:ext cx="613631" cy="1347320"/>
        </a:xfrm>
        <a:custGeom>
          <a:avLst/>
          <a:gdLst/>
          <a:ahLst/>
          <a:cxnLst/>
          <a:rect l="0" t="0" r="0" b="0"/>
          <a:pathLst>
            <a:path>
              <a:moveTo>
                <a:pt x="0" y="0"/>
              </a:moveTo>
              <a:lnTo>
                <a:pt x="0" y="1347320"/>
              </a:lnTo>
              <a:lnTo>
                <a:pt x="613631" y="13473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101CF5-65A7-413D-9C6D-029293F770A4}">
      <dsp:nvSpPr>
        <dsp:cNvPr id="0" name=""/>
        <dsp:cNvSpPr/>
      </dsp:nvSpPr>
      <dsp:spPr>
        <a:xfrm>
          <a:off x="3762033" y="1614119"/>
          <a:ext cx="613631" cy="400194"/>
        </a:xfrm>
        <a:custGeom>
          <a:avLst/>
          <a:gdLst/>
          <a:ahLst/>
          <a:cxnLst/>
          <a:rect l="0" t="0" r="0" b="0"/>
          <a:pathLst>
            <a:path>
              <a:moveTo>
                <a:pt x="0" y="0"/>
              </a:moveTo>
              <a:lnTo>
                <a:pt x="0" y="400194"/>
              </a:lnTo>
              <a:lnTo>
                <a:pt x="613631" y="4001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79502B-E4C3-4365-BADD-0C8BE2CB84DF}">
      <dsp:nvSpPr>
        <dsp:cNvPr id="0" name=""/>
        <dsp:cNvSpPr/>
      </dsp:nvSpPr>
      <dsp:spPr>
        <a:xfrm>
          <a:off x="2954974" y="666993"/>
          <a:ext cx="807058" cy="280136"/>
        </a:xfrm>
        <a:custGeom>
          <a:avLst/>
          <a:gdLst/>
          <a:ahLst/>
          <a:cxnLst/>
          <a:rect l="0" t="0" r="0" b="0"/>
          <a:pathLst>
            <a:path>
              <a:moveTo>
                <a:pt x="0" y="0"/>
              </a:moveTo>
              <a:lnTo>
                <a:pt x="0" y="140068"/>
              </a:lnTo>
              <a:lnTo>
                <a:pt x="807058" y="140068"/>
              </a:lnTo>
              <a:lnTo>
                <a:pt x="807058" y="2801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6FBB9-68D3-40AA-8A9A-3163DA3038E7}">
      <dsp:nvSpPr>
        <dsp:cNvPr id="0" name=""/>
        <dsp:cNvSpPr/>
      </dsp:nvSpPr>
      <dsp:spPr>
        <a:xfrm>
          <a:off x="2147916" y="666993"/>
          <a:ext cx="807058" cy="280136"/>
        </a:xfrm>
        <a:custGeom>
          <a:avLst/>
          <a:gdLst/>
          <a:ahLst/>
          <a:cxnLst/>
          <a:rect l="0" t="0" r="0" b="0"/>
          <a:pathLst>
            <a:path>
              <a:moveTo>
                <a:pt x="807058" y="0"/>
              </a:moveTo>
              <a:lnTo>
                <a:pt x="807058" y="140068"/>
              </a:lnTo>
              <a:lnTo>
                <a:pt x="0" y="140068"/>
              </a:lnTo>
              <a:lnTo>
                <a:pt x="0" y="2801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0D76FC-CB66-44C8-9756-ED905B7E2086}">
      <dsp:nvSpPr>
        <dsp:cNvPr id="0" name=""/>
        <dsp:cNvSpPr/>
      </dsp:nvSpPr>
      <dsp:spPr>
        <a:xfrm>
          <a:off x="2621479" y="2"/>
          <a:ext cx="666990" cy="66699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E84C55-F55A-43D4-8E09-71B68A92F746}">
      <dsp:nvSpPr>
        <dsp:cNvPr id="0" name=""/>
        <dsp:cNvSpPr/>
      </dsp:nvSpPr>
      <dsp:spPr>
        <a:xfrm>
          <a:off x="2621479" y="2"/>
          <a:ext cx="666990" cy="66699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A2D28-FEC8-4D42-82E7-D905DDD59336}">
      <dsp:nvSpPr>
        <dsp:cNvPr id="0" name=""/>
        <dsp:cNvSpPr/>
      </dsp:nvSpPr>
      <dsp:spPr>
        <a:xfrm>
          <a:off x="2287984" y="120060"/>
          <a:ext cx="1333980" cy="4268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t>Υπολογιστής</a:t>
          </a:r>
          <a:endParaRPr lang="el-GR" sz="1400" kern="1200" dirty="0"/>
        </a:p>
      </dsp:txBody>
      <dsp:txXfrm>
        <a:off x="2287984" y="120060"/>
        <a:ext cx="1333980" cy="426873"/>
      </dsp:txXfrm>
    </dsp:sp>
    <dsp:sp modelId="{F2FE59A1-BFA8-40B5-A15D-0F54BDD812AE}">
      <dsp:nvSpPr>
        <dsp:cNvPr id="0" name=""/>
        <dsp:cNvSpPr/>
      </dsp:nvSpPr>
      <dsp:spPr>
        <a:xfrm>
          <a:off x="1814420" y="947129"/>
          <a:ext cx="666990" cy="66699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2130A1-6D83-42F2-BA42-546792AA7D9D}">
      <dsp:nvSpPr>
        <dsp:cNvPr id="0" name=""/>
        <dsp:cNvSpPr/>
      </dsp:nvSpPr>
      <dsp:spPr>
        <a:xfrm>
          <a:off x="1814420" y="947129"/>
          <a:ext cx="666990" cy="66699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7F9B81-E732-4BB1-B01E-85DFF9243B89}">
      <dsp:nvSpPr>
        <dsp:cNvPr id="0" name=""/>
        <dsp:cNvSpPr/>
      </dsp:nvSpPr>
      <dsp:spPr>
        <a:xfrm>
          <a:off x="1480925" y="1067187"/>
          <a:ext cx="1333980" cy="4268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t>Υλικό</a:t>
          </a:r>
          <a:endParaRPr lang="el-GR" sz="1400" kern="1200" dirty="0"/>
        </a:p>
      </dsp:txBody>
      <dsp:txXfrm>
        <a:off x="1480925" y="1067187"/>
        <a:ext cx="1333980" cy="426873"/>
      </dsp:txXfrm>
    </dsp:sp>
    <dsp:sp modelId="{087EA131-CA54-4014-8D54-FB92D74506AB}">
      <dsp:nvSpPr>
        <dsp:cNvPr id="0" name=""/>
        <dsp:cNvSpPr/>
      </dsp:nvSpPr>
      <dsp:spPr>
        <a:xfrm>
          <a:off x="3428537" y="947129"/>
          <a:ext cx="666990" cy="66699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69F0B-324E-41E0-A6B5-DA0B642A0B98}">
      <dsp:nvSpPr>
        <dsp:cNvPr id="0" name=""/>
        <dsp:cNvSpPr/>
      </dsp:nvSpPr>
      <dsp:spPr>
        <a:xfrm>
          <a:off x="3428537" y="947129"/>
          <a:ext cx="666990" cy="66699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546F1B-4B5E-4778-822C-F0C43AC9DD6F}">
      <dsp:nvSpPr>
        <dsp:cNvPr id="0" name=""/>
        <dsp:cNvSpPr/>
      </dsp:nvSpPr>
      <dsp:spPr>
        <a:xfrm>
          <a:off x="3095042" y="1067187"/>
          <a:ext cx="1333980" cy="4268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t>Λογισμικό</a:t>
          </a:r>
        </a:p>
      </dsp:txBody>
      <dsp:txXfrm>
        <a:off x="3095042" y="1067187"/>
        <a:ext cx="1333980" cy="426873"/>
      </dsp:txXfrm>
    </dsp:sp>
    <dsp:sp modelId="{6F2A5794-4F82-4BAF-B115-CEAAA9D78809}">
      <dsp:nvSpPr>
        <dsp:cNvPr id="0" name=""/>
        <dsp:cNvSpPr/>
      </dsp:nvSpPr>
      <dsp:spPr>
        <a:xfrm>
          <a:off x="4295625" y="1894255"/>
          <a:ext cx="666990" cy="66699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FF0797-63F2-46BE-8124-06C741A15781}">
      <dsp:nvSpPr>
        <dsp:cNvPr id="0" name=""/>
        <dsp:cNvSpPr/>
      </dsp:nvSpPr>
      <dsp:spPr>
        <a:xfrm>
          <a:off x="4295625" y="1894255"/>
          <a:ext cx="666990" cy="66699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CB779-883D-459E-A72B-2140D3BD13FB}">
      <dsp:nvSpPr>
        <dsp:cNvPr id="0" name=""/>
        <dsp:cNvSpPr/>
      </dsp:nvSpPr>
      <dsp:spPr>
        <a:xfrm>
          <a:off x="3962130" y="2014313"/>
          <a:ext cx="1333980" cy="4268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t>Λειτουργικό Σύστημα</a:t>
          </a:r>
        </a:p>
      </dsp:txBody>
      <dsp:txXfrm>
        <a:off x="3962130" y="2014313"/>
        <a:ext cx="1333980" cy="426873"/>
      </dsp:txXfrm>
    </dsp:sp>
    <dsp:sp modelId="{D1615959-AB20-4168-88F3-CFD5FBE1B01C}">
      <dsp:nvSpPr>
        <dsp:cNvPr id="0" name=""/>
        <dsp:cNvSpPr/>
      </dsp:nvSpPr>
      <dsp:spPr>
        <a:xfrm>
          <a:off x="4295625" y="2841381"/>
          <a:ext cx="666990" cy="666990"/>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85CFA3-2EC0-4610-9BA2-985680CC4B79}">
      <dsp:nvSpPr>
        <dsp:cNvPr id="0" name=""/>
        <dsp:cNvSpPr/>
      </dsp:nvSpPr>
      <dsp:spPr>
        <a:xfrm>
          <a:off x="4295625" y="2841381"/>
          <a:ext cx="666990" cy="666990"/>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B66CB-E4EC-47D6-A20F-0E1BE6B21C65}">
      <dsp:nvSpPr>
        <dsp:cNvPr id="0" name=""/>
        <dsp:cNvSpPr/>
      </dsp:nvSpPr>
      <dsp:spPr>
        <a:xfrm>
          <a:off x="3962130" y="2961440"/>
          <a:ext cx="1333980" cy="4268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t>Προγράμματα Εφαρμογών</a:t>
          </a:r>
        </a:p>
      </dsp:txBody>
      <dsp:txXfrm>
        <a:off x="3962130" y="2961440"/>
        <a:ext cx="1333980" cy="426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B110E-7963-4D02-95DA-3B0A278ADA37}">
      <dsp:nvSpPr>
        <dsp:cNvPr id="0" name=""/>
        <dsp:cNvSpPr/>
      </dsp:nvSpPr>
      <dsp:spPr>
        <a:xfrm>
          <a:off x="1898" y="1346610"/>
          <a:ext cx="830131" cy="800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Πρόγραμμα</a:t>
          </a:r>
        </a:p>
        <a:p>
          <a:pPr lvl="0" algn="ctr" defTabSz="444500">
            <a:lnSpc>
              <a:spcPct val="90000"/>
            </a:lnSpc>
            <a:spcBef>
              <a:spcPct val="0"/>
            </a:spcBef>
            <a:spcAft>
              <a:spcPct val="35000"/>
            </a:spcAft>
          </a:pPr>
          <a:r>
            <a:rPr lang="el-GR" sz="1000" kern="1200" dirty="0" smtClean="0"/>
            <a:t>(ανενεργό στον δίσκο)</a:t>
          </a:r>
          <a:endParaRPr lang="el-GR" sz="1000" kern="1200" dirty="0"/>
        </a:p>
      </dsp:txBody>
      <dsp:txXfrm>
        <a:off x="25355" y="1370067"/>
        <a:ext cx="783217" cy="753951"/>
      </dsp:txXfrm>
    </dsp:sp>
    <dsp:sp modelId="{F5195F11-90EF-4ECC-9B45-BFE1E9515E0C}">
      <dsp:nvSpPr>
        <dsp:cNvPr id="0" name=""/>
        <dsp:cNvSpPr/>
      </dsp:nvSpPr>
      <dsp:spPr>
        <a:xfrm>
          <a:off x="915043" y="1644107"/>
          <a:ext cx="175987" cy="205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l-GR" sz="800" kern="1200"/>
        </a:p>
      </dsp:txBody>
      <dsp:txXfrm>
        <a:off x="915043" y="1685281"/>
        <a:ext cx="123191" cy="123524"/>
      </dsp:txXfrm>
    </dsp:sp>
    <dsp:sp modelId="{8A5907E2-A293-41D6-A89C-480EABE189DD}">
      <dsp:nvSpPr>
        <dsp:cNvPr id="0" name=""/>
        <dsp:cNvSpPr/>
      </dsp:nvSpPr>
      <dsp:spPr>
        <a:xfrm>
          <a:off x="1164082" y="1346610"/>
          <a:ext cx="830131" cy="800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Εργασία</a:t>
          </a:r>
        </a:p>
        <a:p>
          <a:pPr lvl="0" algn="ctr" defTabSz="444500">
            <a:lnSpc>
              <a:spcPct val="90000"/>
            </a:lnSpc>
            <a:spcBef>
              <a:spcPct val="0"/>
            </a:spcBef>
            <a:spcAft>
              <a:spcPct val="35000"/>
            </a:spcAft>
          </a:pPr>
          <a:r>
            <a:rPr lang="el-GR" sz="1000" kern="1200" dirty="0" smtClean="0"/>
            <a:t>(στον δίσκο)</a:t>
          </a:r>
        </a:p>
        <a:p>
          <a:pPr lvl="0" algn="ctr" defTabSz="444500">
            <a:lnSpc>
              <a:spcPct val="90000"/>
            </a:lnSpc>
            <a:spcBef>
              <a:spcPct val="0"/>
            </a:spcBef>
            <a:spcAft>
              <a:spcPct val="35000"/>
            </a:spcAft>
          </a:pPr>
          <a:r>
            <a:rPr lang="el-GR" sz="1000" kern="1200" dirty="0" smtClean="0"/>
            <a:t>[</a:t>
          </a:r>
          <a:r>
            <a:rPr lang="en-US" sz="1000" kern="1200" dirty="0" smtClean="0"/>
            <a:t>hold state</a:t>
          </a:r>
          <a:r>
            <a:rPr lang="el-GR" sz="1000" kern="1200" dirty="0" smtClean="0"/>
            <a:t>]</a:t>
          </a:r>
          <a:endParaRPr lang="el-GR" sz="1000" kern="1200" dirty="0"/>
        </a:p>
      </dsp:txBody>
      <dsp:txXfrm>
        <a:off x="1187539" y="1370067"/>
        <a:ext cx="783217" cy="753951"/>
      </dsp:txXfrm>
    </dsp:sp>
    <dsp:sp modelId="{C5C7009E-1729-44FB-88C4-7F4C7E17A2D2}">
      <dsp:nvSpPr>
        <dsp:cNvPr id="0" name=""/>
        <dsp:cNvSpPr/>
      </dsp:nvSpPr>
      <dsp:spPr>
        <a:xfrm>
          <a:off x="2077226" y="1644107"/>
          <a:ext cx="175987" cy="205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l-GR" sz="800" kern="1200"/>
        </a:p>
      </dsp:txBody>
      <dsp:txXfrm>
        <a:off x="2077226" y="1685281"/>
        <a:ext cx="123191" cy="123524"/>
      </dsp:txXfrm>
    </dsp:sp>
    <dsp:sp modelId="{18E8ED4F-F478-4919-BF33-B0397B959FA0}">
      <dsp:nvSpPr>
        <dsp:cNvPr id="0" name=""/>
        <dsp:cNvSpPr/>
      </dsp:nvSpPr>
      <dsp:spPr>
        <a:xfrm>
          <a:off x="2326266" y="1346610"/>
          <a:ext cx="830131" cy="800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Διεργασία σε ετοιμότητα</a:t>
          </a:r>
        </a:p>
        <a:p>
          <a:pPr lvl="0" algn="ctr" defTabSz="444500">
            <a:lnSpc>
              <a:spcPct val="90000"/>
            </a:lnSpc>
            <a:spcBef>
              <a:spcPct val="0"/>
            </a:spcBef>
            <a:spcAft>
              <a:spcPct val="35000"/>
            </a:spcAft>
          </a:pPr>
          <a:r>
            <a:rPr lang="el-GR" sz="1000" kern="1200" dirty="0" smtClean="0"/>
            <a:t>(στην μνήμη)</a:t>
          </a:r>
        </a:p>
        <a:p>
          <a:pPr lvl="0" algn="ctr" defTabSz="444500">
            <a:lnSpc>
              <a:spcPct val="90000"/>
            </a:lnSpc>
            <a:spcBef>
              <a:spcPct val="0"/>
            </a:spcBef>
            <a:spcAft>
              <a:spcPct val="35000"/>
            </a:spcAft>
          </a:pPr>
          <a:r>
            <a:rPr lang="el-GR" sz="1000" kern="1200" dirty="0" smtClean="0"/>
            <a:t>[</a:t>
          </a:r>
          <a:r>
            <a:rPr lang="en-US" sz="1000" kern="1200" dirty="0" smtClean="0"/>
            <a:t>ready state</a:t>
          </a:r>
          <a:r>
            <a:rPr lang="el-GR" sz="1000" kern="1200" dirty="0" smtClean="0"/>
            <a:t>]</a:t>
          </a:r>
          <a:endParaRPr lang="el-GR" sz="1000" kern="1200" dirty="0"/>
        </a:p>
      </dsp:txBody>
      <dsp:txXfrm>
        <a:off x="2349723" y="1370067"/>
        <a:ext cx="783217" cy="753951"/>
      </dsp:txXfrm>
    </dsp:sp>
    <dsp:sp modelId="{683BFE5A-3E87-4413-91EF-A5E746D3B126}">
      <dsp:nvSpPr>
        <dsp:cNvPr id="0" name=""/>
        <dsp:cNvSpPr/>
      </dsp:nvSpPr>
      <dsp:spPr>
        <a:xfrm>
          <a:off x="3239410" y="1644107"/>
          <a:ext cx="175987" cy="205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l-GR" sz="800" kern="1200"/>
        </a:p>
      </dsp:txBody>
      <dsp:txXfrm>
        <a:off x="3239410" y="1685281"/>
        <a:ext cx="123191" cy="123524"/>
      </dsp:txXfrm>
    </dsp:sp>
    <dsp:sp modelId="{789A0878-D666-4606-94C3-E54C21909DAC}">
      <dsp:nvSpPr>
        <dsp:cNvPr id="0" name=""/>
        <dsp:cNvSpPr/>
      </dsp:nvSpPr>
      <dsp:spPr>
        <a:xfrm>
          <a:off x="3488450" y="1346610"/>
          <a:ext cx="830131" cy="800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l-GR" sz="1000" kern="1200" dirty="0" smtClean="0"/>
            <a:t>Διεργασία σε εκτέλεση</a:t>
          </a:r>
        </a:p>
        <a:p>
          <a:pPr lvl="0" algn="ctr" defTabSz="444500">
            <a:lnSpc>
              <a:spcPct val="90000"/>
            </a:lnSpc>
            <a:spcBef>
              <a:spcPct val="0"/>
            </a:spcBef>
            <a:spcAft>
              <a:spcPct val="35000"/>
            </a:spcAft>
          </a:pPr>
          <a:r>
            <a:rPr lang="el-GR" sz="1000" kern="1200" dirty="0" smtClean="0"/>
            <a:t>(στην μνήμη)</a:t>
          </a:r>
        </a:p>
        <a:p>
          <a:pPr lvl="0" algn="ctr" defTabSz="444500">
            <a:lnSpc>
              <a:spcPct val="90000"/>
            </a:lnSpc>
            <a:spcBef>
              <a:spcPct val="0"/>
            </a:spcBef>
            <a:spcAft>
              <a:spcPct val="35000"/>
            </a:spcAft>
          </a:pPr>
          <a:r>
            <a:rPr lang="el-GR" sz="1000" kern="1200" dirty="0" smtClean="0"/>
            <a:t>[</a:t>
          </a:r>
          <a:r>
            <a:rPr lang="en-US" sz="1000" kern="1200" dirty="0" smtClean="0"/>
            <a:t>running</a:t>
          </a:r>
          <a:r>
            <a:rPr lang="el-GR" sz="1000" kern="1200" dirty="0" smtClean="0"/>
            <a:t>]</a:t>
          </a:r>
          <a:endParaRPr lang="el-GR" sz="1000" kern="1200" dirty="0"/>
        </a:p>
      </dsp:txBody>
      <dsp:txXfrm>
        <a:off x="3511907" y="1370067"/>
        <a:ext cx="783217" cy="753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A4CDC-4E3C-4D7F-9891-1AE9CC09A57F}">
      <dsp:nvSpPr>
        <dsp:cNvPr id="0" name=""/>
        <dsp:cNvSpPr/>
      </dsp:nvSpPr>
      <dsp:spPr>
        <a:xfrm>
          <a:off x="556756" y="1191"/>
          <a:ext cx="2696916" cy="16181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smtClean="0"/>
            <a:t>Κέλυφος</a:t>
          </a:r>
        </a:p>
        <a:p>
          <a:pPr lvl="0" algn="ctr" defTabSz="1422400">
            <a:lnSpc>
              <a:spcPct val="90000"/>
            </a:lnSpc>
            <a:spcBef>
              <a:spcPct val="0"/>
            </a:spcBef>
            <a:spcAft>
              <a:spcPct val="35000"/>
            </a:spcAft>
          </a:pPr>
          <a:r>
            <a:rPr lang="en-US" sz="3200" kern="1200" dirty="0" smtClean="0"/>
            <a:t>(shell)</a:t>
          </a:r>
          <a:endParaRPr lang="el-GR" sz="3200" kern="1200" dirty="0"/>
        </a:p>
      </dsp:txBody>
      <dsp:txXfrm>
        <a:off x="556756" y="1191"/>
        <a:ext cx="2696916" cy="1618149"/>
      </dsp:txXfrm>
    </dsp:sp>
    <dsp:sp modelId="{88CE923D-0391-4E50-96E3-45EBA387CFE4}">
      <dsp:nvSpPr>
        <dsp:cNvPr id="0" name=""/>
        <dsp:cNvSpPr/>
      </dsp:nvSpPr>
      <dsp:spPr>
        <a:xfrm>
          <a:off x="3523364" y="1191"/>
          <a:ext cx="2696916" cy="16181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smtClean="0"/>
            <a:t>Βοηθητικά προγράμματα (</a:t>
          </a:r>
          <a:r>
            <a:rPr lang="en-US" sz="3200" kern="1200" dirty="0" smtClean="0"/>
            <a:t>utilities</a:t>
          </a:r>
          <a:r>
            <a:rPr lang="el-GR" sz="3200" kern="1200" dirty="0" smtClean="0"/>
            <a:t>)</a:t>
          </a:r>
          <a:endParaRPr lang="el-GR" sz="3200" kern="1200" dirty="0"/>
        </a:p>
      </dsp:txBody>
      <dsp:txXfrm>
        <a:off x="3523364" y="1191"/>
        <a:ext cx="2696916" cy="1618149"/>
      </dsp:txXfrm>
    </dsp:sp>
    <dsp:sp modelId="{1D5C5BEE-471D-4853-BDCF-A396F0D1C1EF}">
      <dsp:nvSpPr>
        <dsp:cNvPr id="0" name=""/>
        <dsp:cNvSpPr/>
      </dsp:nvSpPr>
      <dsp:spPr>
        <a:xfrm>
          <a:off x="556756" y="1889033"/>
          <a:ext cx="2696916" cy="16181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smtClean="0"/>
            <a:t>Εφαρμογές</a:t>
          </a:r>
        </a:p>
        <a:p>
          <a:pPr lvl="0" algn="ctr" defTabSz="1422400">
            <a:lnSpc>
              <a:spcPct val="90000"/>
            </a:lnSpc>
            <a:spcBef>
              <a:spcPct val="0"/>
            </a:spcBef>
            <a:spcAft>
              <a:spcPct val="35000"/>
            </a:spcAft>
          </a:pPr>
          <a:r>
            <a:rPr lang="el-GR" sz="3200" kern="1200" dirty="0" smtClean="0"/>
            <a:t>(</a:t>
          </a:r>
          <a:r>
            <a:rPr lang="en-US" sz="3200" kern="1200" dirty="0" smtClean="0"/>
            <a:t>applications</a:t>
          </a:r>
          <a:r>
            <a:rPr lang="el-GR" sz="3200" kern="1200" dirty="0" smtClean="0"/>
            <a:t>)</a:t>
          </a:r>
          <a:endParaRPr lang="el-GR" sz="3200" kern="1200" dirty="0"/>
        </a:p>
      </dsp:txBody>
      <dsp:txXfrm>
        <a:off x="556756" y="1889033"/>
        <a:ext cx="2696916" cy="1618149"/>
      </dsp:txXfrm>
    </dsp:sp>
    <dsp:sp modelId="{6C73D0C6-6733-454C-A27F-09830E903507}">
      <dsp:nvSpPr>
        <dsp:cNvPr id="0" name=""/>
        <dsp:cNvSpPr/>
      </dsp:nvSpPr>
      <dsp:spPr>
        <a:xfrm>
          <a:off x="3523364" y="1889033"/>
          <a:ext cx="2696916" cy="16181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kern="1200" dirty="0" smtClean="0"/>
            <a:t>Πυρήνας</a:t>
          </a:r>
        </a:p>
        <a:p>
          <a:pPr lvl="0" algn="ctr" defTabSz="1422400">
            <a:lnSpc>
              <a:spcPct val="90000"/>
            </a:lnSpc>
            <a:spcBef>
              <a:spcPct val="0"/>
            </a:spcBef>
            <a:spcAft>
              <a:spcPct val="35000"/>
            </a:spcAft>
          </a:pPr>
          <a:r>
            <a:rPr lang="el-GR" sz="3200" kern="1200" dirty="0" smtClean="0"/>
            <a:t>(</a:t>
          </a:r>
          <a:r>
            <a:rPr lang="en-US" sz="3200" kern="1200" dirty="0" smtClean="0"/>
            <a:t>kernel</a:t>
          </a:r>
          <a:r>
            <a:rPr lang="el-GR" sz="3200" kern="1200" dirty="0" smtClean="0"/>
            <a:t>)</a:t>
          </a:r>
          <a:endParaRPr lang="el-GR" sz="3200" kern="1200" dirty="0"/>
        </a:p>
      </dsp:txBody>
      <dsp:txXfrm>
        <a:off x="3523364" y="1889033"/>
        <a:ext cx="2696916" cy="1618149"/>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23/09/2015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719231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181115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600470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2537969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299273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15</a:t>
            </a:fld>
            <a:endParaRPr lang="el-GR"/>
          </a:p>
        </p:txBody>
      </p:sp>
    </p:spTree>
    <p:extLst>
      <p:ext uri="{BB962C8B-B14F-4D97-AF65-F5344CB8AC3E}">
        <p14:creationId xmlns:p14="http://schemas.microsoft.com/office/powerpoint/2010/main" val="31410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16</a:t>
            </a:fld>
            <a:endParaRPr lang="el-GR"/>
          </a:p>
        </p:txBody>
      </p:sp>
    </p:spTree>
    <p:extLst>
      <p:ext uri="{BB962C8B-B14F-4D97-AF65-F5344CB8AC3E}">
        <p14:creationId xmlns:p14="http://schemas.microsoft.com/office/powerpoint/2010/main" val="2523299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17</a:t>
            </a:fld>
            <a:endParaRPr lang="el-GR"/>
          </a:p>
        </p:txBody>
      </p:sp>
    </p:spTree>
    <p:extLst>
      <p:ext uri="{BB962C8B-B14F-4D97-AF65-F5344CB8AC3E}">
        <p14:creationId xmlns:p14="http://schemas.microsoft.com/office/powerpoint/2010/main" val="1650305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18</a:t>
            </a:fld>
            <a:endParaRPr lang="el-GR"/>
          </a:p>
        </p:txBody>
      </p:sp>
    </p:spTree>
    <p:extLst>
      <p:ext uri="{BB962C8B-B14F-4D97-AF65-F5344CB8AC3E}">
        <p14:creationId xmlns:p14="http://schemas.microsoft.com/office/powerpoint/2010/main" val="3615353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19</a:t>
            </a:fld>
            <a:endParaRPr lang="el-GR"/>
          </a:p>
        </p:txBody>
      </p:sp>
    </p:spTree>
    <p:extLst>
      <p:ext uri="{BB962C8B-B14F-4D97-AF65-F5344CB8AC3E}">
        <p14:creationId xmlns:p14="http://schemas.microsoft.com/office/powerpoint/2010/main" val="25962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20</a:t>
            </a:fld>
            <a:endParaRPr lang="el-GR"/>
          </a:p>
        </p:txBody>
      </p:sp>
    </p:spTree>
    <p:extLst>
      <p:ext uri="{BB962C8B-B14F-4D97-AF65-F5344CB8AC3E}">
        <p14:creationId xmlns:p14="http://schemas.microsoft.com/office/powerpoint/2010/main" val="669973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21</a:t>
            </a:fld>
            <a:endParaRPr lang="el-GR"/>
          </a:p>
        </p:txBody>
      </p:sp>
    </p:spTree>
    <p:extLst>
      <p:ext uri="{BB962C8B-B14F-4D97-AF65-F5344CB8AC3E}">
        <p14:creationId xmlns:p14="http://schemas.microsoft.com/office/powerpoint/2010/main" val="3651643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22</a:t>
            </a:fld>
            <a:endParaRPr lang="el-GR"/>
          </a:p>
        </p:txBody>
      </p:sp>
    </p:spTree>
    <p:extLst>
      <p:ext uri="{BB962C8B-B14F-4D97-AF65-F5344CB8AC3E}">
        <p14:creationId xmlns:p14="http://schemas.microsoft.com/office/powerpoint/2010/main" val="4209596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23</a:t>
            </a:fld>
            <a:endParaRPr lang="el-GR"/>
          </a:p>
        </p:txBody>
      </p:sp>
    </p:spTree>
    <p:extLst>
      <p:ext uri="{BB962C8B-B14F-4D97-AF65-F5344CB8AC3E}">
        <p14:creationId xmlns:p14="http://schemas.microsoft.com/office/powerpoint/2010/main" val="1669640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24</a:t>
            </a:fld>
            <a:endParaRPr lang="el-GR"/>
          </a:p>
        </p:txBody>
      </p:sp>
    </p:spTree>
    <p:extLst>
      <p:ext uri="{BB962C8B-B14F-4D97-AF65-F5344CB8AC3E}">
        <p14:creationId xmlns:p14="http://schemas.microsoft.com/office/powerpoint/2010/main" val="2737911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25</a:t>
            </a:fld>
            <a:endParaRPr lang="el-GR"/>
          </a:p>
        </p:txBody>
      </p:sp>
    </p:spTree>
    <p:extLst>
      <p:ext uri="{BB962C8B-B14F-4D97-AF65-F5344CB8AC3E}">
        <p14:creationId xmlns:p14="http://schemas.microsoft.com/office/powerpoint/2010/main" val="157074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26</a:t>
            </a:fld>
            <a:endParaRPr lang="el-GR"/>
          </a:p>
        </p:txBody>
      </p:sp>
    </p:spTree>
    <p:extLst>
      <p:ext uri="{BB962C8B-B14F-4D97-AF65-F5344CB8AC3E}">
        <p14:creationId xmlns:p14="http://schemas.microsoft.com/office/powerpoint/2010/main" val="3712926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27</a:t>
            </a:fld>
            <a:endParaRPr lang="el-GR"/>
          </a:p>
        </p:txBody>
      </p:sp>
    </p:spTree>
    <p:extLst>
      <p:ext uri="{BB962C8B-B14F-4D97-AF65-F5344CB8AC3E}">
        <p14:creationId xmlns:p14="http://schemas.microsoft.com/office/powerpoint/2010/main" val="1597102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3459276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867033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2390058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672561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32</a:t>
            </a:fld>
            <a:endParaRPr lang="el-GR"/>
          </a:p>
        </p:txBody>
      </p:sp>
    </p:spTree>
    <p:extLst>
      <p:ext uri="{BB962C8B-B14F-4D97-AF65-F5344CB8AC3E}">
        <p14:creationId xmlns:p14="http://schemas.microsoft.com/office/powerpoint/2010/main" val="44672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33</a:t>
            </a:fld>
            <a:endParaRPr lang="el-GR"/>
          </a:p>
        </p:txBody>
      </p:sp>
    </p:spTree>
    <p:extLst>
      <p:ext uri="{BB962C8B-B14F-4D97-AF65-F5344CB8AC3E}">
        <p14:creationId xmlns:p14="http://schemas.microsoft.com/office/powerpoint/2010/main" val="692720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34</a:t>
            </a:fld>
            <a:endParaRPr lang="el-GR"/>
          </a:p>
        </p:txBody>
      </p:sp>
    </p:spTree>
    <p:extLst>
      <p:ext uri="{BB962C8B-B14F-4D97-AF65-F5344CB8AC3E}">
        <p14:creationId xmlns:p14="http://schemas.microsoft.com/office/powerpoint/2010/main" val="191911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35</a:t>
            </a:fld>
            <a:endParaRPr lang="el-GR"/>
          </a:p>
        </p:txBody>
      </p:sp>
    </p:spTree>
    <p:extLst>
      <p:ext uri="{BB962C8B-B14F-4D97-AF65-F5344CB8AC3E}">
        <p14:creationId xmlns:p14="http://schemas.microsoft.com/office/powerpoint/2010/main" val="310572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124860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a:t>
            </a:fld>
            <a:endParaRPr lang="el-GR"/>
          </a:p>
        </p:txBody>
      </p:sp>
    </p:spTree>
    <p:extLst>
      <p:ext uri="{BB962C8B-B14F-4D97-AF65-F5344CB8AC3E}">
        <p14:creationId xmlns:p14="http://schemas.microsoft.com/office/powerpoint/2010/main" val="423271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a:t>
            </a:fld>
            <a:endParaRPr lang="el-GR"/>
          </a:p>
        </p:txBody>
      </p:sp>
    </p:spTree>
    <p:extLst>
      <p:ext uri="{BB962C8B-B14F-4D97-AF65-F5344CB8AC3E}">
        <p14:creationId xmlns:p14="http://schemas.microsoft.com/office/powerpoint/2010/main" val="201955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a:t>
            </a:fld>
            <a:endParaRPr lang="el-GR"/>
          </a:p>
        </p:txBody>
      </p:sp>
    </p:spTree>
    <p:extLst>
      <p:ext uri="{BB962C8B-B14F-4D97-AF65-F5344CB8AC3E}">
        <p14:creationId xmlns:p14="http://schemas.microsoft.com/office/powerpoint/2010/main" val="3124804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a:t>
            </a:fld>
            <a:endParaRPr lang="el-GR"/>
          </a:p>
        </p:txBody>
      </p:sp>
    </p:spTree>
    <p:extLst>
      <p:ext uri="{BB962C8B-B14F-4D97-AF65-F5344CB8AC3E}">
        <p14:creationId xmlns:p14="http://schemas.microsoft.com/office/powerpoint/2010/main" val="396968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Πληροφορική</a:t>
            </a:r>
            <a:r>
              <a:rPr lang="el-GR" sz="1000" b="1" baseline="0" dirty="0" smtClean="0">
                <a:solidFill>
                  <a:schemeClr val="bg1"/>
                </a:solidFill>
              </a:rPr>
              <a:t> Ι</a:t>
            </a:r>
            <a:r>
              <a:rPr lang="en-US" sz="1000" b="1" baseline="0" dirty="0" smtClean="0">
                <a:solidFill>
                  <a:schemeClr val="bg1"/>
                </a:solidFill>
              </a:rPr>
              <a:t>I</a:t>
            </a:r>
            <a:r>
              <a:rPr lang="el-GR" sz="1000" b="1" dirty="0" smtClean="0">
                <a:solidFill>
                  <a:schemeClr val="bg1"/>
                </a:solidFill>
              </a:rPr>
              <a:t> – Λειτουργικά συστήματα , Τμήμα Χρηματοοικονομικής &amp; Ελεγκτικής, 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a:t>
            </a:r>
            <a:r>
              <a:rPr lang="en-US" dirty="0" smtClean="0"/>
              <a:t>II</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1</a:t>
            </a:r>
            <a:r>
              <a:rPr lang="en-US" sz="2800" dirty="0" smtClean="0"/>
              <a:t> </a:t>
            </a:r>
            <a:r>
              <a:rPr lang="el-GR" sz="2800" dirty="0" smtClean="0"/>
              <a:t>:</a:t>
            </a:r>
            <a:r>
              <a:rPr lang="en-US" sz="2800" dirty="0" smtClean="0"/>
              <a:t> </a:t>
            </a:r>
            <a:r>
              <a:rPr lang="el-GR" sz="2800" b="1" dirty="0" smtClean="0"/>
              <a:t>Λειτουργικά </a:t>
            </a:r>
            <a:r>
              <a:rPr lang="el-GR" sz="2800" b="1" dirty="0"/>
              <a:t>συστήματα </a:t>
            </a:r>
          </a:p>
          <a:p>
            <a:endParaRPr lang="el-GR" sz="2000" dirty="0" smtClean="0"/>
          </a:p>
          <a:p>
            <a:endParaRPr lang="el-GR" sz="20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screen">
              <a:extLst>
                <a:ext uri="{28A0092B-C50C-407E-A947-70E740481C1C}">
                  <a14:useLocalDpi xmlns:a14="http://schemas.microsoft.com/office/drawing/2010/main"/>
                </a:ext>
              </a:extLst>
            </a:blip>
            <a:srcRect t="-12494"/>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Στόχοι ΛΣ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
        <p:nvSpPr>
          <p:cNvPr id="6" name="4 - Θέση περιεχομένου"/>
          <p:cNvSpPr>
            <a:spLocks noGrp="1"/>
          </p:cNvSpPr>
          <p:nvPr>
            <p:ph sz="quarter" idx="4294967295"/>
          </p:nvPr>
        </p:nvSpPr>
        <p:spPr>
          <a:xfrm>
            <a:off x="827584" y="1369637"/>
            <a:ext cx="3419475" cy="3494087"/>
          </a:xfrm>
          <a:prstGeom prst="rect">
            <a:avLst/>
          </a:prstGeom>
        </p:spPr>
        <p:txBody>
          <a:bodyPr/>
          <a:lstStyle/>
          <a:p>
            <a:pPr>
              <a:lnSpc>
                <a:spcPct val="80000"/>
              </a:lnSpc>
            </a:pPr>
            <a:r>
              <a:rPr lang="el-GR" altLang="el-GR" dirty="0" smtClean="0"/>
              <a:t>Αποδοτική χρήση του υλικού</a:t>
            </a:r>
          </a:p>
          <a:p>
            <a:pPr>
              <a:lnSpc>
                <a:spcPct val="80000"/>
              </a:lnSpc>
            </a:pPr>
            <a:r>
              <a:rPr lang="el-GR" altLang="el-GR" dirty="0" smtClean="0"/>
              <a:t>Ευκολία στην χρήση των πόρων</a:t>
            </a:r>
          </a:p>
          <a:p>
            <a:pPr>
              <a:buFont typeface="Wingdings 2" panose="05020102010507070707" pitchFamily="18" charset="2"/>
              <a:buNone/>
            </a:pPr>
            <a:endParaRPr lang="el-GR" altLang="el-GR" dirty="0" smtClean="0"/>
          </a:p>
        </p:txBody>
      </p:sp>
      <p:grpSp>
        <p:nvGrpSpPr>
          <p:cNvPr id="7" name="27 - Θέση περιεχομένου"/>
          <p:cNvGrpSpPr>
            <a:grpSpLocks noGrp="1"/>
          </p:cNvGrpSpPr>
          <p:nvPr/>
        </p:nvGrpSpPr>
        <p:grpSpPr bwMode="auto">
          <a:xfrm>
            <a:off x="3996234" y="1045787"/>
            <a:ext cx="4105275" cy="4392612"/>
            <a:chOff x="4500563" y="1844675"/>
            <a:chExt cx="4287837" cy="4176713"/>
          </a:xfrm>
        </p:grpSpPr>
        <p:sp>
          <p:nvSpPr>
            <p:cNvPr id="8" name="Oval 6"/>
            <p:cNvSpPr>
              <a:spLocks noChangeArrowheads="1"/>
            </p:cNvSpPr>
            <p:nvPr/>
          </p:nvSpPr>
          <p:spPr bwMode="auto">
            <a:xfrm>
              <a:off x="5076825" y="2420938"/>
              <a:ext cx="3168650" cy="3035300"/>
            </a:xfrm>
            <a:prstGeom prst="ellipse">
              <a:avLst/>
            </a:prstGeom>
            <a:solidFill>
              <a:srgbClr val="66FF99"/>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l-GR" altLang="el-GR"/>
            </a:p>
          </p:txBody>
        </p:sp>
        <p:sp>
          <p:nvSpPr>
            <p:cNvPr id="9" name="Oval 5"/>
            <p:cNvSpPr>
              <a:spLocks noChangeArrowheads="1"/>
            </p:cNvSpPr>
            <p:nvPr/>
          </p:nvSpPr>
          <p:spPr bwMode="auto">
            <a:xfrm>
              <a:off x="5653088" y="2852738"/>
              <a:ext cx="2016125" cy="2087562"/>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a:t>ΥΛΙΚΟ Η/Υ</a:t>
              </a:r>
            </a:p>
            <a:p>
              <a:pPr algn="ctr"/>
              <a:r>
                <a:rPr lang="en-US" altLang="el-GR"/>
                <a:t>Hardware</a:t>
              </a:r>
              <a:endParaRPr lang="el-GR" altLang="el-GR"/>
            </a:p>
          </p:txBody>
        </p:sp>
        <p:sp>
          <p:nvSpPr>
            <p:cNvPr id="10" name="Rectangle 7"/>
            <p:cNvSpPr>
              <a:spLocks noChangeArrowheads="1"/>
            </p:cNvSpPr>
            <p:nvPr/>
          </p:nvSpPr>
          <p:spPr bwMode="auto">
            <a:xfrm>
              <a:off x="5797550" y="1844675"/>
              <a:ext cx="1727200" cy="576263"/>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a:t>Επεξεργασία </a:t>
              </a:r>
            </a:p>
            <a:p>
              <a:pPr algn="ctr"/>
              <a:r>
                <a:rPr lang="el-GR" altLang="el-GR"/>
                <a:t>κειμένου</a:t>
              </a:r>
            </a:p>
          </p:txBody>
        </p:sp>
        <p:sp>
          <p:nvSpPr>
            <p:cNvPr id="11" name="Text Box 9"/>
            <p:cNvSpPr txBox="1">
              <a:spLocks noChangeArrowheads="1"/>
            </p:cNvSpPr>
            <p:nvPr/>
          </p:nvSpPr>
          <p:spPr bwMode="auto">
            <a:xfrm rot="-3223185">
              <a:off x="4737894" y="3047206"/>
              <a:ext cx="1908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l-GR" altLang="el-GR">
                  <a:latin typeface="Arial" panose="020B0604020202020204" pitchFamily="34" charset="0"/>
                </a:rPr>
                <a:t>ΛΕΙΤΟΥΡΓΙΚΟ</a:t>
              </a:r>
            </a:p>
          </p:txBody>
        </p:sp>
        <p:sp>
          <p:nvSpPr>
            <p:cNvPr id="12" name="Text Box 10"/>
            <p:cNvSpPr txBox="1">
              <a:spLocks noChangeArrowheads="1"/>
            </p:cNvSpPr>
            <p:nvPr/>
          </p:nvSpPr>
          <p:spPr bwMode="auto">
            <a:xfrm rot="4767857">
              <a:off x="7288213" y="3521075"/>
              <a:ext cx="1271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l-GR" altLang="el-GR">
                  <a:latin typeface="Arial" panose="020B0604020202020204" pitchFamily="34" charset="0"/>
                </a:rPr>
                <a:t>ΣΥΣΤΗΜΑ</a:t>
              </a:r>
            </a:p>
          </p:txBody>
        </p:sp>
        <p:sp>
          <p:nvSpPr>
            <p:cNvPr id="13" name="Rectangle 11"/>
            <p:cNvSpPr>
              <a:spLocks noChangeArrowheads="1"/>
            </p:cNvSpPr>
            <p:nvPr/>
          </p:nvSpPr>
          <p:spPr bwMode="auto">
            <a:xfrm>
              <a:off x="5797550" y="5445125"/>
              <a:ext cx="1727200" cy="576263"/>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a:t>Λογιστικά </a:t>
              </a:r>
            </a:p>
            <a:p>
              <a:pPr algn="ctr"/>
              <a:r>
                <a:rPr lang="el-GR" altLang="el-GR"/>
                <a:t>Φύλλα</a:t>
              </a:r>
            </a:p>
          </p:txBody>
        </p:sp>
        <p:sp>
          <p:nvSpPr>
            <p:cNvPr id="14" name="Rectangle 12"/>
            <p:cNvSpPr>
              <a:spLocks noChangeArrowheads="1"/>
            </p:cNvSpPr>
            <p:nvPr/>
          </p:nvSpPr>
          <p:spPr bwMode="auto">
            <a:xfrm rot="-3220390">
              <a:off x="4392613" y="2312988"/>
              <a:ext cx="1152525" cy="93662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l-GR"/>
                <a:t>Computer </a:t>
              </a:r>
            </a:p>
            <a:p>
              <a:pPr algn="ctr"/>
              <a:r>
                <a:rPr lang="en-US" altLang="el-GR"/>
                <a:t>Based </a:t>
              </a:r>
            </a:p>
            <a:p>
              <a:pPr algn="ctr"/>
              <a:r>
                <a:rPr lang="en-US" altLang="el-GR"/>
                <a:t>Training</a:t>
              </a:r>
              <a:endParaRPr lang="el-GR" altLang="el-GR"/>
            </a:p>
          </p:txBody>
        </p:sp>
        <p:sp>
          <p:nvSpPr>
            <p:cNvPr id="15" name="Rectangle 13"/>
            <p:cNvSpPr>
              <a:spLocks noChangeArrowheads="1"/>
            </p:cNvSpPr>
            <p:nvPr/>
          </p:nvSpPr>
          <p:spPr bwMode="auto">
            <a:xfrm rot="-7239025">
              <a:off x="3989388" y="4443412"/>
              <a:ext cx="1847850" cy="71437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l-GR"/>
                <a:t>Computer </a:t>
              </a:r>
            </a:p>
            <a:p>
              <a:pPr algn="ctr"/>
              <a:r>
                <a:rPr lang="en-US" altLang="el-GR"/>
                <a:t>Aided Design</a:t>
              </a:r>
              <a:endParaRPr lang="el-GR" altLang="el-GR"/>
            </a:p>
          </p:txBody>
        </p:sp>
        <p:sp>
          <p:nvSpPr>
            <p:cNvPr id="16" name="Rectangle 14"/>
            <p:cNvSpPr>
              <a:spLocks noChangeArrowheads="1"/>
            </p:cNvSpPr>
            <p:nvPr/>
          </p:nvSpPr>
          <p:spPr bwMode="auto">
            <a:xfrm rot="3581240">
              <a:off x="7617619" y="2564607"/>
              <a:ext cx="1536700" cy="8048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l-GR" altLang="el-GR"/>
                <a:t>Πληροφοριακά</a:t>
              </a:r>
            </a:p>
            <a:p>
              <a:pPr algn="ctr"/>
              <a:r>
                <a:rPr lang="el-GR" altLang="el-GR"/>
                <a:t> Συστήματα</a:t>
              </a:r>
            </a:p>
            <a:p>
              <a:pPr algn="ctr"/>
              <a:r>
                <a:rPr lang="el-GR" altLang="el-GR"/>
                <a:t> Διοίκησης</a:t>
              </a:r>
            </a:p>
          </p:txBody>
        </p:sp>
        <p:sp>
          <p:nvSpPr>
            <p:cNvPr id="17" name="Rectangle 15"/>
            <p:cNvSpPr>
              <a:spLocks noChangeArrowheads="1"/>
            </p:cNvSpPr>
            <p:nvPr/>
          </p:nvSpPr>
          <p:spPr bwMode="auto">
            <a:xfrm rot="7259220">
              <a:off x="7552532" y="4510881"/>
              <a:ext cx="1657350" cy="706437"/>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l-GR"/>
                <a:t>Programming </a:t>
              </a:r>
            </a:p>
            <a:p>
              <a:pPr algn="ctr"/>
              <a:r>
                <a:rPr lang="en-US" altLang="el-GR"/>
                <a:t>Languages</a:t>
              </a:r>
              <a:endParaRPr lang="el-GR" altLang="el-GR"/>
            </a:p>
          </p:txBody>
        </p:sp>
        <p:sp>
          <p:nvSpPr>
            <p:cNvPr id="18" name="Line 16"/>
            <p:cNvSpPr>
              <a:spLocks noChangeShapeType="1"/>
            </p:cNvSpPr>
            <p:nvPr/>
          </p:nvSpPr>
          <p:spPr bwMode="auto">
            <a:xfrm>
              <a:off x="5508625" y="393382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9" name="Line 17"/>
            <p:cNvSpPr>
              <a:spLocks noChangeShapeType="1"/>
            </p:cNvSpPr>
            <p:nvPr/>
          </p:nvSpPr>
          <p:spPr bwMode="auto">
            <a:xfrm flipV="1">
              <a:off x="6659563" y="479742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 name="Line 18"/>
            <p:cNvSpPr>
              <a:spLocks noChangeShapeType="1"/>
            </p:cNvSpPr>
            <p:nvPr/>
          </p:nvSpPr>
          <p:spPr bwMode="auto">
            <a:xfrm flipH="1">
              <a:off x="7380288" y="393382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1" name="Line 19"/>
            <p:cNvSpPr>
              <a:spLocks noChangeShapeType="1"/>
            </p:cNvSpPr>
            <p:nvPr/>
          </p:nvSpPr>
          <p:spPr bwMode="auto">
            <a:xfrm>
              <a:off x="6659563" y="270827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 name="Line 20"/>
            <p:cNvSpPr>
              <a:spLocks noChangeShapeType="1"/>
            </p:cNvSpPr>
            <p:nvPr/>
          </p:nvSpPr>
          <p:spPr bwMode="auto">
            <a:xfrm flipV="1">
              <a:off x="5076825" y="4508500"/>
              <a:ext cx="288925"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 name="Line 21"/>
            <p:cNvSpPr>
              <a:spLocks noChangeShapeType="1"/>
            </p:cNvSpPr>
            <p:nvPr/>
          </p:nvSpPr>
          <p:spPr bwMode="auto">
            <a:xfrm>
              <a:off x="5292725" y="2997200"/>
              <a:ext cx="2159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 name="Line 22"/>
            <p:cNvSpPr>
              <a:spLocks noChangeShapeType="1"/>
            </p:cNvSpPr>
            <p:nvPr/>
          </p:nvSpPr>
          <p:spPr bwMode="auto">
            <a:xfrm>
              <a:off x="6659563" y="23495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5" name="Line 23"/>
            <p:cNvSpPr>
              <a:spLocks noChangeShapeType="1"/>
            </p:cNvSpPr>
            <p:nvPr/>
          </p:nvSpPr>
          <p:spPr bwMode="auto">
            <a:xfrm flipH="1">
              <a:off x="7812088" y="2997200"/>
              <a:ext cx="2159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 name="Line 24"/>
            <p:cNvSpPr>
              <a:spLocks noChangeShapeType="1"/>
            </p:cNvSpPr>
            <p:nvPr/>
          </p:nvSpPr>
          <p:spPr bwMode="auto">
            <a:xfrm flipH="1" flipV="1">
              <a:off x="7885113" y="4508500"/>
              <a:ext cx="287337"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7" name="Line 25"/>
            <p:cNvSpPr>
              <a:spLocks noChangeShapeType="1"/>
            </p:cNvSpPr>
            <p:nvPr/>
          </p:nvSpPr>
          <p:spPr bwMode="auto">
            <a:xfrm flipH="1" flipV="1">
              <a:off x="6659563" y="5300663"/>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1289398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Πολυπλοκότητα ΛΣ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
        <p:nvSpPr>
          <p:cNvPr id="6" name="4 - Θέση περιεχομένου"/>
          <p:cNvSpPr>
            <a:spLocks noGrp="1"/>
          </p:cNvSpPr>
          <p:nvPr>
            <p:ph sz="quarter" idx="4294967295"/>
          </p:nvPr>
        </p:nvSpPr>
        <p:spPr>
          <a:xfrm>
            <a:off x="899592" y="1273324"/>
            <a:ext cx="3419475" cy="3494087"/>
          </a:xfrm>
          <a:prstGeom prst="rect">
            <a:avLst/>
          </a:prstGeom>
        </p:spPr>
        <p:txBody>
          <a:bodyPr/>
          <a:lstStyle/>
          <a:p>
            <a:r>
              <a:rPr lang="en-US" altLang="el-GR" smtClean="0"/>
              <a:t>SLOC (Source Lines of Code)</a:t>
            </a:r>
            <a:r>
              <a:rPr lang="el-GR" altLang="el-GR" smtClean="0"/>
              <a:t> αριθμός γραμμών κώδικα</a:t>
            </a:r>
          </a:p>
        </p:txBody>
      </p:sp>
      <p:graphicFrame>
        <p:nvGraphicFramePr>
          <p:cNvPr id="7" name="Θέση περιεχομένου 8"/>
          <p:cNvGraphicFramePr>
            <a:graphicFrameLocks noGrp="1"/>
          </p:cNvGraphicFramePr>
          <p:nvPr>
            <p:ph sz="quarter" idx="4294967295"/>
            <p:extLst>
              <p:ext uri="{D42A27DB-BD31-4B8C-83A1-F6EECF244321}">
                <p14:modId xmlns:p14="http://schemas.microsoft.com/office/powerpoint/2010/main" val="4255034329"/>
              </p:ext>
            </p:extLst>
          </p:nvPr>
        </p:nvGraphicFramePr>
        <p:xfrm>
          <a:off x="4501629" y="1273324"/>
          <a:ext cx="3887788" cy="2662289"/>
        </p:xfrm>
        <a:graphic>
          <a:graphicData uri="http://schemas.openxmlformats.org/drawingml/2006/table">
            <a:tbl>
              <a:tblPr firstRow="1" bandRow="1">
                <a:tableStyleId>{5C22544A-7EE6-4342-B048-85BDC9FD1C3A}</a:tableStyleId>
              </a:tblPr>
              <a:tblGrid>
                <a:gridCol w="2168700"/>
                <a:gridCol w="1719088"/>
              </a:tblGrid>
              <a:tr h="640049">
                <a:tc>
                  <a:txBody>
                    <a:bodyPr/>
                    <a:lstStyle/>
                    <a:p>
                      <a:r>
                        <a:rPr lang="el-GR" sz="1800" dirty="0" smtClean="0"/>
                        <a:t>Λειτουργικό Σύστημα</a:t>
                      </a:r>
                      <a:endParaRPr lang="el-GR" sz="1800" dirty="0"/>
                    </a:p>
                  </a:txBody>
                  <a:tcPr marL="91455" marR="91455" marT="45718" marB="45718"/>
                </a:tc>
                <a:tc>
                  <a:txBody>
                    <a:bodyPr/>
                    <a:lstStyle/>
                    <a:p>
                      <a:r>
                        <a:rPr lang="en-US" sz="1800" dirty="0" smtClean="0"/>
                        <a:t>SLOC</a:t>
                      </a:r>
                      <a:endParaRPr lang="el-GR" sz="1800" dirty="0"/>
                    </a:p>
                  </a:txBody>
                  <a:tcPr marL="91455" marR="91455" marT="45718" marB="45718"/>
                </a:tc>
              </a:tr>
              <a:tr h="370941">
                <a:tc>
                  <a:txBody>
                    <a:bodyPr/>
                    <a:lstStyle/>
                    <a:p>
                      <a:r>
                        <a:rPr lang="en-US" sz="1800" dirty="0" smtClean="0"/>
                        <a:t>Windows XP</a:t>
                      </a:r>
                      <a:endParaRPr lang="el-GR" sz="1800" dirty="0"/>
                    </a:p>
                  </a:txBody>
                  <a:tcPr marL="91455" marR="91455" marT="45718" marB="45718"/>
                </a:tc>
                <a:tc>
                  <a:txBody>
                    <a:bodyPr/>
                    <a:lstStyle/>
                    <a:p>
                      <a:r>
                        <a:rPr lang="en-US" sz="1800" dirty="0" smtClean="0"/>
                        <a:t>45 </a:t>
                      </a:r>
                      <a:r>
                        <a:rPr lang="el-GR" sz="1800" dirty="0" smtClean="0"/>
                        <a:t>εκατομμύρια</a:t>
                      </a:r>
                      <a:endParaRPr lang="el-GR" sz="1800" dirty="0"/>
                    </a:p>
                  </a:txBody>
                  <a:tcPr marL="91455" marR="91455" marT="45718" marB="45718"/>
                </a:tc>
              </a:tr>
              <a:tr h="370941">
                <a:tc>
                  <a:txBody>
                    <a:bodyPr/>
                    <a:lstStyle/>
                    <a:p>
                      <a:r>
                        <a:rPr lang="en-US" sz="1800" dirty="0" smtClean="0"/>
                        <a:t>MAC</a:t>
                      </a:r>
                      <a:r>
                        <a:rPr lang="en-US" sz="1800" baseline="0" dirty="0" smtClean="0"/>
                        <a:t> </a:t>
                      </a:r>
                      <a:r>
                        <a:rPr lang="en-US" sz="1800" dirty="0" smtClean="0"/>
                        <a:t>OS X 10.4</a:t>
                      </a:r>
                      <a:endParaRPr lang="el-GR" sz="1800" dirty="0"/>
                    </a:p>
                  </a:txBody>
                  <a:tcPr marL="91455" marR="91455" marT="45718" marB="45718"/>
                </a:tc>
                <a:tc>
                  <a:txBody>
                    <a:bodyPr/>
                    <a:lstStyle/>
                    <a:p>
                      <a:r>
                        <a:rPr lang="en-US" sz="1800" dirty="0" smtClean="0"/>
                        <a:t>86 </a:t>
                      </a:r>
                      <a:r>
                        <a:rPr lang="el-GR" sz="1800" dirty="0" smtClean="0"/>
                        <a:t>εκατομμύρια</a:t>
                      </a:r>
                      <a:endParaRPr lang="el-GR" sz="1800" dirty="0"/>
                    </a:p>
                  </a:txBody>
                  <a:tcPr marL="91455" marR="91455" marT="45718" marB="45718"/>
                </a:tc>
              </a:tr>
              <a:tr h="640049">
                <a:tc>
                  <a:txBody>
                    <a:bodyPr/>
                    <a:lstStyle/>
                    <a:p>
                      <a:r>
                        <a:rPr lang="en-US" sz="1800" dirty="0" smtClean="0"/>
                        <a:t>FreeBSD</a:t>
                      </a:r>
                      <a:endParaRPr lang="el-GR" sz="1800" dirty="0"/>
                    </a:p>
                  </a:txBody>
                  <a:tcPr marL="91455" marR="91455" marT="45718" marB="45718"/>
                </a:tc>
                <a:tc>
                  <a:txBody>
                    <a:bodyPr/>
                    <a:lstStyle/>
                    <a:p>
                      <a:r>
                        <a:rPr lang="el-GR" sz="1800" dirty="0" smtClean="0"/>
                        <a:t>8,8 εκατομμύρια</a:t>
                      </a:r>
                      <a:endParaRPr lang="el-GR" sz="1800" dirty="0"/>
                    </a:p>
                  </a:txBody>
                  <a:tcPr marL="91455" marR="91455" marT="45718" marB="45718"/>
                </a:tc>
              </a:tr>
              <a:tr h="640255">
                <a:tc>
                  <a:txBody>
                    <a:bodyPr/>
                    <a:lstStyle/>
                    <a:p>
                      <a:r>
                        <a:rPr lang="en-US" sz="1800" dirty="0" smtClean="0"/>
                        <a:t>Linux kernel 2.6.35</a:t>
                      </a:r>
                      <a:endParaRPr lang="el-GR" sz="1800" dirty="0"/>
                    </a:p>
                  </a:txBody>
                  <a:tcPr marL="91455" marR="91455" marT="45718" marB="45718"/>
                </a:tc>
                <a:tc>
                  <a:txBody>
                    <a:bodyPr/>
                    <a:lstStyle/>
                    <a:p>
                      <a:r>
                        <a:rPr lang="el-GR" sz="1800" dirty="0" smtClean="0"/>
                        <a:t>13,5 εκατομμύρια</a:t>
                      </a:r>
                      <a:endParaRPr lang="el-GR" sz="1800" dirty="0"/>
                    </a:p>
                  </a:txBody>
                  <a:tcPr marL="91455" marR="91455" marT="45718" marB="45718"/>
                </a:tc>
              </a:tr>
            </a:tbl>
          </a:graphicData>
        </a:graphic>
      </p:graphicFrame>
    </p:spTree>
    <p:extLst>
      <p:ext uri="{BB962C8B-B14F-4D97-AF65-F5344CB8AC3E}">
        <p14:creationId xmlns:p14="http://schemas.microsoft.com/office/powerpoint/2010/main" val="1742884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Διαδικασία εκκίνησης Η/Υ</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
        <p:nvSpPr>
          <p:cNvPr id="6" name="5 - Θέση περιεχομένου"/>
          <p:cNvSpPr>
            <a:spLocks noGrp="1"/>
          </p:cNvSpPr>
          <p:nvPr>
            <p:ph idx="1"/>
          </p:nvPr>
        </p:nvSpPr>
        <p:spPr>
          <a:xfrm>
            <a:off x="1331640" y="1198679"/>
            <a:ext cx="6777037" cy="3508375"/>
          </a:xfrm>
        </p:spPr>
        <p:txBody>
          <a:bodyPr rtlCol="0">
            <a:normAutofit/>
          </a:bodyPr>
          <a:lstStyle/>
          <a:p>
            <a:pPr marL="525780" indent="-457200" fontAlgn="auto">
              <a:spcAft>
                <a:spcPts val="0"/>
              </a:spcAft>
              <a:buFont typeface="+mj-lt"/>
              <a:buAutoNum type="arabicPeriod"/>
              <a:defRPr/>
            </a:pPr>
            <a:r>
              <a:rPr lang="el-GR" dirty="0" smtClean="0"/>
              <a:t>Εκτελείται το πρόγραμμα εκκίνησης.</a:t>
            </a:r>
          </a:p>
          <a:p>
            <a:pPr marL="525780" indent="-457200" fontAlgn="auto">
              <a:spcAft>
                <a:spcPts val="0"/>
              </a:spcAft>
              <a:buFont typeface="+mj-lt"/>
              <a:buAutoNum type="arabicPeriod"/>
              <a:defRPr/>
            </a:pPr>
            <a:r>
              <a:rPr lang="el-GR" dirty="0" smtClean="0"/>
              <a:t>Φορτώνεται το Λειτουργικό Σύστημα από μια δευτερεύουσα μονάδα αποθήκευσης (π.χ. σκληρό δίσκο) στην μνήμη </a:t>
            </a:r>
            <a:r>
              <a:rPr lang="en-US" dirty="0" smtClean="0"/>
              <a:t>RAM</a:t>
            </a:r>
          </a:p>
          <a:p>
            <a:pPr marL="525780" indent="-457200" fontAlgn="auto">
              <a:spcAft>
                <a:spcPts val="0"/>
              </a:spcAft>
              <a:buFont typeface="+mj-lt"/>
              <a:buAutoNum type="arabicPeriod"/>
              <a:defRPr/>
            </a:pPr>
            <a:r>
              <a:rPr lang="el-GR" dirty="0" smtClean="0"/>
              <a:t>Εκτελείται το Λειτουργικό Σύστημα</a:t>
            </a:r>
          </a:p>
          <a:p>
            <a:pPr indent="-274320" fontAlgn="auto">
              <a:spcAft>
                <a:spcPts val="0"/>
              </a:spcAft>
              <a:buFont typeface="Wingdings 2" panose="05020102010507070707" pitchFamily="18" charset="2"/>
              <a:buNone/>
              <a:defRPr/>
            </a:pPr>
            <a:endParaRPr lang="el-GR" dirty="0"/>
          </a:p>
        </p:txBody>
      </p:sp>
      <p:sp>
        <p:nvSpPr>
          <p:cNvPr id="7" name="6 - Ορθογώνιο"/>
          <p:cNvSpPr>
            <a:spLocks noChangeArrowheads="1"/>
          </p:cNvSpPr>
          <p:nvPr/>
        </p:nvSpPr>
        <p:spPr bwMode="auto">
          <a:xfrm>
            <a:off x="1474674" y="4724368"/>
            <a:ext cx="7308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l-GR" altLang="el-GR" dirty="0"/>
              <a:t>Το πρόγραμμα εκκίνησης (</a:t>
            </a:r>
            <a:r>
              <a:rPr lang="en-US" altLang="el-GR" dirty="0"/>
              <a:t>bootstrap</a:t>
            </a:r>
            <a:r>
              <a:rPr lang="el-GR" altLang="el-GR" dirty="0"/>
              <a:t>) βρίσκεται στην μνήμη </a:t>
            </a:r>
            <a:r>
              <a:rPr lang="en-US" altLang="el-GR" dirty="0"/>
              <a:t>ROM </a:t>
            </a:r>
            <a:r>
              <a:rPr lang="el-GR" altLang="el-GR" dirty="0"/>
              <a:t>του Η/Υ.</a:t>
            </a:r>
          </a:p>
        </p:txBody>
      </p:sp>
      <p:pic>
        <p:nvPicPr>
          <p:cNvPr id="8" name="Picture 2" descr="http://dances-with-elephants.typepad.com/.a/6a014e8bc6e339970d01676108be93970b-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062587"/>
            <a:ext cx="1346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459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Εξέλιξη των ΛΣ</a:t>
            </a:r>
            <a:endParaRPr lang="el-GR" dirty="0"/>
          </a:p>
        </p:txBody>
      </p:sp>
      <p:sp>
        <p:nvSpPr>
          <p:cNvPr id="3" name="Θέση περιεχομένου 2"/>
          <p:cNvSpPr>
            <a:spLocks noGrp="1"/>
          </p:cNvSpPr>
          <p:nvPr>
            <p:ph idx="1"/>
          </p:nvPr>
        </p:nvSpPr>
        <p:spPr>
          <a:xfrm>
            <a:off x="437785" y="1300518"/>
            <a:ext cx="4782287" cy="3852804"/>
          </a:xfrm>
        </p:spPr>
        <p:txBody>
          <a:bodyPr>
            <a:noAutofit/>
          </a:bodyPr>
          <a:lstStyle/>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2000" b="1" dirty="0">
                <a:solidFill>
                  <a:srgbClr val="3E3D2D"/>
                </a:solidFill>
              </a:rPr>
              <a:t>Συστήματα δέσμης (</a:t>
            </a:r>
            <a:r>
              <a:rPr lang="el-GR" altLang="el-GR" sz="2000" b="1" dirty="0" err="1">
                <a:solidFill>
                  <a:srgbClr val="3E3D2D"/>
                </a:solidFill>
              </a:rPr>
              <a:t>batch</a:t>
            </a:r>
            <a:r>
              <a:rPr lang="el-GR" altLang="el-GR" sz="2000" b="1" dirty="0">
                <a:solidFill>
                  <a:srgbClr val="3E3D2D"/>
                </a:solidFill>
              </a:rPr>
              <a:t> </a:t>
            </a:r>
            <a:r>
              <a:rPr lang="el-GR" altLang="el-GR" sz="2000" b="1" dirty="0" err="1">
                <a:solidFill>
                  <a:srgbClr val="3E3D2D"/>
                </a:solidFill>
              </a:rPr>
              <a:t>operating</a:t>
            </a:r>
            <a:r>
              <a:rPr lang="el-GR" altLang="el-GR" sz="2000" b="1" dirty="0">
                <a:solidFill>
                  <a:srgbClr val="3E3D2D"/>
                </a:solidFill>
              </a:rPr>
              <a:t> systems-1950)</a:t>
            </a:r>
            <a:r>
              <a:rPr lang="el-GR" altLang="el-GR" sz="2000" dirty="0">
                <a:solidFill>
                  <a:srgbClr val="3E3D2D"/>
                </a:solidFill>
              </a:rPr>
              <a:t>: Μια εργασία το πολύ υπήρχε ανά πάσα στιγμή στο σύστημα.</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2000" b="1" dirty="0">
                <a:solidFill>
                  <a:srgbClr val="3E3D2D"/>
                </a:solidFill>
              </a:rPr>
              <a:t>Συστήματα </a:t>
            </a:r>
            <a:r>
              <a:rPr lang="el-GR" altLang="el-GR" sz="2000" b="1" dirty="0" err="1">
                <a:solidFill>
                  <a:srgbClr val="3E3D2D"/>
                </a:solidFill>
              </a:rPr>
              <a:t>χρονομερισμού</a:t>
            </a:r>
            <a:r>
              <a:rPr lang="el-GR" altLang="el-GR" sz="2000" b="1" dirty="0">
                <a:solidFill>
                  <a:srgbClr val="3E3D2D"/>
                </a:solidFill>
              </a:rPr>
              <a:t> (</a:t>
            </a:r>
            <a:r>
              <a:rPr lang="el-GR" altLang="el-GR" sz="2000" b="1" dirty="0" err="1">
                <a:solidFill>
                  <a:srgbClr val="3E3D2D"/>
                </a:solidFill>
              </a:rPr>
              <a:t>time</a:t>
            </a:r>
            <a:r>
              <a:rPr lang="el-GR" altLang="el-GR" sz="2000" b="1" dirty="0">
                <a:solidFill>
                  <a:srgbClr val="3E3D2D"/>
                </a:solidFill>
              </a:rPr>
              <a:t> </a:t>
            </a:r>
            <a:r>
              <a:rPr lang="el-GR" altLang="el-GR" sz="2000" b="1" dirty="0" err="1">
                <a:solidFill>
                  <a:srgbClr val="3E3D2D"/>
                </a:solidFill>
              </a:rPr>
              <a:t>sharing</a:t>
            </a:r>
            <a:r>
              <a:rPr lang="el-GR" altLang="el-GR" sz="2000" b="1" dirty="0">
                <a:solidFill>
                  <a:srgbClr val="3E3D2D"/>
                </a:solidFill>
              </a:rPr>
              <a:t>)</a:t>
            </a:r>
            <a:r>
              <a:rPr lang="el-GR" altLang="el-GR" sz="2000" dirty="0">
                <a:solidFill>
                  <a:srgbClr val="3E3D2D"/>
                </a:solidFill>
              </a:rPr>
              <a:t>. Κάθε εργασία έχει την δυνατότητα δέσμευσης ενός πόρου για ένα μέρος του χρόνου. Λόγω της ταχύτητας εκτέλεσης των επιμέρους ενεργειών δίνεται η εντύπωση ότι το σύστημα εξυπηρετεί πολλές εργασίες ταυτόχρονα</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2000" b="1" dirty="0">
                <a:solidFill>
                  <a:srgbClr val="3E3D2D"/>
                </a:solidFill>
              </a:rPr>
              <a:t>Προσωπικά Συστήματα</a:t>
            </a:r>
            <a:r>
              <a:rPr lang="el-GR" altLang="el-GR" sz="2000" dirty="0">
                <a:solidFill>
                  <a:srgbClr val="3E3D2D"/>
                </a:solidFill>
              </a:rPr>
              <a:t>: ΛΣ ενός χρήστη</a:t>
            </a:r>
          </a:p>
          <a:p>
            <a:pPr algn="just">
              <a:lnSpc>
                <a:spcPts val="2065"/>
              </a:lnSpc>
              <a:spcBef>
                <a:spcPts val="0"/>
              </a:spcBef>
              <a:spcAft>
                <a:spcPts val="0"/>
              </a:spcAft>
              <a:buClr>
                <a:srgbClr val="000000"/>
              </a:buClr>
              <a:buSzPts val="1200"/>
              <a:buFont typeface="+mj-lt"/>
              <a:buAutoNum type="arabicPeriod"/>
            </a:pPr>
            <a:endParaRPr lang="el-GR" sz="20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pic>
        <p:nvPicPr>
          <p:cNvPr id="5" name="Picture 2" descr="Second Generation - 1956-1963: Transis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36096" y="1633364"/>
            <a:ext cx="3419475" cy="2693987"/>
          </a:xfrm>
          <a:prstGeom prst="rect">
            <a:avLst/>
          </a:prstGeom>
        </p:spPr>
      </p:pic>
    </p:spTree>
    <p:extLst>
      <p:ext uri="{BB962C8B-B14F-4D97-AF65-F5344CB8AC3E}">
        <p14:creationId xmlns:p14="http://schemas.microsoft.com/office/powerpoint/2010/main" val="583445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err="1"/>
              <a:t>Πολυπρογραμματισμός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
        <p:nvSpPr>
          <p:cNvPr id="10" name="3 - Θέση περιεχομένου"/>
          <p:cNvSpPr txBox="1">
            <a:spLocks/>
          </p:cNvSpPr>
          <p:nvPr/>
        </p:nvSpPr>
        <p:spPr bwMode="auto">
          <a:xfrm>
            <a:off x="897955" y="1200667"/>
            <a:ext cx="3419475" cy="391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273050" algn="l" rtl="0" fontAlgn="base">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anose="05020102010507070707" pitchFamily="18" charset="2"/>
              <a:buChar char=""/>
              <a:tabLst/>
              <a:defRPr/>
            </a:pPr>
            <a:r>
              <a:rPr kumimoji="0" lang="el-GR" b="0" i="0" u="none" strike="noStrike" kern="1200" cap="none" spc="0" normalizeH="0" baseline="0" noProof="0" smtClean="0">
                <a:ln>
                  <a:noFill/>
                </a:ln>
                <a:solidFill>
                  <a:srgbClr val="3E3D2D"/>
                </a:solidFill>
                <a:effectLst/>
                <a:uLnTx/>
                <a:uFillTx/>
                <a:latin typeface="Calibri"/>
                <a:ea typeface="+mn-ea"/>
                <a:cs typeface="+mn-cs"/>
              </a:rPr>
              <a:t>Διατήρηση πολλών διεργασιών </a:t>
            </a:r>
            <a:r>
              <a:rPr kumimoji="0" lang="el-GR" b="1" i="0" u="none" strike="noStrike" kern="1200" cap="none" spc="0" normalizeH="0" baseline="0" noProof="0" smtClean="0">
                <a:ln>
                  <a:noFill/>
                </a:ln>
                <a:solidFill>
                  <a:srgbClr val="3E3D2D"/>
                </a:solidFill>
                <a:effectLst/>
                <a:uLnTx/>
                <a:uFillTx/>
                <a:latin typeface="Calibri"/>
                <a:ea typeface="+mn-ea"/>
                <a:cs typeface="+mn-cs"/>
              </a:rPr>
              <a:t>ταυτόχρονα</a:t>
            </a:r>
            <a:r>
              <a:rPr kumimoji="0" lang="el-GR" b="0" i="0" u="none" strike="noStrike" kern="1200" cap="none" spc="0" normalizeH="0" baseline="0" noProof="0" smtClean="0">
                <a:ln>
                  <a:noFill/>
                </a:ln>
                <a:solidFill>
                  <a:srgbClr val="3E3D2D"/>
                </a:solidFill>
                <a:effectLst/>
                <a:uLnTx/>
                <a:uFillTx/>
                <a:latin typeface="Calibri"/>
                <a:ea typeface="+mn-ea"/>
                <a:cs typeface="+mn-cs"/>
              </a:rPr>
              <a:t> στην μνήμη του συστήματος.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anose="05020102010507070707" pitchFamily="18" charset="2"/>
              <a:buChar char=""/>
              <a:tabLst/>
              <a:defRPr/>
            </a:pPr>
            <a:r>
              <a:rPr kumimoji="0" lang="el-GR" b="0" i="0" u="none" strike="noStrike" kern="1200" cap="none" spc="0" normalizeH="0" baseline="0" noProof="0" smtClean="0">
                <a:ln>
                  <a:noFill/>
                </a:ln>
                <a:solidFill>
                  <a:srgbClr val="3E3D2D"/>
                </a:solidFill>
                <a:effectLst/>
                <a:uLnTx/>
                <a:uFillTx/>
                <a:latin typeface="Calibri"/>
                <a:ea typeface="+mn-ea"/>
                <a:cs typeface="+mn-cs"/>
              </a:rPr>
              <a:t>Αντιστοίχηση ενός πόρου σε μια διεργασία όταν τον χρειάζεται και είναι διαθέσιμος</a:t>
            </a:r>
            <a:endParaRPr kumimoji="0" lang="el-GR" b="0" i="0" u="none" strike="noStrike" kern="1200" cap="none" spc="0" normalizeH="0" baseline="0" noProof="0" dirty="0" smtClean="0">
              <a:ln>
                <a:noFill/>
              </a:ln>
              <a:solidFill>
                <a:srgbClr val="3E3D2D"/>
              </a:solidFill>
              <a:effectLst/>
              <a:uLnTx/>
              <a:uFillTx/>
              <a:latin typeface="Calibri"/>
              <a:ea typeface="+mn-ea"/>
              <a:cs typeface="+mn-cs"/>
            </a:endParaRPr>
          </a:p>
        </p:txBody>
      </p:sp>
      <p:sp>
        <p:nvSpPr>
          <p:cNvPr id="11" name="4 - Θέση περιεχομένου"/>
          <p:cNvSpPr txBox="1">
            <a:spLocks/>
          </p:cNvSpPr>
          <p:nvPr/>
        </p:nvSpPr>
        <p:spPr bwMode="auto">
          <a:xfrm>
            <a:off x="4499992" y="1200667"/>
            <a:ext cx="3419475" cy="391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fontAlgn="base">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3050" algn="l" defTabSz="914400" rtl="0" eaLnBrk="1" fontAlgn="base" latinLnBrk="0" hangingPunct="1">
              <a:lnSpc>
                <a:spcPct val="80000"/>
              </a:lnSpc>
              <a:spcBef>
                <a:spcPct val="20000"/>
              </a:spcBef>
              <a:spcAft>
                <a:spcPct val="0"/>
              </a:spcAft>
              <a:buClr>
                <a:srgbClr val="94C600"/>
              </a:buClr>
              <a:buSzPct val="76000"/>
              <a:buFont typeface="Wingdings 2" panose="05020102010507070707" pitchFamily="18" charset="2"/>
              <a:buChar char=""/>
              <a:tabLst/>
              <a:defRPr/>
            </a:pPr>
            <a:r>
              <a:rPr kumimoji="0" lang="el-GR" altLang="el-GR" sz="2800" b="1" i="0" u="none" strike="noStrike" kern="1200" cap="none" spc="0" normalizeH="0" baseline="0" noProof="0" smtClean="0">
                <a:ln>
                  <a:noFill/>
                </a:ln>
                <a:solidFill>
                  <a:srgbClr val="3E3D2D"/>
                </a:solidFill>
                <a:effectLst/>
                <a:uLnTx/>
                <a:uFillTx/>
                <a:latin typeface="Calibri"/>
                <a:ea typeface="+mn-ea"/>
                <a:cs typeface="+mn-cs"/>
              </a:rPr>
              <a:t>Πόροι (</a:t>
            </a:r>
            <a:r>
              <a:rPr kumimoji="0" lang="en-US" altLang="el-GR" sz="2800" b="1" i="0" u="none" strike="noStrike" kern="1200" cap="none" spc="0" normalizeH="0" baseline="0" noProof="0" smtClean="0">
                <a:ln>
                  <a:noFill/>
                </a:ln>
                <a:solidFill>
                  <a:srgbClr val="3E3D2D"/>
                </a:solidFill>
                <a:effectLst/>
                <a:uLnTx/>
                <a:uFillTx/>
                <a:latin typeface="Calibri"/>
                <a:ea typeface="+mn-ea"/>
                <a:cs typeface="+mn-cs"/>
              </a:rPr>
              <a:t>resources</a:t>
            </a:r>
            <a:r>
              <a:rPr kumimoji="0" lang="el-GR" altLang="el-GR" sz="2800" b="1" i="0" u="none" strike="noStrike" kern="1200" cap="none" spc="0" normalizeH="0" baseline="0" noProof="0" smtClean="0">
                <a:ln>
                  <a:noFill/>
                </a:ln>
                <a:solidFill>
                  <a:srgbClr val="3E3D2D"/>
                </a:solidFill>
                <a:effectLst/>
                <a:uLnTx/>
                <a:uFillTx/>
                <a:latin typeface="Calibri"/>
                <a:ea typeface="+mn-ea"/>
                <a:cs typeface="+mn-cs"/>
              </a:rPr>
              <a:t>):</a:t>
            </a:r>
            <a:r>
              <a:rPr kumimoji="0" lang="en-US" altLang="el-GR" sz="2800" b="0" i="0" u="none" strike="noStrike" kern="1200" cap="none" spc="0" normalizeH="0" baseline="0" noProof="0" smtClean="0">
                <a:ln>
                  <a:noFill/>
                </a:ln>
                <a:solidFill>
                  <a:srgbClr val="3E3D2D"/>
                </a:solidFill>
                <a:effectLst/>
                <a:uLnTx/>
                <a:uFillTx/>
                <a:latin typeface="Calibri"/>
                <a:ea typeface="+mn-ea"/>
                <a:cs typeface="+mn-cs"/>
              </a:rPr>
              <a:t> KME,</a:t>
            </a:r>
            <a:r>
              <a:rPr kumimoji="0" lang="el-GR" altLang="el-GR" sz="2800" b="0" i="0" u="none" strike="noStrike" kern="1200" cap="none" spc="0" normalizeH="0" baseline="0" noProof="0" smtClean="0">
                <a:ln>
                  <a:noFill/>
                </a:ln>
                <a:solidFill>
                  <a:srgbClr val="3E3D2D"/>
                </a:solidFill>
                <a:effectLst/>
                <a:uLnTx/>
                <a:uFillTx/>
                <a:latin typeface="Calibri"/>
                <a:ea typeface="+mn-ea"/>
                <a:cs typeface="+mn-cs"/>
              </a:rPr>
              <a:t> Μνήμη,</a:t>
            </a:r>
            <a:r>
              <a:rPr kumimoji="0" lang="en-US" altLang="el-GR" sz="2800" b="0" i="0" u="none" strike="noStrike" kern="1200" cap="none" spc="0" normalizeH="0" baseline="0" noProof="0" smtClean="0">
                <a:ln>
                  <a:noFill/>
                </a:ln>
                <a:solidFill>
                  <a:srgbClr val="3E3D2D"/>
                </a:solidFill>
                <a:effectLst/>
                <a:uLnTx/>
                <a:uFillTx/>
                <a:latin typeface="Calibri"/>
                <a:ea typeface="+mn-ea"/>
                <a:cs typeface="+mn-cs"/>
              </a:rPr>
              <a:t> </a:t>
            </a:r>
            <a:r>
              <a:rPr kumimoji="0" lang="el-GR" altLang="el-GR" sz="2800" b="0" i="0" u="none" strike="noStrike" kern="1200" cap="none" spc="0" normalizeH="0" baseline="0" noProof="0" smtClean="0">
                <a:ln>
                  <a:noFill/>
                </a:ln>
                <a:solidFill>
                  <a:srgbClr val="3E3D2D"/>
                </a:solidFill>
                <a:effectLst/>
                <a:uLnTx/>
                <a:uFillTx/>
                <a:latin typeface="Calibri"/>
                <a:ea typeface="+mn-ea"/>
                <a:cs typeface="+mn-cs"/>
              </a:rPr>
              <a:t>Σκληρός Δίσκος, Συσκευές εισόδου-εξόδου</a:t>
            </a:r>
          </a:p>
          <a:p>
            <a:pPr marL="342900" marR="0" lvl="0" indent="-273050" algn="l" defTabSz="914400" rtl="0" eaLnBrk="1" fontAlgn="base" latinLnBrk="0" hangingPunct="1">
              <a:lnSpc>
                <a:spcPct val="80000"/>
              </a:lnSpc>
              <a:spcBef>
                <a:spcPct val="20000"/>
              </a:spcBef>
              <a:spcAft>
                <a:spcPct val="0"/>
              </a:spcAft>
              <a:buClr>
                <a:srgbClr val="94C600"/>
              </a:buClr>
              <a:buSzPct val="76000"/>
              <a:buFont typeface="Wingdings 2" panose="05020102010507070707" pitchFamily="18" charset="2"/>
              <a:buChar char=""/>
              <a:tabLst/>
              <a:defRPr/>
            </a:pPr>
            <a:r>
              <a:rPr kumimoji="0" lang="el-GR" altLang="el-GR" sz="2800" b="1" i="0" u="none" strike="noStrike" kern="1200" cap="none" spc="0" normalizeH="0" baseline="0" noProof="0" smtClean="0">
                <a:ln>
                  <a:noFill/>
                </a:ln>
                <a:solidFill>
                  <a:srgbClr val="3E3D2D"/>
                </a:solidFill>
                <a:effectLst/>
                <a:uLnTx/>
                <a:uFillTx/>
                <a:latin typeface="Calibri"/>
                <a:ea typeface="+mn-ea"/>
                <a:cs typeface="+mn-cs"/>
              </a:rPr>
              <a:t>Διεργασία:</a:t>
            </a:r>
            <a:r>
              <a:rPr kumimoji="0" lang="el-GR" altLang="el-GR" sz="2800" b="0" i="0" u="none" strike="noStrike" kern="1200" cap="none" spc="0" normalizeH="0" baseline="0" noProof="0" smtClean="0">
                <a:ln>
                  <a:noFill/>
                </a:ln>
                <a:solidFill>
                  <a:srgbClr val="3E3D2D"/>
                </a:solidFill>
                <a:effectLst/>
                <a:uLnTx/>
                <a:uFillTx/>
                <a:latin typeface="Calibri"/>
                <a:ea typeface="+mn-ea"/>
                <a:cs typeface="+mn-cs"/>
              </a:rPr>
              <a:t> Πρόγραμμα που βρίσκεται στη μνήμη και περιμένει για πόρους</a:t>
            </a:r>
            <a:endParaRPr kumimoji="0" lang="el-GR" altLang="el-GR" sz="2800" b="0" i="0" u="none" strike="noStrike" kern="1200" cap="none" spc="0" normalizeH="0" baseline="0" noProof="0" dirty="0" smtClean="0">
              <a:ln>
                <a:noFill/>
              </a:ln>
              <a:solidFill>
                <a:srgbClr val="3E3D2D"/>
              </a:solidFill>
              <a:effectLst/>
              <a:uLnTx/>
              <a:uFillTx/>
              <a:latin typeface="Calibri"/>
              <a:ea typeface="+mn-ea"/>
              <a:cs typeface="+mn-cs"/>
            </a:endParaRPr>
          </a:p>
        </p:txBody>
      </p:sp>
    </p:spTree>
    <p:extLst>
      <p:ext uri="{BB962C8B-B14F-4D97-AF65-F5344CB8AC3E}">
        <p14:creationId xmlns:p14="http://schemas.microsoft.com/office/powerpoint/2010/main" val="97437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Ειδικές κατηγορίες ΛΣ</a:t>
            </a:r>
            <a:endParaRPr lang="el-GR" dirty="0"/>
          </a:p>
        </p:txBody>
      </p:sp>
      <p:sp>
        <p:nvSpPr>
          <p:cNvPr id="3" name="Θέση περιεχομένου 2"/>
          <p:cNvSpPr>
            <a:spLocks noGrp="1"/>
          </p:cNvSpPr>
          <p:nvPr>
            <p:ph idx="1"/>
          </p:nvPr>
        </p:nvSpPr>
        <p:spPr>
          <a:xfrm>
            <a:off x="437785" y="1300518"/>
            <a:ext cx="4710279" cy="3852804"/>
          </a:xfrm>
        </p:spPr>
        <p:txBody>
          <a:bodyPr>
            <a:noAutofit/>
          </a:bodyPr>
          <a:lstStyle/>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b="1" dirty="0">
                <a:solidFill>
                  <a:srgbClr val="3E3D2D"/>
                </a:solidFill>
              </a:rPr>
              <a:t>Παράλληλα Συστήματα</a:t>
            </a:r>
            <a:r>
              <a:rPr lang="el-GR" altLang="el-GR" sz="1800" dirty="0">
                <a:solidFill>
                  <a:srgbClr val="3E3D2D"/>
                </a:solidFill>
              </a:rPr>
              <a:t>: Αφορούν υπολογιστές με πολλές Κεντρικές Μονάδες Επεξεργασίας που δίνουν την δυνατότητα της πραγματικής ταυτόχρονης εκτέλεσης πολλών εργασιών. Παρουσιάζουν αυξημένη πολυπλοκότητα</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b="1" dirty="0">
                <a:solidFill>
                  <a:srgbClr val="3E3D2D"/>
                </a:solidFill>
              </a:rPr>
              <a:t>Κατανεμημένα ΛΣ</a:t>
            </a:r>
            <a:r>
              <a:rPr lang="el-GR" altLang="el-GR" sz="1800" dirty="0">
                <a:solidFill>
                  <a:srgbClr val="3E3D2D"/>
                </a:solidFill>
              </a:rPr>
              <a:t>: Μια εργασία μπορεί να εκτελείται χρησιμοποιώντας πόρους διαφόρων υπολογιστών που βρίσκονται κατανεμημένοι σε ένα ευρύτερο δίκτυο </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b="1" dirty="0">
                <a:solidFill>
                  <a:srgbClr val="3E3D2D"/>
                </a:solidFill>
              </a:rPr>
              <a:t>Συστήματα πραγματικού χρόνου</a:t>
            </a:r>
            <a:r>
              <a:rPr lang="el-GR" altLang="el-GR" sz="1800" dirty="0">
                <a:solidFill>
                  <a:srgbClr val="3E3D2D"/>
                </a:solidFill>
              </a:rPr>
              <a:t>: Ο σχεδιασμός τους επιτρέπει να εκτελούν μια εργασία εντός συγκεκριμένου χρονικού πλαισίου (π.χ. </a:t>
            </a:r>
            <a:r>
              <a:rPr lang="el-GR" altLang="el-GR" sz="1800" dirty="0" err="1">
                <a:solidFill>
                  <a:srgbClr val="3E3D2D"/>
                </a:solidFill>
              </a:rPr>
              <a:t>VxWorks</a:t>
            </a:r>
            <a:r>
              <a:rPr lang="el-GR" altLang="el-GR" sz="1800" dirty="0">
                <a:solidFill>
                  <a:srgbClr val="3E3D2D"/>
                </a:solidFill>
              </a:rPr>
              <a:t>)</a:t>
            </a:r>
          </a:p>
          <a:p>
            <a:pPr lvl="0" indent="-273050" fontAlgn="base">
              <a:spcBef>
                <a:spcPct val="20000"/>
              </a:spcBef>
              <a:spcAft>
                <a:spcPct val="0"/>
              </a:spcAft>
              <a:buClr>
                <a:srgbClr val="94C600"/>
              </a:buClr>
              <a:buSzPct val="76000"/>
              <a:buFont typeface="Wingdings 2" panose="05020102010507070707" pitchFamily="18" charset="2"/>
              <a:buChar char=""/>
            </a:pPr>
            <a:endParaRPr lang="el-GR" altLang="el-GR" sz="1800" dirty="0">
              <a:solidFill>
                <a:srgbClr val="3E3D2D"/>
              </a:solidFill>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pic>
        <p:nvPicPr>
          <p:cNvPr id="5" name="Picture 2" descr="File:Mars 'Curiosity' Rover, Spacecraft Assembly Facility, Pasadena, California (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580112" y="1956462"/>
            <a:ext cx="3048000" cy="2033587"/>
          </a:xfrm>
          <a:prstGeom prst="rect">
            <a:avLst/>
          </a:prstGeom>
        </p:spPr>
      </p:pic>
      <p:sp>
        <p:nvSpPr>
          <p:cNvPr id="6" name="8 - TextBox"/>
          <p:cNvSpPr txBox="1">
            <a:spLocks noChangeArrowheads="1"/>
          </p:cNvSpPr>
          <p:nvPr/>
        </p:nvSpPr>
        <p:spPr bwMode="auto">
          <a:xfrm>
            <a:off x="5392787" y="3997987"/>
            <a:ext cx="3613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l-GR" sz="1400"/>
              <a:t>Mars Science Laboratory Curiosity rover</a:t>
            </a:r>
            <a:endParaRPr lang="el-GR" altLang="el-GR" sz="1400"/>
          </a:p>
          <a:p>
            <a:pPr algn="ctr"/>
            <a:r>
              <a:rPr lang="el-GR" altLang="el-GR" sz="1400"/>
              <a:t>Χρησιμοποιεί το ΛΣ </a:t>
            </a:r>
            <a:r>
              <a:rPr lang="en-US" altLang="el-GR" sz="1400"/>
              <a:t>VxWorks </a:t>
            </a:r>
            <a:endParaRPr lang="el-GR" altLang="el-GR" sz="1400"/>
          </a:p>
        </p:txBody>
      </p:sp>
    </p:spTree>
    <p:extLst>
      <p:ext uri="{BB962C8B-B14F-4D97-AF65-F5344CB8AC3E}">
        <p14:creationId xmlns:p14="http://schemas.microsoft.com/office/powerpoint/2010/main" val="2765457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Συστατικά στοιχεία των ΛΣ</a:t>
            </a:r>
            <a:endParaRPr lang="el-GR" dirty="0"/>
          </a:p>
        </p:txBody>
      </p:sp>
      <p:sp>
        <p:nvSpPr>
          <p:cNvPr id="3" name="Θέση περιεχομένου 2"/>
          <p:cNvSpPr>
            <a:spLocks noGrp="1"/>
          </p:cNvSpPr>
          <p:nvPr>
            <p:ph idx="1"/>
          </p:nvPr>
        </p:nvSpPr>
        <p:spPr>
          <a:xfrm>
            <a:off x="437785" y="1300518"/>
            <a:ext cx="4206223" cy="3852804"/>
          </a:xfrm>
        </p:spPr>
        <p:txBody>
          <a:bodyPr>
            <a:noAutofit/>
          </a:bodyPr>
          <a:lstStyle/>
          <a:p>
            <a:pPr marL="541020" lvl="0" indent="-381000">
              <a:lnSpc>
                <a:spcPct val="90000"/>
              </a:lnSpc>
              <a:spcBef>
                <a:spcPct val="20000"/>
              </a:spcBef>
              <a:buClr>
                <a:srgbClr val="94C600"/>
              </a:buClr>
              <a:buSzPct val="100000"/>
              <a:buFont typeface="Wingdings" pitchFamily="2" charset="2"/>
              <a:buAutoNum type="arabicPeriod"/>
              <a:defRPr/>
            </a:pPr>
            <a:r>
              <a:rPr lang="el-GR" sz="2400" dirty="0">
                <a:solidFill>
                  <a:srgbClr val="3E3D2D"/>
                </a:solidFill>
              </a:rPr>
              <a:t>Διαχείριση μνήμης (</a:t>
            </a:r>
            <a:r>
              <a:rPr lang="en-US" sz="2400" dirty="0">
                <a:solidFill>
                  <a:srgbClr val="3E3D2D"/>
                </a:solidFill>
              </a:rPr>
              <a:t>Memory management</a:t>
            </a:r>
            <a:r>
              <a:rPr lang="el-GR" sz="2400" dirty="0">
                <a:solidFill>
                  <a:srgbClr val="3E3D2D"/>
                </a:solidFill>
              </a:rPr>
              <a:t>)</a:t>
            </a:r>
          </a:p>
          <a:p>
            <a:pPr marL="541020" lvl="0" indent="-381000">
              <a:lnSpc>
                <a:spcPct val="90000"/>
              </a:lnSpc>
              <a:spcBef>
                <a:spcPct val="20000"/>
              </a:spcBef>
              <a:buClr>
                <a:srgbClr val="94C600"/>
              </a:buClr>
              <a:buSzPct val="100000"/>
              <a:buFont typeface="Wingdings" pitchFamily="2" charset="2"/>
              <a:buAutoNum type="arabicPeriod"/>
              <a:defRPr/>
            </a:pPr>
            <a:r>
              <a:rPr lang="el-GR" sz="2400" dirty="0">
                <a:solidFill>
                  <a:srgbClr val="3E3D2D"/>
                </a:solidFill>
              </a:rPr>
              <a:t>Διαχείριση διεργασιών</a:t>
            </a:r>
            <a:r>
              <a:rPr lang="en-US" sz="2400" dirty="0">
                <a:solidFill>
                  <a:srgbClr val="3E3D2D"/>
                </a:solidFill>
              </a:rPr>
              <a:t> (Process management)</a:t>
            </a:r>
            <a:endParaRPr lang="el-GR" sz="2400" dirty="0">
              <a:solidFill>
                <a:srgbClr val="3E3D2D"/>
              </a:solidFill>
            </a:endParaRPr>
          </a:p>
          <a:p>
            <a:pPr marL="541020" lvl="0" indent="-381000">
              <a:lnSpc>
                <a:spcPct val="90000"/>
              </a:lnSpc>
              <a:spcBef>
                <a:spcPct val="20000"/>
              </a:spcBef>
              <a:buClr>
                <a:srgbClr val="94C600"/>
              </a:buClr>
              <a:buSzPct val="100000"/>
              <a:buFont typeface="Wingdings" pitchFamily="2" charset="2"/>
              <a:buAutoNum type="arabicPeriod"/>
              <a:defRPr/>
            </a:pPr>
            <a:r>
              <a:rPr lang="el-GR" sz="2400" dirty="0">
                <a:solidFill>
                  <a:srgbClr val="3E3D2D"/>
                </a:solidFill>
              </a:rPr>
              <a:t>Διαχείριση συσκευών</a:t>
            </a:r>
            <a:r>
              <a:rPr lang="en-US" sz="2400" dirty="0">
                <a:solidFill>
                  <a:srgbClr val="3E3D2D"/>
                </a:solidFill>
              </a:rPr>
              <a:t> (Device Manager)</a:t>
            </a:r>
            <a:endParaRPr lang="el-GR" sz="2400" dirty="0">
              <a:solidFill>
                <a:srgbClr val="3E3D2D"/>
              </a:solidFill>
            </a:endParaRPr>
          </a:p>
          <a:p>
            <a:pPr marL="541020" lvl="0" indent="-381000">
              <a:lnSpc>
                <a:spcPct val="90000"/>
              </a:lnSpc>
              <a:spcBef>
                <a:spcPct val="20000"/>
              </a:spcBef>
              <a:buClr>
                <a:srgbClr val="94C600"/>
              </a:buClr>
              <a:buSzPct val="100000"/>
              <a:buFont typeface="Wingdings" pitchFamily="2" charset="2"/>
              <a:buAutoNum type="arabicPeriod"/>
              <a:defRPr/>
            </a:pPr>
            <a:r>
              <a:rPr lang="el-GR" sz="2400" dirty="0">
                <a:solidFill>
                  <a:srgbClr val="3E3D2D"/>
                </a:solidFill>
              </a:rPr>
              <a:t>Διαχείριση αρχείων</a:t>
            </a:r>
            <a:r>
              <a:rPr lang="en-US" sz="2400" dirty="0">
                <a:solidFill>
                  <a:srgbClr val="3E3D2D"/>
                </a:solidFill>
              </a:rPr>
              <a:t> (File Manager)</a:t>
            </a:r>
            <a:endParaRPr lang="el-GR" sz="24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16016" y="1849388"/>
            <a:ext cx="4257675" cy="1535112"/>
          </a:xfrm>
          <a:prstGeom prst="rect">
            <a:avLst/>
          </a:prstGeom>
        </p:spPr>
      </p:pic>
    </p:spTree>
    <p:extLst>
      <p:ext uri="{BB962C8B-B14F-4D97-AF65-F5344CB8AC3E}">
        <p14:creationId xmlns:p14="http://schemas.microsoft.com/office/powerpoint/2010/main" val="3365814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Διασύνδεση χρήστη</a:t>
            </a:r>
            <a:endParaRPr lang="el-GR" dirty="0"/>
          </a:p>
        </p:txBody>
      </p:sp>
      <p:sp>
        <p:nvSpPr>
          <p:cNvPr id="3" name="Θέση περιεχομένου 2"/>
          <p:cNvSpPr>
            <a:spLocks noGrp="1"/>
          </p:cNvSpPr>
          <p:nvPr>
            <p:ph idx="1"/>
          </p:nvPr>
        </p:nvSpPr>
        <p:spPr>
          <a:xfrm>
            <a:off x="437785" y="1300518"/>
            <a:ext cx="4926303"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Η διασύνδεση χρήστη είναι ένα πρόγραμμα που δέχεται αιτήσεις από τους χρήστες</a:t>
            </a:r>
            <a:r>
              <a:rPr lang="en-US" sz="2400" dirty="0">
                <a:solidFill>
                  <a:srgbClr val="3E3D2D"/>
                </a:solidFill>
              </a:rPr>
              <a:t> </a:t>
            </a:r>
            <a:r>
              <a:rPr lang="el-GR" sz="2400" dirty="0">
                <a:solidFill>
                  <a:srgbClr val="3E3D2D"/>
                </a:solidFill>
              </a:rPr>
              <a:t>και ενεργοποιεί τα κατάλληλα προγράμματα για την διεκπεραίωσή τους</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Η διασύνδεση χρήστη μπορεί να είναι:</a:t>
            </a:r>
          </a:p>
          <a:p>
            <a:pPr marL="640080" lvl="1" indent="-274320">
              <a:spcBef>
                <a:spcPct val="20000"/>
              </a:spcBef>
              <a:buClr>
                <a:srgbClr val="94C600"/>
              </a:buClr>
              <a:buSzPct val="76000"/>
              <a:buFont typeface="Wingdings 2" panose="05020102010507070707" pitchFamily="18" charset="2"/>
              <a:buChar char=""/>
              <a:defRPr/>
            </a:pPr>
            <a:r>
              <a:rPr lang="el-GR" sz="2000" dirty="0">
                <a:solidFill>
                  <a:srgbClr val="3E3D2D"/>
                </a:solidFill>
              </a:rPr>
              <a:t>Γραφική διασύνδεση χρήστη (</a:t>
            </a:r>
            <a:r>
              <a:rPr lang="en-US" sz="2000" dirty="0">
                <a:solidFill>
                  <a:srgbClr val="3E3D2D"/>
                </a:solidFill>
              </a:rPr>
              <a:t>GUI</a:t>
            </a:r>
            <a:r>
              <a:rPr lang="el-GR" sz="2000" dirty="0">
                <a:solidFill>
                  <a:srgbClr val="3E3D2D"/>
                </a:solidFill>
              </a:rPr>
              <a:t>)</a:t>
            </a:r>
          </a:p>
          <a:p>
            <a:pPr marL="640080" lvl="1" indent="-274320">
              <a:spcBef>
                <a:spcPct val="20000"/>
              </a:spcBef>
              <a:buClr>
                <a:srgbClr val="94C600"/>
              </a:buClr>
              <a:buSzPct val="76000"/>
              <a:buFont typeface="Wingdings 2" panose="05020102010507070707" pitchFamily="18" charset="2"/>
              <a:buChar char=""/>
              <a:defRPr/>
            </a:pPr>
            <a:r>
              <a:rPr lang="el-GR" sz="2000" dirty="0">
                <a:solidFill>
                  <a:srgbClr val="3E3D2D"/>
                </a:solidFill>
              </a:rPr>
              <a:t>Διασύνδεση χρήστη γραμμής εντολών </a:t>
            </a:r>
            <a:r>
              <a:rPr lang="en-US" sz="2000" dirty="0">
                <a:solidFill>
                  <a:srgbClr val="3E3D2D"/>
                </a:solidFill>
              </a:rPr>
              <a:t> (shell)</a:t>
            </a:r>
            <a:endParaRPr lang="el-GR" sz="20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grpSp>
        <p:nvGrpSpPr>
          <p:cNvPr id="5" name="7 - Θέση περιεχομένου"/>
          <p:cNvGrpSpPr>
            <a:grpSpLocks noGrp="1"/>
          </p:cNvGrpSpPr>
          <p:nvPr/>
        </p:nvGrpSpPr>
        <p:grpSpPr bwMode="auto">
          <a:xfrm>
            <a:off x="5220072" y="1145788"/>
            <a:ext cx="3714750" cy="1476375"/>
            <a:chOff x="802446" y="4798958"/>
            <a:chExt cx="3027868" cy="1478643"/>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53" y="4798958"/>
              <a:ext cx="2945361" cy="147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rot="-1717472">
              <a:off x="802446" y="5440358"/>
              <a:ext cx="2808288" cy="33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l-GR" sz="1600" b="1">
                  <a:solidFill>
                    <a:schemeClr val="accent2"/>
                  </a:solidFill>
                  <a:latin typeface="Arial" panose="020B0604020202020204" pitchFamily="34" charset="0"/>
                </a:rPr>
                <a:t>COMMAND LINE</a:t>
              </a:r>
              <a:endParaRPr lang="el-GR" altLang="el-GR" sz="1600" b="1">
                <a:solidFill>
                  <a:schemeClr val="accent2"/>
                </a:solidFill>
                <a:latin typeface="Arial" panose="020B0604020202020204" pitchFamily="34" charset="0"/>
              </a:endParaRPr>
            </a:p>
          </p:txBody>
        </p:sp>
      </p:gr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534" y="2715825"/>
            <a:ext cx="34559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227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Διαχείριση μνήμης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
        <p:nvSpPr>
          <p:cNvPr id="6" name="4 - Θέση περιεχομένου"/>
          <p:cNvSpPr>
            <a:spLocks noGrp="1"/>
          </p:cNvSpPr>
          <p:nvPr>
            <p:ph sz="quarter" idx="4294967295"/>
          </p:nvPr>
        </p:nvSpPr>
        <p:spPr>
          <a:xfrm>
            <a:off x="457200" y="1273324"/>
            <a:ext cx="4331767" cy="3494087"/>
          </a:xfrm>
          <a:prstGeom prst="rect">
            <a:avLst/>
          </a:prstGeom>
        </p:spPr>
        <p:txBody>
          <a:bodyPr>
            <a:normAutofit fontScale="92500" lnSpcReduction="10000"/>
          </a:bodyPr>
          <a:lstStyle/>
          <a:p>
            <a:r>
              <a:rPr lang="el-GR" altLang="el-GR" sz="1600" dirty="0" smtClean="0"/>
              <a:t>Η μνήμη του υπολογιστή πρέπει να υπόκειται σε συνεχή διαχείριση έτσι ώστε να αποφεύγεται το σύνδρομο της ανεπαρκούς μνήμης.</a:t>
            </a:r>
          </a:p>
          <a:p>
            <a:r>
              <a:rPr lang="el-GR" altLang="el-GR" sz="1600" dirty="0" smtClean="0"/>
              <a:t>Κατηγορίες ΛΣ σε σχέση με την διαχείριση μνήμης</a:t>
            </a:r>
          </a:p>
          <a:p>
            <a:pPr lvl="1"/>
            <a:r>
              <a:rPr lang="el-GR" altLang="el-GR" sz="1600" b="1" dirty="0" err="1" smtClean="0"/>
              <a:t>Μονοπρογραμματιστικά</a:t>
            </a:r>
            <a:r>
              <a:rPr lang="el-GR" altLang="el-GR" sz="1600" dirty="0" smtClean="0"/>
              <a:t>. Ένα μόνο πρόγραμμα υπάρχει στην μνήμη μαζί με το ΛΣ. Όταν ολοκληρώσει την εκτέλεσή του παραχωρεί την θέση του στο επόμενο πρόγραμμα προς εκτέλεση.(</a:t>
            </a:r>
            <a:r>
              <a:rPr lang="el-GR" altLang="el-GR" sz="1600" b="1" dirty="0" smtClean="0"/>
              <a:t>Δεν χρησιμοποιείται πια</a:t>
            </a:r>
            <a:r>
              <a:rPr lang="el-GR" altLang="el-GR" sz="1600" dirty="0" smtClean="0"/>
              <a:t>)</a:t>
            </a:r>
          </a:p>
          <a:p>
            <a:pPr lvl="1"/>
            <a:r>
              <a:rPr lang="el-GR" altLang="el-GR" sz="1600" b="1" dirty="0" err="1" smtClean="0"/>
              <a:t>Πολυπρογραμματιστικά</a:t>
            </a:r>
            <a:r>
              <a:rPr lang="el-GR" altLang="el-GR" sz="1600" dirty="0" smtClean="0"/>
              <a:t>. Υπάρχουν στην μνήμη πολλά προγράμματα που εκτελούνται παράλληλα. Η ΚΜΕ περνάει από το ένα πρόγραμμα στο άλλο.</a:t>
            </a:r>
          </a:p>
          <a:p>
            <a:endParaRPr lang="el-GR" altLang="el-GR" sz="1600" dirty="0" smtClean="0"/>
          </a:p>
        </p:txBody>
      </p:sp>
      <p:pic>
        <p:nvPicPr>
          <p:cNvPr id="7"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65151" y="1344055"/>
            <a:ext cx="831850" cy="1944688"/>
          </a:xfrm>
        </p:spPr>
      </p:pic>
      <p:pic>
        <p:nvPicPr>
          <p:cNvPr id="8" name="Picture 7"/>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7286767" y="2497460"/>
            <a:ext cx="876300" cy="2016125"/>
          </a:xfrm>
        </p:spPr>
      </p:pic>
      <p:sp>
        <p:nvSpPr>
          <p:cNvPr id="9" name="8 - Δεξιό βέλος"/>
          <p:cNvSpPr/>
          <p:nvPr/>
        </p:nvSpPr>
        <p:spPr>
          <a:xfrm rot="19900949">
            <a:off x="4472172" y="2616747"/>
            <a:ext cx="13208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0" name="9 - Δεξιό βέλος"/>
          <p:cNvSpPr/>
          <p:nvPr/>
        </p:nvSpPr>
        <p:spPr>
          <a:xfrm rot="20255199">
            <a:off x="4766110" y="3902085"/>
            <a:ext cx="2576513" cy="217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extLst>
      <p:ext uri="{BB962C8B-B14F-4D97-AF65-F5344CB8AC3E}">
        <p14:creationId xmlns:p14="http://schemas.microsoft.com/office/powerpoint/2010/main" val="832499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err="1"/>
              <a:t>Διαμέριση</a:t>
            </a:r>
            <a:r>
              <a:rPr lang="el-GR" altLang="el-GR" dirty="0"/>
              <a:t> (</a:t>
            </a:r>
            <a:r>
              <a:rPr lang="en-US" altLang="el-GR" dirty="0"/>
              <a:t>partitioning</a:t>
            </a:r>
            <a:r>
              <a:rPr lang="el-GR" altLang="el-GR" dirty="0"/>
              <a:t>)</a:t>
            </a:r>
            <a:endParaRPr lang="el-GR" dirty="0"/>
          </a:p>
        </p:txBody>
      </p:sp>
      <p:sp>
        <p:nvSpPr>
          <p:cNvPr id="3" name="Θέση περιεχομένου 2"/>
          <p:cNvSpPr>
            <a:spLocks noGrp="1"/>
          </p:cNvSpPr>
          <p:nvPr>
            <p:ph idx="1"/>
          </p:nvPr>
        </p:nvSpPr>
        <p:spPr>
          <a:xfrm>
            <a:off x="437785" y="1300518"/>
            <a:ext cx="4422247" cy="3852804"/>
          </a:xfrm>
        </p:spPr>
        <p:txBody>
          <a:bodyPr>
            <a:noAutofit/>
          </a:bodyPr>
          <a:lstStyle/>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Η μνήμη χωρίζεται σε τμήματα (</a:t>
            </a:r>
            <a:r>
              <a:rPr lang="el-GR" altLang="el-GR" sz="1800" b="1" dirty="0">
                <a:solidFill>
                  <a:srgbClr val="3E3D2D"/>
                </a:solidFill>
              </a:rPr>
              <a:t>διαμερίσεις</a:t>
            </a:r>
            <a:r>
              <a:rPr lang="el-GR" altLang="el-GR" sz="1800" dirty="0">
                <a:solidFill>
                  <a:srgbClr val="3E3D2D"/>
                </a:solidFill>
              </a:rPr>
              <a:t> </a:t>
            </a:r>
            <a:r>
              <a:rPr lang="el-GR" altLang="el-GR" sz="1800" b="1" dirty="0">
                <a:solidFill>
                  <a:srgbClr val="3E3D2D"/>
                </a:solidFill>
              </a:rPr>
              <a:t>=</a:t>
            </a:r>
            <a:r>
              <a:rPr lang="el-GR" altLang="el-GR" sz="1800" dirty="0">
                <a:solidFill>
                  <a:srgbClr val="3E3D2D"/>
                </a:solidFill>
              </a:rPr>
              <a:t> </a:t>
            </a:r>
            <a:r>
              <a:rPr lang="en-US" altLang="el-GR" sz="1800" b="1" dirty="0">
                <a:solidFill>
                  <a:srgbClr val="3E3D2D"/>
                </a:solidFill>
              </a:rPr>
              <a:t>partitions</a:t>
            </a:r>
            <a:r>
              <a:rPr lang="el-GR" altLang="el-GR" sz="1800" dirty="0">
                <a:solidFill>
                  <a:srgbClr val="3E3D2D"/>
                </a:solidFill>
              </a:rPr>
              <a:t>)</a:t>
            </a:r>
            <a:r>
              <a:rPr lang="en-US" altLang="el-GR" sz="1800" dirty="0">
                <a:solidFill>
                  <a:srgbClr val="3E3D2D"/>
                </a:solidFill>
              </a:rPr>
              <a:t> </a:t>
            </a:r>
            <a:r>
              <a:rPr lang="el-GR" altLang="el-GR" sz="1800" dirty="0">
                <a:solidFill>
                  <a:srgbClr val="3E3D2D"/>
                </a:solidFill>
              </a:rPr>
              <a:t>μεταβλητού μήκους. </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Κάθε </a:t>
            </a:r>
            <a:r>
              <a:rPr lang="el-GR" altLang="el-GR" sz="1800" dirty="0" err="1">
                <a:solidFill>
                  <a:srgbClr val="3E3D2D"/>
                </a:solidFill>
              </a:rPr>
              <a:t>διαμέριση</a:t>
            </a:r>
            <a:r>
              <a:rPr lang="el-GR" altLang="el-GR" sz="1800" dirty="0">
                <a:solidFill>
                  <a:srgbClr val="3E3D2D"/>
                </a:solidFill>
              </a:rPr>
              <a:t> φιλοξενεί ένα πρόγραμμα </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Η ΚΜΕ περνάει από πρόγραμμα σε πρόγραμμα εκτελώντας κάποιες εντολές του μέχρι να συναντήσει κάποια εντολή εισόδου-εξόδου ή να λήξει ο χρόνος που έχει δεσμευτεί για το συγκεκριμένο πρόγραμμα. Αποθηκεύει την διεύθυνση της θέσης μνήμης στην οποία βρισκόταν και προχωράει στο επόμενο πρόγραμμα</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Η διαδικασία επαναλαμβάνεται κυκλικά</a:t>
            </a:r>
          </a:p>
          <a:p>
            <a:pPr algn="just">
              <a:lnSpc>
                <a:spcPts val="2065"/>
              </a:lnSpc>
              <a:spcBef>
                <a:spcPts val="0"/>
              </a:spcBef>
              <a:spcAft>
                <a:spcPts val="0"/>
              </a:spcAft>
              <a:buClr>
                <a:srgbClr val="000000"/>
              </a:buClr>
              <a:buSzPts val="1200"/>
              <a:buFont typeface="+mj-lt"/>
              <a:buAutoNum type="arabicPeriod"/>
            </a:pPr>
            <a:endParaRPr lang="el-GR" sz="20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860032" y="2065412"/>
            <a:ext cx="4039949" cy="2016224"/>
          </a:xfrm>
          <a:prstGeom prst="rect">
            <a:avLst/>
          </a:prstGeom>
        </p:spPr>
      </p:pic>
    </p:spTree>
    <p:extLst>
      <p:ext uri="{BB962C8B-B14F-4D97-AF65-F5344CB8AC3E}">
        <p14:creationId xmlns:p14="http://schemas.microsoft.com/office/powerpoint/2010/main" val="632754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r>
              <a:rPr lang="en-US" b="1" dirty="0" smtClean="0"/>
              <a:t>I</a:t>
            </a:r>
            <a:endParaRPr lang="el-GR" b="1" dirty="0" smtClean="0"/>
          </a:p>
          <a:p>
            <a:pPr algn="l"/>
            <a:r>
              <a:rPr lang="el-GR" sz="2800" b="1" dirty="0" smtClean="0"/>
              <a:t>Ενότητα 1</a:t>
            </a:r>
            <a:r>
              <a:rPr lang="en-US" sz="2800" b="1" dirty="0" smtClean="0"/>
              <a:t> </a:t>
            </a:r>
            <a:r>
              <a:rPr lang="el-GR" sz="2800" b="1" dirty="0" smtClean="0"/>
              <a:t>:</a:t>
            </a:r>
            <a:r>
              <a:rPr lang="en-US" sz="2800" b="1" dirty="0" smtClean="0"/>
              <a:t> </a:t>
            </a:r>
            <a:r>
              <a:rPr lang="el-GR" sz="2800" dirty="0" smtClean="0"/>
              <a:t>Λειτουργικά </a:t>
            </a:r>
            <a:r>
              <a:rPr lang="el-GR" sz="2800" dirty="0"/>
              <a:t>συστήματα </a:t>
            </a:r>
          </a:p>
          <a:p>
            <a:pPr algn="l">
              <a:lnSpc>
                <a:spcPts val="2600"/>
              </a:lnSpc>
            </a:pPr>
            <a:endParaRPr lang="el-GR" sz="100" dirty="0">
              <a:solidFill>
                <a:schemeClr val="tx2">
                  <a:lumMod val="50000"/>
                </a:schemeClr>
              </a:solidFill>
            </a:endParaRPr>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Προβλήματα </a:t>
            </a:r>
            <a:r>
              <a:rPr lang="el-GR" altLang="el-GR" dirty="0" err="1"/>
              <a:t>διαμέρισης</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800" dirty="0">
                <a:solidFill>
                  <a:srgbClr val="3E3D2D"/>
                </a:solidFill>
              </a:rPr>
              <a:t>Ο διαχειριστής μνήμης πρέπει να </a:t>
            </a:r>
            <a:r>
              <a:rPr lang="el-GR" sz="2800" b="1" dirty="0">
                <a:solidFill>
                  <a:srgbClr val="3E3D2D"/>
                </a:solidFill>
              </a:rPr>
              <a:t>προϋπολογίσει</a:t>
            </a:r>
            <a:r>
              <a:rPr lang="el-GR" sz="2800" dirty="0">
                <a:solidFill>
                  <a:srgbClr val="3E3D2D"/>
                </a:solidFill>
              </a:rPr>
              <a:t> το μέγεθος μνήμης που θα διαθέσει σε κάθε πρόγραμμα.</a:t>
            </a:r>
          </a:p>
          <a:p>
            <a:pPr lvl="0" indent="-274320">
              <a:spcBef>
                <a:spcPct val="20000"/>
              </a:spcBef>
              <a:buClr>
                <a:srgbClr val="94C600"/>
              </a:buClr>
              <a:buSzPct val="76000"/>
              <a:buFont typeface="Wingdings 2" panose="05020102010507070707" pitchFamily="18" charset="2"/>
              <a:buChar char=""/>
              <a:defRPr/>
            </a:pPr>
            <a:r>
              <a:rPr lang="el-GR" sz="2800" dirty="0">
                <a:solidFill>
                  <a:srgbClr val="3E3D2D"/>
                </a:solidFill>
              </a:rPr>
              <a:t>Κατά την ολοκλήρωση εκτέλεσης των προγραμμάτων και την αντικατάστασή τους από άλλα η </a:t>
            </a:r>
            <a:r>
              <a:rPr lang="el-GR" sz="2800" dirty="0" err="1">
                <a:solidFill>
                  <a:srgbClr val="3E3D2D"/>
                </a:solidFill>
              </a:rPr>
              <a:t>διαμέριση</a:t>
            </a:r>
            <a:r>
              <a:rPr lang="el-GR" sz="2800" dirty="0">
                <a:solidFill>
                  <a:srgbClr val="3E3D2D"/>
                </a:solidFill>
              </a:rPr>
              <a:t> της μνήμης μπορεί να είναι τέτοια που να αφήνει κενά στην μνήμη που να μην μπορούν να δεχθούν τα νέα προγράμματα αν δεν προηγηθεί </a:t>
            </a:r>
            <a:r>
              <a:rPr lang="el-GR" sz="2800" b="1" dirty="0">
                <a:solidFill>
                  <a:srgbClr val="3E3D2D"/>
                </a:solidFill>
              </a:rPr>
              <a:t>ανασυγκρότηση</a:t>
            </a:r>
            <a:r>
              <a:rPr lang="el-GR" sz="2800" dirty="0">
                <a:solidFill>
                  <a:srgbClr val="3E3D2D"/>
                </a:solidFill>
              </a:rPr>
              <a:t> της μνήμης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2332544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Σελιδοποίηση (</a:t>
            </a:r>
            <a:r>
              <a:rPr lang="en-US" altLang="el-GR" dirty="0"/>
              <a:t>paging</a:t>
            </a:r>
            <a:r>
              <a:rPr lang="el-GR" altLang="el-GR" dirty="0"/>
              <a:t>)</a:t>
            </a:r>
            <a:endParaRPr lang="el-GR" dirty="0"/>
          </a:p>
        </p:txBody>
      </p:sp>
      <p:sp>
        <p:nvSpPr>
          <p:cNvPr id="3" name="Θέση περιεχομένου 2"/>
          <p:cNvSpPr>
            <a:spLocks noGrp="1"/>
          </p:cNvSpPr>
          <p:nvPr>
            <p:ph idx="1"/>
          </p:nvPr>
        </p:nvSpPr>
        <p:spPr>
          <a:xfrm>
            <a:off x="437785" y="1300518"/>
            <a:ext cx="4134215" cy="3852804"/>
          </a:xfrm>
        </p:spPr>
        <p:txBody>
          <a:bodyPr>
            <a:noAutofit/>
          </a:bodyPr>
          <a:lstStyle/>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Βελτιώνει την αποδοτικότητα της </a:t>
            </a:r>
            <a:r>
              <a:rPr lang="el-GR" altLang="el-GR" sz="1800" dirty="0" err="1">
                <a:solidFill>
                  <a:srgbClr val="3E3D2D"/>
                </a:solidFill>
              </a:rPr>
              <a:t>διαμέρισης</a:t>
            </a:r>
            <a:r>
              <a:rPr lang="el-GR" altLang="el-GR" sz="1800" dirty="0">
                <a:solidFill>
                  <a:srgbClr val="3E3D2D"/>
                </a:solidFill>
              </a:rPr>
              <a:t>.</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Η μνήμη διαιρείται σε ισομεγέθη τμήματα που ονομάζονται </a:t>
            </a:r>
            <a:r>
              <a:rPr lang="el-GR" altLang="el-GR" sz="1800" b="1" dirty="0">
                <a:solidFill>
                  <a:srgbClr val="3E3D2D"/>
                </a:solidFill>
              </a:rPr>
              <a:t>σελίδες.</a:t>
            </a:r>
            <a:endParaRPr lang="el-GR" altLang="el-GR" sz="1800" dirty="0">
              <a:solidFill>
                <a:srgbClr val="3E3D2D"/>
              </a:solidFill>
            </a:endParaRP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Τα προγράμματα</a:t>
            </a:r>
            <a:r>
              <a:rPr lang="el-GR" altLang="el-GR" sz="1800" b="1" dirty="0">
                <a:solidFill>
                  <a:srgbClr val="3E3D2D"/>
                </a:solidFill>
              </a:rPr>
              <a:t> δεν χρειάζεται </a:t>
            </a:r>
            <a:r>
              <a:rPr lang="el-GR" altLang="el-GR" sz="1800" dirty="0">
                <a:solidFill>
                  <a:srgbClr val="3E3D2D"/>
                </a:solidFill>
              </a:rPr>
              <a:t>να καταλαμβάνουν συνεχόμενες θέσεις μνήμης</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Τα νέα προγράμματα δεν χρειάζεται να περιμένουν μέχρι να ελευθερωθεί μνήμη ίση με το μέγεθός τους σε συνεχόμενες θέσεις. </a:t>
            </a:r>
          </a:p>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1800" dirty="0">
                <a:solidFill>
                  <a:srgbClr val="3E3D2D"/>
                </a:solidFill>
              </a:rPr>
              <a:t>Μπορούν να φορτωθούν στην μνήμη καλύπτοντας κενά μεταξύ των άλλων προγραμμάτων που ήδη τρέχουν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72000" y="1705372"/>
            <a:ext cx="3960440" cy="3020893"/>
          </a:xfrm>
          <a:prstGeom prst="rect">
            <a:avLst/>
          </a:prstGeom>
        </p:spPr>
      </p:pic>
    </p:spTree>
    <p:extLst>
      <p:ext uri="{BB962C8B-B14F-4D97-AF65-F5344CB8AC3E}">
        <p14:creationId xmlns:p14="http://schemas.microsoft.com/office/powerpoint/2010/main" val="41327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Διαχείριση διεργασιών</a:t>
            </a:r>
            <a:endParaRPr lang="el-GR" dirty="0"/>
          </a:p>
        </p:txBody>
      </p:sp>
      <p:sp>
        <p:nvSpPr>
          <p:cNvPr id="3" name="Θέση περιεχομένου 2"/>
          <p:cNvSpPr>
            <a:spLocks noGrp="1"/>
          </p:cNvSpPr>
          <p:nvPr>
            <p:ph idx="1"/>
          </p:nvPr>
        </p:nvSpPr>
        <p:spPr>
          <a:xfrm>
            <a:off x="437785" y="1300518"/>
            <a:ext cx="4422247"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1800" b="1" dirty="0">
                <a:solidFill>
                  <a:srgbClr val="3E3D2D"/>
                </a:solidFill>
              </a:rPr>
              <a:t>Πρόγραμμα</a:t>
            </a:r>
            <a:r>
              <a:rPr lang="el-GR" sz="1800" dirty="0">
                <a:solidFill>
                  <a:srgbClr val="3E3D2D"/>
                </a:solidFill>
              </a:rPr>
              <a:t> (program): Ανενεργό σύνολο εντολών οι οποίες έχουν γραφεί από έναν προγραμματιστή και έχουν αποθηκευτεί σε κάποιο μέσο αποθήκευσης (π.χ. σκληρό δίσκο)</a:t>
            </a:r>
          </a:p>
          <a:p>
            <a:pPr lvl="0" indent="-274320">
              <a:spcBef>
                <a:spcPct val="20000"/>
              </a:spcBef>
              <a:buClr>
                <a:srgbClr val="94C600"/>
              </a:buClr>
              <a:buSzPct val="76000"/>
              <a:buFont typeface="Wingdings 2" panose="05020102010507070707" pitchFamily="18" charset="2"/>
              <a:buChar char=""/>
              <a:defRPr/>
            </a:pPr>
            <a:r>
              <a:rPr lang="el-GR" sz="1800" b="1" dirty="0">
                <a:solidFill>
                  <a:srgbClr val="3E3D2D"/>
                </a:solidFill>
              </a:rPr>
              <a:t>Εργασία</a:t>
            </a:r>
            <a:r>
              <a:rPr lang="el-GR" sz="1800" dirty="0">
                <a:solidFill>
                  <a:srgbClr val="3E3D2D"/>
                </a:solidFill>
              </a:rPr>
              <a:t> (</a:t>
            </a:r>
            <a:r>
              <a:rPr lang="el-GR" sz="1800" dirty="0" err="1">
                <a:solidFill>
                  <a:srgbClr val="3E3D2D"/>
                </a:solidFill>
              </a:rPr>
              <a:t>job</a:t>
            </a:r>
            <a:r>
              <a:rPr lang="el-GR" sz="1800" dirty="0">
                <a:solidFill>
                  <a:srgbClr val="3E3D2D"/>
                </a:solidFill>
              </a:rPr>
              <a:t>). Ένα πρόγραμμα μετατρέπεται σε εργασία όταν επιλεγεί για εκτέλεση.</a:t>
            </a:r>
          </a:p>
          <a:p>
            <a:pPr lvl="0" indent="-274320">
              <a:spcBef>
                <a:spcPct val="20000"/>
              </a:spcBef>
              <a:buClr>
                <a:srgbClr val="94C600"/>
              </a:buClr>
              <a:buSzPct val="76000"/>
              <a:buFont typeface="Wingdings 2" panose="05020102010507070707" pitchFamily="18" charset="2"/>
              <a:buChar char=""/>
              <a:defRPr/>
            </a:pPr>
            <a:r>
              <a:rPr lang="el-GR" sz="1800" b="1" dirty="0">
                <a:solidFill>
                  <a:srgbClr val="3E3D2D"/>
                </a:solidFill>
              </a:rPr>
              <a:t>Διεργασία</a:t>
            </a:r>
            <a:r>
              <a:rPr lang="el-GR" sz="1800" dirty="0">
                <a:solidFill>
                  <a:srgbClr val="3E3D2D"/>
                </a:solidFill>
              </a:rPr>
              <a:t> (</a:t>
            </a:r>
            <a:r>
              <a:rPr lang="el-GR" sz="1800" dirty="0" err="1">
                <a:solidFill>
                  <a:srgbClr val="3E3D2D"/>
                </a:solidFill>
              </a:rPr>
              <a:t>process</a:t>
            </a:r>
            <a:r>
              <a:rPr lang="el-GR" sz="1800" dirty="0">
                <a:solidFill>
                  <a:srgbClr val="3E3D2D"/>
                </a:solidFill>
              </a:rPr>
              <a:t>). Είναι ένα πρόγραμμα σε εκτέλεση. Πρόκειται για μια εργασία η οποία βρίσκεται στην μνήμη έχει ξεκινήσει αλλά δεν έχει ολοκληρωθεί. </a:t>
            </a:r>
          </a:p>
          <a:p>
            <a:pPr algn="just">
              <a:lnSpc>
                <a:spcPts val="2065"/>
              </a:lnSpc>
              <a:spcBef>
                <a:spcPts val="0"/>
              </a:spcBef>
              <a:spcAft>
                <a:spcPts val="0"/>
              </a:spcAft>
              <a:buClr>
                <a:srgbClr val="000000"/>
              </a:buClr>
              <a:buSzPts val="1200"/>
              <a:buFont typeface="+mj-lt"/>
              <a:buAutoNum type="arabicPeriod"/>
            </a:pPr>
            <a:endParaRPr lang="el-GR" sz="20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graphicFrame>
        <p:nvGraphicFramePr>
          <p:cNvPr id="5" name="Θέση περιεχομένου 5"/>
          <p:cNvGraphicFramePr>
            <a:graphicFrameLocks/>
          </p:cNvGraphicFramePr>
          <p:nvPr>
            <p:extLst>
              <p:ext uri="{D42A27DB-BD31-4B8C-83A1-F6EECF244321}">
                <p14:modId xmlns:p14="http://schemas.microsoft.com/office/powerpoint/2010/main" val="1870123085"/>
              </p:ext>
            </p:extLst>
          </p:nvPr>
        </p:nvGraphicFramePr>
        <p:xfrm>
          <a:off x="4716016" y="1169306"/>
          <a:ext cx="4320480" cy="349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0857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200" dirty="0"/>
              <a:t>Διάγραμμα καταστάσεων με τα όρια μεταξύ προγράμματος, εργασίας, διεργασίας</a:t>
            </a:r>
            <a:endParaRPr lang="el-GR" sz="3200" dirty="0"/>
          </a:p>
        </p:txBody>
      </p:sp>
      <p:sp>
        <p:nvSpPr>
          <p:cNvPr id="3" name="Θέση περιεχομένου 2"/>
          <p:cNvSpPr>
            <a:spLocks noGrp="1"/>
          </p:cNvSpPr>
          <p:nvPr>
            <p:ph idx="1"/>
          </p:nvPr>
        </p:nvSpPr>
        <p:spPr>
          <a:xfrm>
            <a:off x="437785" y="1300518"/>
            <a:ext cx="4422247"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1800" dirty="0">
                <a:solidFill>
                  <a:srgbClr val="3E3D2D"/>
                </a:solidFill>
              </a:rPr>
              <a:t>Καταστάσεις διεργασιών</a:t>
            </a:r>
          </a:p>
          <a:p>
            <a:pPr marL="640080" lvl="1" indent="-274320">
              <a:spcBef>
                <a:spcPct val="20000"/>
              </a:spcBef>
              <a:buClr>
                <a:srgbClr val="94C600"/>
              </a:buClr>
              <a:buSzPct val="76000"/>
              <a:buFont typeface="Wingdings 2" panose="05020102010507070707" pitchFamily="18" charset="2"/>
              <a:buChar char=""/>
              <a:defRPr/>
            </a:pPr>
            <a:r>
              <a:rPr lang="el-GR" sz="1800" b="1" dirty="0">
                <a:solidFill>
                  <a:srgbClr val="3E3D2D"/>
                </a:solidFill>
              </a:rPr>
              <a:t>έτοιμη</a:t>
            </a:r>
            <a:r>
              <a:rPr lang="el-GR" sz="1800" dirty="0">
                <a:solidFill>
                  <a:srgbClr val="3E3D2D"/>
                </a:solidFill>
              </a:rPr>
              <a:t> (</a:t>
            </a:r>
            <a:r>
              <a:rPr lang="el-GR" sz="1800" dirty="0" err="1">
                <a:solidFill>
                  <a:srgbClr val="3E3D2D"/>
                </a:solidFill>
              </a:rPr>
              <a:t>ready</a:t>
            </a:r>
            <a:r>
              <a:rPr lang="el-GR" sz="1800" dirty="0">
                <a:solidFill>
                  <a:srgbClr val="3E3D2D"/>
                </a:solidFill>
              </a:rPr>
              <a:t>)</a:t>
            </a:r>
          </a:p>
          <a:p>
            <a:pPr marL="640080" lvl="1" indent="-274320">
              <a:spcBef>
                <a:spcPct val="20000"/>
              </a:spcBef>
              <a:buClr>
                <a:srgbClr val="94C600"/>
              </a:buClr>
              <a:buSzPct val="76000"/>
              <a:buFont typeface="Wingdings 2" panose="05020102010507070707" pitchFamily="18" charset="2"/>
              <a:buChar char=""/>
              <a:defRPr/>
            </a:pPr>
            <a:r>
              <a:rPr lang="el-GR" sz="1800" b="1" dirty="0">
                <a:solidFill>
                  <a:srgbClr val="3E3D2D"/>
                </a:solidFill>
              </a:rPr>
              <a:t>σε εκτέλεση</a:t>
            </a:r>
            <a:r>
              <a:rPr lang="el-GR" sz="1800" dirty="0">
                <a:solidFill>
                  <a:srgbClr val="3E3D2D"/>
                </a:solidFill>
              </a:rPr>
              <a:t> (</a:t>
            </a:r>
            <a:r>
              <a:rPr lang="el-GR" sz="1800" dirty="0" err="1">
                <a:solidFill>
                  <a:srgbClr val="3E3D2D"/>
                </a:solidFill>
              </a:rPr>
              <a:t>running</a:t>
            </a:r>
            <a:r>
              <a:rPr lang="el-GR" sz="1800" dirty="0">
                <a:solidFill>
                  <a:srgbClr val="3E3D2D"/>
                </a:solidFill>
              </a:rPr>
              <a:t>)</a:t>
            </a:r>
          </a:p>
          <a:p>
            <a:pPr marL="640080" lvl="1" indent="-274320">
              <a:spcBef>
                <a:spcPct val="20000"/>
              </a:spcBef>
              <a:buClr>
                <a:srgbClr val="94C600"/>
              </a:buClr>
              <a:buSzPct val="76000"/>
              <a:buFont typeface="Wingdings 2" panose="05020102010507070707" pitchFamily="18" charset="2"/>
              <a:buChar char=""/>
              <a:defRPr/>
            </a:pPr>
            <a:r>
              <a:rPr lang="el-GR" sz="1800" b="1" dirty="0">
                <a:solidFill>
                  <a:srgbClr val="3E3D2D"/>
                </a:solidFill>
              </a:rPr>
              <a:t>σε αναμονή</a:t>
            </a:r>
            <a:r>
              <a:rPr lang="el-GR" sz="1800" dirty="0">
                <a:solidFill>
                  <a:srgbClr val="3E3D2D"/>
                </a:solidFill>
              </a:rPr>
              <a:t> (</a:t>
            </a:r>
            <a:r>
              <a:rPr lang="el-GR" sz="1800" dirty="0" err="1">
                <a:solidFill>
                  <a:srgbClr val="3E3D2D"/>
                </a:solidFill>
              </a:rPr>
              <a:t>waiting</a:t>
            </a:r>
            <a:r>
              <a:rPr lang="el-GR" sz="1800" dirty="0">
                <a:solidFill>
                  <a:srgbClr val="3E3D2D"/>
                </a:solidFill>
              </a:rPr>
              <a:t>)</a:t>
            </a:r>
          </a:p>
          <a:p>
            <a:pPr lvl="0" indent="-274320">
              <a:spcBef>
                <a:spcPct val="20000"/>
              </a:spcBef>
              <a:buClr>
                <a:srgbClr val="94C600"/>
              </a:buClr>
              <a:buSzPct val="76000"/>
              <a:buFont typeface="Wingdings 2" panose="05020102010507070707" pitchFamily="18" charset="2"/>
              <a:buChar char=""/>
              <a:defRPr/>
            </a:pPr>
            <a:r>
              <a:rPr lang="el-GR" sz="1800" dirty="0">
                <a:solidFill>
                  <a:srgbClr val="3E3D2D"/>
                </a:solidFill>
              </a:rPr>
              <a:t>Όταν η διεργασία είναι σε κατάσταση </a:t>
            </a:r>
            <a:r>
              <a:rPr lang="el-GR" sz="1800" b="1" dirty="0">
                <a:solidFill>
                  <a:srgbClr val="3E3D2D"/>
                </a:solidFill>
              </a:rPr>
              <a:t>εκτέλεσης</a:t>
            </a:r>
            <a:r>
              <a:rPr lang="el-GR" sz="1800" dirty="0">
                <a:solidFill>
                  <a:srgbClr val="3E3D2D"/>
                </a:solidFill>
              </a:rPr>
              <a:t>:</a:t>
            </a:r>
            <a:endParaRPr lang="en-US" sz="1800" dirty="0">
              <a:solidFill>
                <a:srgbClr val="3E3D2D"/>
              </a:solidFill>
            </a:endParaRPr>
          </a:p>
          <a:p>
            <a:pPr marL="640080" lvl="1" indent="-274320">
              <a:spcBef>
                <a:spcPct val="20000"/>
              </a:spcBef>
              <a:buClr>
                <a:srgbClr val="94C600"/>
              </a:buClr>
              <a:buSzPct val="76000"/>
              <a:buFont typeface="Wingdings 2" panose="05020102010507070707" pitchFamily="18" charset="2"/>
              <a:buChar char=""/>
              <a:defRPr/>
            </a:pPr>
            <a:r>
              <a:rPr lang="el-GR" sz="1800" dirty="0">
                <a:solidFill>
                  <a:srgbClr val="3E3D2D"/>
                </a:solidFill>
              </a:rPr>
              <a:t>Η διεργασία εκτελείται μέχρι να χρειαστεί είσοδο/έξοδο </a:t>
            </a:r>
            <a:r>
              <a:rPr lang="el-GR" sz="1800" dirty="0">
                <a:solidFill>
                  <a:srgbClr val="3E3D2D"/>
                </a:solidFill>
                <a:sym typeface="Wingdings" pitchFamily="2" charset="2"/>
              </a:rPr>
              <a:t>οπότε</a:t>
            </a:r>
            <a:r>
              <a:rPr lang="en-US" sz="1800" dirty="0">
                <a:solidFill>
                  <a:srgbClr val="3E3D2D"/>
                </a:solidFill>
                <a:sym typeface="Wingdings" pitchFamily="2" charset="2"/>
              </a:rPr>
              <a:t> </a:t>
            </a:r>
            <a:r>
              <a:rPr lang="el-GR" sz="1800" dirty="0">
                <a:solidFill>
                  <a:srgbClr val="3E3D2D"/>
                </a:solidFill>
                <a:sym typeface="Wingdings" pitchFamily="2" charset="2"/>
              </a:rPr>
              <a:t>εισέρχεται σε κατάσταση αναμονής</a:t>
            </a:r>
            <a:endParaRPr lang="el-GR" sz="1800" dirty="0">
              <a:solidFill>
                <a:srgbClr val="3E3D2D"/>
              </a:solidFill>
            </a:endParaRPr>
          </a:p>
          <a:p>
            <a:pPr marL="640080" lvl="1" indent="-274320">
              <a:spcBef>
                <a:spcPct val="20000"/>
              </a:spcBef>
              <a:buClr>
                <a:srgbClr val="94C600"/>
              </a:buClr>
              <a:buSzPct val="76000"/>
              <a:buFont typeface="Wingdings 2" panose="05020102010507070707" pitchFamily="18" charset="2"/>
              <a:buChar char=""/>
              <a:defRPr/>
            </a:pPr>
            <a:r>
              <a:rPr lang="el-GR" sz="1800" dirty="0">
                <a:solidFill>
                  <a:srgbClr val="3E3D2D"/>
                </a:solidFill>
              </a:rPr>
              <a:t>Η διεργασία καταναλώνει όλο το </a:t>
            </a:r>
            <a:r>
              <a:rPr lang="el-GR" sz="1800" dirty="0" err="1">
                <a:solidFill>
                  <a:srgbClr val="3E3D2D"/>
                </a:solidFill>
              </a:rPr>
              <a:t>χρονομερίδιο</a:t>
            </a:r>
            <a:r>
              <a:rPr lang="el-GR" sz="1800" dirty="0">
                <a:solidFill>
                  <a:srgbClr val="3E3D2D"/>
                </a:solidFill>
              </a:rPr>
              <a:t> που της αναλογεί</a:t>
            </a:r>
            <a:r>
              <a:rPr lang="en-US" sz="1800" dirty="0">
                <a:solidFill>
                  <a:srgbClr val="3E3D2D"/>
                </a:solidFill>
              </a:rPr>
              <a:t> </a:t>
            </a:r>
            <a:r>
              <a:rPr lang="el-GR" sz="1800" dirty="0">
                <a:solidFill>
                  <a:srgbClr val="3E3D2D"/>
                </a:solidFill>
                <a:sym typeface="Wingdings" pitchFamily="2" charset="2"/>
              </a:rPr>
              <a:t>οπότε </a:t>
            </a:r>
            <a:r>
              <a:rPr lang="en-US" sz="1800" dirty="0">
                <a:solidFill>
                  <a:srgbClr val="3E3D2D"/>
                </a:solidFill>
                <a:sym typeface="Wingdings" pitchFamily="2" charset="2"/>
              </a:rPr>
              <a:t> </a:t>
            </a:r>
            <a:r>
              <a:rPr lang="el-GR" sz="1800" dirty="0">
                <a:solidFill>
                  <a:srgbClr val="3E3D2D"/>
                </a:solidFill>
                <a:sym typeface="Wingdings" pitchFamily="2" charset="2"/>
              </a:rPr>
              <a:t>επιστρέφει σε κατάσταση ετοιμότητας </a:t>
            </a:r>
            <a:endParaRPr lang="el-GR" sz="1800" dirty="0">
              <a:solidFill>
                <a:srgbClr val="3E3D2D"/>
              </a:solidFill>
            </a:endParaRPr>
          </a:p>
          <a:p>
            <a:pPr marL="640080" lvl="1" indent="-274320">
              <a:spcBef>
                <a:spcPct val="20000"/>
              </a:spcBef>
              <a:buClr>
                <a:srgbClr val="94C600"/>
              </a:buClr>
              <a:buSzPct val="76000"/>
              <a:buFont typeface="Wingdings 2" panose="05020102010507070707" pitchFamily="18" charset="2"/>
              <a:buChar char=""/>
              <a:defRPr/>
            </a:pPr>
            <a:r>
              <a:rPr lang="el-GR" sz="1800" dirty="0">
                <a:solidFill>
                  <a:srgbClr val="3E3D2D"/>
                </a:solidFill>
              </a:rPr>
              <a:t>Η διεργασία τερματίζεται </a:t>
            </a:r>
            <a:r>
              <a:rPr lang="el-GR" sz="1800" dirty="0">
                <a:solidFill>
                  <a:srgbClr val="3E3D2D"/>
                </a:solidFill>
                <a:sym typeface="Wingdings" pitchFamily="2" charset="2"/>
              </a:rPr>
              <a:t>οπότε περνά σε κατάσταση τερματισμού</a:t>
            </a:r>
            <a:endParaRPr lang="el-GR" sz="1800" dirty="0">
              <a:solidFill>
                <a:srgbClr val="3E3D2D"/>
              </a:solidFill>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04048" y="1489348"/>
            <a:ext cx="3610744" cy="3748701"/>
          </a:xfrm>
          <a:prstGeom prst="rect">
            <a:avLst/>
          </a:prstGeom>
        </p:spPr>
      </p:pic>
    </p:spTree>
    <p:extLst>
      <p:ext uri="{BB962C8B-B14F-4D97-AF65-F5344CB8AC3E}">
        <p14:creationId xmlns:p14="http://schemas.microsoft.com/office/powerpoint/2010/main" val="1318008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err="1"/>
              <a:t>Χρονοπρογραμματιστές</a:t>
            </a:r>
            <a:r>
              <a:rPr lang="el-GR" altLang="el-GR" dirty="0"/>
              <a:t> - Ουρές</a:t>
            </a:r>
            <a:endParaRPr lang="el-GR" dirty="0"/>
          </a:p>
        </p:txBody>
      </p:sp>
      <p:sp>
        <p:nvSpPr>
          <p:cNvPr id="3" name="Θέση περιεχομένου 2"/>
          <p:cNvSpPr>
            <a:spLocks noGrp="1"/>
          </p:cNvSpPr>
          <p:nvPr>
            <p:ph idx="1"/>
          </p:nvPr>
        </p:nvSpPr>
        <p:spPr>
          <a:xfrm>
            <a:off x="437785" y="1300518"/>
            <a:ext cx="3846183"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Σε ένα ΛΣ υπάρχουν διάφοροι </a:t>
            </a:r>
            <a:r>
              <a:rPr lang="el-GR" sz="2400" dirty="0" err="1">
                <a:solidFill>
                  <a:srgbClr val="3E3D2D"/>
                </a:solidFill>
              </a:rPr>
              <a:t>χρονοπρογραμματιστές</a:t>
            </a:r>
            <a:endParaRPr lang="el-GR" sz="2400" dirty="0">
              <a:solidFill>
                <a:srgbClr val="3E3D2D"/>
              </a:solidFill>
            </a:endParaRP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Για παράδειγμα ο </a:t>
            </a:r>
            <a:r>
              <a:rPr lang="el-GR" sz="2400" dirty="0" err="1">
                <a:solidFill>
                  <a:srgbClr val="3E3D2D"/>
                </a:solidFill>
              </a:rPr>
              <a:t>χρονοπρογραμματιστής</a:t>
            </a:r>
            <a:r>
              <a:rPr lang="el-GR" sz="2400" dirty="0">
                <a:solidFill>
                  <a:srgbClr val="3E3D2D"/>
                </a:solidFill>
              </a:rPr>
              <a:t> διεργασιών αποφασίζει για την μετάβαση των διεργασιών από την μια κατάσταση στην άλλη.</a:t>
            </a: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
        <p:nvSpPr>
          <p:cNvPr id="5" name="4 - Θέση περιεχομένου"/>
          <p:cNvSpPr txBox="1">
            <a:spLocks/>
          </p:cNvSpPr>
          <p:nvPr/>
        </p:nvSpPr>
        <p:spPr>
          <a:xfrm>
            <a:off x="4499992" y="1181365"/>
            <a:ext cx="3671888" cy="34940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l-GR" sz="2400" dirty="0" smtClean="0"/>
              <a:t>Ουρές = Λίστες αναμονής</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750" y="2281436"/>
            <a:ext cx="4515050" cy="22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875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Πολιτικές επιλογής διεργασιών προς εκτέλεση</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2800" dirty="0">
                <a:solidFill>
                  <a:srgbClr val="3E3D2D"/>
                </a:solidFill>
              </a:rPr>
              <a:t>Ο </a:t>
            </a:r>
            <a:r>
              <a:rPr lang="el-GR" altLang="el-GR" sz="2800" dirty="0" err="1">
                <a:solidFill>
                  <a:srgbClr val="3E3D2D"/>
                </a:solidFill>
              </a:rPr>
              <a:t>χρονοπρογραμματιστής</a:t>
            </a:r>
            <a:r>
              <a:rPr lang="el-GR" altLang="el-GR" sz="2800" dirty="0">
                <a:solidFill>
                  <a:srgbClr val="3E3D2D"/>
                </a:solidFill>
              </a:rPr>
              <a:t> διεργασιών μπορεί να έχει διάφορες πολιτικές για την επιλογή της επόμενης διεργασίας που θα εκτελεστεί από την ουρά.</a:t>
            </a:r>
          </a:p>
          <a:p>
            <a:pPr marL="639763" lvl="1" indent="-273050" fontAlgn="base">
              <a:spcBef>
                <a:spcPct val="20000"/>
              </a:spcBef>
              <a:spcAft>
                <a:spcPct val="0"/>
              </a:spcAft>
              <a:buClr>
                <a:srgbClr val="94C600"/>
              </a:buClr>
              <a:buSzPct val="76000"/>
              <a:buFont typeface="Wingdings 2" panose="05020102010507070707" pitchFamily="18" charset="2"/>
              <a:buChar char=""/>
            </a:pPr>
            <a:r>
              <a:rPr lang="el-GR" altLang="el-GR" dirty="0">
                <a:solidFill>
                  <a:srgbClr val="3E3D2D"/>
                </a:solidFill>
              </a:rPr>
              <a:t>FCFS (First </a:t>
            </a:r>
            <a:r>
              <a:rPr lang="el-GR" altLang="el-GR" dirty="0" err="1">
                <a:solidFill>
                  <a:srgbClr val="3E3D2D"/>
                </a:solidFill>
              </a:rPr>
              <a:t>Come</a:t>
            </a:r>
            <a:r>
              <a:rPr lang="el-GR" altLang="el-GR" dirty="0">
                <a:solidFill>
                  <a:srgbClr val="3E3D2D"/>
                </a:solidFill>
              </a:rPr>
              <a:t> First </a:t>
            </a:r>
            <a:r>
              <a:rPr lang="el-GR" altLang="el-GR" dirty="0" err="1">
                <a:solidFill>
                  <a:srgbClr val="3E3D2D"/>
                </a:solidFill>
              </a:rPr>
              <a:t>Serve</a:t>
            </a:r>
            <a:r>
              <a:rPr lang="el-GR" altLang="el-GR" dirty="0">
                <a:solidFill>
                  <a:srgbClr val="3E3D2D"/>
                </a:solidFill>
              </a:rPr>
              <a:t>)</a:t>
            </a:r>
          </a:p>
          <a:p>
            <a:pPr marL="639763" lvl="1" indent="-273050" fontAlgn="base">
              <a:spcBef>
                <a:spcPct val="20000"/>
              </a:spcBef>
              <a:spcAft>
                <a:spcPct val="0"/>
              </a:spcAft>
              <a:buClr>
                <a:srgbClr val="94C600"/>
              </a:buClr>
              <a:buSzPct val="76000"/>
              <a:buFont typeface="Wingdings 2" panose="05020102010507070707" pitchFamily="18" charset="2"/>
              <a:buChar char=""/>
            </a:pPr>
            <a:r>
              <a:rPr lang="el-GR" altLang="el-GR" dirty="0">
                <a:solidFill>
                  <a:srgbClr val="3E3D2D"/>
                </a:solidFill>
              </a:rPr>
              <a:t>SJF (</a:t>
            </a:r>
            <a:r>
              <a:rPr lang="el-GR" altLang="el-GR" dirty="0" err="1">
                <a:solidFill>
                  <a:srgbClr val="3E3D2D"/>
                </a:solidFill>
              </a:rPr>
              <a:t>Shortest</a:t>
            </a:r>
            <a:r>
              <a:rPr lang="el-GR" altLang="el-GR" dirty="0">
                <a:solidFill>
                  <a:srgbClr val="3E3D2D"/>
                </a:solidFill>
              </a:rPr>
              <a:t> </a:t>
            </a:r>
            <a:r>
              <a:rPr lang="el-GR" altLang="el-GR" dirty="0" err="1">
                <a:solidFill>
                  <a:srgbClr val="3E3D2D"/>
                </a:solidFill>
              </a:rPr>
              <a:t>Job</a:t>
            </a:r>
            <a:r>
              <a:rPr lang="el-GR" altLang="el-GR" dirty="0">
                <a:solidFill>
                  <a:srgbClr val="3E3D2D"/>
                </a:solidFill>
              </a:rPr>
              <a:t> First)</a:t>
            </a:r>
          </a:p>
          <a:p>
            <a:pPr algn="just">
              <a:lnSpc>
                <a:spcPts val="2065"/>
              </a:lnSpc>
              <a:spcBef>
                <a:spcPts val="0"/>
              </a:spcBef>
              <a:spcAft>
                <a:spcPts val="0"/>
              </a:spcAft>
              <a:buClr>
                <a:srgbClr val="000000"/>
              </a:buClr>
              <a:buSzPts val="1200"/>
              <a:buFont typeface="+mj-lt"/>
              <a:buAutoNum type="arabicPeriod"/>
            </a:pPr>
            <a:endParaRPr lang="el-GR" sz="2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Tree>
    <p:extLst>
      <p:ext uri="{BB962C8B-B14F-4D97-AF65-F5344CB8AC3E}">
        <p14:creationId xmlns:p14="http://schemas.microsoft.com/office/powerpoint/2010/main" val="2876680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Αδιέξοδο (</a:t>
            </a:r>
            <a:r>
              <a:rPr lang="en-US" altLang="el-GR" dirty="0"/>
              <a:t>deadlock</a:t>
            </a:r>
            <a:r>
              <a:rPr lang="el-GR" altLang="el-GR" dirty="0"/>
              <a:t>)</a:t>
            </a:r>
            <a:endParaRPr lang="el-GR" dirty="0"/>
          </a:p>
        </p:txBody>
      </p:sp>
      <p:sp>
        <p:nvSpPr>
          <p:cNvPr id="3" name="Θέση περιεχομένου 2"/>
          <p:cNvSpPr>
            <a:spLocks noGrp="1"/>
          </p:cNvSpPr>
          <p:nvPr>
            <p:ph idx="1"/>
          </p:nvPr>
        </p:nvSpPr>
        <p:spPr>
          <a:xfrm>
            <a:off x="437785" y="1300518"/>
            <a:ext cx="4422247"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i="1" dirty="0">
                <a:solidFill>
                  <a:srgbClr val="3E3D2D"/>
                </a:solidFill>
              </a:rPr>
              <a:t>Ένα σύνολο από διεργασίες βρίσκονται σε αδιέξοδο όταν κάθε διεργασία του συνόλου περιμένει για ένα γεγονός  το οποίο μόνο κάποια άλλη διεργασία του συνόλου μπορεί να προκαλέσει</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Τα αδιέξοδα συμβαίνουν όταν δίνεται η δυνατότητα αποκλειστικής πρόσβασης σε διάφορους πόρους</a:t>
            </a:r>
          </a:p>
          <a:p>
            <a:pPr algn="just">
              <a:lnSpc>
                <a:spcPts val="2065"/>
              </a:lnSpc>
              <a:spcBef>
                <a:spcPts val="0"/>
              </a:spcBef>
              <a:spcAft>
                <a:spcPts val="0"/>
              </a:spcAft>
              <a:buClr>
                <a:srgbClr val="000000"/>
              </a:buClr>
              <a:buSzPts val="1200"/>
              <a:buFont typeface="Wingdings" panose="05000000000000000000" pitchFamily="2" charset="2"/>
              <a:buChar char="§"/>
            </a:pPr>
            <a:endParaRPr lang="el-GR"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860032" y="1327820"/>
            <a:ext cx="3949789" cy="1872208"/>
          </a:xfrm>
          <a:prstGeom prst="rect">
            <a:avLst/>
          </a:prstGeom>
        </p:spPr>
      </p:pic>
      <p:sp>
        <p:nvSpPr>
          <p:cNvPr id="6" name="Rectangle 6"/>
          <p:cNvSpPr/>
          <p:nvPr/>
        </p:nvSpPr>
        <p:spPr>
          <a:xfrm>
            <a:off x="5148064" y="3505572"/>
            <a:ext cx="3250952" cy="9787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fontAlgn="auto">
              <a:lnSpc>
                <a:spcPct val="90000"/>
              </a:lnSpc>
              <a:spcBef>
                <a:spcPts val="0"/>
              </a:spcBef>
              <a:spcAft>
                <a:spcPts val="0"/>
              </a:spcAft>
              <a:defRPr/>
            </a:pPr>
            <a:r>
              <a:rPr lang="el-GR" sz="1600" dirty="0"/>
              <a:t>Αδιέξοδο συμβαίνει όταν το ΛΣ δεν θέτει επαρκείς περιορισμούς στις διεργασίες όσον αφορά την χρήση των πόρων.</a:t>
            </a:r>
            <a:endParaRPr lang="en-US" sz="1600" dirty="0"/>
          </a:p>
        </p:txBody>
      </p:sp>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87900" y="2708275"/>
            <a:ext cx="3419475" cy="1620838"/>
          </a:xfrm>
          <a:prstGeom prst="rect">
            <a:avLst/>
          </a:prstGeom>
        </p:spPr>
      </p:pic>
      <p:sp>
        <p:nvSpPr>
          <p:cNvPr id="8" name="Rectangle 6"/>
          <p:cNvSpPr/>
          <p:nvPr/>
        </p:nvSpPr>
        <p:spPr>
          <a:xfrm>
            <a:off x="5219700" y="4797425"/>
            <a:ext cx="2643188" cy="7572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fontAlgn="auto">
              <a:lnSpc>
                <a:spcPct val="90000"/>
              </a:lnSpc>
              <a:spcBef>
                <a:spcPts val="0"/>
              </a:spcBef>
              <a:spcAft>
                <a:spcPts val="0"/>
              </a:spcAft>
              <a:defRPr/>
            </a:pPr>
            <a:r>
              <a:rPr lang="el-GR" sz="1200" dirty="0"/>
              <a:t>Αδιέξοδο συμβαίνει όταν το ΛΣ δεν θέτει επαρκείς περιορισμούς στις διεργασίες όσον αφορά την χρήση των πόρων.</a:t>
            </a:r>
            <a:endParaRPr lang="en-US" sz="1200" dirty="0"/>
          </a:p>
        </p:txBody>
      </p:sp>
    </p:spTree>
    <p:extLst>
      <p:ext uri="{BB962C8B-B14F-4D97-AF65-F5344CB8AC3E}">
        <p14:creationId xmlns:p14="http://schemas.microsoft.com/office/powerpoint/2010/main" val="1062681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Προϋποθέσεις για να υπάρξει αδιέξοδο</a:t>
            </a:r>
          </a:p>
        </p:txBody>
      </p:sp>
      <p:sp>
        <p:nvSpPr>
          <p:cNvPr id="3" name="Θέση περιεχομένου 2"/>
          <p:cNvSpPr>
            <a:spLocks noGrp="1"/>
          </p:cNvSpPr>
          <p:nvPr>
            <p:ph idx="1"/>
          </p:nvPr>
        </p:nvSpPr>
        <p:spPr>
          <a:xfrm>
            <a:off x="437785" y="1300518"/>
            <a:ext cx="4638271"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1600" dirty="0">
                <a:solidFill>
                  <a:srgbClr val="3E3D2D"/>
                </a:solidFill>
              </a:rPr>
              <a:t>Οι ακόλουθες </a:t>
            </a:r>
            <a:r>
              <a:rPr lang="el-GR" sz="1600" b="1" dirty="0">
                <a:solidFill>
                  <a:srgbClr val="3E3D2D"/>
                </a:solidFill>
              </a:rPr>
              <a:t>4 συνθήκες</a:t>
            </a:r>
            <a:r>
              <a:rPr lang="el-GR" sz="1600" dirty="0">
                <a:solidFill>
                  <a:srgbClr val="3E3D2D"/>
                </a:solidFill>
              </a:rPr>
              <a:t> πρέπει να ισχύουν ταυτόχρονα έτσι ώστε να μπορεί να συμβεί αδιέξοδο</a:t>
            </a:r>
          </a:p>
          <a:p>
            <a:pPr marL="640080" lvl="1" indent="-274320">
              <a:spcBef>
                <a:spcPct val="20000"/>
              </a:spcBef>
              <a:buClr>
                <a:srgbClr val="94C600"/>
              </a:buClr>
              <a:buSzPct val="76000"/>
              <a:buFont typeface="Wingdings 2" panose="05020102010507070707" pitchFamily="18" charset="2"/>
              <a:buChar char=""/>
              <a:defRPr/>
            </a:pPr>
            <a:r>
              <a:rPr lang="el-GR" sz="1600" b="1" dirty="0">
                <a:solidFill>
                  <a:srgbClr val="3E3D2D"/>
                </a:solidFill>
              </a:rPr>
              <a:t>Αμοιβαίος αποκλεισμός</a:t>
            </a:r>
            <a:r>
              <a:rPr lang="el-GR" sz="1600" dirty="0">
                <a:solidFill>
                  <a:srgbClr val="3E3D2D"/>
                </a:solidFill>
              </a:rPr>
              <a:t> (ένας πόρος μπορεί να ανατεθεί σε μια μόνο διεργασία)</a:t>
            </a:r>
          </a:p>
          <a:p>
            <a:pPr marL="640080" lvl="1" indent="-274320">
              <a:spcBef>
                <a:spcPct val="20000"/>
              </a:spcBef>
              <a:buClr>
                <a:srgbClr val="94C600"/>
              </a:buClr>
              <a:buSzPct val="76000"/>
              <a:buFont typeface="Wingdings 2" panose="05020102010507070707" pitchFamily="18" charset="2"/>
              <a:buChar char=""/>
              <a:defRPr/>
            </a:pPr>
            <a:r>
              <a:rPr lang="el-GR" sz="1600" b="1" dirty="0">
                <a:solidFill>
                  <a:srgbClr val="3E3D2D"/>
                </a:solidFill>
              </a:rPr>
              <a:t>Παρακράτηση πόρων</a:t>
            </a:r>
            <a:r>
              <a:rPr lang="el-GR" sz="1600" dirty="0">
                <a:solidFill>
                  <a:srgbClr val="3E3D2D"/>
                </a:solidFill>
              </a:rPr>
              <a:t> (μια διεργασία που κρατά ένα πόρο μπορεί να ζητήσει και άλλους πόρους)</a:t>
            </a:r>
          </a:p>
          <a:p>
            <a:pPr marL="640080" lvl="1" indent="-274320">
              <a:spcBef>
                <a:spcPct val="20000"/>
              </a:spcBef>
              <a:buClr>
                <a:srgbClr val="94C600"/>
              </a:buClr>
              <a:buSzPct val="76000"/>
              <a:buFont typeface="Wingdings 2" panose="05020102010507070707" pitchFamily="18" charset="2"/>
              <a:buChar char=""/>
              <a:defRPr/>
            </a:pPr>
            <a:r>
              <a:rPr lang="el-GR" sz="1600" b="1" dirty="0">
                <a:solidFill>
                  <a:srgbClr val="3E3D2D"/>
                </a:solidFill>
              </a:rPr>
              <a:t>Μη </a:t>
            </a:r>
            <a:r>
              <a:rPr lang="el-GR" sz="1600" b="1" dirty="0" err="1">
                <a:solidFill>
                  <a:srgbClr val="3E3D2D"/>
                </a:solidFill>
              </a:rPr>
              <a:t>προεκτοπιστική</a:t>
            </a:r>
            <a:r>
              <a:rPr lang="el-GR" sz="1600" b="1" dirty="0">
                <a:solidFill>
                  <a:srgbClr val="3E3D2D"/>
                </a:solidFill>
              </a:rPr>
              <a:t> κατανομή πόρων</a:t>
            </a:r>
            <a:r>
              <a:rPr lang="el-GR" sz="1600" dirty="0">
                <a:solidFill>
                  <a:srgbClr val="3E3D2D"/>
                </a:solidFill>
              </a:rPr>
              <a:t> (πόροι που έχουν διατεθεί σε μια διεργασία δεν μπορούν να παρθούν με την βία πίσω)</a:t>
            </a:r>
          </a:p>
          <a:p>
            <a:pPr marL="640080" lvl="1" indent="-274320">
              <a:spcBef>
                <a:spcPct val="20000"/>
              </a:spcBef>
              <a:buClr>
                <a:srgbClr val="94C600"/>
              </a:buClr>
              <a:buSzPct val="76000"/>
              <a:buFont typeface="Wingdings 2" panose="05020102010507070707" pitchFamily="18" charset="2"/>
              <a:buChar char=""/>
              <a:defRPr/>
            </a:pPr>
            <a:r>
              <a:rPr lang="el-GR" sz="1600" b="1" dirty="0">
                <a:solidFill>
                  <a:srgbClr val="3E3D2D"/>
                </a:solidFill>
              </a:rPr>
              <a:t>Κυκλική αναμονή</a:t>
            </a:r>
            <a:r>
              <a:rPr lang="el-GR" sz="1600" dirty="0">
                <a:solidFill>
                  <a:srgbClr val="3E3D2D"/>
                </a:solidFill>
              </a:rPr>
              <a:t> (θα πρέπει να υπάρχει μια αλυσίδα από 2 ή περισσότερες διεργασίες που η κάθε μια περιμένει ένα πόρο από την αμέσως επόμενη διεργασία στην αλυσίδα)</a:t>
            </a:r>
          </a:p>
          <a:p>
            <a:pPr algn="just">
              <a:lnSpc>
                <a:spcPts val="2065"/>
              </a:lnSpc>
              <a:spcBef>
                <a:spcPts val="0"/>
              </a:spcBef>
              <a:spcAft>
                <a:spcPts val="0"/>
              </a:spcAft>
              <a:buClr>
                <a:srgbClr val="000000"/>
              </a:buClr>
              <a:buSzPts val="1200"/>
              <a:buFont typeface="+mj-lt"/>
              <a:buAutoNum type="arabicPeriod"/>
            </a:pPr>
            <a:endParaRPr lang="el-GR" sz="20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0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
        <p:nvSpPr>
          <p:cNvPr id="5" name="4 - Θέση περιεχομένου"/>
          <p:cNvSpPr txBox="1">
            <a:spLocks/>
          </p:cNvSpPr>
          <p:nvPr/>
        </p:nvSpPr>
        <p:spPr>
          <a:xfrm>
            <a:off x="5267325" y="1345333"/>
            <a:ext cx="3419475" cy="16561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l-GR" sz="2400" smtClean="0"/>
              <a:t>Για να λυθεί ένα αδιέξοδο αρκεί να αναιρεθεί μια από τις 4 συνθήκες.</a:t>
            </a:r>
          </a:p>
          <a:p>
            <a:endParaRPr lang="el-GR" altLang="el-GR" sz="2400" dirty="0" smtClean="0"/>
          </a:p>
        </p:txBody>
      </p:sp>
    </p:spTree>
    <p:extLst>
      <p:ext uri="{BB962C8B-B14F-4D97-AF65-F5344CB8AC3E}">
        <p14:creationId xmlns:p14="http://schemas.microsoft.com/office/powerpoint/2010/main" val="3424227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Λιμοκτονία (</a:t>
            </a:r>
            <a:r>
              <a:rPr lang="en-US" altLang="el-GR" dirty="0"/>
              <a:t>starvation</a:t>
            </a:r>
            <a:r>
              <a:rPr lang="el-GR" altLang="el-GR" dirty="0"/>
              <a:t>)</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lvl="0" indent="-273050" fontAlgn="base">
              <a:spcBef>
                <a:spcPct val="20000"/>
              </a:spcBef>
              <a:spcAft>
                <a:spcPct val="0"/>
              </a:spcAft>
              <a:buClr>
                <a:srgbClr val="94C600"/>
              </a:buClr>
              <a:buSzPct val="76000"/>
              <a:buFont typeface="Wingdings 2" panose="05020102010507070707" pitchFamily="18" charset="2"/>
              <a:buChar char=""/>
            </a:pPr>
            <a:r>
              <a:rPr lang="el-GR" altLang="el-GR" sz="2400" dirty="0">
                <a:solidFill>
                  <a:srgbClr val="3E3D2D"/>
                </a:solidFill>
              </a:rPr>
              <a:t>Συμβαίνει όταν το ΛΣ θέτει πολλούς περιορισμούς στις διεργασίες όσον αφορά την χρήση των πόρων</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051720" y="2353444"/>
            <a:ext cx="4383730" cy="2554124"/>
          </a:xfrm>
          <a:prstGeom prst="rect">
            <a:avLst/>
          </a:prstGeom>
        </p:spPr>
      </p:pic>
    </p:spTree>
    <p:extLst>
      <p:ext uri="{BB962C8B-B14F-4D97-AF65-F5344CB8AC3E}">
        <p14:creationId xmlns:p14="http://schemas.microsoft.com/office/powerpoint/2010/main" val="2007322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Δειπνούντες φιλόσοφοι</a:t>
            </a:r>
            <a:endParaRPr lang="el-GR" dirty="0"/>
          </a:p>
        </p:txBody>
      </p:sp>
      <p:sp>
        <p:nvSpPr>
          <p:cNvPr id="3" name="Θέση περιεχομένου 2"/>
          <p:cNvSpPr>
            <a:spLocks noGrp="1"/>
          </p:cNvSpPr>
          <p:nvPr>
            <p:ph idx="1"/>
          </p:nvPr>
        </p:nvSpPr>
        <p:spPr>
          <a:xfrm>
            <a:off x="437785" y="1300518"/>
            <a:ext cx="5070319"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200" dirty="0">
                <a:solidFill>
                  <a:srgbClr val="3E3D2D"/>
                </a:solidFill>
              </a:rPr>
              <a:t>5 φιλόσοφοι κάθονται σε στρογγυλό τραπέζι και καθένας θα πρέπει να έχει στην διάθεσή του 2 ξυλάκια (αριστερά και δεξιά από το πιάτο του) έτσι ώστε να φάει το φαγητό που έχει μπροστά του</a:t>
            </a:r>
          </a:p>
          <a:p>
            <a:pPr lvl="0" indent="-274320">
              <a:spcBef>
                <a:spcPct val="20000"/>
              </a:spcBef>
              <a:buClr>
                <a:srgbClr val="94C600"/>
              </a:buClr>
              <a:buSzPct val="76000"/>
              <a:buFont typeface="Wingdings 2" panose="05020102010507070707" pitchFamily="18" charset="2"/>
              <a:buChar char=""/>
              <a:defRPr/>
            </a:pPr>
            <a:r>
              <a:rPr lang="el-GR" sz="2200" dirty="0">
                <a:solidFill>
                  <a:srgbClr val="3E3D2D"/>
                </a:solidFill>
              </a:rPr>
              <a:t>Αν έχει διαθέσιμο 1 μόνο ξυλάκι τότε περιμένει χωρίς να το δεσμεύει.</a:t>
            </a:r>
          </a:p>
          <a:p>
            <a:pPr lvl="0" indent="-274320">
              <a:spcBef>
                <a:spcPct val="20000"/>
              </a:spcBef>
              <a:buClr>
                <a:srgbClr val="94C600"/>
              </a:buClr>
              <a:buSzPct val="76000"/>
              <a:buFont typeface="Wingdings 2" panose="05020102010507070707" pitchFamily="18" charset="2"/>
              <a:buChar char=""/>
              <a:defRPr/>
            </a:pPr>
            <a:r>
              <a:rPr lang="el-GR" sz="2200" dirty="0">
                <a:solidFill>
                  <a:srgbClr val="3E3D2D"/>
                </a:solidFill>
              </a:rPr>
              <a:t>Κάποιος από τους φιλοσόφους μπορεί να λιμοκτονήσει καθώς δεν θα είναι ποτέ και τα 2 ξυλάκια ταυτόχρονα διαθέσιμα</a:t>
            </a:r>
          </a:p>
          <a:p>
            <a:pPr algn="just">
              <a:lnSpc>
                <a:spcPts val="2065"/>
              </a:lnSpc>
              <a:spcBef>
                <a:spcPts val="0"/>
              </a:spcBef>
              <a:spcAft>
                <a:spcPts val="0"/>
              </a:spcAft>
              <a:buClr>
                <a:srgbClr val="000000"/>
              </a:buClr>
              <a:buSzPts val="1200"/>
              <a:buFont typeface="+mj-lt"/>
              <a:buAutoNum type="arabicPeriod"/>
            </a:pPr>
            <a:endParaRPr lang="el-GR" sz="22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2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08104" y="1525251"/>
            <a:ext cx="3308480" cy="3427821"/>
          </a:xfrm>
          <a:prstGeom prst="rect">
            <a:avLst/>
          </a:prstGeom>
        </p:spPr>
      </p:pic>
    </p:spTree>
    <p:extLst>
      <p:ext uri="{BB962C8B-B14F-4D97-AF65-F5344CB8AC3E}">
        <p14:creationId xmlns:p14="http://schemas.microsoft.com/office/powerpoint/2010/main" val="2856132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Διαχείριση συσκευών</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Ο διαχειριστής συσκευών (</a:t>
            </a:r>
            <a:r>
              <a:rPr lang="el-GR" sz="2400" b="1" dirty="0" err="1">
                <a:solidFill>
                  <a:srgbClr val="3E3D2D"/>
                </a:solidFill>
              </a:rPr>
              <a:t>device</a:t>
            </a:r>
            <a:r>
              <a:rPr lang="el-GR" sz="2400" b="1" dirty="0">
                <a:solidFill>
                  <a:srgbClr val="3E3D2D"/>
                </a:solidFill>
              </a:rPr>
              <a:t> </a:t>
            </a:r>
            <a:r>
              <a:rPr lang="el-GR" sz="2400" b="1" dirty="0" err="1">
                <a:solidFill>
                  <a:srgbClr val="3E3D2D"/>
                </a:solidFill>
              </a:rPr>
              <a:t>manager</a:t>
            </a:r>
            <a:r>
              <a:rPr lang="el-GR" sz="2400" dirty="0">
                <a:solidFill>
                  <a:srgbClr val="3E3D2D"/>
                </a:solidFill>
              </a:rPr>
              <a:t>) είναι υπεύθυνος για την προσπέλαση των συσκευών εισόδου-εξόδου (Ι/Ο). </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Οι συσκευές Ι/Ο είναι τάξεις μεγέθους </a:t>
            </a:r>
            <a:r>
              <a:rPr lang="el-GR" sz="2400" b="1" dirty="0">
                <a:solidFill>
                  <a:srgbClr val="3E3D2D"/>
                </a:solidFill>
              </a:rPr>
              <a:t>πιο αργές </a:t>
            </a:r>
            <a:r>
              <a:rPr lang="el-GR" sz="2400" dirty="0">
                <a:solidFill>
                  <a:srgbClr val="3E3D2D"/>
                </a:solidFill>
              </a:rPr>
              <a:t>από την ΚΜΕ και την μνήμη.</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Καθήκοντα διαχειριστή συσκευών</a:t>
            </a:r>
          </a:p>
          <a:p>
            <a:pPr marL="640080" lvl="1" indent="-274320">
              <a:spcBef>
                <a:spcPct val="20000"/>
              </a:spcBef>
              <a:buClr>
                <a:srgbClr val="94C600"/>
              </a:buClr>
              <a:buSzPct val="76000"/>
              <a:buFont typeface="Wingdings 2" panose="05020102010507070707" pitchFamily="18" charset="2"/>
              <a:buChar char=""/>
              <a:defRPr/>
            </a:pPr>
            <a:r>
              <a:rPr lang="el-GR" sz="2000" dirty="0">
                <a:solidFill>
                  <a:srgbClr val="3E3D2D"/>
                </a:solidFill>
              </a:rPr>
              <a:t>Παρακολουθεί συνεχώς κάθε συσκευή  Ι/Ο ώστε να εξασφαλίζει ότι λειτουργεί σωστά. </a:t>
            </a:r>
          </a:p>
          <a:p>
            <a:pPr marL="640080" lvl="1" indent="-274320">
              <a:spcBef>
                <a:spcPct val="20000"/>
              </a:spcBef>
              <a:buClr>
                <a:srgbClr val="94C600"/>
              </a:buClr>
              <a:buSzPct val="76000"/>
              <a:buFont typeface="Wingdings 2" panose="05020102010507070707" pitchFamily="18" charset="2"/>
              <a:buChar char=""/>
              <a:defRPr/>
            </a:pPr>
            <a:r>
              <a:rPr lang="el-GR" sz="2000" dirty="0">
                <a:solidFill>
                  <a:srgbClr val="3E3D2D"/>
                </a:solidFill>
              </a:rPr>
              <a:t>Διατηρεί ουρά με τις διεργασίες που περιμένουν εξυπηρέτηση από κάθε συσκευή την οποία ενημερώνει σύμφωνα με την πρόοδο των διεργασιών.</a:t>
            </a:r>
          </a:p>
          <a:p>
            <a:pPr marL="640080" lvl="1" indent="-274320">
              <a:spcBef>
                <a:spcPct val="20000"/>
              </a:spcBef>
              <a:buClr>
                <a:srgbClr val="94C600"/>
              </a:buClr>
              <a:buSzPct val="76000"/>
              <a:buFont typeface="Wingdings 2" panose="05020102010507070707" pitchFamily="18" charset="2"/>
              <a:buChar char=""/>
              <a:defRPr/>
            </a:pPr>
            <a:r>
              <a:rPr lang="el-GR" sz="2000" dirty="0">
                <a:solidFill>
                  <a:srgbClr val="3E3D2D"/>
                </a:solidFill>
              </a:rPr>
              <a:t>Ελέγχει τις πολιτικές πρόσβασης για την προσπέλαση στις συσκευές Ι/Ο</a:t>
            </a: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2811849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Διαχείριση αρχείων</a:t>
            </a:r>
            <a:endParaRPr lang="el-GR" dirty="0"/>
          </a:p>
        </p:txBody>
      </p:sp>
      <p:sp>
        <p:nvSpPr>
          <p:cNvPr id="3" name="Θέση περιεχομένου 2"/>
          <p:cNvSpPr>
            <a:spLocks noGrp="1"/>
          </p:cNvSpPr>
          <p:nvPr>
            <p:ph idx="1"/>
          </p:nvPr>
        </p:nvSpPr>
        <p:spPr>
          <a:xfrm>
            <a:off x="432782" y="1165535"/>
            <a:ext cx="8240150"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Καθήκοντα διαχειριστή αρχείων (</a:t>
            </a:r>
            <a:r>
              <a:rPr lang="el-GR" sz="2400" b="1" dirty="0" err="1">
                <a:solidFill>
                  <a:srgbClr val="3E3D2D"/>
                </a:solidFill>
              </a:rPr>
              <a:t>File</a:t>
            </a:r>
            <a:r>
              <a:rPr lang="el-GR" sz="2400" b="1" dirty="0">
                <a:solidFill>
                  <a:srgbClr val="3E3D2D"/>
                </a:solidFill>
              </a:rPr>
              <a:t> </a:t>
            </a:r>
            <a:r>
              <a:rPr lang="el-GR" sz="2400" b="1" dirty="0" err="1">
                <a:solidFill>
                  <a:srgbClr val="3E3D2D"/>
                </a:solidFill>
              </a:rPr>
              <a:t>Manager</a:t>
            </a:r>
            <a:r>
              <a:rPr lang="el-GR" sz="2400" dirty="0">
                <a:solidFill>
                  <a:srgbClr val="3E3D2D"/>
                </a:solidFill>
              </a:rPr>
              <a:t>)</a:t>
            </a:r>
          </a:p>
          <a:p>
            <a:pPr marL="640080" lvl="1"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Ελέγχει την πρόσβαση στα αρχεία επιτρέποντας πρόσβαση μόνο σε όσους έχουν την κατάλληλη άδεια (ανάγνωση, εγγραφή, εκτέλεση).</a:t>
            </a:r>
          </a:p>
          <a:p>
            <a:pPr marL="640080" lvl="1"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Επιβλέπει την δημιουργία, διαγραφή και τροποποίηση των αρχείων</a:t>
            </a:r>
          </a:p>
          <a:p>
            <a:pPr marL="640080" lvl="1"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Ελέγχει την ονομασία των αρχείων</a:t>
            </a:r>
          </a:p>
          <a:p>
            <a:pPr marL="640080" lvl="1"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Επιβλέπει την αποθήκευση των αρχείων (που και με ποια μορφή)</a:t>
            </a:r>
          </a:p>
          <a:p>
            <a:pPr marL="640080" lvl="1"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Είναι υπεύθυνος για την αρχειοθέτηση και την λήψη εφεδρικών αντιγράφων.</a:t>
            </a: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spTree>
    <p:extLst>
      <p:ext uri="{BB962C8B-B14F-4D97-AF65-F5344CB8AC3E}">
        <p14:creationId xmlns:p14="http://schemas.microsoft.com/office/powerpoint/2010/main" val="2901769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Unix</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Σχεδιάστηκε το 1969 στα </a:t>
            </a:r>
            <a:r>
              <a:rPr lang="en-US" sz="2400" dirty="0">
                <a:solidFill>
                  <a:srgbClr val="3E3D2D"/>
                </a:solidFill>
              </a:rPr>
              <a:t>Bell Labs</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Είναι φορητό</a:t>
            </a:r>
            <a:r>
              <a:rPr lang="en-US" sz="2400" dirty="0">
                <a:solidFill>
                  <a:srgbClr val="3E3D2D"/>
                </a:solidFill>
              </a:rPr>
              <a:t> </a:t>
            </a:r>
            <a:r>
              <a:rPr lang="el-GR" sz="2400" dirty="0">
                <a:solidFill>
                  <a:srgbClr val="3E3D2D"/>
                </a:solidFill>
              </a:rPr>
              <a:t>ΛΣ καθώς έχει γραφεί σε γλώσσα </a:t>
            </a:r>
            <a:r>
              <a:rPr lang="en-US" sz="2400" dirty="0">
                <a:solidFill>
                  <a:srgbClr val="3E3D2D"/>
                </a:solidFill>
              </a:rPr>
              <a:t>C </a:t>
            </a:r>
            <a:r>
              <a:rPr lang="el-GR" sz="2400" dirty="0">
                <a:solidFill>
                  <a:srgbClr val="3E3D2D"/>
                </a:solidFill>
              </a:rPr>
              <a:t>και όχι σε γλώσσα μηχανής</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Διαθέτει ισχυρές εντολές που μπορούν να συνδυαστούν σε </a:t>
            </a:r>
            <a:r>
              <a:rPr lang="en-US" sz="2400" dirty="0">
                <a:solidFill>
                  <a:srgbClr val="3E3D2D"/>
                </a:solidFill>
              </a:rPr>
              <a:t>scripts</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Είναι ανεξάρτητο από συσκευές (περιέχει ενσωματωμένα προγράμματα οδήγησης)</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Διαθέτει μηχανισμούς ασφάλειας (ταυτοποίηση χρήστη, έλεγχος πρόσβασης)</a:t>
            </a:r>
          </a:p>
          <a:p>
            <a:pPr lvl="0" indent="-274320">
              <a:spcBef>
                <a:spcPct val="20000"/>
              </a:spcBef>
              <a:buClr>
                <a:srgbClr val="94C600"/>
              </a:buClr>
              <a:buSzPct val="76000"/>
              <a:buFont typeface="Wingdings 2" panose="05020102010507070707" pitchFamily="18" charset="2"/>
              <a:buChar char=""/>
              <a:defRPr/>
            </a:pPr>
            <a:endParaRPr lang="el-GR" sz="24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1390814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Βασικά συστατικά </a:t>
            </a:r>
            <a:r>
              <a:rPr lang="en-US" altLang="el-GR" dirty="0"/>
              <a:t>Unix</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1669038067"/>
              </p:ext>
            </p:extLst>
          </p:nvPr>
        </p:nvGraphicFramePr>
        <p:xfrm>
          <a:off x="1183481" y="1470524"/>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029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Linux</a:t>
            </a:r>
            <a:endParaRPr lang="el-GR" dirty="0"/>
          </a:p>
        </p:txBody>
      </p:sp>
      <p:sp>
        <p:nvSpPr>
          <p:cNvPr id="3" name="Θέση περιεχομένου 2"/>
          <p:cNvSpPr>
            <a:spLocks noGrp="1"/>
          </p:cNvSpPr>
          <p:nvPr>
            <p:ph idx="1"/>
          </p:nvPr>
        </p:nvSpPr>
        <p:spPr>
          <a:xfrm>
            <a:off x="437785" y="1300518"/>
            <a:ext cx="5070319"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Κατασκευάστηκε το 1991 από τον τότε φοιτητή </a:t>
            </a:r>
            <a:r>
              <a:rPr lang="en-US" sz="2400" dirty="0">
                <a:solidFill>
                  <a:srgbClr val="3E3D2D"/>
                </a:solidFill>
              </a:rPr>
              <a:t>Linus Torvalds</a:t>
            </a:r>
            <a:endParaRPr lang="el-GR" sz="2400" dirty="0">
              <a:solidFill>
                <a:srgbClr val="3E3D2D"/>
              </a:solidFill>
            </a:endParaRP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Κατασκευάστηκε με στόχο την  αποδοτική εκτέλεση σε μικροεπεξεργαστές της εταιρείας </a:t>
            </a:r>
            <a:r>
              <a:rPr lang="en-US" sz="2400" dirty="0">
                <a:solidFill>
                  <a:srgbClr val="3E3D2D"/>
                </a:solidFill>
              </a:rPr>
              <a:t>Intel</a:t>
            </a: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Ξεκίνησε ως υποσύνολο του </a:t>
            </a:r>
            <a:r>
              <a:rPr lang="en-US" sz="2400" dirty="0">
                <a:solidFill>
                  <a:srgbClr val="3E3D2D"/>
                </a:solidFill>
              </a:rPr>
              <a:t>UNIX</a:t>
            </a:r>
            <a:endParaRPr lang="el-GR" sz="2400" dirty="0">
              <a:solidFill>
                <a:srgbClr val="3E3D2D"/>
              </a:solidFill>
            </a:endParaRPr>
          </a:p>
          <a:p>
            <a:pPr lvl="0" indent="-274320">
              <a:spcBef>
                <a:spcPct val="20000"/>
              </a:spcBef>
              <a:buClr>
                <a:srgbClr val="94C600"/>
              </a:buClr>
              <a:buSzPct val="76000"/>
              <a:buFont typeface="Wingdings 2" panose="05020102010507070707" pitchFamily="18" charset="2"/>
              <a:buChar char=""/>
              <a:defRPr/>
            </a:pPr>
            <a:r>
              <a:rPr lang="el-GR" sz="2400" dirty="0">
                <a:solidFill>
                  <a:srgbClr val="3E3D2D"/>
                </a:solidFill>
              </a:rPr>
              <a:t>Ο πυρήνας 2.0 του </a:t>
            </a:r>
            <a:r>
              <a:rPr lang="en-US" sz="2400" dirty="0">
                <a:solidFill>
                  <a:srgbClr val="3E3D2D"/>
                </a:solidFill>
              </a:rPr>
              <a:t>Linux </a:t>
            </a:r>
            <a:r>
              <a:rPr lang="el-GR" sz="2400" dirty="0">
                <a:solidFill>
                  <a:srgbClr val="3E3D2D"/>
                </a:solidFill>
              </a:rPr>
              <a:t>που κυκλοφόρησε το 1997 έγινε αποδεκτός ως εμπορικό ΛΣ</a:t>
            </a: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34</a:t>
            </a:fld>
            <a:endParaRPr lang="el-GR" dirty="0"/>
          </a:p>
        </p:txBody>
      </p:sp>
      <p:pic>
        <p:nvPicPr>
          <p:cNvPr id="5" name="Picture 2" descr="http://data.crazyengineers.com/attachments/1188-11042-1-pb-gif.79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436096" y="1300518"/>
            <a:ext cx="3042977" cy="3651904"/>
          </a:xfrm>
          <a:prstGeom prst="rect">
            <a:avLst/>
          </a:prstGeom>
        </p:spPr>
      </p:pic>
    </p:spTree>
    <p:extLst>
      <p:ext uri="{BB962C8B-B14F-4D97-AF65-F5344CB8AC3E}">
        <p14:creationId xmlns:p14="http://schemas.microsoft.com/office/powerpoint/2010/main" val="876509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B., </a:t>
            </a:r>
            <a:r>
              <a:rPr lang="el-GR" sz="1600" dirty="0" err="1">
                <a:solidFill>
                  <a:srgbClr val="000000"/>
                </a:solidFill>
                <a:ea typeface="Arial Unicode MS"/>
                <a:cs typeface="Times New Roman" pitchFamily="18" charset="0"/>
              </a:rPr>
              <a:t>Mosharaf</a:t>
            </a:r>
            <a:r>
              <a:rPr lang="el-GR" sz="1600" dirty="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Σταυρακούδης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Α. Εισαγωγή στις υπολογιστικές μεθόδους για τις οικονομικές και επιχειρησιακές σπουδές. Κλειδάριθμος (2012</a:t>
            </a:r>
            <a:r>
              <a:rPr lang="el-GR" sz="16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Β. Εισαγωγής τις βάσεις δεδομένων. Εκδότης Β. </a:t>
            </a:r>
            <a:r>
              <a:rPr lang="el-GR" sz="1600" dirty="0" err="1">
                <a:solidFill>
                  <a:srgbClr val="000000"/>
                </a:solidFill>
                <a:ea typeface="Arial Unicode MS"/>
                <a:cs typeface="Times New Roman" pitchFamily="18" charset="0"/>
              </a:rPr>
              <a:t>Ταμπακάς</a:t>
            </a:r>
            <a:r>
              <a:rPr lang="el-GR" sz="1600" dirty="0">
                <a:solidFill>
                  <a:srgbClr val="000000"/>
                </a:solidFill>
                <a:ea typeface="Arial Unicode MS"/>
                <a:cs typeface="Times New Roman" pitchFamily="18" charset="0"/>
              </a:rPr>
              <a:t>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Γιαννακουδάκης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Ε. Σχεδιασμός και διαχείριση Βάσεων Δεδομένων. Εκδόσεις Ευγενία Σ. Μπένου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ct val="100000"/>
              <a:buFont typeface="+mj-lt"/>
              <a:buAutoNum type="arabicPeriod"/>
            </a:pPr>
            <a:r>
              <a:rPr lang="el-GR" sz="1600" dirty="0" smtClean="0">
                <a:solidFill>
                  <a:srgbClr val="000000"/>
                </a:solidFill>
                <a:ea typeface="Arial Unicode MS"/>
                <a:cs typeface="Times New Roman" pitchFamily="18" charset="0"/>
              </a:rPr>
              <a:t>Πληροφοριακά </a:t>
            </a:r>
            <a:r>
              <a:rPr lang="el-GR" sz="1600" dirty="0">
                <a:solidFill>
                  <a:srgbClr val="000000"/>
                </a:solidFill>
                <a:ea typeface="Arial Unicode MS"/>
                <a:cs typeface="Times New Roman" pitchFamily="18" charset="0"/>
              </a:rPr>
              <a:t>συστήματα επιχειρήσεων II. </a:t>
            </a:r>
            <a:r>
              <a:rPr lang="el-GR" sz="1600" dirty="0" err="1">
                <a:solidFill>
                  <a:srgbClr val="000000"/>
                </a:solidFill>
                <a:ea typeface="Arial Unicode MS"/>
                <a:cs typeface="Times New Roman" pitchFamily="18" charset="0"/>
              </a:rPr>
              <a:t>Πολλάλης</a:t>
            </a:r>
            <a:r>
              <a:rPr lang="el-GR" sz="1600" dirty="0">
                <a:solidFill>
                  <a:srgbClr val="000000"/>
                </a:solidFill>
                <a:ea typeface="Arial Unicode MS"/>
                <a:cs typeface="Times New Roman" pitchFamily="18" charset="0"/>
              </a:rPr>
              <a:t>, Γιαννακόπουλος, Δημόπουλος. Εκδόσεις Σταμούλη (2004).</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2138262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36</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a:t>
            </a:r>
            <a:r>
              <a:rPr lang="en-US" sz="2400" dirty="0" smtClean="0">
                <a:solidFill>
                  <a:schemeClr val="bg1">
                    <a:lumMod val="50000"/>
                  </a:schemeClr>
                </a:solidFill>
              </a:rPr>
              <a:t>I</a:t>
            </a:r>
            <a:r>
              <a:rPr lang="el-GR" sz="2400" dirty="0" smtClean="0">
                <a:solidFill>
                  <a:schemeClr val="bg1">
                    <a:lumMod val="50000"/>
                  </a:schemeClr>
                </a:solidFill>
              </a:rPr>
              <a: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eclass.teiep.gr/OpenClass/courses/ACC137/</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37</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38</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a:t>Εισαγωγή στην επιστήμη των </a:t>
            </a:r>
            <a:r>
              <a:rPr lang="el-GR" dirty="0" smtClean="0"/>
              <a:t>υπολογιστών</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312" y="4212553"/>
            <a:ext cx="6480048" cy="1285240"/>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Λογισμικό Υπολογιστών</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5</a:t>
            </a:fld>
            <a:endParaRPr lang="el-GR" dirty="0"/>
          </a:p>
        </p:txBody>
      </p:sp>
      <p:graphicFrame>
        <p:nvGraphicFramePr>
          <p:cNvPr id="7" name="Θέση περιεχομένου 7"/>
          <p:cNvGraphicFramePr>
            <a:graphicFrameLocks noGrp="1"/>
          </p:cNvGraphicFramePr>
          <p:nvPr>
            <p:ph idx="1"/>
            <p:extLst>
              <p:ext uri="{D42A27DB-BD31-4B8C-83A1-F6EECF244321}">
                <p14:modId xmlns:p14="http://schemas.microsoft.com/office/powerpoint/2010/main" val="362674111"/>
              </p:ext>
            </p:extLst>
          </p:nvPr>
        </p:nvGraphicFramePr>
        <p:xfrm>
          <a:off x="1115616" y="1273324"/>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280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Λειτουργικό Σύστημα </a:t>
            </a:r>
            <a:r>
              <a:rPr lang="el-GR" dirty="0" smtClean="0"/>
              <a:t/>
            </a:r>
            <a:br>
              <a:rPr lang="el-GR" dirty="0" smtClean="0"/>
            </a:br>
            <a:r>
              <a:rPr lang="el-GR" dirty="0" smtClean="0"/>
              <a:t>(</a:t>
            </a:r>
            <a:r>
              <a:rPr lang="en-US" dirty="0"/>
              <a:t>Operating System</a:t>
            </a:r>
            <a:r>
              <a:rPr lang="el-GR" dirty="0"/>
              <a:t>)</a:t>
            </a:r>
          </a:p>
        </p:txBody>
      </p:sp>
      <p:sp>
        <p:nvSpPr>
          <p:cNvPr id="3" name="Θέση περιεχομένου 2"/>
          <p:cNvSpPr>
            <a:spLocks noGrp="1"/>
          </p:cNvSpPr>
          <p:nvPr>
            <p:ph idx="1"/>
          </p:nvPr>
        </p:nvSpPr>
        <p:spPr>
          <a:xfrm>
            <a:off x="437785" y="1452968"/>
            <a:ext cx="4062207" cy="3852804"/>
          </a:xfrm>
        </p:spPr>
        <p:txBody>
          <a:bodyPr>
            <a:noAutofit/>
          </a:bodyPr>
          <a:lstStyle/>
          <a:p>
            <a:pPr lvl="0" indent="-274320">
              <a:spcBef>
                <a:spcPct val="20000"/>
              </a:spcBef>
              <a:buClr>
                <a:srgbClr val="94C600"/>
              </a:buClr>
              <a:buSzPct val="76000"/>
              <a:buFont typeface="Wingdings 2" panose="05020102010507070707" pitchFamily="18" charset="2"/>
              <a:buChar char=""/>
              <a:defRPr/>
            </a:pPr>
            <a:r>
              <a:rPr lang="el-GR" sz="2000" b="1" dirty="0">
                <a:solidFill>
                  <a:srgbClr val="3E3D2D"/>
                </a:solidFill>
              </a:rPr>
              <a:t>Λειτουργικό Σύστημα (ΛΣ) </a:t>
            </a:r>
            <a:r>
              <a:rPr lang="el-GR" sz="2000" dirty="0">
                <a:solidFill>
                  <a:srgbClr val="3E3D2D"/>
                </a:solidFill>
              </a:rPr>
              <a:t>είναι ένα σύνολο προγραμμάτων που διευκολύνει την εκτέλεση άλλων προγραμμάτων που επιθυμούν να χρησιμοποιήσουν τους πόρους του υπολογιστή. Επιτρέπει την διασύνδεση μεταξύ του χρήστη και του υλικού του υπολογιστή και ελέγχει την λειτουργία του υπολογιστή συνολικά.</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pic>
        <p:nvPicPr>
          <p:cNvPr id="5" name="Picture 2" descr="Αρχείο:Operating system placement-el.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08104" y="1448175"/>
            <a:ext cx="2362200" cy="3494087"/>
          </a:xfrm>
          <a:prstGeom prst="rect">
            <a:avLst/>
          </a:prstGeom>
        </p:spPr>
      </p:pic>
    </p:spTree>
    <p:extLst>
      <p:ext uri="{BB962C8B-B14F-4D97-AF65-F5344CB8AC3E}">
        <p14:creationId xmlns:p14="http://schemas.microsoft.com/office/powerpoint/2010/main" val="173563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Διαδεδομένα ΛΣ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
        <p:nvSpPr>
          <p:cNvPr id="6" name="3 - Θέση περιεχομένου"/>
          <p:cNvSpPr>
            <a:spLocks noGrp="1"/>
          </p:cNvSpPr>
          <p:nvPr>
            <p:ph sz="quarter" idx="4294967295"/>
          </p:nvPr>
        </p:nvSpPr>
        <p:spPr>
          <a:xfrm>
            <a:off x="969963" y="1267487"/>
            <a:ext cx="3419475" cy="3494087"/>
          </a:xfrm>
          <a:prstGeom prst="rect">
            <a:avLst/>
          </a:prstGeom>
        </p:spPr>
        <p:txBody>
          <a:bodyPr rtlCol="0">
            <a:normAutofit fontScale="70000" lnSpcReduction="20000"/>
          </a:bodyPr>
          <a:lstStyle/>
          <a:p>
            <a:pPr indent="-274320" fontAlgn="auto">
              <a:spcAft>
                <a:spcPts val="0"/>
              </a:spcAft>
              <a:defRPr/>
            </a:pPr>
            <a:r>
              <a:rPr lang="en-US" dirty="0" smtClean="0"/>
              <a:t>Windows</a:t>
            </a:r>
          </a:p>
          <a:p>
            <a:pPr marL="640080" lvl="1" indent="-274320" fontAlgn="auto">
              <a:spcAft>
                <a:spcPts val="0"/>
              </a:spcAft>
              <a:defRPr/>
            </a:pPr>
            <a:r>
              <a:rPr lang="en-US" dirty="0" smtClean="0"/>
              <a:t>Windows 2003</a:t>
            </a:r>
          </a:p>
          <a:p>
            <a:pPr marL="640080" lvl="1" indent="-274320" fontAlgn="auto">
              <a:spcAft>
                <a:spcPts val="0"/>
              </a:spcAft>
              <a:defRPr/>
            </a:pPr>
            <a:r>
              <a:rPr lang="en-US" dirty="0" smtClean="0"/>
              <a:t>Windows XP</a:t>
            </a:r>
          </a:p>
          <a:p>
            <a:pPr marL="640080" lvl="1" indent="-274320" fontAlgn="auto">
              <a:spcAft>
                <a:spcPts val="0"/>
              </a:spcAft>
              <a:defRPr/>
            </a:pPr>
            <a:r>
              <a:rPr lang="en-US" dirty="0" smtClean="0"/>
              <a:t>Windows Vista</a:t>
            </a:r>
          </a:p>
          <a:p>
            <a:pPr marL="640080" lvl="1" indent="-274320" fontAlgn="auto">
              <a:spcAft>
                <a:spcPts val="0"/>
              </a:spcAft>
              <a:defRPr/>
            </a:pPr>
            <a:r>
              <a:rPr lang="en-US" dirty="0" smtClean="0"/>
              <a:t>Windows 7</a:t>
            </a:r>
          </a:p>
          <a:p>
            <a:pPr marL="640080" lvl="1" indent="-274320" fontAlgn="auto">
              <a:spcAft>
                <a:spcPts val="0"/>
              </a:spcAft>
              <a:defRPr/>
            </a:pPr>
            <a:r>
              <a:rPr lang="en-US" dirty="0" smtClean="0"/>
              <a:t>Windows 8</a:t>
            </a:r>
          </a:p>
          <a:p>
            <a:pPr indent="-274320" fontAlgn="auto">
              <a:spcAft>
                <a:spcPts val="0"/>
              </a:spcAft>
              <a:defRPr/>
            </a:pPr>
            <a:r>
              <a:rPr lang="en-US" dirty="0" smtClean="0"/>
              <a:t>Unix</a:t>
            </a:r>
          </a:p>
          <a:p>
            <a:pPr marL="640080" lvl="1" indent="-274320" fontAlgn="auto">
              <a:spcAft>
                <a:spcPts val="0"/>
              </a:spcAft>
              <a:defRPr/>
            </a:pPr>
            <a:r>
              <a:rPr lang="en-US" dirty="0" smtClean="0"/>
              <a:t>Solaris</a:t>
            </a:r>
          </a:p>
          <a:p>
            <a:pPr marL="640080" lvl="1" indent="-274320" fontAlgn="auto">
              <a:spcAft>
                <a:spcPts val="0"/>
              </a:spcAft>
              <a:defRPr/>
            </a:pPr>
            <a:r>
              <a:rPr lang="en-US" dirty="0" smtClean="0"/>
              <a:t>AIX</a:t>
            </a:r>
          </a:p>
          <a:p>
            <a:pPr indent="-274320" fontAlgn="auto">
              <a:spcAft>
                <a:spcPts val="0"/>
              </a:spcAft>
              <a:defRPr/>
            </a:pPr>
            <a:r>
              <a:rPr lang="en-US" dirty="0" smtClean="0"/>
              <a:t>Apple</a:t>
            </a:r>
          </a:p>
          <a:p>
            <a:pPr marL="640080" lvl="1" indent="-274320" fontAlgn="auto">
              <a:spcAft>
                <a:spcPts val="0"/>
              </a:spcAft>
              <a:defRPr/>
            </a:pPr>
            <a:r>
              <a:rPr lang="en-US" dirty="0" smtClean="0"/>
              <a:t>OS X</a:t>
            </a:r>
          </a:p>
          <a:p>
            <a:pPr indent="-274320" fontAlgn="auto">
              <a:spcAft>
                <a:spcPts val="0"/>
              </a:spcAft>
              <a:defRPr/>
            </a:pPr>
            <a:endParaRPr lang="en-US" dirty="0" smtClean="0"/>
          </a:p>
          <a:p>
            <a:pPr marL="640080" lvl="1" indent="-274320" fontAlgn="auto">
              <a:spcAft>
                <a:spcPts val="0"/>
              </a:spcAft>
              <a:defRPr/>
            </a:pPr>
            <a:endParaRPr lang="en-US" dirty="0" smtClean="0"/>
          </a:p>
          <a:p>
            <a:pPr marL="640080" lvl="1" indent="-274320" fontAlgn="auto">
              <a:spcAft>
                <a:spcPts val="0"/>
              </a:spcAft>
              <a:defRPr/>
            </a:pPr>
            <a:endParaRPr lang="el-GR" dirty="0"/>
          </a:p>
        </p:txBody>
      </p:sp>
      <p:sp>
        <p:nvSpPr>
          <p:cNvPr id="7" name="4 - Θέση περιεχομένου"/>
          <p:cNvSpPr>
            <a:spLocks noGrp="1"/>
          </p:cNvSpPr>
          <p:nvPr>
            <p:ph sz="quarter" idx="4294967295"/>
          </p:nvPr>
        </p:nvSpPr>
        <p:spPr>
          <a:xfrm>
            <a:off x="4572000" y="1267487"/>
            <a:ext cx="3419475" cy="3494087"/>
          </a:xfrm>
          <a:prstGeom prst="rect">
            <a:avLst/>
          </a:prstGeom>
        </p:spPr>
        <p:txBody>
          <a:bodyPr rtlCol="0">
            <a:normAutofit fontScale="55000" lnSpcReduction="20000"/>
          </a:bodyPr>
          <a:lstStyle/>
          <a:p>
            <a:pPr indent="-274320" fontAlgn="auto">
              <a:spcAft>
                <a:spcPts val="0"/>
              </a:spcAft>
              <a:defRPr/>
            </a:pPr>
            <a:r>
              <a:rPr lang="en-US" dirty="0" smtClean="0"/>
              <a:t>Linux</a:t>
            </a:r>
          </a:p>
          <a:p>
            <a:pPr marL="640080" lvl="1" indent="-274320" fontAlgn="auto">
              <a:spcAft>
                <a:spcPts val="0"/>
              </a:spcAft>
              <a:defRPr/>
            </a:pPr>
            <a:r>
              <a:rPr lang="en-US" dirty="0" err="1" smtClean="0"/>
              <a:t>Ubuntu</a:t>
            </a:r>
            <a:endParaRPr lang="en-US" dirty="0" smtClean="0"/>
          </a:p>
          <a:p>
            <a:pPr marL="640080" lvl="1" indent="-274320" fontAlgn="auto">
              <a:spcAft>
                <a:spcPts val="0"/>
              </a:spcAft>
              <a:defRPr/>
            </a:pPr>
            <a:r>
              <a:rPr lang="en-US" dirty="0" err="1" smtClean="0"/>
              <a:t>Xubuntu</a:t>
            </a:r>
            <a:endParaRPr lang="en-US" dirty="0" smtClean="0"/>
          </a:p>
          <a:p>
            <a:pPr marL="640080" lvl="1" indent="-274320" fontAlgn="auto">
              <a:spcAft>
                <a:spcPts val="0"/>
              </a:spcAft>
              <a:defRPr/>
            </a:pPr>
            <a:r>
              <a:rPr lang="en-US" dirty="0" smtClean="0"/>
              <a:t>Red Hat</a:t>
            </a:r>
          </a:p>
          <a:p>
            <a:pPr marL="640080" lvl="1" indent="-274320" fontAlgn="auto">
              <a:spcAft>
                <a:spcPts val="0"/>
              </a:spcAft>
              <a:defRPr/>
            </a:pPr>
            <a:r>
              <a:rPr lang="en-US" dirty="0" err="1" smtClean="0"/>
              <a:t>Suse</a:t>
            </a:r>
            <a:endParaRPr lang="en-US" dirty="0" smtClean="0"/>
          </a:p>
          <a:p>
            <a:pPr marL="640080" lvl="1" indent="-274320" fontAlgn="auto">
              <a:spcAft>
                <a:spcPts val="0"/>
              </a:spcAft>
              <a:defRPr/>
            </a:pPr>
            <a:r>
              <a:rPr lang="en-US" dirty="0" err="1" smtClean="0"/>
              <a:t>Debian</a:t>
            </a:r>
            <a:endParaRPr lang="en-US" dirty="0" smtClean="0"/>
          </a:p>
          <a:p>
            <a:pPr marL="640080" lvl="1" indent="-274320" fontAlgn="auto">
              <a:spcAft>
                <a:spcPts val="0"/>
              </a:spcAft>
              <a:defRPr/>
            </a:pPr>
            <a:r>
              <a:rPr lang="en-US" dirty="0" smtClean="0"/>
              <a:t>Scientific Linux</a:t>
            </a:r>
          </a:p>
          <a:p>
            <a:pPr marL="640080" lvl="1" indent="-274320" fontAlgn="auto">
              <a:spcAft>
                <a:spcPts val="0"/>
              </a:spcAft>
              <a:defRPr/>
            </a:pPr>
            <a:r>
              <a:rPr lang="en-US" dirty="0" err="1" smtClean="0"/>
              <a:t>Bodhi</a:t>
            </a:r>
            <a:r>
              <a:rPr lang="en-US" dirty="0" smtClean="0"/>
              <a:t> Linux</a:t>
            </a:r>
          </a:p>
          <a:p>
            <a:pPr marL="640080" lvl="1" indent="-274320" fontAlgn="auto">
              <a:spcAft>
                <a:spcPts val="0"/>
              </a:spcAft>
              <a:defRPr/>
            </a:pPr>
            <a:r>
              <a:rPr lang="en-US" dirty="0" smtClean="0"/>
              <a:t>…</a:t>
            </a:r>
          </a:p>
          <a:p>
            <a:pPr indent="-274320" fontAlgn="auto">
              <a:spcAft>
                <a:spcPts val="0"/>
              </a:spcAft>
              <a:defRPr/>
            </a:pPr>
            <a:r>
              <a:rPr lang="en-US" dirty="0" smtClean="0"/>
              <a:t>FreeBSD</a:t>
            </a:r>
          </a:p>
          <a:p>
            <a:pPr indent="-274320" fontAlgn="auto">
              <a:spcAft>
                <a:spcPts val="0"/>
              </a:spcAft>
              <a:defRPr/>
            </a:pPr>
            <a:r>
              <a:rPr lang="en-US" dirty="0" smtClean="0"/>
              <a:t>PC-BSD</a:t>
            </a:r>
          </a:p>
          <a:p>
            <a:pPr indent="-274320" fontAlgn="auto">
              <a:spcAft>
                <a:spcPts val="0"/>
              </a:spcAft>
              <a:defRPr/>
            </a:pPr>
            <a:r>
              <a:rPr lang="en-US" dirty="0" smtClean="0"/>
              <a:t>Haiku</a:t>
            </a:r>
            <a:endParaRPr lang="el-GR" dirty="0" smtClean="0"/>
          </a:p>
          <a:p>
            <a:pPr indent="-274320" fontAlgn="auto">
              <a:spcAft>
                <a:spcPts val="0"/>
              </a:spcAft>
              <a:defRPr/>
            </a:pPr>
            <a:r>
              <a:rPr lang="en-US" dirty="0" err="1" smtClean="0"/>
              <a:t>FreeDos</a:t>
            </a:r>
            <a:endParaRPr lang="el-GR" dirty="0"/>
          </a:p>
        </p:txBody>
      </p:sp>
      <p:pic>
        <p:nvPicPr>
          <p:cNvPr id="8" name="Picture 4" descr="http://upload.wikimedia.org/wikipedia/el/thumb/b/b9/MacOS_original_logo.svg/220px-MacOS_original_lo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0" y="3391562"/>
            <a:ext cx="20955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Tu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925" y="1446874"/>
            <a:ext cx="91122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SD-daemon-rende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6538" y="3462999"/>
            <a:ext cx="903287"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Microsoft_Windows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475" y="1951699"/>
            <a:ext cx="11525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951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Επιφάνεια εργασίας του </a:t>
            </a:r>
            <a:r>
              <a:rPr lang="en-US" dirty="0"/>
              <a:t>Macintosh </a:t>
            </a:r>
            <a:r>
              <a:rPr lang="el-GR" dirty="0"/>
              <a:t>το 1984</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pic>
        <p:nvPicPr>
          <p:cNvPr id="6" name="Picture 2" descr="File:Apple Macintosh Desktop.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19672" y="1370525"/>
            <a:ext cx="5904656" cy="3944126"/>
          </a:xfrm>
        </p:spPr>
      </p:pic>
    </p:spTree>
    <p:extLst>
      <p:ext uri="{BB962C8B-B14F-4D97-AF65-F5344CB8AC3E}">
        <p14:creationId xmlns:p14="http://schemas.microsoft.com/office/powerpoint/2010/main" val="1826051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ΛΣ για κινητά και για ταμπλέτες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
        <p:nvSpPr>
          <p:cNvPr id="6" name="3 - Θέση περιεχομένου"/>
          <p:cNvSpPr>
            <a:spLocks noGrp="1"/>
          </p:cNvSpPr>
          <p:nvPr>
            <p:ph sz="quarter" idx="4294967295"/>
          </p:nvPr>
        </p:nvSpPr>
        <p:spPr>
          <a:xfrm>
            <a:off x="827584" y="1331781"/>
            <a:ext cx="3419475" cy="3494087"/>
          </a:xfrm>
          <a:prstGeom prst="rect">
            <a:avLst/>
          </a:prstGeom>
        </p:spPr>
        <p:txBody>
          <a:bodyPr/>
          <a:lstStyle/>
          <a:p>
            <a:r>
              <a:rPr lang="en-US" altLang="el-GR" smtClean="0"/>
              <a:t>iOS</a:t>
            </a:r>
          </a:p>
          <a:p>
            <a:r>
              <a:rPr lang="en-US" altLang="el-GR" smtClean="0"/>
              <a:t>Android</a:t>
            </a:r>
          </a:p>
          <a:p>
            <a:r>
              <a:rPr lang="en-US" altLang="el-GR" smtClean="0"/>
              <a:t>Windows Mobile</a:t>
            </a:r>
            <a:endParaRPr lang="el-GR" altLang="el-GR" smtClean="0"/>
          </a:p>
          <a:p>
            <a:r>
              <a:rPr lang="en-US" altLang="el-GR" smtClean="0"/>
              <a:t>Symbian</a:t>
            </a:r>
            <a:endParaRPr lang="el-GR" altLang="el-GR" smtClean="0"/>
          </a:p>
        </p:txBody>
      </p:sp>
      <p:pic>
        <p:nvPicPr>
          <p:cNvPr id="7" name="Picture 6" descr="http://4.bp.blogspot.com/_-DW96ABIEYg/S83Aztyi7VI/AAAAAAAAASk/GCepXWIqB9g/s1600/wm_logo.jpg"/>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1332409" y="3600318"/>
            <a:ext cx="1727200" cy="904875"/>
          </a:xfrm>
          <a:prstGeom prst="rect">
            <a:avLst/>
          </a:prstGeom>
        </p:spPr>
      </p:pic>
      <p:pic>
        <p:nvPicPr>
          <p:cNvPr id="8" name="Picture 4" descr="http://2.bp.blogspot.com/_cmk_2gDu1SQ/TSGKSOfmj8I/AAAAAAAAAK0/iMKWWusiCkQ/s320/androi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759" y="158419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s://encrypted-tbn0.gstatic.com/images?q=tbn:ANd9GcQMuS39ViH9hHzcGPa-Ww6G3X7qSQK9KyD1QFCA8Kxnp199ohqOf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984" y="3405056"/>
            <a:ext cx="11033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www.techteam.gr/wp-content/uploads/2010/03/symbian_o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159" y="3887656"/>
            <a:ext cx="16764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3792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3738</TotalTime>
  <Words>2029</Words>
  <Application>Microsoft Office PowerPoint</Application>
  <PresentationFormat>Προβολή στην οθόνη (16:10)</PresentationFormat>
  <Paragraphs>331</Paragraphs>
  <Slides>39</Slides>
  <Notes>39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39</vt:i4>
      </vt:variant>
    </vt:vector>
  </HeadingPairs>
  <TitlesOfParts>
    <vt:vector size="46" baseType="lpstr">
      <vt:lpstr>Arial Unicode MS</vt:lpstr>
      <vt:lpstr>Arial</vt:lpstr>
      <vt:lpstr>Calibri</vt:lpstr>
      <vt:lpstr>Times New Roman</vt:lpstr>
      <vt:lpstr>Wingdings</vt:lpstr>
      <vt:lpstr>Wingdings 2</vt:lpstr>
      <vt:lpstr>Θέμα του Office</vt:lpstr>
      <vt:lpstr>Πληροφορική II</vt:lpstr>
      <vt:lpstr>Παρουσίαση του PowerPoint</vt:lpstr>
      <vt:lpstr>Άδειες Χρήσης</vt:lpstr>
      <vt:lpstr>Χρηματοδότηση</vt:lpstr>
      <vt:lpstr>Λογισμικό Υπολογιστών</vt:lpstr>
      <vt:lpstr>Λειτουργικό Σύστημα  (Operating System)</vt:lpstr>
      <vt:lpstr>Διαδεδομένα ΛΣ</vt:lpstr>
      <vt:lpstr>Επιφάνεια εργασίας του Macintosh το 1984</vt:lpstr>
      <vt:lpstr>ΛΣ για κινητά και για ταμπλέτες</vt:lpstr>
      <vt:lpstr>Στόχοι ΛΣ</vt:lpstr>
      <vt:lpstr>Πολυπλοκότητα ΛΣ</vt:lpstr>
      <vt:lpstr>Διαδικασία εκκίνησης Η/Υ</vt:lpstr>
      <vt:lpstr>Εξέλιξη των ΛΣ</vt:lpstr>
      <vt:lpstr>Πολυπρογραμματισμός</vt:lpstr>
      <vt:lpstr>Ειδικές κατηγορίες ΛΣ</vt:lpstr>
      <vt:lpstr>Συστατικά στοιχεία των ΛΣ</vt:lpstr>
      <vt:lpstr>Διασύνδεση χρήστη</vt:lpstr>
      <vt:lpstr>Διαχείριση μνήμης</vt:lpstr>
      <vt:lpstr>Διαμέριση (partitioning)</vt:lpstr>
      <vt:lpstr>Προβλήματα διαμέρισης</vt:lpstr>
      <vt:lpstr>Σελιδοποίηση (paging)</vt:lpstr>
      <vt:lpstr>Διαχείριση διεργασιών</vt:lpstr>
      <vt:lpstr>Διάγραμμα καταστάσεων με τα όρια μεταξύ προγράμματος, εργασίας, διεργασίας</vt:lpstr>
      <vt:lpstr>Χρονοπρογραμματιστές - Ουρές</vt:lpstr>
      <vt:lpstr>Πολιτικές επιλογής διεργασιών προς εκτέλεση</vt:lpstr>
      <vt:lpstr>Αδιέξοδο (deadlock)</vt:lpstr>
      <vt:lpstr>Προϋποθέσεις για να υπάρξει αδιέξοδο</vt:lpstr>
      <vt:lpstr>Λιμοκτονία (starvation)</vt:lpstr>
      <vt:lpstr>Δειπνούντες φιλόσοφοι</vt:lpstr>
      <vt:lpstr>Διαχείριση συσκευών</vt:lpstr>
      <vt:lpstr>Διαχείριση αρχείων</vt:lpstr>
      <vt:lpstr>Unix</vt:lpstr>
      <vt:lpstr>Βασικά συστατικά Unix</vt:lpstr>
      <vt:lpstr>Linux</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Gogos</dc:creator>
  <cp:lastModifiedBy>Evaggelos Karvounis</cp:lastModifiedBy>
  <cp:revision>273</cp:revision>
  <dcterms:created xsi:type="dcterms:W3CDTF">2012-09-06T09:03:05Z</dcterms:created>
  <dcterms:modified xsi:type="dcterms:W3CDTF">2015-09-23T17:53:51Z</dcterms:modified>
</cp:coreProperties>
</file>