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290" r:id="rId11"/>
    <p:sldId id="295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5795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Προσδιορισμός συγκέντρωσης πρωτεϊνών,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420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freeman.com/Berg7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Προσδιορισμός συγκέντρωσης πρωτεϊνών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1. </a:t>
            </a:r>
            <a:r>
              <a:rPr lang="en-GB" sz="1600" dirty="0"/>
              <a:t>Bradford MM. </a:t>
            </a:r>
            <a:r>
              <a:rPr lang="en-GB" sz="1600" u="sng" dirty="0">
                <a:hlinkClick r:id="rId3"/>
              </a:rPr>
              <a:t>A rapid and sensitive method for the quantitation of microgram quantities of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protein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utilizing the principle of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protein-dye binding.</a:t>
            </a:r>
            <a:r>
              <a:rPr lang="el-GR" sz="1600" dirty="0"/>
              <a:t> </a:t>
            </a:r>
            <a:r>
              <a:rPr lang="el-GR" sz="1600" dirty="0" err="1"/>
              <a:t>Anal</a:t>
            </a:r>
            <a:r>
              <a:rPr lang="el-GR" sz="1600" dirty="0"/>
              <a:t> </a:t>
            </a:r>
            <a:r>
              <a:rPr lang="el-GR" sz="1600" dirty="0" err="1"/>
              <a:t>Biochem</a:t>
            </a:r>
            <a:r>
              <a:rPr lang="el-GR" sz="1600" dirty="0"/>
              <a:t>. 1976, 72:248-254. 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2</a:t>
            </a:r>
            <a:r>
              <a:rPr lang="el-GR" sz="1600" dirty="0"/>
              <a:t>. </a:t>
            </a:r>
            <a:r>
              <a:rPr lang="en-US" sz="1600" dirty="0"/>
              <a:t>John Clark</a:t>
            </a:r>
            <a:r>
              <a:rPr lang="el-GR" sz="1600" dirty="0"/>
              <a:t>, </a:t>
            </a:r>
            <a:r>
              <a:rPr lang="en-US" sz="1600" dirty="0"/>
              <a:t>Robert Switzer</a:t>
            </a:r>
            <a:r>
              <a:rPr lang="el-GR" sz="1600" dirty="0"/>
              <a:t>. ΠΕΙΡΑΜΑΤΙΚΗ ΒΙΟΧΗΜΕΙΑ.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1992, 2</a:t>
            </a:r>
            <a:r>
              <a:rPr lang="el-GR" sz="1600" baseline="30000" dirty="0"/>
              <a:t>η</a:t>
            </a:r>
            <a:r>
              <a:rPr lang="el-GR" sz="1600" dirty="0"/>
              <a:t> εκτύπωση, 2001. 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3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</a:t>
            </a:r>
            <a:r>
              <a:rPr lang="en-GB" sz="1600" dirty="0"/>
              <a:t> </a:t>
            </a:r>
            <a:r>
              <a:rPr lang="el-GR" sz="1600" dirty="0"/>
              <a:t>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 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4</a:t>
            </a:r>
            <a:r>
              <a:rPr lang="el-GR" sz="1600" dirty="0"/>
              <a:t>. </a:t>
            </a:r>
            <a:r>
              <a:rPr lang="en-US" sz="1600" dirty="0"/>
              <a:t>Jeremy M</a:t>
            </a:r>
            <a:r>
              <a:rPr lang="el-GR" sz="1600" dirty="0"/>
              <a:t>. </a:t>
            </a:r>
            <a:r>
              <a:rPr lang="en-US" sz="1600" dirty="0"/>
              <a:t>Berg</a:t>
            </a:r>
            <a:r>
              <a:rPr lang="el-GR" sz="1600" dirty="0"/>
              <a:t>, </a:t>
            </a:r>
            <a:r>
              <a:rPr lang="en-US" sz="1600" dirty="0"/>
              <a:t>John L</a:t>
            </a:r>
            <a:r>
              <a:rPr lang="el-GR" sz="1600" dirty="0"/>
              <a:t>. </a:t>
            </a:r>
            <a:r>
              <a:rPr lang="en-US" sz="1600" dirty="0" err="1"/>
              <a:t>Tymoczo</a:t>
            </a:r>
            <a:r>
              <a:rPr lang="el-GR" sz="1600" dirty="0"/>
              <a:t>, </a:t>
            </a:r>
            <a:r>
              <a:rPr lang="en-US" sz="1600" dirty="0" err="1"/>
              <a:t>Lubert</a:t>
            </a:r>
            <a:r>
              <a:rPr lang="en-US" sz="1600" dirty="0"/>
              <a:t> </a:t>
            </a:r>
            <a:r>
              <a:rPr lang="en-US" sz="1600" dirty="0" err="1"/>
              <a:t>Stryer</a:t>
            </a:r>
            <a:r>
              <a:rPr lang="el-GR" sz="1600" dirty="0"/>
              <a:t>, ΒΙΟΧΗΜΕΙΑ, 5</a:t>
            </a:r>
            <a:r>
              <a:rPr lang="el-GR" sz="1600" baseline="30000" dirty="0"/>
              <a:t>η</a:t>
            </a:r>
            <a:r>
              <a:rPr lang="el-GR" sz="1600" dirty="0"/>
              <a:t> έκδοση, Α τόμος,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2004. Βλέπε και διαδικτυακό τόπο του βιβλίου </a:t>
            </a:r>
            <a:r>
              <a:rPr lang="en-US" sz="1600" u="sng" dirty="0">
                <a:hlinkClick r:id="rId4"/>
              </a:rPr>
              <a:t>www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whfreeman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el-GR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Berg</a:t>
            </a:r>
            <a:r>
              <a:rPr lang="el-GR" sz="1600" u="sng" dirty="0">
                <a:hlinkClick r:id="rId4"/>
              </a:rPr>
              <a:t>7</a:t>
            </a:r>
            <a:r>
              <a:rPr lang="en-US" sz="1600" u="sng" dirty="0">
                <a:hlinkClick r:id="rId4"/>
              </a:rPr>
              <a:t>e</a:t>
            </a:r>
            <a:r>
              <a:rPr lang="el-GR" sz="1600" u="sng" dirty="0">
                <a:hlinkClick r:id="rId4"/>
              </a:rPr>
              <a:t>/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5</a:t>
            </a:r>
            <a:r>
              <a:rPr lang="el-GR" sz="1600" dirty="0"/>
              <a:t>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</a:t>
            </a:r>
            <a:r>
              <a:rPr lang="el-GR" sz="1600" baseline="30000" dirty="0"/>
              <a:t>η</a:t>
            </a:r>
            <a:r>
              <a:rPr lang="el-GR" sz="1600" dirty="0"/>
              <a:t> έκδοση, </a:t>
            </a:r>
            <a:r>
              <a:rPr lang="en-US" sz="1600" dirty="0"/>
              <a:t>University Studio Press</a:t>
            </a:r>
            <a:r>
              <a:rPr lang="el-GR" sz="1600" dirty="0"/>
              <a:t>, Θεσσαλονίκη, 2007/2010.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6</a:t>
            </a:r>
            <a:r>
              <a:rPr lang="el-GR" sz="1600" dirty="0"/>
              <a:t>. </a:t>
            </a:r>
            <a:r>
              <a:rPr lang="pt-BR" sz="1600" dirty="0"/>
              <a:t>Campbell NA</a:t>
            </a:r>
            <a:r>
              <a:rPr lang="el-GR" sz="1600" dirty="0"/>
              <a:t>, </a:t>
            </a:r>
            <a:r>
              <a:rPr lang="pt-BR" sz="1600" dirty="0"/>
              <a:t>Reece JB</a:t>
            </a:r>
            <a:r>
              <a:rPr lang="el-GR" sz="1600" dirty="0"/>
              <a:t>. </a:t>
            </a:r>
            <a:r>
              <a:rPr lang="el-GR" sz="1600" i="1" dirty="0"/>
              <a:t>Βιολογία</a:t>
            </a:r>
            <a:r>
              <a:rPr lang="el-GR" sz="1600" dirty="0"/>
              <a:t>, τόμος Ι. 8</a:t>
            </a:r>
            <a:r>
              <a:rPr lang="el-GR" sz="1600" baseline="30000" dirty="0"/>
              <a:t>η</a:t>
            </a:r>
            <a:r>
              <a:rPr lang="el-GR" sz="1600" dirty="0"/>
              <a:t> έκδοση, Πανεπιστημιακές Εκδόσεις Κρήτης, Ηράκλειο, 2010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συγκέντρωσης πρωτεϊνών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/>
              <a:t>Προσδιορισμός συγκέντρωσης </a:t>
            </a:r>
            <a:r>
              <a:rPr lang="el-GR" sz="2800" dirty="0" smtClean="0"/>
              <a:t>πρωτεϊνών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Προσδιορισμός</a:t>
            </a:r>
            <a:r>
              <a:rPr lang="en-GB" dirty="0"/>
              <a:t> </a:t>
            </a:r>
            <a:r>
              <a:rPr lang="en-GB" dirty="0" err="1"/>
              <a:t>την</a:t>
            </a:r>
            <a:r>
              <a:rPr lang="en-GB" dirty="0"/>
              <a:t> </a:t>
            </a:r>
            <a:r>
              <a:rPr lang="en-GB" dirty="0" err="1"/>
              <a:t>άγνωστης</a:t>
            </a:r>
            <a:r>
              <a:rPr lang="en-GB" dirty="0"/>
              <a:t> </a:t>
            </a:r>
            <a:r>
              <a:rPr lang="en-GB" dirty="0" err="1"/>
              <a:t>συγκέντρωσης</a:t>
            </a:r>
            <a:r>
              <a:rPr lang="en-GB" dirty="0"/>
              <a:t> </a:t>
            </a:r>
            <a:r>
              <a:rPr lang="en-GB" dirty="0" err="1"/>
              <a:t>της</a:t>
            </a:r>
            <a:r>
              <a:rPr lang="en-GB" dirty="0"/>
              <a:t> </a:t>
            </a:r>
            <a:r>
              <a:rPr lang="en-GB" dirty="0" err="1"/>
              <a:t>λευκωμ</a:t>
            </a:r>
            <a:r>
              <a:rPr lang="en-GB" dirty="0"/>
              <a:t>ατίνης του βόειου ορού (</a:t>
            </a:r>
            <a:r>
              <a:rPr lang="en-US" dirty="0"/>
              <a:t>BSA</a:t>
            </a:r>
            <a:r>
              <a:rPr lang="el-GR" dirty="0"/>
              <a:t>, </a:t>
            </a:r>
            <a:r>
              <a:rPr lang="en-US" dirty="0"/>
              <a:t>Bovine Serum Albumin</a:t>
            </a:r>
            <a:r>
              <a:rPr lang="en-GB" dirty="0"/>
              <a:t>) φα</a:t>
            </a:r>
            <a:r>
              <a:rPr lang="en-GB" dirty="0" err="1"/>
              <a:t>σμ</a:t>
            </a:r>
            <a:r>
              <a:rPr lang="en-GB" dirty="0"/>
              <a:t>ατοφωτομετρικά με την δοκιμή </a:t>
            </a:r>
            <a:r>
              <a:rPr lang="en-US" dirty="0"/>
              <a:t>Bradford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874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</a:t>
            </a:r>
            <a:r>
              <a:rPr lang="en-US" dirty="0"/>
              <a:t>x</a:t>
            </a:r>
            <a:r>
              <a:rPr lang="el-GR" dirty="0"/>
              <a:t>ή της μεθόδου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Αντίδραση πρότυπων διαλυμάτων της </a:t>
            </a:r>
            <a:r>
              <a:rPr lang="el-GR" dirty="0" err="1"/>
              <a:t>πρωτείνης</a:t>
            </a:r>
            <a:r>
              <a:rPr lang="el-GR" dirty="0"/>
              <a:t> με το αντιδραστήριο </a:t>
            </a:r>
            <a:r>
              <a:rPr lang="en-US" dirty="0"/>
              <a:t>Bradford </a:t>
            </a:r>
            <a:r>
              <a:rPr lang="el-GR" dirty="0"/>
              <a:t>της εταιρείας </a:t>
            </a:r>
            <a:r>
              <a:rPr lang="en-US" dirty="0" err="1"/>
              <a:t>Biorad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Μετριέται </a:t>
            </a:r>
            <a:r>
              <a:rPr lang="el-GR" dirty="0"/>
              <a:t>η απορροφητικότητα του </a:t>
            </a:r>
            <a:r>
              <a:rPr lang="el-GR" dirty="0" err="1"/>
              <a:t>συμπλόκου</a:t>
            </a:r>
            <a:r>
              <a:rPr lang="el-GR" dirty="0"/>
              <a:t> των διάφορων παρασκευασμάτων στα 595 </a:t>
            </a:r>
            <a:r>
              <a:rPr lang="en-US" dirty="0"/>
              <a:t>nm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την απορροφητικότητα των γνωστών διαλυμάτων κατασκευάζεται η πρότυπη καμπύλη.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την πρότυπη καμπύλη προσδιορίζεται η συγκέντρωση ενός άγνωστου διαλύματος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93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Σκεύη </a:t>
            </a:r>
            <a:r>
              <a:rPr lang="el-GR" dirty="0"/>
              <a:t>– Όργανα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α) </a:t>
            </a:r>
            <a:r>
              <a:rPr lang="el-GR" dirty="0" err="1"/>
              <a:t>Φασματοφωτόμετρο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β) κυψελίδες </a:t>
            </a:r>
          </a:p>
          <a:p>
            <a:pPr marL="0" indent="0">
              <a:buNone/>
            </a:pPr>
            <a:r>
              <a:rPr lang="el-GR" dirty="0"/>
              <a:t>γ) ογκομετρικές φιάλες </a:t>
            </a:r>
          </a:p>
          <a:p>
            <a:pPr marL="0" indent="0">
              <a:buNone/>
            </a:pPr>
            <a:r>
              <a:rPr lang="el-GR" dirty="0"/>
              <a:t>δ) ποτήρια ζέσεως των 100 </a:t>
            </a:r>
            <a:r>
              <a:rPr lang="en-US" dirty="0"/>
              <a:t>ml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ε) σιφώνια μετρήσεως </a:t>
            </a:r>
          </a:p>
          <a:p>
            <a:pPr marL="0" indent="0">
              <a:buNone/>
            </a:pPr>
            <a:r>
              <a:rPr lang="el-GR" dirty="0"/>
              <a:t>στ) δοκιμαστικοί σωλήνες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869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Αντιδραστήρια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α) </a:t>
            </a:r>
            <a:r>
              <a:rPr lang="en-US" dirty="0"/>
              <a:t>BSA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β) Αντιδραστήριο </a:t>
            </a:r>
            <a:r>
              <a:rPr lang="en-US" dirty="0"/>
              <a:t>Bradford</a:t>
            </a:r>
            <a:r>
              <a:rPr lang="el-GR" dirty="0"/>
              <a:t> (εταιρείας </a:t>
            </a:r>
            <a:r>
              <a:rPr lang="en-US" dirty="0" err="1"/>
              <a:t>Biorad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03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</a:t>
            </a:r>
            <a:r>
              <a:rPr lang="el-GR" dirty="0"/>
              <a:t>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46104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α) Παρασκευή διαλύματος BSA 0,1 </a:t>
            </a:r>
            <a:r>
              <a:rPr lang="el-GR" sz="1500" dirty="0" err="1"/>
              <a:t>mg</a:t>
            </a:r>
            <a:r>
              <a:rPr lang="el-GR" sz="1500" dirty="0"/>
              <a:t>/ml, να παρασκευαστούν 5 ml. </a:t>
            </a:r>
          </a:p>
          <a:p>
            <a:pPr marL="0" indent="0">
              <a:buNone/>
            </a:pPr>
            <a:r>
              <a:rPr lang="el-GR" sz="1500" dirty="0"/>
              <a:t>β) Παρασκευή προτύπων διαλυμάτων BSA 20, 40, 60, 80, 100,120 </a:t>
            </a:r>
            <a:r>
              <a:rPr lang="el-GR" sz="1500" dirty="0" err="1"/>
              <a:t>μL</a:t>
            </a:r>
            <a:r>
              <a:rPr lang="el-GR" sz="1500" dirty="0"/>
              <a:t> σε συνολικό όγκο 1800 </a:t>
            </a:r>
            <a:r>
              <a:rPr lang="el-GR" sz="1500" dirty="0" err="1"/>
              <a:t>μL</a:t>
            </a:r>
            <a:r>
              <a:rPr lang="el-GR" sz="1500" dirty="0"/>
              <a:t> (σε δοκιμαστικούς σωλήνες)</a:t>
            </a:r>
          </a:p>
          <a:p>
            <a:pPr marL="0" indent="0">
              <a:buNone/>
            </a:pPr>
            <a:r>
              <a:rPr lang="el-GR" sz="1500" dirty="0"/>
              <a:t>γ) Παρασκευή τυφλού διαλύματος (1,8 ml </a:t>
            </a:r>
            <a:r>
              <a:rPr lang="el-GR" sz="1500" dirty="0" err="1"/>
              <a:t>απιοντισμένου</a:t>
            </a:r>
            <a:r>
              <a:rPr lang="el-GR" sz="1500" dirty="0"/>
              <a:t> νερού)</a:t>
            </a:r>
          </a:p>
          <a:p>
            <a:pPr marL="0" indent="0">
              <a:buNone/>
            </a:pPr>
            <a:r>
              <a:rPr lang="el-GR" sz="1500" dirty="0"/>
              <a:t>δ) Προσθέτουμε 200 </a:t>
            </a:r>
            <a:r>
              <a:rPr lang="el-GR" sz="1500" dirty="0" err="1"/>
              <a:t>μL</a:t>
            </a:r>
            <a:r>
              <a:rPr lang="el-GR" sz="1500" dirty="0"/>
              <a:t> </a:t>
            </a:r>
            <a:r>
              <a:rPr lang="el-GR" sz="1500" dirty="0" err="1"/>
              <a:t>Biorad</a:t>
            </a:r>
            <a:r>
              <a:rPr lang="el-GR" sz="1500" dirty="0"/>
              <a:t> στον κάθε δοκιμαστικό σωλήνα και ανακινούμε. ΠΡΟΣΟΧΗ! Το διάλυμα αυτό είναι ισχυρό διαβρωτικό!</a:t>
            </a:r>
          </a:p>
          <a:p>
            <a:pPr marL="0" indent="0">
              <a:buNone/>
            </a:pPr>
            <a:r>
              <a:rPr lang="el-GR" sz="1500" dirty="0"/>
              <a:t>ε) Μετράμε την απορρόφηση των προτύπων διαλυμάτων στα 595 </a:t>
            </a:r>
            <a:r>
              <a:rPr lang="el-GR" sz="1500" dirty="0" err="1"/>
              <a:t>nm</a:t>
            </a:r>
            <a:endParaRPr lang="el-GR" sz="1500" dirty="0"/>
          </a:p>
          <a:p>
            <a:pPr marL="0" indent="0">
              <a:buNone/>
            </a:pPr>
            <a:r>
              <a:rPr lang="el-GR" sz="1500" dirty="0"/>
              <a:t>στ) Μετράμε την απορρόφηση του αγνώστου</a:t>
            </a:r>
          </a:p>
          <a:p>
            <a:pPr marL="0" indent="0">
              <a:buNone/>
            </a:pPr>
            <a:r>
              <a:rPr lang="el-GR" sz="1500" dirty="0" smtClean="0"/>
              <a:t>Αφήνοντας </a:t>
            </a:r>
            <a:r>
              <a:rPr lang="el-GR" sz="1500" dirty="0"/>
              <a:t>να τρέχει άφθονο νερό αδειάζουμε στον νεροχύτη όλα τα διαλύματα και πλένουμε με σαπούνι και νερό βρύσης και μετά </a:t>
            </a:r>
            <a:r>
              <a:rPr lang="el-GR" sz="1500" dirty="0" err="1"/>
              <a:t>απιοντισμένο</a:t>
            </a:r>
            <a:r>
              <a:rPr lang="el-GR" sz="1500" dirty="0"/>
              <a:t> νερό όλα τα σκεύη και τα αφήνουμε να στεγνώσουν.</a:t>
            </a:r>
          </a:p>
          <a:p>
            <a:pPr marL="0" indent="0">
              <a:buNone/>
            </a:pPr>
            <a:r>
              <a:rPr lang="el-GR" sz="1500" dirty="0" smtClean="0"/>
              <a:t>στ</a:t>
            </a:r>
            <a:r>
              <a:rPr lang="el-GR" sz="1500" dirty="0"/>
              <a:t>) Κατασκευή καμπύλης αναφοράς (απορροφητικότητα συναρτήσει της συγκέντρωσης)</a:t>
            </a:r>
          </a:p>
          <a:p>
            <a:pPr marL="0" indent="0">
              <a:buNone/>
            </a:pPr>
            <a:r>
              <a:rPr lang="el-GR" sz="1500" dirty="0"/>
              <a:t>ζ) Υπολογισμός της άγνωστης συγκέντρωσης σε </a:t>
            </a:r>
            <a:r>
              <a:rPr lang="el-GR" sz="1500" dirty="0" err="1"/>
              <a:t>pg</a:t>
            </a:r>
            <a:r>
              <a:rPr lang="el-GR" sz="1500" dirty="0"/>
              <a:t>/ml </a:t>
            </a:r>
          </a:p>
          <a:p>
            <a:pPr marL="0" indent="0">
              <a:buNone/>
            </a:pPr>
            <a:r>
              <a:rPr lang="el-GR" sz="1500" dirty="0"/>
              <a:t>η) Υπολογισμός του συντελεστή μοριακής απόσβεσης</a:t>
            </a:r>
          </a:p>
          <a:p>
            <a:pPr marL="0" indent="0">
              <a:buNone/>
            </a:pPr>
            <a:endParaRPr lang="el-GR" sz="1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0185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1381</TotalTime>
  <Words>592</Words>
  <Application>Microsoft Office PowerPoint</Application>
  <PresentationFormat>Προβολή στην οθόνη (16:10)</PresentationFormat>
  <Paragraphs>95</Paragraphs>
  <Slides>15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Σκοπός</vt:lpstr>
      <vt:lpstr>Αρxή της μεθόδου </vt:lpstr>
      <vt:lpstr>Σκεύη – Όργανα</vt:lpstr>
      <vt:lpstr>Αντιδραστήρια</vt:lpstr>
      <vt:lpstr>Πορεία εργασίας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178</cp:revision>
  <dcterms:created xsi:type="dcterms:W3CDTF">2012-09-06T09:03:05Z</dcterms:created>
  <dcterms:modified xsi:type="dcterms:W3CDTF">2015-11-20T17:52:49Z</dcterms:modified>
</cp:coreProperties>
</file>