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289" r:id="rId3"/>
    <p:sldId id="257" r:id="rId4"/>
    <p:sldId id="259" r:id="rId5"/>
    <p:sldId id="509" r:id="rId6"/>
    <p:sldId id="510" r:id="rId7"/>
    <p:sldId id="511" r:id="rId8"/>
    <p:sldId id="512" r:id="rId9"/>
    <p:sldId id="513" r:id="rId10"/>
    <p:sldId id="514"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 id="555" r:id="rId52"/>
    <p:sldId id="556" r:id="rId53"/>
    <p:sldId id="557" r:id="rId54"/>
    <p:sldId id="558" r:id="rId55"/>
    <p:sldId id="559" r:id="rId56"/>
    <p:sldId id="560" r:id="rId57"/>
    <p:sldId id="561" r:id="rId58"/>
    <p:sldId id="562" r:id="rId59"/>
    <p:sldId id="472" r:id="rId60"/>
    <p:sldId id="291" r:id="rId61"/>
    <p:sldId id="292" r:id="rId62"/>
    <p:sldId id="293" r:id="rId63"/>
    <p:sldId id="280" r:id="rId64"/>
  </p:sldIdLst>
  <p:sldSz cx="9144000" cy="5715000" type="screen16x10"/>
  <p:notesSz cx="6858000" cy="9144000"/>
  <p:custDataLst>
    <p:tags r:id="rId6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283791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95832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97292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4150929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429438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022893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3342433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164460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108283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369138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1587780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2143753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3571261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328300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3463408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1687893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815184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000777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371434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235652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3772920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1957442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637381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1448229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2724635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104251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39166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1868835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7297772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117400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1465386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1463316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207870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3590500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1391915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258408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2354734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2304659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2712117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32540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1901118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50</a:t>
            </a:fld>
            <a:endParaRPr lang="el-GR"/>
          </a:p>
        </p:txBody>
      </p:sp>
    </p:spTree>
    <p:extLst>
      <p:ext uri="{BB962C8B-B14F-4D97-AF65-F5344CB8AC3E}">
        <p14:creationId xmlns:p14="http://schemas.microsoft.com/office/powerpoint/2010/main" val="27089514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51</a:t>
            </a:fld>
            <a:endParaRPr lang="el-GR"/>
          </a:p>
        </p:txBody>
      </p:sp>
    </p:spTree>
    <p:extLst>
      <p:ext uri="{BB962C8B-B14F-4D97-AF65-F5344CB8AC3E}">
        <p14:creationId xmlns:p14="http://schemas.microsoft.com/office/powerpoint/2010/main" val="2772111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52</a:t>
            </a:fld>
            <a:endParaRPr lang="el-GR"/>
          </a:p>
        </p:txBody>
      </p:sp>
    </p:spTree>
    <p:extLst>
      <p:ext uri="{BB962C8B-B14F-4D97-AF65-F5344CB8AC3E}">
        <p14:creationId xmlns:p14="http://schemas.microsoft.com/office/powerpoint/2010/main" val="3834064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53</a:t>
            </a:fld>
            <a:endParaRPr lang="el-GR"/>
          </a:p>
        </p:txBody>
      </p:sp>
    </p:spTree>
    <p:extLst>
      <p:ext uri="{BB962C8B-B14F-4D97-AF65-F5344CB8AC3E}">
        <p14:creationId xmlns:p14="http://schemas.microsoft.com/office/powerpoint/2010/main" val="2200530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54</a:t>
            </a:fld>
            <a:endParaRPr lang="el-GR"/>
          </a:p>
        </p:txBody>
      </p:sp>
    </p:spTree>
    <p:extLst>
      <p:ext uri="{BB962C8B-B14F-4D97-AF65-F5344CB8AC3E}">
        <p14:creationId xmlns:p14="http://schemas.microsoft.com/office/powerpoint/2010/main" val="2423775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55</a:t>
            </a:fld>
            <a:endParaRPr lang="el-GR"/>
          </a:p>
        </p:txBody>
      </p:sp>
    </p:spTree>
    <p:extLst>
      <p:ext uri="{BB962C8B-B14F-4D97-AF65-F5344CB8AC3E}">
        <p14:creationId xmlns:p14="http://schemas.microsoft.com/office/powerpoint/2010/main" val="3585977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56</a:t>
            </a:fld>
            <a:endParaRPr lang="el-GR"/>
          </a:p>
        </p:txBody>
      </p:sp>
    </p:spTree>
    <p:extLst>
      <p:ext uri="{BB962C8B-B14F-4D97-AF65-F5344CB8AC3E}">
        <p14:creationId xmlns:p14="http://schemas.microsoft.com/office/powerpoint/2010/main" val="28911753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57</a:t>
            </a:fld>
            <a:endParaRPr lang="el-GR"/>
          </a:p>
        </p:txBody>
      </p:sp>
    </p:spTree>
    <p:extLst>
      <p:ext uri="{BB962C8B-B14F-4D97-AF65-F5344CB8AC3E}">
        <p14:creationId xmlns:p14="http://schemas.microsoft.com/office/powerpoint/2010/main" val="2649474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58</a:t>
            </a:fld>
            <a:endParaRPr lang="el-GR"/>
          </a:p>
        </p:txBody>
      </p:sp>
    </p:spTree>
    <p:extLst>
      <p:ext uri="{BB962C8B-B14F-4D97-AF65-F5344CB8AC3E}">
        <p14:creationId xmlns:p14="http://schemas.microsoft.com/office/powerpoint/2010/main" val="60071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59</a:t>
            </a:fld>
            <a:endParaRPr lang="el-GR"/>
          </a:p>
        </p:txBody>
      </p:sp>
    </p:spTree>
    <p:extLst>
      <p:ext uri="{BB962C8B-B14F-4D97-AF65-F5344CB8AC3E}">
        <p14:creationId xmlns:p14="http://schemas.microsoft.com/office/powerpoint/2010/main" val="65181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2039576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273007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28472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184563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marL="0" marR="0" lvl="0" indent="0" algn="ctr" defTabSz="914400" rtl="0" eaLnBrk="1" fontAlgn="auto" latinLnBrk="0" hangingPunct="1">
              <a:lnSpc>
                <a:spcPct val="150000"/>
              </a:lnSpc>
              <a:spcBef>
                <a:spcPts val="500"/>
              </a:spcBef>
              <a:spcAft>
                <a:spcPts val="0"/>
              </a:spcAft>
              <a:buClrTx/>
              <a:buSzTx/>
              <a:buFontTx/>
              <a:buNone/>
              <a:tabLst/>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Πολυμέσα και ΠΣ,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11</a:t>
            </a:r>
            <a:r>
              <a:rPr lang="en-US" sz="2800" dirty="0" smtClean="0"/>
              <a:t> </a:t>
            </a:r>
            <a:r>
              <a:rPr lang="el-GR" sz="2800" dirty="0" smtClean="0"/>
              <a:t>:</a:t>
            </a:r>
            <a:r>
              <a:rPr lang="en-US" sz="2800" dirty="0" smtClean="0"/>
              <a:t> </a:t>
            </a:r>
            <a:r>
              <a:rPr lang="el-GR" sz="2800" b="1" dirty="0" smtClean="0"/>
              <a:t>Δίκτυα και Διαδίκτυο</a:t>
            </a:r>
            <a:endParaRPr lang="el-GR" sz="1800" b="1" dirty="0" smtClean="0"/>
          </a:p>
          <a:p>
            <a:endParaRPr lang="en-US"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E-mail</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8594" t="35417" r="10156" b="26042"/>
          <a:stretch>
            <a:fillRect/>
          </a:stretch>
        </p:blipFill>
        <p:spPr bwMode="auto">
          <a:xfrm>
            <a:off x="342900" y="1489348"/>
            <a:ext cx="8458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6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Δημιουργία Αντιγράφων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5" name="Θέση περιεχομένου 4"/>
          <p:cNvSpPr>
            <a:spLocks noGrp="1"/>
          </p:cNvSpPr>
          <p:nvPr>
            <p:ph idx="1"/>
          </p:nvPr>
        </p:nvSpPr>
        <p:spPr/>
        <p:txBody>
          <a:bodyPr>
            <a:noAutofit/>
          </a:bodyPr>
          <a:lstStyle/>
          <a:p>
            <a:r>
              <a:rPr lang="el-GR" sz="2400" dirty="0"/>
              <a:t>Τα δίκτυα επιτρέπουν στους διαχειριστές να δημιουργούν και να αποθηκεύουν εύκολα τα σημαντικά δεδομένα με τη μορφή εφεδρικών αρχείων (αντίγραφα).</a:t>
            </a:r>
          </a:p>
          <a:p>
            <a:endParaRPr lang="el-GR" sz="2400" dirty="0"/>
          </a:p>
          <a:p>
            <a:r>
              <a:rPr lang="el-GR" sz="2400" dirty="0"/>
              <a:t>Συνήθως τα εφεδρικά αρχεία δημιουργούνται για τα δεδομένα του </a:t>
            </a:r>
            <a:r>
              <a:rPr lang="el-GR" sz="2400" dirty="0" err="1"/>
              <a:t>server</a:t>
            </a:r>
            <a:r>
              <a:rPr lang="el-GR" sz="2400" dirty="0"/>
              <a:t>, κατά περίπτωση όμως αντιγράφονται και εκείνα που βρίσκονται στα </a:t>
            </a:r>
            <a:r>
              <a:rPr lang="el-GR" sz="2400" dirty="0" err="1"/>
              <a:t>PCς</a:t>
            </a:r>
            <a:r>
              <a:rPr lang="el-GR" sz="2400" dirty="0"/>
              <a:t> συγκεκριμένων χρηστών.</a:t>
            </a:r>
          </a:p>
          <a:p>
            <a:endParaRPr lang="el-GR" sz="2400" dirty="0"/>
          </a:p>
        </p:txBody>
      </p:sp>
    </p:spTree>
    <p:extLst>
      <p:ext uri="{BB962C8B-B14F-4D97-AF65-F5344CB8AC3E}">
        <p14:creationId xmlns:p14="http://schemas.microsoft.com/office/powerpoint/2010/main" val="90296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Δικτύων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5" name="Θέση περιεχομένου 4"/>
          <p:cNvSpPr>
            <a:spLocks noGrp="1"/>
          </p:cNvSpPr>
          <p:nvPr>
            <p:ph idx="1"/>
          </p:nvPr>
        </p:nvSpPr>
        <p:spPr/>
        <p:txBody>
          <a:bodyPr>
            <a:noAutofit/>
          </a:bodyPr>
          <a:lstStyle/>
          <a:p>
            <a:r>
              <a:rPr lang="el-GR" sz="2800" dirty="0"/>
              <a:t>Τοπικά Δίκτυα (</a:t>
            </a:r>
            <a:r>
              <a:rPr lang="en-US" sz="2800" dirty="0"/>
              <a:t>LAN = Local Area Network)</a:t>
            </a:r>
          </a:p>
          <a:p>
            <a:r>
              <a:rPr lang="en-US" sz="2800" dirty="0" smtClean="0"/>
              <a:t> </a:t>
            </a:r>
            <a:r>
              <a:rPr lang="el-GR" sz="2800" dirty="0"/>
              <a:t>Ευρείας Περιοχής Δίκτυα (</a:t>
            </a:r>
            <a:r>
              <a:rPr lang="en-US" sz="2800" dirty="0"/>
              <a:t>WAN = Wide Area Network)</a:t>
            </a:r>
          </a:p>
          <a:p>
            <a:r>
              <a:rPr lang="en-US" sz="2800" dirty="0" smtClean="0"/>
              <a:t> </a:t>
            </a:r>
            <a:r>
              <a:rPr lang="el-GR" sz="2800" dirty="0"/>
              <a:t>Δίκτυα </a:t>
            </a:r>
            <a:r>
              <a:rPr lang="en-US" sz="2800" dirty="0"/>
              <a:t>Server</a:t>
            </a:r>
          </a:p>
          <a:p>
            <a:r>
              <a:rPr lang="en-US" sz="2800" dirty="0" smtClean="0"/>
              <a:t> </a:t>
            </a:r>
            <a:r>
              <a:rPr lang="el-GR" sz="2800" dirty="0"/>
              <a:t>Δίκτυα </a:t>
            </a:r>
            <a:r>
              <a:rPr lang="en-US" sz="2800" dirty="0"/>
              <a:t>Client/Server (</a:t>
            </a:r>
            <a:r>
              <a:rPr lang="el-GR" sz="2800" dirty="0"/>
              <a:t>Πελάτη/Εξυπηρετητή)</a:t>
            </a:r>
          </a:p>
          <a:p>
            <a:r>
              <a:rPr lang="el-GR" sz="2800" dirty="0" smtClean="0"/>
              <a:t> </a:t>
            </a:r>
            <a:r>
              <a:rPr lang="el-GR" sz="2800" dirty="0"/>
              <a:t>Δίκτυα Ισοτιμίας (</a:t>
            </a:r>
            <a:r>
              <a:rPr lang="en-US" sz="2800" dirty="0"/>
              <a:t>Peer-to-Peer Network)</a:t>
            </a:r>
          </a:p>
        </p:txBody>
      </p:sp>
    </p:spTree>
    <p:extLst>
      <p:ext uri="{BB962C8B-B14F-4D97-AF65-F5344CB8AC3E}">
        <p14:creationId xmlns:p14="http://schemas.microsoft.com/office/powerpoint/2010/main" val="3297033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LAN</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
        <p:nvSpPr>
          <p:cNvPr id="5" name="Θέση περιεχομένου 4"/>
          <p:cNvSpPr>
            <a:spLocks noGrp="1"/>
          </p:cNvSpPr>
          <p:nvPr>
            <p:ph idx="1"/>
          </p:nvPr>
        </p:nvSpPr>
        <p:spPr/>
        <p:txBody>
          <a:bodyPr>
            <a:noAutofit/>
          </a:bodyPr>
          <a:lstStyle/>
          <a:p>
            <a:r>
              <a:rPr lang="el-GR" sz="2400" dirty="0"/>
              <a:t>Στα δίκτυα LAN οι υπολογιστικοί κόμβοι (Η/Υ) βρίσκονται σχετικά κοντά ο ένας με τον άλλο.</a:t>
            </a:r>
          </a:p>
          <a:p>
            <a:r>
              <a:rPr lang="el-GR" sz="2400" dirty="0"/>
              <a:t>Οι κόμβοι μπορούν να συνδεθούν με καλώδιο, υπέρυθρη σύνδεση, ή μικρούς μεταδότες (</a:t>
            </a:r>
            <a:r>
              <a:rPr lang="el-GR" sz="2400" dirty="0" err="1"/>
              <a:t>transmitter</a:t>
            </a:r>
            <a:r>
              <a:rPr lang="el-GR" sz="2400" dirty="0"/>
              <a:t>, συσκευή αποστολής σημάτων).</a:t>
            </a:r>
          </a:p>
          <a:p>
            <a:r>
              <a:rPr lang="el-GR" sz="2400" dirty="0"/>
              <a:t>Το δίκτυο διαβιβάζει τα δεδομένα μεταξύ των υπολογιστών με το σπάσιμό τους σε μικρά τμήματα, τα λεγόμενα πακέτα.</a:t>
            </a:r>
          </a:p>
          <a:p>
            <a:r>
              <a:rPr lang="el-GR" sz="2400" dirty="0"/>
              <a:t>Κάθε LAN χρησιμοποιεί ένα πρωτόκολλο, σύνολο κανόνων, δηλαδή, που καθορίζει τη μορφή των πακέτων και τον τρόπο που θα μεταδοθούν.</a:t>
            </a:r>
          </a:p>
        </p:txBody>
      </p:sp>
    </p:spTree>
    <p:extLst>
      <p:ext uri="{BB962C8B-B14F-4D97-AF65-F5344CB8AC3E}">
        <p14:creationId xmlns:p14="http://schemas.microsoft.com/office/powerpoint/2010/main" val="2778158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5625" t="27083" r="23438" b="19792"/>
          <a:stretch>
            <a:fillRect/>
          </a:stretch>
        </p:blipFill>
        <p:spPr bwMode="auto">
          <a:xfrm>
            <a:off x="611560" y="969247"/>
            <a:ext cx="7715200" cy="455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a:t>Αποστολή Δεδομένων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645651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WAN</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
        <p:nvSpPr>
          <p:cNvPr id="5" name="Θέση περιεχομένου 4"/>
          <p:cNvSpPr>
            <a:spLocks noGrp="1"/>
          </p:cNvSpPr>
          <p:nvPr>
            <p:ph idx="1"/>
          </p:nvPr>
        </p:nvSpPr>
        <p:spPr/>
        <p:txBody>
          <a:bodyPr>
            <a:noAutofit/>
          </a:bodyPr>
          <a:lstStyle/>
          <a:p>
            <a:r>
              <a:rPr lang="el-GR" sz="2200" dirty="0"/>
              <a:t>Πολλαπλά </a:t>
            </a:r>
            <a:r>
              <a:rPr lang="el-GR" sz="2200" dirty="0" err="1"/>
              <a:t>LANς</a:t>
            </a:r>
            <a:r>
              <a:rPr lang="el-GR" sz="2200" dirty="0"/>
              <a:t> μπορούν να συνδεθούν μεταξύ τους χρησιμοποιώντας ειδικές συσκευές όπως γέφυρες, δρομολογητές και πύλες που επιτρέπουν το διαμοιρασμό των δεδομένων.</a:t>
            </a:r>
          </a:p>
          <a:p>
            <a:r>
              <a:rPr lang="el-GR" sz="2200" dirty="0"/>
              <a:t>Ένα WAN είναι 2 ή περισσότερα </a:t>
            </a:r>
            <a:r>
              <a:rPr lang="el-GR" sz="2200" dirty="0" err="1"/>
              <a:t>LANς</a:t>
            </a:r>
            <a:r>
              <a:rPr lang="el-GR" sz="2200" dirty="0"/>
              <a:t> που είναι σε θέση να επικοινωνούν μεταξύ τους.</a:t>
            </a:r>
          </a:p>
          <a:p>
            <a:r>
              <a:rPr lang="el-GR" sz="2200" dirty="0"/>
              <a:t>Τα LAN που απαρτίζουν το WAN μπορεί να είναι σε πολύ μεγάλες αποστάσεις μεταξύ τους.</a:t>
            </a:r>
          </a:p>
          <a:p>
            <a:r>
              <a:rPr lang="el-GR" sz="2200" dirty="0"/>
              <a:t>Για να καλύψει τις μεγάλες αποστάσεις, το WAN μεταδίδει τα δεδομένα μέσω μισθωμένων τηλεφωνικών γραμμών υψηλών ταχυτήτων ή ασύρματων συνδέσεων (π.χ. δορυφόρων).</a:t>
            </a:r>
          </a:p>
        </p:txBody>
      </p:sp>
    </p:spTree>
    <p:extLst>
      <p:ext uri="{BB962C8B-B14F-4D97-AF65-F5344CB8AC3E}">
        <p14:creationId xmlns:p14="http://schemas.microsoft.com/office/powerpoint/2010/main" val="868596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stretch>
            <a:fillRect/>
          </a:stretch>
        </p:blipFill>
        <p:spPr>
          <a:xfrm>
            <a:off x="1187624" y="841276"/>
            <a:ext cx="6912768" cy="4941733"/>
          </a:xfrm>
          <a:prstGeom prst="rect">
            <a:avLst/>
          </a:prstGeom>
        </p:spPr>
      </p:pic>
      <p:sp>
        <p:nvSpPr>
          <p:cNvPr id="2" name="Τίτλος 1"/>
          <p:cNvSpPr>
            <a:spLocks noGrp="1"/>
          </p:cNvSpPr>
          <p:nvPr>
            <p:ph type="title"/>
          </p:nvPr>
        </p:nvSpPr>
        <p:spPr/>
        <p:txBody>
          <a:bodyPr/>
          <a:lstStyle/>
          <a:p>
            <a:r>
              <a:rPr lang="en-US" dirty="0"/>
              <a:t>WAN</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1635534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Server</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5" name="Θέση περιεχομένου 4"/>
          <p:cNvSpPr>
            <a:spLocks noGrp="1"/>
          </p:cNvSpPr>
          <p:nvPr>
            <p:ph idx="1"/>
          </p:nvPr>
        </p:nvSpPr>
        <p:spPr/>
        <p:txBody>
          <a:bodyPr>
            <a:noAutofit/>
          </a:bodyPr>
          <a:lstStyle/>
          <a:p>
            <a:r>
              <a:rPr lang="el-GR" sz="2400" dirty="0"/>
              <a:t>Επιπρόσθετα στα </a:t>
            </a:r>
            <a:r>
              <a:rPr lang="el-GR" sz="2400" dirty="0" err="1"/>
              <a:t>PCς</a:t>
            </a:r>
            <a:r>
              <a:rPr lang="el-GR" sz="2400" dirty="0"/>
              <a:t> μεμονωμένων χρηστών (κόμβοι), πολλά δίκτυα χρησιμοποιούν και έναν κεντρικό υπολογιστή, τον </a:t>
            </a:r>
            <a:r>
              <a:rPr lang="el-GR" sz="2400" dirty="0" err="1"/>
              <a:t>server</a:t>
            </a:r>
            <a:r>
              <a:rPr lang="el-GR" sz="2400" dirty="0"/>
              <a:t>.</a:t>
            </a:r>
          </a:p>
          <a:p>
            <a:r>
              <a:rPr lang="el-GR" sz="2400" dirty="0" smtClean="0"/>
              <a:t>O </a:t>
            </a:r>
            <a:r>
              <a:rPr lang="el-GR" sz="2400" dirty="0" err="1"/>
              <a:t>server</a:t>
            </a:r>
            <a:r>
              <a:rPr lang="el-GR" sz="2400" dirty="0"/>
              <a:t> έχει σκληρό δίσκο μεγάλης χωρητικότητας για κοινή αποθήκευση δεδομένων και υποστηρίζει τις υπηρεσίες των κόμβων.</a:t>
            </a:r>
          </a:p>
          <a:p>
            <a:r>
              <a:rPr lang="el-GR" sz="2400" dirty="0" smtClean="0"/>
              <a:t>Σε </a:t>
            </a:r>
            <a:r>
              <a:rPr lang="el-GR" sz="2400" dirty="0"/>
              <a:t>δίκτυα </a:t>
            </a:r>
            <a:r>
              <a:rPr lang="el-GR" sz="2400" dirty="0" err="1"/>
              <a:t>server</a:t>
            </a:r>
            <a:r>
              <a:rPr lang="el-GR" sz="2400" dirty="0"/>
              <a:t> αρχείων οι κόμβοι μπορούν να έχουν πρόσβαση στα αρχεία του </a:t>
            </a:r>
            <a:r>
              <a:rPr lang="el-GR" sz="2400" dirty="0" err="1"/>
              <a:t>server</a:t>
            </a:r>
            <a:r>
              <a:rPr lang="el-GR" sz="2400" dirty="0"/>
              <a:t> αλλά, πιθανόν, όχι σε εκείνα άλλων κόμβων.</a:t>
            </a:r>
          </a:p>
        </p:txBody>
      </p:sp>
    </p:spTree>
    <p:extLst>
      <p:ext uri="{BB962C8B-B14F-4D97-AF65-F5344CB8AC3E}">
        <p14:creationId xmlns:p14="http://schemas.microsoft.com/office/powerpoint/2010/main" val="3579327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Server</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pic>
        <p:nvPicPr>
          <p:cNvPr id="6" name="Εικόνα 5"/>
          <p:cNvPicPr>
            <a:picLocks noChangeAspect="1"/>
          </p:cNvPicPr>
          <p:nvPr/>
        </p:nvPicPr>
        <p:blipFill>
          <a:blip r:embed="rId3"/>
          <a:stretch>
            <a:fillRect/>
          </a:stretch>
        </p:blipFill>
        <p:spPr>
          <a:xfrm>
            <a:off x="899592" y="1009433"/>
            <a:ext cx="7020669" cy="4511949"/>
          </a:xfrm>
          <a:prstGeom prst="rect">
            <a:avLst/>
          </a:prstGeom>
        </p:spPr>
      </p:pic>
    </p:spTree>
    <p:extLst>
      <p:ext uri="{BB962C8B-B14F-4D97-AF65-F5344CB8AC3E}">
        <p14:creationId xmlns:p14="http://schemas.microsoft.com/office/powerpoint/2010/main" val="3351047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a:t>
            </a:r>
            <a:r>
              <a:rPr lang="en-US" dirty="0"/>
              <a:t>Client/Server</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
        <p:nvSpPr>
          <p:cNvPr id="5" name="Θέση περιεχομένου 4"/>
          <p:cNvSpPr>
            <a:spLocks noGrp="1"/>
          </p:cNvSpPr>
          <p:nvPr>
            <p:ph idx="1"/>
          </p:nvPr>
        </p:nvSpPr>
        <p:spPr/>
        <p:txBody>
          <a:bodyPr>
            <a:noAutofit/>
          </a:bodyPr>
          <a:lstStyle/>
          <a:p>
            <a:r>
              <a:rPr lang="el-GR" sz="2400" dirty="0"/>
              <a:t>Στα δίκτυα αυτού του τύπου, οι μεμονωμένοι κόμβοι μοιράζονται τις λειτουργίες επεξεργασίας και αποθήκευσης με το </a:t>
            </a:r>
            <a:r>
              <a:rPr lang="el-GR" sz="2400" dirty="0" err="1"/>
              <a:t>server</a:t>
            </a:r>
            <a:r>
              <a:rPr lang="el-GR" sz="2400" dirty="0" smtClean="0"/>
              <a:t>.</a:t>
            </a:r>
            <a:endParaRPr lang="el-GR" sz="2400" dirty="0"/>
          </a:p>
          <a:p>
            <a:r>
              <a:rPr lang="el-GR" sz="2400" dirty="0" err="1"/>
              <a:t>Aπαιτούν</a:t>
            </a:r>
            <a:r>
              <a:rPr lang="el-GR" sz="2400" dirty="0"/>
              <a:t> εξειδικευμένο λογισμικό που υποστηρίζει τη συνεργασία μεταξύ των κόμβων και του </a:t>
            </a:r>
            <a:r>
              <a:rPr lang="el-GR" sz="2400" dirty="0" err="1"/>
              <a:t>server</a:t>
            </a:r>
            <a:r>
              <a:rPr lang="el-GR" sz="2400" dirty="0" smtClean="0"/>
              <a:t>.</a:t>
            </a:r>
            <a:endParaRPr lang="el-GR" sz="2400" dirty="0"/>
          </a:p>
          <a:p>
            <a:r>
              <a:rPr lang="el-GR" sz="2400" dirty="0"/>
              <a:t>Από την άλλη, δεν απαιτείται ειδικός τύπος υλικού  δικτύωσης.</a:t>
            </a:r>
          </a:p>
          <a:p>
            <a:pPr marL="0" indent="0">
              <a:buNone/>
            </a:pPr>
            <a:endParaRPr lang="el-GR" sz="2400" dirty="0"/>
          </a:p>
        </p:txBody>
      </p:sp>
    </p:spTree>
    <p:extLst>
      <p:ext uri="{BB962C8B-B14F-4D97-AF65-F5344CB8AC3E}">
        <p14:creationId xmlns:p14="http://schemas.microsoft.com/office/powerpoint/2010/main" val="242634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11</a:t>
            </a:r>
            <a:r>
              <a:rPr lang="en-US" sz="2800" b="1" dirty="0" smtClean="0"/>
              <a:t> </a:t>
            </a:r>
            <a:r>
              <a:rPr lang="el-GR" sz="2800" b="1" dirty="0" smtClean="0"/>
              <a:t>:</a:t>
            </a:r>
            <a:r>
              <a:rPr lang="en-US" sz="2800" b="1" dirty="0" smtClean="0"/>
              <a:t> </a:t>
            </a:r>
            <a:r>
              <a:rPr lang="el-GR" sz="2800" dirty="0"/>
              <a:t>Δίκτυα και Διαδίκτυο</a:t>
            </a:r>
          </a:p>
          <a:p>
            <a:pPr lvl="0" algn="l"/>
            <a:endParaRPr lang="en-US" sz="1200" smtClean="0"/>
          </a:p>
          <a:p>
            <a:pPr lvl="0" algn="l"/>
            <a:endParaRPr lang="el-GR" sz="2800" dirty="0"/>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stretch>
            <a:fillRect/>
          </a:stretch>
        </p:blipFill>
        <p:spPr>
          <a:xfrm>
            <a:off x="1259632" y="981673"/>
            <a:ext cx="6706542" cy="4619557"/>
          </a:xfrm>
          <a:prstGeom prst="rect">
            <a:avLst/>
          </a:prstGeom>
        </p:spPr>
      </p:pic>
      <p:sp>
        <p:nvSpPr>
          <p:cNvPr id="2" name="Τίτλος 1"/>
          <p:cNvSpPr>
            <a:spLocks noGrp="1"/>
          </p:cNvSpPr>
          <p:nvPr>
            <p:ph type="title"/>
          </p:nvPr>
        </p:nvSpPr>
        <p:spPr/>
        <p:txBody>
          <a:bodyPr/>
          <a:lstStyle/>
          <a:p>
            <a:r>
              <a:rPr lang="el-GR" dirty="0"/>
              <a:t>Δίκτυα </a:t>
            </a:r>
            <a:r>
              <a:rPr lang="en-US" dirty="0"/>
              <a:t>Client/Server</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1065155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Ισοτιμίας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5" name="Θέση περιεχομένου 4"/>
          <p:cNvSpPr>
            <a:spLocks noGrp="1"/>
          </p:cNvSpPr>
          <p:nvPr>
            <p:ph idx="1"/>
          </p:nvPr>
        </p:nvSpPr>
        <p:spPr/>
        <p:txBody>
          <a:bodyPr>
            <a:noAutofit/>
          </a:bodyPr>
          <a:lstStyle/>
          <a:p>
            <a:r>
              <a:rPr lang="el-GR" sz="2800" dirty="0"/>
              <a:t>Όλοι οι κόμβοι του δικτύου έχουν την ίδια σχέση μεταξύ τους και το ίδιο είδος λογισμικού.</a:t>
            </a:r>
          </a:p>
          <a:p>
            <a:r>
              <a:rPr lang="el-GR" sz="2800" dirty="0" smtClean="0"/>
              <a:t>Συνήθως</a:t>
            </a:r>
            <a:r>
              <a:rPr lang="el-GR" sz="2800" dirty="0"/>
              <a:t>, κάθε κόμβος έχει πρόσβαση σε μερικούς από τους πόρους άλλων κόμβων και έτσι οι χρήστες μπορούν να διαμοιράζονται αρχεία, προγράμματα ή  συσκευές άλλων συστημάτων.</a:t>
            </a:r>
          </a:p>
          <a:p>
            <a:r>
              <a:rPr lang="el-GR" sz="2800" dirty="0" smtClean="0"/>
              <a:t>Στα </a:t>
            </a:r>
            <a:r>
              <a:rPr lang="el-GR" sz="2800" dirty="0"/>
              <a:t>δίκτυα ισοτιμίας μπορεί να ενσωματωθεί και κόμβος </a:t>
            </a:r>
            <a:r>
              <a:rPr lang="el-GR" sz="2800" dirty="0" err="1"/>
              <a:t>server</a:t>
            </a:r>
            <a:r>
              <a:rPr lang="el-GR" sz="2800" dirty="0"/>
              <a:t>.</a:t>
            </a:r>
          </a:p>
          <a:p>
            <a:pPr marL="0" indent="0">
              <a:buNone/>
            </a:pPr>
            <a:endParaRPr lang="el-GR" sz="2400" dirty="0"/>
          </a:p>
        </p:txBody>
      </p:sp>
    </p:spTree>
    <p:extLst>
      <p:ext uri="{BB962C8B-B14F-4D97-AF65-F5344CB8AC3E}">
        <p14:creationId xmlns:p14="http://schemas.microsoft.com/office/powerpoint/2010/main" val="3158843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Τοπολογίες </a:t>
            </a:r>
            <a:r>
              <a:rPr lang="en-US" dirty="0"/>
              <a:t>LAN</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5" name="Θέση περιεχομένου 4"/>
          <p:cNvSpPr>
            <a:spLocks noGrp="1"/>
          </p:cNvSpPr>
          <p:nvPr>
            <p:ph idx="1"/>
          </p:nvPr>
        </p:nvSpPr>
        <p:spPr/>
        <p:txBody>
          <a:bodyPr>
            <a:noAutofit/>
          </a:bodyPr>
          <a:lstStyle/>
          <a:p>
            <a:r>
              <a:rPr lang="el-GR" sz="2200" dirty="0" err="1"/>
              <a:t>Tοπολογία</a:t>
            </a:r>
            <a:r>
              <a:rPr lang="el-GR" sz="2200" dirty="0"/>
              <a:t> ενός δικτύου είναι το διάγραμμα των καλωδίων και των συσκευών που συνδέουν τους κόμβους. Οι 4 </a:t>
            </a:r>
            <a:r>
              <a:rPr lang="el-GR" sz="2200" dirty="0" err="1"/>
              <a:t>πιo</a:t>
            </a:r>
            <a:r>
              <a:rPr lang="el-GR" sz="2200" dirty="0"/>
              <a:t> κοινές τοπολογίες είναι</a:t>
            </a:r>
            <a:r>
              <a:rPr lang="el-GR" sz="2200" dirty="0" smtClean="0"/>
              <a:t>:</a:t>
            </a:r>
            <a:endParaRPr lang="en-US" sz="2200" dirty="0" smtClean="0"/>
          </a:p>
          <a:p>
            <a:pPr lvl="1"/>
            <a:r>
              <a:rPr lang="el-GR" sz="2200" b="1" dirty="0"/>
              <a:t>Δίαυλος (</a:t>
            </a:r>
            <a:r>
              <a:rPr lang="el-GR" sz="2200" b="1" dirty="0" err="1"/>
              <a:t>Bus</a:t>
            </a:r>
            <a:r>
              <a:rPr lang="el-GR" sz="2200" b="1" dirty="0"/>
              <a:t>): </a:t>
            </a:r>
            <a:r>
              <a:rPr lang="el-GR" sz="2200" dirty="0"/>
              <a:t>Κάθε κόμβος συνδέεται σε σειρά κατά μήκος ενιαίου αγωγού.</a:t>
            </a:r>
          </a:p>
          <a:p>
            <a:pPr lvl="1"/>
            <a:r>
              <a:rPr lang="el-GR" sz="2200" b="1" dirty="0"/>
              <a:t>Αστέρας (</a:t>
            </a:r>
            <a:r>
              <a:rPr lang="el-GR" sz="2200" b="1" dirty="0" err="1"/>
              <a:t>Star</a:t>
            </a:r>
            <a:r>
              <a:rPr lang="el-GR" sz="2200" b="1" dirty="0"/>
              <a:t>): </a:t>
            </a:r>
            <a:r>
              <a:rPr lang="el-GR" sz="2200" dirty="0"/>
              <a:t>Όλοι οι κόμβοι συνδέονται μέσω κέντρου (</a:t>
            </a:r>
            <a:r>
              <a:rPr lang="el-GR" sz="2200" dirty="0" err="1"/>
              <a:t>hub</a:t>
            </a:r>
            <a:r>
              <a:rPr lang="el-GR" sz="2200" dirty="0"/>
              <a:t>).</a:t>
            </a:r>
          </a:p>
          <a:p>
            <a:pPr lvl="1"/>
            <a:r>
              <a:rPr lang="el-GR" sz="2200" b="1" dirty="0"/>
              <a:t>Δακτύλιος (</a:t>
            </a:r>
            <a:r>
              <a:rPr lang="el-GR" sz="2200" b="1" dirty="0" err="1"/>
              <a:t>Ring</a:t>
            </a:r>
            <a:r>
              <a:rPr lang="el-GR" sz="2200" b="1" dirty="0"/>
              <a:t>): </a:t>
            </a:r>
            <a:r>
              <a:rPr lang="el-GR" sz="2200" dirty="0"/>
              <a:t>Οι κόμβοι συνδέονται σε κυκλική αλυσίδα, με την αρχή και το τέλος του αγωγού στον ίδιο κόμβο.</a:t>
            </a:r>
          </a:p>
          <a:p>
            <a:pPr lvl="1"/>
            <a:r>
              <a:rPr lang="el-GR" sz="2200" b="1" dirty="0"/>
              <a:t>Πλέγμα (</a:t>
            </a:r>
            <a:r>
              <a:rPr lang="el-GR" sz="2200" b="1" dirty="0" err="1"/>
              <a:t>Mesh</a:t>
            </a:r>
            <a:r>
              <a:rPr lang="el-GR" sz="2200" b="1" dirty="0"/>
              <a:t>): </a:t>
            </a:r>
            <a:r>
              <a:rPr lang="el-GR" sz="2200" dirty="0"/>
              <a:t>Κάθε κόμβος έχει χωριστή σύνδεση με κάθε άλλο κόμβο.</a:t>
            </a:r>
          </a:p>
          <a:p>
            <a:endParaRPr lang="el-GR" sz="2800" dirty="0" smtClean="0"/>
          </a:p>
          <a:p>
            <a:pPr marL="0" indent="0">
              <a:buNone/>
            </a:pPr>
            <a:endParaRPr lang="el-GR" sz="2400" dirty="0"/>
          </a:p>
        </p:txBody>
      </p:sp>
    </p:spTree>
    <p:extLst>
      <p:ext uri="{BB962C8B-B14F-4D97-AF65-F5344CB8AC3E}">
        <p14:creationId xmlns:p14="http://schemas.microsoft.com/office/powerpoint/2010/main" val="2074269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Υλικό Δικτύων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
        <p:nvSpPr>
          <p:cNvPr id="5" name="Θέση περιεχομένου 4"/>
          <p:cNvSpPr>
            <a:spLocks noGrp="1"/>
          </p:cNvSpPr>
          <p:nvPr>
            <p:ph idx="1"/>
          </p:nvPr>
        </p:nvSpPr>
        <p:spPr/>
        <p:txBody>
          <a:bodyPr>
            <a:noAutofit/>
          </a:bodyPr>
          <a:lstStyle/>
          <a:p>
            <a:r>
              <a:rPr lang="el-GR" sz="2400" dirty="0"/>
              <a:t>Τα μέσα επικοινωνίας στα δίκτυα είναι τα καλώδια (ενσύρματα ή μη) μέσα από τα οποία τα δεδομένα μεταφέρονται από την πηγή τους στον προορισμό τους.</a:t>
            </a:r>
          </a:p>
          <a:p>
            <a:r>
              <a:rPr lang="el-GR" sz="2400" dirty="0" smtClean="0"/>
              <a:t>Τα </a:t>
            </a:r>
            <a:r>
              <a:rPr lang="el-GR" sz="2400" dirty="0"/>
              <a:t>πιο κοινά μέσα δικτύων είναι ο στριμμένος </a:t>
            </a:r>
            <a:r>
              <a:rPr lang="el-GR" sz="2400" dirty="0" err="1"/>
              <a:t>διπλαγωγός</a:t>
            </a:r>
            <a:r>
              <a:rPr lang="el-GR" sz="2400" dirty="0"/>
              <a:t>, το ομοαξονικό καλώδιο, η οπτική ίνα και οι ασύρματες συνδέσεις.</a:t>
            </a:r>
          </a:p>
          <a:p>
            <a:r>
              <a:rPr lang="el-GR" sz="2400" dirty="0" smtClean="0"/>
              <a:t>Κάθε </a:t>
            </a:r>
            <a:r>
              <a:rPr lang="el-GR" sz="2400" dirty="0"/>
              <a:t>κόμβος χρησιμοποιεί ειδική συσκευή, την κάρτα δικτυακής </a:t>
            </a:r>
            <a:r>
              <a:rPr lang="el-GR" sz="2400" dirty="0" err="1"/>
              <a:t>διεπαφής</a:t>
            </a:r>
            <a:r>
              <a:rPr lang="el-GR" sz="2400" dirty="0"/>
              <a:t> (ή απλά κάρτα δικτύου).</a:t>
            </a:r>
          </a:p>
          <a:p>
            <a:endParaRPr lang="el-GR" sz="2800" dirty="0" smtClean="0"/>
          </a:p>
          <a:p>
            <a:pPr marL="0" indent="0">
              <a:buNone/>
            </a:pPr>
            <a:endParaRPr lang="el-GR" sz="2400" dirty="0"/>
          </a:p>
        </p:txBody>
      </p:sp>
    </p:spTree>
    <p:extLst>
      <p:ext uri="{BB962C8B-B14F-4D97-AF65-F5344CB8AC3E}">
        <p14:creationId xmlns:p14="http://schemas.microsoft.com/office/powerpoint/2010/main" val="2551735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Λογισμικό Δικτύων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5" name="Θέση περιεχομένου 4"/>
          <p:cNvSpPr>
            <a:spLocks noGrp="1"/>
          </p:cNvSpPr>
          <p:nvPr>
            <p:ph idx="1"/>
          </p:nvPr>
        </p:nvSpPr>
        <p:spPr/>
        <p:txBody>
          <a:bodyPr>
            <a:noAutofit/>
          </a:bodyPr>
          <a:lstStyle/>
          <a:p>
            <a:r>
              <a:rPr lang="el-GR" sz="2200" dirty="0"/>
              <a:t>Δικτυακό ΛΣ είναι το σύνολο προγραμμάτων που διαχειρίζεται τους πόρους του δικτύου.</a:t>
            </a:r>
          </a:p>
          <a:p>
            <a:r>
              <a:rPr lang="el-GR" sz="2200" dirty="0" smtClean="0"/>
              <a:t>Τα </a:t>
            </a:r>
            <a:r>
              <a:rPr lang="el-GR" sz="2200" dirty="0"/>
              <a:t>πιο κοινά δικτυακά ΛΣ για PC είναι:</a:t>
            </a:r>
          </a:p>
          <a:p>
            <a:pPr lvl="1"/>
            <a:r>
              <a:rPr lang="en-US" sz="2200" dirty="0"/>
              <a:t> Novell NetWare (</a:t>
            </a:r>
            <a:r>
              <a:rPr lang="el-GR" sz="2200" dirty="0"/>
              <a:t>διαφορετικές τοπολογίες και </a:t>
            </a:r>
            <a:r>
              <a:rPr lang="en-US" sz="2200" dirty="0"/>
              <a:t>PC)</a:t>
            </a:r>
          </a:p>
          <a:p>
            <a:pPr lvl="1"/>
            <a:r>
              <a:rPr lang="en-US" sz="2200" dirty="0"/>
              <a:t> Microsoft Windows NT Server</a:t>
            </a:r>
          </a:p>
          <a:p>
            <a:pPr lvl="1"/>
            <a:r>
              <a:rPr lang="en-US" sz="2200" dirty="0"/>
              <a:t> Microsoft Windows 2000 (</a:t>
            </a:r>
            <a:r>
              <a:rPr lang="el-GR" sz="2200" dirty="0"/>
              <a:t>συνεργασία με άλλα ΔΛΣ)</a:t>
            </a:r>
          </a:p>
          <a:p>
            <a:pPr lvl="1"/>
            <a:r>
              <a:rPr lang="el-GR" sz="2200" dirty="0"/>
              <a:t> </a:t>
            </a:r>
            <a:r>
              <a:rPr lang="en-US" sz="2200" dirty="0"/>
              <a:t>Banyan VINES (</a:t>
            </a:r>
            <a:r>
              <a:rPr lang="el-GR" sz="2200" dirty="0"/>
              <a:t>Στρατός)</a:t>
            </a:r>
          </a:p>
          <a:p>
            <a:pPr lvl="1"/>
            <a:r>
              <a:rPr lang="el-GR" sz="2200" dirty="0"/>
              <a:t> </a:t>
            </a:r>
            <a:r>
              <a:rPr lang="en-US" sz="2200" dirty="0"/>
              <a:t>AppleShare (Macintosh)</a:t>
            </a:r>
          </a:p>
          <a:p>
            <a:pPr lvl="1"/>
            <a:r>
              <a:rPr lang="en-US" sz="2200" dirty="0"/>
              <a:t> Linux</a:t>
            </a:r>
          </a:p>
          <a:p>
            <a:endParaRPr lang="el-GR" sz="2800" dirty="0" smtClean="0"/>
          </a:p>
          <a:p>
            <a:pPr marL="0" indent="0">
              <a:buNone/>
            </a:pPr>
            <a:endParaRPr lang="el-GR" sz="2400" dirty="0"/>
          </a:p>
        </p:txBody>
      </p:sp>
    </p:spTree>
    <p:extLst>
      <p:ext uri="{BB962C8B-B14F-4D97-AF65-F5344CB8AC3E}">
        <p14:creationId xmlns:p14="http://schemas.microsoft.com/office/powerpoint/2010/main" val="4288380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του Διαδικτύου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5" name="Θέση περιεχομένου 4"/>
          <p:cNvSpPr>
            <a:spLocks noGrp="1"/>
          </p:cNvSpPr>
          <p:nvPr>
            <p:ph idx="1"/>
          </p:nvPr>
        </p:nvSpPr>
        <p:spPr/>
        <p:txBody>
          <a:bodyPr>
            <a:noAutofit/>
          </a:bodyPr>
          <a:lstStyle/>
          <a:p>
            <a:r>
              <a:rPr lang="el-GR" dirty="0" smtClean="0"/>
              <a:t>Ενότητες</a:t>
            </a:r>
            <a:endParaRPr lang="en-US" dirty="0" smtClean="0"/>
          </a:p>
          <a:p>
            <a:pPr lvl="1"/>
            <a:r>
              <a:rPr lang="el-GR" dirty="0"/>
              <a:t>Ιστορική Αναδρομή</a:t>
            </a:r>
          </a:p>
          <a:p>
            <a:pPr lvl="1"/>
            <a:r>
              <a:rPr lang="el-GR" dirty="0"/>
              <a:t> Λειτουργία Διαδικτύου</a:t>
            </a:r>
          </a:p>
          <a:p>
            <a:pPr lvl="1"/>
            <a:r>
              <a:rPr lang="el-GR" dirty="0"/>
              <a:t> Κύρια Χαρακτηριστικά</a:t>
            </a:r>
          </a:p>
          <a:p>
            <a:pPr lvl="1"/>
            <a:r>
              <a:rPr lang="el-GR" dirty="0"/>
              <a:t> Υπηρεσίες </a:t>
            </a:r>
            <a:r>
              <a:rPr lang="el-GR" dirty="0" err="1"/>
              <a:t>Online</a:t>
            </a:r>
            <a:endParaRPr lang="el-GR" dirty="0"/>
          </a:p>
          <a:p>
            <a:pPr lvl="1"/>
            <a:r>
              <a:rPr lang="el-GR" dirty="0"/>
              <a:t> Χαρακτηριστικά Προγραμμάτων Εφαρμογής</a:t>
            </a:r>
          </a:p>
          <a:p>
            <a:endParaRPr lang="el-GR" sz="2800" dirty="0" smtClean="0"/>
          </a:p>
          <a:p>
            <a:pPr marL="0" indent="0">
              <a:buNone/>
            </a:pPr>
            <a:endParaRPr lang="el-GR" sz="2400" dirty="0"/>
          </a:p>
        </p:txBody>
      </p:sp>
    </p:spTree>
    <p:extLst>
      <p:ext uri="{BB962C8B-B14F-4D97-AF65-F5344CB8AC3E}">
        <p14:creationId xmlns:p14="http://schemas.microsoft.com/office/powerpoint/2010/main" val="2699308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Ιστορική Αναδρομή</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
        <p:nvSpPr>
          <p:cNvPr id="5" name="Θέση περιεχομένου 4"/>
          <p:cNvSpPr>
            <a:spLocks noGrp="1"/>
          </p:cNvSpPr>
          <p:nvPr>
            <p:ph idx="1"/>
          </p:nvPr>
        </p:nvSpPr>
        <p:spPr/>
        <p:txBody>
          <a:bodyPr>
            <a:noAutofit/>
          </a:bodyPr>
          <a:lstStyle/>
          <a:p>
            <a:r>
              <a:rPr lang="el-GR" sz="2000" dirty="0"/>
              <a:t>Το Διαδίκτυο δημιουργήθηκε από την ARPA (</a:t>
            </a:r>
            <a:r>
              <a:rPr lang="el-GR" sz="2000" dirty="0" err="1"/>
              <a:t>Advanced</a:t>
            </a:r>
            <a:r>
              <a:rPr lang="el-GR" sz="2000" dirty="0"/>
              <a:t> Research </a:t>
            </a:r>
            <a:r>
              <a:rPr lang="el-GR" sz="2000" dirty="0" err="1"/>
              <a:t>Projects</a:t>
            </a:r>
            <a:r>
              <a:rPr lang="el-GR" sz="2000" dirty="0"/>
              <a:t> Agency) και το Αμερικανικό υπουργείο άμυνας για επιστημονικές και στρατιωτικές επικοινωνίες (ARPANET).</a:t>
            </a:r>
          </a:p>
          <a:p>
            <a:r>
              <a:rPr lang="el-GR" sz="2000" dirty="0"/>
              <a:t>Είναι ένα δίκτυο διασυνδεμένων δικτύων.</a:t>
            </a:r>
          </a:p>
          <a:p>
            <a:r>
              <a:rPr lang="el-GR" sz="2000" dirty="0"/>
              <a:t>Ακόμα κι αν μέρος της υποδομής του καταστραφεί, τα δεδομένα θα συνεχίσουν να μεταδίδονται μέσω των υπολοίπων δικτύων (εναλλακτική διαδρομή).</a:t>
            </a:r>
          </a:p>
          <a:p>
            <a:r>
              <a:rPr lang="el-GR" sz="2000" dirty="0"/>
              <a:t>Βασίζεται σε γραμμές μεγάλων ταχυτήτων (σπονδυλική στήλη διαδικτύου).</a:t>
            </a:r>
          </a:p>
          <a:p>
            <a:r>
              <a:rPr lang="el-GR" sz="2000" dirty="0" err="1"/>
              <a:t>Mικρότερα</a:t>
            </a:r>
            <a:r>
              <a:rPr lang="el-GR" sz="2000" dirty="0"/>
              <a:t> δίκτυα συνδέονται με τη σπονδυλική στήλη, επιτρέποντας σε οποιοδήποτε χρήστη οποιουδήποτε δικτύου να ανταλλάξει δεδομένα με οποιοδήποτε χρήστη.</a:t>
            </a:r>
          </a:p>
          <a:p>
            <a:endParaRPr lang="el-GR" sz="2800" dirty="0" smtClean="0"/>
          </a:p>
          <a:p>
            <a:pPr marL="0" indent="0">
              <a:buNone/>
            </a:pPr>
            <a:endParaRPr lang="el-GR" sz="2400" dirty="0"/>
          </a:p>
        </p:txBody>
      </p:sp>
    </p:spTree>
    <p:extLst>
      <p:ext uri="{BB962C8B-B14F-4D97-AF65-F5344CB8AC3E}">
        <p14:creationId xmlns:p14="http://schemas.microsoft.com/office/powerpoint/2010/main" val="1080583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Ιστορική Αναδρομή</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5" name="Θέση περιεχομένου 4"/>
          <p:cNvSpPr>
            <a:spLocks noGrp="1"/>
          </p:cNvSpPr>
          <p:nvPr>
            <p:ph idx="1"/>
          </p:nvPr>
        </p:nvSpPr>
        <p:spPr/>
        <p:txBody>
          <a:bodyPr>
            <a:noAutofit/>
          </a:bodyPr>
          <a:lstStyle/>
          <a:p>
            <a:r>
              <a:rPr lang="el-GR" sz="2000" dirty="0"/>
              <a:t>Το Διαδίκτυο δημιουργήθηκε από την ARPA (</a:t>
            </a:r>
            <a:r>
              <a:rPr lang="el-GR" sz="2000" dirty="0" err="1"/>
              <a:t>Advanced</a:t>
            </a:r>
            <a:r>
              <a:rPr lang="el-GR" sz="2000" dirty="0"/>
              <a:t> Research </a:t>
            </a:r>
            <a:r>
              <a:rPr lang="el-GR" sz="2000" dirty="0" err="1"/>
              <a:t>Projects</a:t>
            </a:r>
            <a:r>
              <a:rPr lang="el-GR" sz="2000" dirty="0"/>
              <a:t> Agency) και το Αμερικανικό υπουργείο άμυνας για επιστημονικές και στρατιωτικές επικοινωνίες (ARPANET).</a:t>
            </a:r>
          </a:p>
          <a:p>
            <a:r>
              <a:rPr lang="el-GR" sz="2000" dirty="0"/>
              <a:t>Είναι ένα δίκτυο διασυνδεμένων δικτύων.</a:t>
            </a:r>
          </a:p>
          <a:p>
            <a:r>
              <a:rPr lang="el-GR" sz="2000" dirty="0"/>
              <a:t>Ακόμα κι αν μέρος της υποδομής του καταστραφεί, τα δεδομένα θα συνεχίσουν να μεταδίδονται μέσω των υπολοίπων δικτύων (εναλλακτική διαδρομή).</a:t>
            </a:r>
          </a:p>
          <a:p>
            <a:r>
              <a:rPr lang="el-GR" sz="2000" dirty="0"/>
              <a:t>Βασίζεται σε γραμμές μεγάλων ταχυτήτων (σπονδυλική στήλη διαδικτύου).</a:t>
            </a:r>
          </a:p>
          <a:p>
            <a:r>
              <a:rPr lang="el-GR" sz="2000" dirty="0" err="1"/>
              <a:t>Mικρότερα</a:t>
            </a:r>
            <a:r>
              <a:rPr lang="el-GR" sz="2000" dirty="0"/>
              <a:t> δίκτυα συνδέονται με τη σπονδυλική στήλη, επιτρέποντας σε οποιοδήποτε χρήστη οποιουδήποτε δικτύου να ανταλλάξει δεδομένα με οποιοδήποτε χρήστη.</a:t>
            </a:r>
          </a:p>
          <a:p>
            <a:endParaRPr lang="el-GR" sz="2800" dirty="0" smtClean="0"/>
          </a:p>
          <a:p>
            <a:pPr marL="0" indent="0">
              <a:buNone/>
            </a:pPr>
            <a:endParaRPr lang="el-GR" sz="2400" dirty="0"/>
          </a:p>
        </p:txBody>
      </p:sp>
    </p:spTree>
    <p:extLst>
      <p:ext uri="{BB962C8B-B14F-4D97-AF65-F5344CB8AC3E}">
        <p14:creationId xmlns:p14="http://schemas.microsoft.com/office/powerpoint/2010/main" val="2112884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Εικόνα 33"/>
          <p:cNvPicPr>
            <a:picLocks noChangeAspect="1"/>
          </p:cNvPicPr>
          <p:nvPr/>
        </p:nvPicPr>
        <p:blipFill>
          <a:blip r:embed="rId3"/>
          <a:stretch>
            <a:fillRect/>
          </a:stretch>
        </p:blipFill>
        <p:spPr>
          <a:xfrm>
            <a:off x="1043608" y="300048"/>
            <a:ext cx="6912768" cy="528301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246387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Διαδικτύου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
        <p:nvSpPr>
          <p:cNvPr id="5" name="Θέση περιεχομένου 4"/>
          <p:cNvSpPr>
            <a:spLocks noGrp="1"/>
          </p:cNvSpPr>
          <p:nvPr>
            <p:ph idx="1"/>
          </p:nvPr>
        </p:nvSpPr>
        <p:spPr/>
        <p:txBody>
          <a:bodyPr>
            <a:noAutofit/>
          </a:bodyPr>
          <a:lstStyle/>
          <a:p>
            <a:r>
              <a:rPr lang="el-GR" sz="2800" dirty="0" smtClean="0"/>
              <a:t>TCP/IP</a:t>
            </a:r>
            <a:endParaRPr lang="en-US" sz="2800" dirty="0" smtClean="0"/>
          </a:p>
          <a:p>
            <a:endParaRPr lang="el-GR" sz="2800" dirty="0"/>
          </a:p>
          <a:p>
            <a:r>
              <a:rPr lang="el-GR" sz="2800" dirty="0" smtClean="0"/>
              <a:t>Δρομολόγηση Κυκλοφορίας</a:t>
            </a:r>
            <a:endParaRPr lang="en-US" sz="2800" dirty="0" smtClean="0"/>
          </a:p>
          <a:p>
            <a:endParaRPr lang="el-GR" sz="2800" dirty="0"/>
          </a:p>
          <a:p>
            <a:r>
              <a:rPr lang="el-GR" sz="2800" dirty="0" err="1" smtClean="0"/>
              <a:t>Διευθυνσιοδότηση</a:t>
            </a:r>
            <a:endParaRPr lang="en-US" sz="2800" dirty="0" smtClean="0"/>
          </a:p>
          <a:p>
            <a:endParaRPr lang="el-GR" sz="2800" dirty="0"/>
          </a:p>
          <a:p>
            <a:r>
              <a:rPr lang="el-GR" sz="2800" dirty="0" smtClean="0"/>
              <a:t>Πεδία </a:t>
            </a:r>
            <a:r>
              <a:rPr lang="el-GR" sz="2800" dirty="0"/>
              <a:t>και </a:t>
            </a:r>
            <a:r>
              <a:rPr lang="el-GR" sz="2800" dirty="0" err="1"/>
              <a:t>Υποπεδία</a:t>
            </a:r>
            <a:endParaRPr lang="el-GR" sz="2800" dirty="0"/>
          </a:p>
          <a:p>
            <a:endParaRPr lang="el-GR" sz="2800" dirty="0" smtClean="0"/>
          </a:p>
          <a:p>
            <a:pPr marL="0" indent="0">
              <a:buNone/>
            </a:pPr>
            <a:endParaRPr lang="el-GR" sz="2400" dirty="0"/>
          </a:p>
        </p:txBody>
      </p:sp>
    </p:spTree>
    <p:extLst>
      <p:ext uri="{BB962C8B-B14F-4D97-AF65-F5344CB8AC3E}">
        <p14:creationId xmlns:p14="http://schemas.microsoft.com/office/powerpoint/2010/main" val="270776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TCP/IP</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
        <p:nvSpPr>
          <p:cNvPr id="5" name="Θέση περιεχομένου 4"/>
          <p:cNvSpPr>
            <a:spLocks noGrp="1"/>
          </p:cNvSpPr>
          <p:nvPr>
            <p:ph idx="1"/>
          </p:nvPr>
        </p:nvSpPr>
        <p:spPr>
          <a:xfrm>
            <a:off x="457200" y="1181365"/>
            <a:ext cx="8229600" cy="3771636"/>
          </a:xfrm>
        </p:spPr>
        <p:txBody>
          <a:bodyPr>
            <a:noAutofit/>
          </a:bodyPr>
          <a:lstStyle/>
          <a:p>
            <a:r>
              <a:rPr lang="el-GR" sz="2600" dirty="0"/>
              <a:t>Κάθε υπολογιστής και δίκτυο στο διαδίκτυο χρησιμοποιεί τα ίδια πρωτόκολλα (κανόνες και διαδικασίες) για τον έλεγχο του συγχρονισμού και της μορφής των δεδομένων.</a:t>
            </a:r>
          </a:p>
          <a:p>
            <a:r>
              <a:rPr lang="el-GR" sz="2600" dirty="0" smtClean="0"/>
              <a:t>Το </a:t>
            </a:r>
            <a:r>
              <a:rPr lang="el-GR" sz="2600" dirty="0"/>
              <a:t>πρωτόκολλο που χρησιμοποιείται από το Διαδίκτυο είναι το </a:t>
            </a:r>
            <a:r>
              <a:rPr lang="el-GR" sz="2600" dirty="0" err="1"/>
              <a:t>Transmission</a:t>
            </a:r>
            <a:r>
              <a:rPr lang="el-GR" sz="2600" dirty="0"/>
              <a:t> </a:t>
            </a:r>
            <a:r>
              <a:rPr lang="el-GR" sz="2600" dirty="0" err="1"/>
              <a:t>Control</a:t>
            </a:r>
            <a:r>
              <a:rPr lang="el-GR" sz="2600" dirty="0"/>
              <a:t> </a:t>
            </a:r>
            <a:r>
              <a:rPr lang="el-GR" sz="2600" dirty="0" err="1"/>
              <a:t>Protocol</a:t>
            </a:r>
            <a:r>
              <a:rPr lang="el-GR" sz="2600" dirty="0"/>
              <a:t>/Internet </a:t>
            </a:r>
            <a:r>
              <a:rPr lang="el-GR" sz="2600" dirty="0" err="1"/>
              <a:t>Protocol</a:t>
            </a:r>
            <a:r>
              <a:rPr lang="el-GR" sz="2600" dirty="0"/>
              <a:t> ή TCP/IP.</a:t>
            </a:r>
          </a:p>
          <a:p>
            <a:r>
              <a:rPr lang="el-GR" sz="2600" dirty="0" smtClean="0"/>
              <a:t>Ανεξαρτήτως </a:t>
            </a:r>
            <a:r>
              <a:rPr lang="el-GR" sz="2600" dirty="0"/>
              <a:t>του τύπου του Η/Υ που συνδέεται με το Διαδίκτυο, εάν χρησιμοποιεί το TCP/IP, μπορεί </a:t>
            </a:r>
            <a:r>
              <a:rPr lang="el-GR" sz="2600" dirty="0" smtClean="0"/>
              <a:t>να </a:t>
            </a:r>
            <a:r>
              <a:rPr lang="el-GR" sz="2600" dirty="0"/>
              <a:t>ανταλλάξει δεδομένα με οποιοδήποτε άλλο τύπο Η/Υ.</a:t>
            </a:r>
          </a:p>
          <a:p>
            <a:endParaRPr lang="el-GR" sz="2600" dirty="0" smtClean="0"/>
          </a:p>
          <a:p>
            <a:pPr marL="0" indent="0">
              <a:buNone/>
            </a:pPr>
            <a:endParaRPr lang="el-GR" sz="2600" dirty="0"/>
          </a:p>
        </p:txBody>
      </p:sp>
    </p:spTree>
    <p:extLst>
      <p:ext uri="{BB962C8B-B14F-4D97-AF65-F5344CB8AC3E}">
        <p14:creationId xmlns:p14="http://schemas.microsoft.com/office/powerpoint/2010/main" val="2354295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Δρομολόγηση Κυκλοφορίας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
        <p:nvSpPr>
          <p:cNvPr id="5" name="Θέση περιεχομένου 4"/>
          <p:cNvSpPr>
            <a:spLocks noGrp="1"/>
          </p:cNvSpPr>
          <p:nvPr>
            <p:ph idx="1"/>
          </p:nvPr>
        </p:nvSpPr>
        <p:spPr/>
        <p:txBody>
          <a:bodyPr>
            <a:noAutofit/>
          </a:bodyPr>
          <a:lstStyle/>
          <a:p>
            <a:r>
              <a:rPr lang="el-GR" sz="2200" dirty="0"/>
              <a:t>Οι περισσότεροι υπολογιστές δε συνδέονται άμεσα με το Διαδίκτυο, αλλά με κάποιο μικρότερο δίκτυο που με τη </a:t>
            </a:r>
            <a:r>
              <a:rPr lang="el-GR" sz="2200" dirty="0" err="1"/>
              <a:t>σιερά</a:t>
            </a:r>
            <a:r>
              <a:rPr lang="el-GR" sz="2200" dirty="0"/>
              <a:t> του συνδέεται με τη σπονδυλική στήλη του Διαδικτύου.</a:t>
            </a:r>
          </a:p>
          <a:p>
            <a:r>
              <a:rPr lang="el-GR" sz="2200" dirty="0"/>
              <a:t>Το Διαδίκτυο περιλαμβάνει χιλιάδες </a:t>
            </a:r>
            <a:r>
              <a:rPr lang="el-GR" sz="2200" dirty="0" err="1"/>
              <a:t>servers</a:t>
            </a:r>
            <a:r>
              <a:rPr lang="el-GR" sz="2200" dirty="0"/>
              <a:t> (</a:t>
            </a:r>
            <a:r>
              <a:rPr lang="el-GR" sz="2200" dirty="0" err="1"/>
              <a:t>hosts</a:t>
            </a:r>
            <a:r>
              <a:rPr lang="el-GR" sz="2200" dirty="0"/>
              <a:t>) που παρέχουν δεδομένα και υπηρεσίες στα συστήματα Η/Υ-πελατών.</a:t>
            </a:r>
          </a:p>
          <a:p>
            <a:r>
              <a:rPr lang="el-GR" sz="2200" dirty="0"/>
              <a:t>Όταν χρησιμοποιείτε το Διαδίκτυο, το PC σας (πελάτης) ζητά δεδομένα από κάποιον </a:t>
            </a:r>
            <a:r>
              <a:rPr lang="el-GR" sz="2200" dirty="0" err="1"/>
              <a:t>host</a:t>
            </a:r>
            <a:r>
              <a:rPr lang="el-GR" sz="2200" dirty="0"/>
              <a:t>.</a:t>
            </a:r>
          </a:p>
          <a:p>
            <a:r>
              <a:rPr lang="el-GR" sz="2200" dirty="0"/>
              <a:t>Το αίτημα και τα δεδομένα σπάνε σε πακέτα, διαδίδονται σε πολλαπλά δίκτυα και συγκεντρώνονται εκ νέου στον προορισμό τους.</a:t>
            </a:r>
          </a:p>
          <a:p>
            <a:endParaRPr lang="el-GR" sz="2200" dirty="0" smtClean="0"/>
          </a:p>
          <a:p>
            <a:pPr marL="0" indent="0">
              <a:buNone/>
            </a:pPr>
            <a:endParaRPr lang="el-GR" sz="2200" dirty="0"/>
          </a:p>
        </p:txBody>
      </p:sp>
    </p:spTree>
    <p:extLst>
      <p:ext uri="{BB962C8B-B14F-4D97-AF65-F5344CB8AC3E}">
        <p14:creationId xmlns:p14="http://schemas.microsoft.com/office/powerpoint/2010/main" val="19235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Μεταφορά Δεδομένων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pic>
        <p:nvPicPr>
          <p:cNvPr id="6" name="Picture 2" descr="C:\NortonSlides\art19\19-3.jpg"/>
          <p:cNvPicPr>
            <a:picLocks noChangeAspect="1" noChangeArrowheads="1"/>
          </p:cNvPicPr>
          <p:nvPr/>
        </p:nvPicPr>
        <p:blipFill>
          <a:blip r:embed="rId3">
            <a:extLst>
              <a:ext uri="{28A0092B-C50C-407E-A947-70E740481C1C}">
                <a14:useLocalDpi xmlns:a14="http://schemas.microsoft.com/office/drawing/2010/main" val="0"/>
              </a:ext>
            </a:extLst>
          </a:blip>
          <a:srcRect b="24005"/>
          <a:stretch>
            <a:fillRect/>
          </a:stretch>
        </p:blipFill>
        <p:spPr bwMode="auto">
          <a:xfrm>
            <a:off x="899592" y="975255"/>
            <a:ext cx="76200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8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Διευθυνσιοδότηση</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
        <p:nvSpPr>
          <p:cNvPr id="5" name="Θέση περιεχομένου 4"/>
          <p:cNvSpPr>
            <a:spLocks noGrp="1"/>
          </p:cNvSpPr>
          <p:nvPr>
            <p:ph idx="1"/>
          </p:nvPr>
        </p:nvSpPr>
        <p:spPr/>
        <p:txBody>
          <a:bodyPr>
            <a:noAutofit/>
          </a:bodyPr>
          <a:lstStyle/>
          <a:p>
            <a:r>
              <a:rPr lang="el-GR" sz="2200" dirty="0"/>
              <a:t>Προκειμένου να επικοινωνήσει με ολόκληρο το Διαδίκτυο, ο υπολογιστής πρέπει να έχει μια μοναδική διεύθυνση.</a:t>
            </a:r>
          </a:p>
          <a:p>
            <a:r>
              <a:rPr lang="el-GR" sz="2200" dirty="0"/>
              <a:t>Κάθε υπολογιστής στο διαδίκτυο έχει ένα μοναδικό 	αριθμητικό προσδιοριστικό που καλείται διεύθυνση πρωτόκολλου διαδικτύου (IP).</a:t>
            </a:r>
          </a:p>
          <a:p>
            <a:r>
              <a:rPr lang="el-GR" sz="2200" dirty="0"/>
              <a:t>Κάθε διεύθυνση IP έχει τέσσερα μέρη  – κάθε μέρος είναι και ένας αριθμός μεταξύ 0 και 255.</a:t>
            </a:r>
          </a:p>
          <a:p>
            <a:r>
              <a:rPr lang="el-GR" sz="2200" dirty="0"/>
              <a:t>Μια διεύθυνση IP έχει, για παράδειγμα, τη μορφή: 195.251.198.100.</a:t>
            </a:r>
          </a:p>
          <a:p>
            <a:endParaRPr lang="el-GR" sz="2200" dirty="0" smtClean="0"/>
          </a:p>
          <a:p>
            <a:pPr marL="0" indent="0">
              <a:buNone/>
            </a:pPr>
            <a:endParaRPr lang="el-GR" sz="2200" dirty="0"/>
          </a:p>
        </p:txBody>
      </p:sp>
    </p:spTree>
    <p:extLst>
      <p:ext uri="{BB962C8B-B14F-4D97-AF65-F5344CB8AC3E}">
        <p14:creationId xmlns:p14="http://schemas.microsoft.com/office/powerpoint/2010/main" val="3344166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Πεδία και </a:t>
            </a:r>
            <a:r>
              <a:rPr lang="el-GR" dirty="0" err="1"/>
              <a:t>Υποπεδία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
        <p:nvSpPr>
          <p:cNvPr id="5" name="Θέση περιεχομένου 4"/>
          <p:cNvSpPr>
            <a:spLocks noGrp="1"/>
          </p:cNvSpPr>
          <p:nvPr>
            <p:ph idx="1"/>
          </p:nvPr>
        </p:nvSpPr>
        <p:spPr/>
        <p:txBody>
          <a:bodyPr>
            <a:noAutofit/>
          </a:bodyPr>
          <a:lstStyle/>
          <a:p>
            <a:r>
              <a:rPr lang="el-GR" sz="2200" dirty="0"/>
              <a:t>Επιπρόσθετα της διεύθυνσης IP, οι περισσότεροι </a:t>
            </a:r>
            <a:r>
              <a:rPr lang="el-GR" sz="2200" dirty="0" err="1"/>
              <a:t>hosts</a:t>
            </a:r>
            <a:r>
              <a:rPr lang="el-GR" sz="2200" dirty="0"/>
              <a:t> και </a:t>
            </a:r>
            <a:r>
              <a:rPr lang="el-GR" sz="2200" dirty="0" err="1"/>
              <a:t>servers</a:t>
            </a:r>
            <a:r>
              <a:rPr lang="el-GR" sz="2200" dirty="0"/>
              <a:t> του Διαδικτύου έχουν και μια διεύθυνση συστήματος ονομασίας πεδίου (DNS) που απαρτίζεται από λέξεις.</a:t>
            </a:r>
          </a:p>
          <a:p>
            <a:r>
              <a:rPr lang="el-GR" sz="2200" dirty="0"/>
              <a:t>Το όνομα του πεδίου προσδιορίζει τον τύπο του ιδρύματος που ανήκει ο υπολογιστής.</a:t>
            </a:r>
          </a:p>
          <a:p>
            <a:r>
              <a:rPr lang="el-GR" sz="2200" dirty="0"/>
              <a:t>Ο </a:t>
            </a:r>
            <a:r>
              <a:rPr lang="el-GR" sz="2200" dirty="0" err="1"/>
              <a:t>server</a:t>
            </a:r>
            <a:r>
              <a:rPr lang="el-GR" sz="2200" dirty="0"/>
              <a:t> του Διαδικτύου για το Πανεπιστήμιο Ιωαννίνων έχει σαν όνομα πεδίου το: cc.uoi.gr.</a:t>
            </a:r>
          </a:p>
          <a:p>
            <a:r>
              <a:rPr lang="el-GR" sz="2200" dirty="0"/>
              <a:t>Μερικές επιχειρήσεις έχουν πολλαπλούς </a:t>
            </a:r>
            <a:r>
              <a:rPr lang="el-GR" sz="2200" dirty="0" err="1"/>
              <a:t>servers</a:t>
            </a:r>
            <a:r>
              <a:rPr lang="el-GR" sz="2200" dirty="0"/>
              <a:t> που προσδιορίζονται με </a:t>
            </a:r>
            <a:r>
              <a:rPr lang="el-GR" sz="2200" dirty="0" err="1"/>
              <a:t>υποπεδία</a:t>
            </a:r>
            <a:r>
              <a:rPr lang="el-GR" sz="2200" dirty="0"/>
              <a:t>, όπως: products.ibm.com.</a:t>
            </a:r>
          </a:p>
          <a:p>
            <a:endParaRPr lang="el-GR" sz="2200" dirty="0" smtClean="0"/>
          </a:p>
          <a:p>
            <a:pPr marL="0" indent="0">
              <a:buNone/>
            </a:pPr>
            <a:endParaRPr lang="el-GR" sz="2200" dirty="0"/>
          </a:p>
        </p:txBody>
      </p:sp>
    </p:spTree>
    <p:extLst>
      <p:ext uri="{BB962C8B-B14F-4D97-AF65-F5344CB8AC3E}">
        <p14:creationId xmlns:p14="http://schemas.microsoft.com/office/powerpoint/2010/main" val="3908478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Πεδία Διαδικτύου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graphicFrame>
        <p:nvGraphicFramePr>
          <p:cNvPr id="6" name="Group 58"/>
          <p:cNvGraphicFramePr>
            <a:graphicFrameLocks noGrp="1"/>
          </p:cNvGraphicFramePr>
          <p:nvPr>
            <p:extLst>
              <p:ext uri="{D42A27DB-BD31-4B8C-83A1-F6EECF244321}">
                <p14:modId xmlns:p14="http://schemas.microsoft.com/office/powerpoint/2010/main" val="3234623490"/>
              </p:ext>
            </p:extLst>
          </p:nvPr>
        </p:nvGraphicFramePr>
        <p:xfrm>
          <a:off x="1187624" y="1070865"/>
          <a:ext cx="6903784" cy="4378229"/>
        </p:xfrm>
        <a:graphic>
          <a:graphicData uri="http://schemas.openxmlformats.org/drawingml/2006/table">
            <a:tbl>
              <a:tblPr/>
              <a:tblGrid>
                <a:gridCol w="1135380"/>
                <a:gridCol w="3335655"/>
                <a:gridCol w="2432749"/>
              </a:tblGrid>
              <a:tr h="54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mn-lt"/>
                        </a:rPr>
                        <a:t>Πεδίο</a:t>
                      </a:r>
                      <a:endParaRPr kumimoji="0" lang="en-US" sz="2400" b="1"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mn-lt"/>
                        </a:rPr>
                        <a:t>Είδος Οργανισμού</a:t>
                      </a:r>
                      <a:endParaRPr kumimoji="0" lang="en-US" sz="2400" b="1"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mn-lt"/>
                        </a:rPr>
                        <a:t>Παράδειγμα</a:t>
                      </a:r>
                      <a:endParaRPr kumimoji="0" lang="en-US" sz="2400" b="1"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.com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Εμπορικός</a:t>
                      </a:r>
                      <a:endParaRPr kumimoji="0" lang="en-US"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ibm.com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.edu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Εκπαιδευτικός</a:t>
                      </a:r>
                      <a:endParaRPr kumimoji="0" lang="en-US"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mit.edu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.gov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Κυβερνητικός</a:t>
                      </a:r>
                      <a:endParaRPr kumimoji="0" lang="en-US"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Whitehouse.gov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Στρατιωτικός</a:t>
                      </a:r>
                      <a:endParaRPr kumimoji="0" lang="en-US"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Navy.mil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.net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Εξωτερική πύλη ή </a:t>
                      </a:r>
                      <a:r>
                        <a:rPr kumimoji="0" lang="en-US" sz="2400" b="0" i="0" u="none" strike="noStrike" cap="none" normalizeH="0" baseline="0" smtClean="0">
                          <a:ln>
                            <a:noFill/>
                          </a:ln>
                          <a:solidFill>
                            <a:schemeClr val="tx1"/>
                          </a:solidFill>
                          <a:effectLst/>
                          <a:latin typeface="+mn-lt"/>
                        </a:rPr>
                        <a:t>host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msn.net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3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.org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Άλλος οργανισμός</a:t>
                      </a:r>
                      <a:endParaRPr kumimoji="0" lang="en-US"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perl.org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.gr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Χώρα</a:t>
                      </a:r>
                      <a:endParaRPr kumimoji="0" lang="en-US" sz="24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mn-lt"/>
                        </a:rPr>
                        <a:t>uoi.gr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1070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Κύρια Χαρακτηριστικά Διαδικτύου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sp>
        <p:nvSpPr>
          <p:cNvPr id="5" name="Θέση περιεχομένου 4"/>
          <p:cNvSpPr>
            <a:spLocks noGrp="1"/>
          </p:cNvSpPr>
          <p:nvPr>
            <p:ph idx="1"/>
          </p:nvPr>
        </p:nvSpPr>
        <p:spPr/>
        <p:txBody>
          <a:bodyPr>
            <a:noAutofit/>
          </a:bodyPr>
          <a:lstStyle/>
          <a:p>
            <a:r>
              <a:rPr lang="el-GR" sz="2800" dirty="0"/>
              <a:t>World </a:t>
            </a:r>
            <a:r>
              <a:rPr lang="el-GR" sz="2800" dirty="0" err="1"/>
              <a:t>Wide</a:t>
            </a:r>
            <a:r>
              <a:rPr lang="el-GR" sz="2800" dirty="0"/>
              <a:t> Web</a:t>
            </a:r>
          </a:p>
          <a:p>
            <a:r>
              <a:rPr lang="el-GR" sz="2800" dirty="0" smtClean="0"/>
              <a:t>Ηλεκτρονικό </a:t>
            </a:r>
            <a:r>
              <a:rPr lang="el-GR" sz="2800" dirty="0"/>
              <a:t>ταχυδρομείο</a:t>
            </a:r>
          </a:p>
          <a:p>
            <a:r>
              <a:rPr lang="el-GR" sz="2800" dirty="0" smtClean="0"/>
              <a:t>Ειδήσεις</a:t>
            </a:r>
            <a:endParaRPr lang="el-GR" sz="2800" dirty="0"/>
          </a:p>
          <a:p>
            <a:r>
              <a:rPr lang="el-GR" sz="2800" dirty="0" err="1" smtClean="0"/>
              <a:t>Telnet</a:t>
            </a:r>
            <a:r>
              <a:rPr lang="el-GR" sz="2800" dirty="0" smtClean="0"/>
              <a:t> </a:t>
            </a:r>
            <a:r>
              <a:rPr lang="el-GR" sz="2800" dirty="0"/>
              <a:t>(Απομακρυσμένη Πρόσβαση)</a:t>
            </a:r>
          </a:p>
          <a:p>
            <a:r>
              <a:rPr lang="el-GR" sz="2800" dirty="0" smtClean="0"/>
              <a:t>FTP </a:t>
            </a:r>
            <a:r>
              <a:rPr lang="el-GR" sz="2800" dirty="0"/>
              <a:t>(Πρωτόκολλο Μεταφοράς Αρχείων)</a:t>
            </a:r>
          </a:p>
          <a:p>
            <a:r>
              <a:rPr lang="el-GR" sz="2800" dirty="0" smtClean="0"/>
              <a:t>IRC </a:t>
            </a:r>
            <a:r>
              <a:rPr lang="el-GR" sz="2800" dirty="0"/>
              <a:t>(Διαδικτυακή Συνομιλία)</a:t>
            </a:r>
          </a:p>
        </p:txBody>
      </p:sp>
    </p:spTree>
    <p:extLst>
      <p:ext uri="{BB962C8B-B14F-4D97-AF65-F5344CB8AC3E}">
        <p14:creationId xmlns:p14="http://schemas.microsoft.com/office/powerpoint/2010/main" val="126610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WWW – </a:t>
            </a:r>
            <a:r>
              <a:rPr lang="el-GR" dirty="0"/>
              <a:t>Παγκόσμιος Ιστός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
        <p:nvSpPr>
          <p:cNvPr id="5" name="Θέση περιεχομένου 4"/>
          <p:cNvSpPr>
            <a:spLocks noGrp="1"/>
          </p:cNvSpPr>
          <p:nvPr>
            <p:ph idx="1"/>
          </p:nvPr>
        </p:nvSpPr>
        <p:spPr/>
        <p:txBody>
          <a:bodyPr>
            <a:noAutofit/>
          </a:bodyPr>
          <a:lstStyle/>
          <a:p>
            <a:r>
              <a:rPr lang="el-GR" sz="2400" dirty="0"/>
              <a:t>Είναι μέρος του Διαδικτύου που υποστηρίζει έγγραφα υπερκειμένου (</a:t>
            </a:r>
            <a:r>
              <a:rPr lang="el-GR" sz="2400" dirty="0" err="1"/>
              <a:t>hypertext</a:t>
            </a:r>
            <a:r>
              <a:rPr lang="el-GR" sz="2400" dirty="0"/>
              <a:t>) και επιτρέπει στους χρήστες να έχουν πρόσβαση σε πολλούς τύπους δεδομένων.</a:t>
            </a:r>
          </a:p>
          <a:p>
            <a:r>
              <a:rPr lang="el-GR" sz="2400" dirty="0" smtClean="0"/>
              <a:t>Η </a:t>
            </a:r>
            <a:r>
              <a:rPr lang="el-GR" sz="2400" dirty="0"/>
              <a:t>ιστοσελίδα είναι έγγραφο κωδικοποιημένο-γραμμένο με τη γλώσσα </a:t>
            </a:r>
            <a:r>
              <a:rPr lang="el-GR" sz="2400" dirty="0" err="1"/>
              <a:t>HyperText</a:t>
            </a:r>
            <a:r>
              <a:rPr lang="el-GR" sz="2400" dirty="0"/>
              <a:t> </a:t>
            </a:r>
            <a:r>
              <a:rPr lang="el-GR" sz="2400" dirty="0" err="1"/>
              <a:t>Markup</a:t>
            </a:r>
            <a:r>
              <a:rPr lang="el-GR" sz="2400" dirty="0"/>
              <a:t> (HTML).</a:t>
            </a:r>
          </a:p>
          <a:p>
            <a:r>
              <a:rPr lang="el-GR" sz="2400" dirty="0" smtClean="0"/>
              <a:t>H </a:t>
            </a:r>
            <a:r>
              <a:rPr lang="el-GR" sz="2400" dirty="0"/>
              <a:t>HTML επιτρέπει στους σχεδιαστές να συνδέσουν το περιεχόμενο των εγγράφων με συνδέσμους υπερκειμένου (διευθύνσεις).</a:t>
            </a:r>
          </a:p>
          <a:p>
            <a:r>
              <a:rPr lang="el-GR" sz="2400" dirty="0" smtClean="0"/>
              <a:t>Κάθε </a:t>
            </a:r>
            <a:r>
              <a:rPr lang="el-GR" sz="2400" dirty="0"/>
              <a:t>ιστοσελίδα έχει και μια διεύθυνση, την URL.</a:t>
            </a:r>
          </a:p>
        </p:txBody>
      </p:sp>
    </p:spTree>
    <p:extLst>
      <p:ext uri="{BB962C8B-B14F-4D97-AF65-F5344CB8AC3E}">
        <p14:creationId xmlns:p14="http://schemas.microsoft.com/office/powerpoint/2010/main" val="2088215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Τμήματα </a:t>
            </a:r>
            <a:r>
              <a:rPr lang="en-US" dirty="0"/>
              <a:t>URL</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pic>
        <p:nvPicPr>
          <p:cNvPr id="6" name="Εικόνα 5"/>
          <p:cNvPicPr>
            <a:picLocks noChangeAspect="1"/>
          </p:cNvPicPr>
          <p:nvPr/>
        </p:nvPicPr>
        <p:blipFill>
          <a:blip r:embed="rId3"/>
          <a:stretch>
            <a:fillRect/>
          </a:stretch>
        </p:blipFill>
        <p:spPr>
          <a:xfrm>
            <a:off x="107504" y="1345332"/>
            <a:ext cx="8795590" cy="3404327"/>
          </a:xfrm>
          <a:prstGeom prst="rect">
            <a:avLst/>
          </a:prstGeom>
        </p:spPr>
      </p:pic>
    </p:spTree>
    <p:extLst>
      <p:ext uri="{BB962C8B-B14F-4D97-AF65-F5344CB8AC3E}">
        <p14:creationId xmlns:p14="http://schemas.microsoft.com/office/powerpoint/2010/main" val="2226693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a:t>
            </a:r>
            <a:r>
              <a:rPr lang="en-US" dirty="0"/>
              <a:t>Mail</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
        <p:nvSpPr>
          <p:cNvPr id="5" name="Θέση περιεχομένου 4"/>
          <p:cNvSpPr>
            <a:spLocks noGrp="1"/>
          </p:cNvSpPr>
          <p:nvPr>
            <p:ph idx="1"/>
          </p:nvPr>
        </p:nvSpPr>
        <p:spPr/>
        <p:txBody>
          <a:bodyPr>
            <a:noAutofit/>
          </a:bodyPr>
          <a:lstStyle/>
          <a:p>
            <a:r>
              <a:rPr lang="el-GR" sz="2400" dirty="0"/>
              <a:t>Το ηλεκτρονικό ταχυδρομείο είναι ο δημοφιλέστερος λόγος χρήσης του Διαδικτύου.</a:t>
            </a:r>
          </a:p>
          <a:p>
            <a:r>
              <a:rPr lang="el-GR" sz="2400" dirty="0" smtClean="0"/>
              <a:t>Για </a:t>
            </a:r>
            <a:r>
              <a:rPr lang="el-GR" sz="2400" dirty="0"/>
              <a:t>τη δημιουργία, αποστολή και λήψη ηλεκτρονικών μηνυμάτων, απαιτείται ειδικό πρόγραμμα και λογαριασμός σε διαδικτυακό </a:t>
            </a:r>
            <a:r>
              <a:rPr lang="el-GR" sz="2400" dirty="0" err="1"/>
              <a:t>server</a:t>
            </a:r>
            <a:r>
              <a:rPr lang="el-GR" sz="2400" dirty="0"/>
              <a:t> ηλεκτρονικού ταχυδρομείου με όνομα πεδίου (hermes.cc.uoi.gr).</a:t>
            </a:r>
          </a:p>
          <a:p>
            <a:r>
              <a:rPr lang="el-GR" sz="2400" dirty="0" smtClean="0"/>
              <a:t>Για </a:t>
            </a:r>
            <a:r>
              <a:rPr lang="el-GR" sz="2400" dirty="0"/>
              <a:t>τη χρήση του ηλεκτρονικού ταχυδρομείου, ο χρήστης πρέπει να έχει μια διεύθυνση που δημιουργείτε με την προσθήκη του λογαριασμού του χρήστη στο όνομα πεδίου του e-</a:t>
            </a:r>
            <a:r>
              <a:rPr lang="el-GR" sz="2400" dirty="0" err="1"/>
              <a:t>mail</a:t>
            </a:r>
            <a:r>
              <a:rPr lang="el-GR" sz="2400" dirty="0"/>
              <a:t> </a:t>
            </a:r>
            <a:r>
              <a:rPr lang="el-GR" sz="2400" dirty="0" err="1"/>
              <a:t>server</a:t>
            </a:r>
            <a:r>
              <a:rPr lang="el-GR" sz="2400" dirty="0"/>
              <a:t> (cpapalou@cc.uoi.gr).</a:t>
            </a:r>
          </a:p>
        </p:txBody>
      </p:sp>
    </p:spTree>
    <p:extLst>
      <p:ext uri="{BB962C8B-B14F-4D97-AF65-F5344CB8AC3E}">
        <p14:creationId xmlns:p14="http://schemas.microsoft.com/office/powerpoint/2010/main" val="417332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Ειδήσεις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
        <p:nvSpPr>
          <p:cNvPr id="5" name="Θέση περιεχομένου 4"/>
          <p:cNvSpPr>
            <a:spLocks noGrp="1"/>
          </p:cNvSpPr>
          <p:nvPr>
            <p:ph idx="1"/>
          </p:nvPr>
        </p:nvSpPr>
        <p:spPr/>
        <p:txBody>
          <a:bodyPr>
            <a:noAutofit/>
          </a:bodyPr>
          <a:lstStyle/>
          <a:p>
            <a:r>
              <a:rPr lang="el-GR" sz="2200" dirty="0"/>
              <a:t>Αυτή η υπηρεσία περιλαμβάνει δεκάδες χιλιάδες ομάδες πληροφόρησης (</a:t>
            </a:r>
            <a:r>
              <a:rPr lang="el-GR" sz="2200" dirty="0" err="1"/>
              <a:t>Usenet</a:t>
            </a:r>
            <a:r>
              <a:rPr lang="el-GR" sz="2200" dirty="0"/>
              <a:t>).</a:t>
            </a:r>
          </a:p>
          <a:p>
            <a:r>
              <a:rPr lang="el-GR" sz="2200" dirty="0"/>
              <a:t>Κάθε ομάδα αφορά και ένα συγκεκριμένο θέμα.</a:t>
            </a:r>
          </a:p>
          <a:p>
            <a:r>
              <a:rPr lang="el-GR" sz="2200" dirty="0"/>
              <a:t>Το όνομα κάθε ομάδας δείχνει το ειδικό θέμα  ενδιαφέροντος των χρηστών (cigar.com).</a:t>
            </a:r>
          </a:p>
          <a:p>
            <a:r>
              <a:rPr lang="el-GR" sz="2200" dirty="0"/>
              <a:t>Για τη συμμετοχή σε μια ομάδα πληροφόρησης, απαιτείται ειδικό πρόγραμμα ανάγνωσης των ομάδων συζήτησης</a:t>
            </a:r>
          </a:p>
          <a:p>
            <a:r>
              <a:rPr lang="el-GR" sz="2200" dirty="0"/>
              <a:t>Το πρόγραμμα επιτρέπει την ανάγνωση των άρθρων που έχουν ταχυδρομηθεί στον </a:t>
            </a:r>
            <a:r>
              <a:rPr lang="el-GR" sz="2200" dirty="0" err="1"/>
              <a:t>server</a:t>
            </a:r>
            <a:r>
              <a:rPr lang="el-GR" sz="2200" dirty="0"/>
              <a:t> των ειδήσεων.</a:t>
            </a:r>
          </a:p>
          <a:p>
            <a:r>
              <a:rPr lang="el-GR" sz="2200" dirty="0"/>
              <a:t>Δύναται επίσης η προσθήκη και δικών σας άρθρων.</a:t>
            </a:r>
          </a:p>
        </p:txBody>
      </p:sp>
    </p:spTree>
    <p:extLst>
      <p:ext uri="{BB962C8B-B14F-4D97-AF65-F5344CB8AC3E}">
        <p14:creationId xmlns:p14="http://schemas.microsoft.com/office/powerpoint/2010/main" val="2644917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21196"/>
            <a:ext cx="8229600" cy="952500"/>
          </a:xfrm>
        </p:spPr>
        <p:txBody>
          <a:bodyPr>
            <a:normAutofit/>
          </a:bodyPr>
          <a:lstStyle/>
          <a:p>
            <a:r>
              <a:rPr lang="el-GR" dirty="0"/>
              <a:t>Πεδία </a:t>
            </a:r>
            <a:r>
              <a:rPr lang="en-US" dirty="0"/>
              <a:t>Usenet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graphicFrame>
        <p:nvGraphicFramePr>
          <p:cNvPr id="6" name="Group 66"/>
          <p:cNvGraphicFramePr>
            <a:graphicFrameLocks noGrp="1"/>
          </p:cNvGraphicFramePr>
          <p:nvPr>
            <p:extLst>
              <p:ext uri="{D42A27DB-BD31-4B8C-83A1-F6EECF244321}">
                <p14:modId xmlns:p14="http://schemas.microsoft.com/office/powerpoint/2010/main" val="4171023651"/>
              </p:ext>
            </p:extLst>
          </p:nvPr>
        </p:nvGraphicFramePr>
        <p:xfrm>
          <a:off x="1257300" y="868296"/>
          <a:ext cx="6629400" cy="4815996"/>
        </p:xfrm>
        <a:graphic>
          <a:graphicData uri="http://schemas.openxmlformats.org/drawingml/2006/table">
            <a:tbl>
              <a:tblPr/>
              <a:tblGrid>
                <a:gridCol w="1906588"/>
                <a:gridCol w="4722812"/>
              </a:tblGrid>
              <a:tr h="3674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rPr>
                        <a:t>Πεδίο</a:t>
                      </a:r>
                      <a:endParaRPr kumimoji="0" lang="en-US" sz="2000" b="1" i="0" u="none" strike="noStrike" cap="none" normalizeH="0" baseline="0" dirty="0" smtClean="0">
                        <a:ln>
                          <a:noFill/>
                        </a:ln>
                        <a:solidFill>
                          <a:schemeClr val="tx1"/>
                        </a:solidFill>
                        <a:effectLst/>
                        <a:latin typeface="+mn-lt"/>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mn-lt"/>
                        </a:rPr>
                        <a:t>Περιγραφή</a:t>
                      </a:r>
                      <a:endParaRPr kumimoji="0" lang="en-US" sz="2000" b="1"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comp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Θέματα υπολογιστών</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sci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Επιστήμη και τεχνολογία</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soc</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Κοινωνικά ζητήματα και πολιτική</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news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Θέματα σχετικά με το </a:t>
                      </a:r>
                      <a:r>
                        <a:rPr kumimoji="0" lang="en-US" sz="1800" b="0" i="0" u="none" strike="noStrike" cap="none" normalizeH="0" baseline="0" smtClean="0">
                          <a:ln>
                            <a:noFill/>
                          </a:ln>
                          <a:solidFill>
                            <a:schemeClr val="tx1"/>
                          </a:solidFill>
                          <a:effectLst/>
                          <a:latin typeface="+mn-lt"/>
                        </a:rPr>
                        <a:t>Usenet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rec</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Χόμπι, τέχνες και αναψυχή</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misc</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Όλα τα υπόλοιπα θέματα</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745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smtClean="0">
                          <a:ln>
                            <a:noFill/>
                          </a:ln>
                          <a:solidFill>
                            <a:schemeClr val="tx1"/>
                          </a:solidFill>
                          <a:effectLst/>
                          <a:latin typeface="+mn-lt"/>
                        </a:rPr>
                        <a:t>Εναλλακτικά Πεδία</a:t>
                      </a:r>
                      <a:endParaRPr kumimoji="0" lang="en-US" sz="2000" b="1" i="0" u="none" strike="noStrike" cap="none" normalizeH="0" baseline="0" smtClean="0">
                        <a:ln>
                          <a:noFill/>
                        </a:ln>
                        <a:solidFill>
                          <a:schemeClr val="tx1"/>
                        </a:solidFill>
                        <a:effectLst/>
                        <a:latin typeface="+mn-lt"/>
                      </a:endParaRP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alt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Εναλλακτικές ομάδες ειδήσεων</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bionet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Βιολογία</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biz</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smtClean="0">
                          <a:ln>
                            <a:noFill/>
                          </a:ln>
                          <a:solidFill>
                            <a:schemeClr val="tx1"/>
                          </a:solidFill>
                          <a:effectLst/>
                          <a:latin typeface="+mn-lt"/>
                        </a:rPr>
                        <a:t>Επιχειρήσεις και διαφήμιση</a:t>
                      </a:r>
                      <a:endParaRPr kumimoji="0" lang="en-US" sz="1800" b="0" i="0" u="none" strike="noStrike" cap="none" normalizeH="0" baseline="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clari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mn-lt"/>
                        </a:rPr>
                        <a:t>Clarinet: Associated Press </a:t>
                      </a:r>
                      <a:r>
                        <a:rPr kumimoji="0" lang="el-GR" sz="1800" b="0" i="0" u="none" strike="noStrike" cap="none" normalizeH="0" baseline="0" smtClean="0">
                          <a:ln>
                            <a:noFill/>
                          </a:ln>
                          <a:solidFill>
                            <a:schemeClr val="tx1"/>
                          </a:solidFill>
                          <a:effectLst/>
                          <a:latin typeface="+mn-lt"/>
                        </a:rPr>
                        <a:t>και </a:t>
                      </a:r>
                      <a:r>
                        <a:rPr kumimoji="0" lang="en-US" sz="1800" b="0" i="0" u="none" strike="noStrike" cap="none" normalizeH="0" baseline="0" smtClean="0">
                          <a:ln>
                            <a:noFill/>
                          </a:ln>
                          <a:solidFill>
                            <a:schemeClr val="tx1"/>
                          </a:solidFill>
                          <a:effectLst/>
                          <a:latin typeface="+mn-lt"/>
                        </a:rPr>
                        <a:t>Reuters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k12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mn-lt"/>
                        </a:rPr>
                        <a:t>Σχολεία και εκπαίδευση</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34708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Telnet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
        <p:nvSpPr>
          <p:cNvPr id="5" name="Θέση περιεχομένου 4"/>
          <p:cNvSpPr>
            <a:spLocks noGrp="1"/>
          </p:cNvSpPr>
          <p:nvPr>
            <p:ph idx="1"/>
          </p:nvPr>
        </p:nvSpPr>
        <p:spPr/>
        <p:txBody>
          <a:bodyPr>
            <a:noAutofit/>
          </a:bodyPr>
          <a:lstStyle/>
          <a:p>
            <a:r>
              <a:rPr lang="el-GR" sz="2400" dirty="0" smtClean="0"/>
              <a:t>Είναι </a:t>
            </a:r>
            <a:r>
              <a:rPr lang="el-GR" sz="2400" dirty="0"/>
              <a:t>εξειδικευμένη υπηρεσία που επιτρέπει την πρόσβαση από έναν Η/Υ σε κάποιον άλλο (</a:t>
            </a:r>
            <a:r>
              <a:rPr lang="el-GR" sz="2400" dirty="0" err="1"/>
              <a:t>telnet</a:t>
            </a:r>
            <a:r>
              <a:rPr lang="el-GR" sz="2400" dirty="0"/>
              <a:t> </a:t>
            </a:r>
            <a:r>
              <a:rPr lang="el-GR" sz="2400" dirty="0" err="1"/>
              <a:t>host</a:t>
            </a:r>
            <a:r>
              <a:rPr lang="el-GR" sz="2400" dirty="0"/>
              <a:t>).</a:t>
            </a:r>
          </a:p>
          <a:p>
            <a:r>
              <a:rPr lang="el-GR" sz="2400" dirty="0" smtClean="0"/>
              <a:t>Το </a:t>
            </a:r>
            <a:r>
              <a:rPr lang="el-GR" sz="2400" dirty="0"/>
              <a:t>πρόγραμμα </a:t>
            </a:r>
            <a:r>
              <a:rPr lang="el-GR" sz="2400" dirty="0" err="1"/>
              <a:t>Telnet</a:t>
            </a:r>
            <a:r>
              <a:rPr lang="el-GR" sz="2400" dirty="0"/>
              <a:t> ανοίγει «παράθυρο» στον </a:t>
            </a:r>
            <a:r>
              <a:rPr lang="el-GR" sz="2400" dirty="0" err="1"/>
              <a:t>host</a:t>
            </a:r>
            <a:r>
              <a:rPr lang="el-GR" sz="2400" dirty="0"/>
              <a:t> ώστε να υπάρχει πρόσβαση στα αρχεία, να εκτελούνται εντολές και να ανταλλάσσονται δεδομένα.</a:t>
            </a:r>
          </a:p>
          <a:p>
            <a:r>
              <a:rPr lang="el-GR" sz="2400" dirty="0" smtClean="0"/>
              <a:t>Χρησιμοποιείται </a:t>
            </a:r>
            <a:r>
              <a:rPr lang="el-GR" sz="2400" dirty="0"/>
              <a:t>ευρέως από βιβλιοθήκες για την εύρεση πληροφοριών, άρθρων, κ.ά. από τους επισκέπτες.</a:t>
            </a:r>
          </a:p>
        </p:txBody>
      </p:sp>
    </p:spTree>
    <p:extLst>
      <p:ext uri="{BB962C8B-B14F-4D97-AF65-F5344CB8AC3E}">
        <p14:creationId xmlns:p14="http://schemas.microsoft.com/office/powerpoint/2010/main" val="32560083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FTP</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
        <p:nvSpPr>
          <p:cNvPr id="5" name="Θέση περιεχομένου 4"/>
          <p:cNvSpPr>
            <a:spLocks noGrp="1"/>
          </p:cNvSpPr>
          <p:nvPr>
            <p:ph idx="1"/>
          </p:nvPr>
        </p:nvSpPr>
        <p:spPr/>
        <p:txBody>
          <a:bodyPr>
            <a:noAutofit/>
          </a:bodyPr>
          <a:lstStyle/>
          <a:p>
            <a:r>
              <a:rPr lang="el-GR" sz="2400" dirty="0"/>
              <a:t>Είναι εργαλείο του Διαδικτύου για την αντιγραφή αρχείων από έναν Η/Υ σε κάποιον άλλο.</a:t>
            </a:r>
          </a:p>
          <a:p>
            <a:r>
              <a:rPr lang="el-GR" sz="2400" dirty="0" smtClean="0"/>
              <a:t>Με </a:t>
            </a:r>
            <a:r>
              <a:rPr lang="el-GR" sz="2400" dirty="0"/>
              <a:t>τη χρήση ειδικού προγράμματος FTP ή προγράμματος πλοήγησης στο διαδίκτυο δύναται η σύνδεση με FTP </a:t>
            </a:r>
            <a:r>
              <a:rPr lang="el-GR" sz="2400" dirty="0" err="1"/>
              <a:t>host</a:t>
            </a:r>
            <a:r>
              <a:rPr lang="el-GR" sz="2400" dirty="0"/>
              <a:t>.</a:t>
            </a:r>
          </a:p>
          <a:p>
            <a:r>
              <a:rPr lang="el-GR" sz="2400" dirty="0" err="1" smtClean="0"/>
              <a:t>Eίναι</a:t>
            </a:r>
            <a:r>
              <a:rPr lang="el-GR" sz="2400" dirty="0" smtClean="0"/>
              <a:t> </a:t>
            </a:r>
            <a:r>
              <a:rPr lang="el-GR" sz="2400" dirty="0"/>
              <a:t>πρακτικό για την εύρεση και αντιγραφή αρχείων λογισμικού, άρθρων και άλλων τύπων δεδομένων.</a:t>
            </a:r>
          </a:p>
          <a:p>
            <a:r>
              <a:rPr lang="el-GR" sz="2400" dirty="0" smtClean="0"/>
              <a:t>Τα </a:t>
            </a:r>
            <a:r>
              <a:rPr lang="el-GR" sz="2400" dirty="0"/>
              <a:t>Πανεπιστήμια και οι επιχειρήσεις χρησιμοποιούν FTP </a:t>
            </a:r>
            <a:r>
              <a:rPr lang="el-GR" sz="2400" dirty="0" err="1"/>
              <a:t>servers</a:t>
            </a:r>
            <a:r>
              <a:rPr lang="el-GR" sz="2400" dirty="0"/>
              <a:t> για να παρέχουν στους επισκέπτες πρόσβαση στα δεδομένα τους.</a:t>
            </a:r>
          </a:p>
        </p:txBody>
      </p:sp>
    </p:spTree>
    <p:extLst>
      <p:ext uri="{BB962C8B-B14F-4D97-AF65-F5344CB8AC3E}">
        <p14:creationId xmlns:p14="http://schemas.microsoft.com/office/powerpoint/2010/main" val="2814405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Υπηρεσίες </a:t>
            </a:r>
            <a:r>
              <a:rPr lang="en-US" dirty="0"/>
              <a:t>Online</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
        <p:nvSpPr>
          <p:cNvPr id="5" name="Θέση περιεχομένου 4"/>
          <p:cNvSpPr>
            <a:spLocks noGrp="1"/>
          </p:cNvSpPr>
          <p:nvPr>
            <p:ph idx="1"/>
          </p:nvPr>
        </p:nvSpPr>
        <p:spPr/>
        <p:txBody>
          <a:bodyPr>
            <a:noAutofit/>
          </a:bodyPr>
          <a:lstStyle/>
          <a:p>
            <a:r>
              <a:rPr lang="el-GR" sz="2400" dirty="0"/>
              <a:t>Προσφέρονται από επιχειρήσεις και παρέχουν πρόσβαση σε:</a:t>
            </a:r>
          </a:p>
          <a:p>
            <a:pPr lvl="1"/>
            <a:r>
              <a:rPr lang="el-GR" sz="2000" dirty="0" smtClean="0"/>
              <a:t>διαδίκτυο</a:t>
            </a:r>
            <a:endParaRPr lang="el-GR" sz="2000" dirty="0"/>
          </a:p>
          <a:p>
            <a:pPr lvl="1"/>
            <a:r>
              <a:rPr lang="el-GR" sz="2000" dirty="0" smtClean="0"/>
              <a:t>ηλεκτρονικό </a:t>
            </a:r>
            <a:r>
              <a:rPr lang="el-GR" sz="2000" dirty="0"/>
              <a:t>ταχυδρομείο</a:t>
            </a:r>
          </a:p>
          <a:p>
            <a:pPr lvl="1"/>
            <a:r>
              <a:rPr lang="el-GR" sz="2000" dirty="0" smtClean="0"/>
              <a:t>ομάδες </a:t>
            </a:r>
            <a:r>
              <a:rPr lang="el-GR" sz="2000" dirty="0"/>
              <a:t>συζήτησης</a:t>
            </a:r>
          </a:p>
          <a:p>
            <a:pPr lvl="1"/>
            <a:r>
              <a:rPr lang="el-GR" sz="2000" dirty="0" smtClean="0"/>
              <a:t>βάσεις </a:t>
            </a:r>
            <a:r>
              <a:rPr lang="el-GR" sz="2000" dirty="0"/>
              <a:t>δεδομένων για διάφορα </a:t>
            </a:r>
            <a:r>
              <a:rPr lang="el-GR" sz="2000" dirty="0" smtClean="0"/>
              <a:t>θέματα</a:t>
            </a:r>
          </a:p>
          <a:p>
            <a:r>
              <a:rPr lang="el-GR" sz="2400" dirty="0" smtClean="0"/>
              <a:t>Μερικά </a:t>
            </a:r>
            <a:r>
              <a:rPr lang="el-GR" sz="2400" dirty="0"/>
              <a:t>παραδείγματα είναι:</a:t>
            </a:r>
          </a:p>
          <a:p>
            <a:pPr lvl="1"/>
            <a:r>
              <a:rPr lang="el-GR" sz="2000" dirty="0" err="1" smtClean="0"/>
              <a:t>America</a:t>
            </a:r>
            <a:r>
              <a:rPr lang="el-GR" sz="2000" dirty="0" smtClean="0"/>
              <a:t> </a:t>
            </a:r>
            <a:r>
              <a:rPr lang="el-GR" sz="2000" dirty="0" err="1"/>
              <a:t>Online</a:t>
            </a:r>
            <a:endParaRPr lang="el-GR" sz="2000" dirty="0"/>
          </a:p>
          <a:p>
            <a:pPr lvl="1"/>
            <a:r>
              <a:rPr lang="el-GR" sz="2000" dirty="0" err="1" smtClean="0"/>
              <a:t>CompuServe</a:t>
            </a:r>
            <a:endParaRPr lang="el-GR" sz="2000" dirty="0"/>
          </a:p>
          <a:p>
            <a:pPr lvl="1"/>
            <a:r>
              <a:rPr lang="el-GR" sz="2000" dirty="0" smtClean="0"/>
              <a:t>Forthnet</a:t>
            </a:r>
            <a:endParaRPr lang="el-GR" sz="2000" dirty="0"/>
          </a:p>
        </p:txBody>
      </p:sp>
    </p:spTree>
    <p:extLst>
      <p:ext uri="{BB962C8B-B14F-4D97-AF65-F5344CB8AC3E}">
        <p14:creationId xmlns:p14="http://schemas.microsoft.com/office/powerpoint/2010/main" val="2423817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Προγράμματα Εφαρμογών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
        <p:nvSpPr>
          <p:cNvPr id="5" name="Θέση περιεχομένου 4"/>
          <p:cNvSpPr>
            <a:spLocks noGrp="1"/>
          </p:cNvSpPr>
          <p:nvPr>
            <p:ph idx="1"/>
          </p:nvPr>
        </p:nvSpPr>
        <p:spPr/>
        <p:txBody>
          <a:bodyPr>
            <a:noAutofit/>
          </a:bodyPr>
          <a:lstStyle/>
          <a:p>
            <a:r>
              <a:rPr lang="el-GR" sz="2400" dirty="0"/>
              <a:t>Διάφορα δημοφιλή προγράμματα εφαρμογών, όπως οι επεξεργαστές κειμένου και τα λογιστικά φύλλα, συμπεριλαμβάνουν διαδικτυακές λειτουργίες.</a:t>
            </a:r>
          </a:p>
          <a:p>
            <a:r>
              <a:rPr lang="el-GR" sz="2400" dirty="0" smtClean="0"/>
              <a:t>Αυτές </a:t>
            </a:r>
            <a:r>
              <a:rPr lang="el-GR" sz="2400" dirty="0"/>
              <a:t>οι λειτουργίες μπορούν να μετατρέψουν το περιεχόμενο των προγραμμάτων τους σε αρχεία συμβατά με το διαδίκτυο.</a:t>
            </a:r>
          </a:p>
          <a:p>
            <a:r>
              <a:rPr lang="el-GR" sz="2400" dirty="0" smtClean="0"/>
              <a:t>Μπορούν </a:t>
            </a:r>
            <a:r>
              <a:rPr lang="el-GR" sz="2400" dirty="0"/>
              <a:t>επίσης δεδομένα από το διαδίκτυο να τα ενσωματώσουν στο </a:t>
            </a:r>
            <a:r>
              <a:rPr lang="el-GR" sz="2400" dirty="0" err="1"/>
              <a:t>προγράμμά</a:t>
            </a:r>
            <a:r>
              <a:rPr lang="el-GR" sz="2400" dirty="0"/>
              <a:t> τους</a:t>
            </a:r>
            <a:endParaRPr lang="el-GR" sz="2000" dirty="0"/>
          </a:p>
        </p:txBody>
      </p:sp>
    </p:spTree>
    <p:extLst>
      <p:ext uri="{BB962C8B-B14F-4D97-AF65-F5344CB8AC3E}">
        <p14:creationId xmlns:p14="http://schemas.microsoft.com/office/powerpoint/2010/main" val="38799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Δυνατότητες Διαδικτύου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dirty="0"/>
          </a:p>
        </p:txBody>
      </p:sp>
      <p:sp>
        <p:nvSpPr>
          <p:cNvPr id="5" name="Θέση περιεχομένου 4"/>
          <p:cNvSpPr>
            <a:spLocks noGrp="1"/>
          </p:cNvSpPr>
          <p:nvPr>
            <p:ph idx="1"/>
          </p:nvPr>
        </p:nvSpPr>
        <p:spPr/>
        <p:txBody>
          <a:bodyPr>
            <a:noAutofit/>
          </a:bodyPr>
          <a:lstStyle/>
          <a:p>
            <a:r>
              <a:rPr lang="el-GR" dirty="0" smtClean="0"/>
              <a:t>Ενότητες</a:t>
            </a:r>
            <a:endParaRPr lang="en-US" dirty="0" smtClean="0"/>
          </a:p>
          <a:p>
            <a:pPr lvl="1"/>
            <a:r>
              <a:rPr lang="el-GR" dirty="0"/>
              <a:t>Πρόσβαση στο Διαδίκτυο</a:t>
            </a:r>
          </a:p>
          <a:p>
            <a:pPr lvl="1"/>
            <a:r>
              <a:rPr lang="el-GR" dirty="0"/>
              <a:t> Σύνδεση με το Διαδίκτυο</a:t>
            </a:r>
          </a:p>
          <a:p>
            <a:pPr lvl="1"/>
            <a:r>
              <a:rPr lang="el-GR" dirty="0"/>
              <a:t> Εργασία στο Διαδίκτυο</a:t>
            </a:r>
          </a:p>
          <a:p>
            <a:pPr lvl="1"/>
            <a:r>
              <a:rPr lang="el-GR" dirty="0"/>
              <a:t> Εμπόριο στο WWW </a:t>
            </a:r>
          </a:p>
          <a:p>
            <a:endParaRPr lang="el-GR" sz="2000" dirty="0"/>
          </a:p>
        </p:txBody>
      </p:sp>
    </p:spTree>
    <p:extLst>
      <p:ext uri="{BB962C8B-B14F-4D97-AF65-F5344CB8AC3E}">
        <p14:creationId xmlns:p14="http://schemas.microsoft.com/office/powerpoint/2010/main" val="1732467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Πρόσβαση στο Διαδίκτυο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sp>
        <p:nvSpPr>
          <p:cNvPr id="5" name="Θέση περιεχομένου 4"/>
          <p:cNvSpPr>
            <a:spLocks noGrp="1"/>
          </p:cNvSpPr>
          <p:nvPr>
            <p:ph idx="1"/>
          </p:nvPr>
        </p:nvSpPr>
        <p:spPr/>
        <p:txBody>
          <a:bodyPr>
            <a:noAutofit/>
          </a:bodyPr>
          <a:lstStyle/>
          <a:p>
            <a:r>
              <a:rPr lang="el-GR" sz="2800" dirty="0"/>
              <a:t>Μεταβλητές μέθοδοι</a:t>
            </a:r>
          </a:p>
          <a:p>
            <a:endParaRPr lang="el-GR" sz="2800" dirty="0"/>
          </a:p>
          <a:p>
            <a:r>
              <a:rPr lang="el-GR" sz="2800" dirty="0"/>
              <a:t>Κοινές μέθοδοι σύνδεσης</a:t>
            </a:r>
          </a:p>
          <a:p>
            <a:endParaRPr lang="el-GR" sz="2800" dirty="0"/>
          </a:p>
          <a:p>
            <a:r>
              <a:rPr lang="el-GR" sz="2800" dirty="0"/>
              <a:t>Συνδέσεις μεγάλων ταχυτήτων</a:t>
            </a:r>
          </a:p>
          <a:p>
            <a:endParaRPr lang="el-GR" sz="2000" dirty="0"/>
          </a:p>
        </p:txBody>
      </p:sp>
    </p:spTree>
    <p:extLst>
      <p:ext uri="{BB962C8B-B14F-4D97-AF65-F5344CB8AC3E}">
        <p14:creationId xmlns:p14="http://schemas.microsoft.com/office/powerpoint/2010/main" val="3970238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Μεταβλητές Μέθοδοι</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48</a:t>
            </a:fld>
            <a:endParaRPr lang="el-GR" dirty="0"/>
          </a:p>
        </p:txBody>
      </p:sp>
      <p:sp>
        <p:nvSpPr>
          <p:cNvPr id="5" name="Θέση περιεχομένου 4"/>
          <p:cNvSpPr>
            <a:spLocks noGrp="1"/>
          </p:cNvSpPr>
          <p:nvPr>
            <p:ph idx="1"/>
          </p:nvPr>
        </p:nvSpPr>
        <p:spPr/>
        <p:txBody>
          <a:bodyPr>
            <a:noAutofit/>
          </a:bodyPr>
          <a:lstStyle/>
          <a:p>
            <a:r>
              <a:rPr lang="el-GR" sz="2200" dirty="0"/>
              <a:t>Οι παρακάτω μέθοδοι πρόσβασης στο Διαδίκτυο </a:t>
            </a:r>
            <a:r>
              <a:rPr lang="el-GR" sz="2200" dirty="0" smtClean="0"/>
              <a:t>δεν</a:t>
            </a:r>
            <a:r>
              <a:rPr lang="en-US" sz="2200" dirty="0" smtClean="0"/>
              <a:t> </a:t>
            </a:r>
            <a:r>
              <a:rPr lang="el-GR" sz="2200" dirty="0" smtClean="0"/>
              <a:t>χρησιμοποιούνται </a:t>
            </a:r>
            <a:r>
              <a:rPr lang="el-GR" sz="2200" dirty="0"/>
              <a:t>συνήθως:</a:t>
            </a:r>
          </a:p>
          <a:p>
            <a:pPr lvl="1"/>
            <a:r>
              <a:rPr lang="el-GR" sz="2200" dirty="0"/>
              <a:t>Άμεση </a:t>
            </a:r>
            <a:r>
              <a:rPr lang="el-GR" sz="2200" dirty="0" smtClean="0"/>
              <a:t>σύνδεση</a:t>
            </a:r>
            <a:r>
              <a:rPr lang="en-US" sz="2200" dirty="0" smtClean="0"/>
              <a:t>: </a:t>
            </a:r>
            <a:r>
              <a:rPr lang="el-GR" sz="2200" dirty="0" smtClean="0"/>
              <a:t>συνδέει </a:t>
            </a:r>
            <a:r>
              <a:rPr lang="el-GR" sz="2200" dirty="0"/>
              <a:t>ένα απομονωμένο PC με τη σπονδυλική στήλη του Διαδικτύου μέσω πρωτοκόλλου </a:t>
            </a:r>
            <a:r>
              <a:rPr lang="el-GR" sz="2200" dirty="0" err="1"/>
              <a:t>διεπαφής</a:t>
            </a:r>
            <a:r>
              <a:rPr lang="el-GR" sz="2200" dirty="0"/>
              <a:t> σειριακών γραμμών (SLIP) ή του πρωτοκόλλου σημείο-σε-σημείο (PPP).</a:t>
            </a:r>
          </a:p>
          <a:p>
            <a:pPr lvl="1"/>
            <a:r>
              <a:rPr lang="el-GR" sz="2200" dirty="0"/>
              <a:t>Σύνδεση μακρινού </a:t>
            </a:r>
            <a:r>
              <a:rPr lang="el-GR" sz="2200" dirty="0" smtClean="0"/>
              <a:t>τερματικού</a:t>
            </a:r>
            <a:r>
              <a:rPr lang="en-US" sz="2200" dirty="0" smtClean="0"/>
              <a:t>: </a:t>
            </a:r>
            <a:r>
              <a:rPr lang="el-GR" sz="2200" dirty="0" smtClean="0"/>
              <a:t>επιτρέπει </a:t>
            </a:r>
            <a:r>
              <a:rPr lang="el-GR" sz="2200" dirty="0"/>
              <a:t>στον χρήστη να </a:t>
            </a:r>
            <a:r>
              <a:rPr lang="el-GR" sz="2200" dirty="0" err="1"/>
              <a:t>ανταλλάσει</a:t>
            </a:r>
            <a:r>
              <a:rPr lang="el-GR" sz="2200" dirty="0"/>
              <a:t> εντολές και δεδομένα σε μορφή ASCII με κάποιον </a:t>
            </a:r>
            <a:r>
              <a:rPr lang="el-GR" sz="2200" dirty="0" err="1"/>
              <a:t>host</a:t>
            </a:r>
            <a:r>
              <a:rPr lang="el-GR" sz="2200" dirty="0"/>
              <a:t> </a:t>
            </a:r>
            <a:r>
              <a:rPr lang="el-GR" sz="2200" dirty="0" err="1"/>
              <a:t>Unix</a:t>
            </a:r>
            <a:r>
              <a:rPr lang="el-GR" sz="2200" dirty="0"/>
              <a:t>.</a:t>
            </a:r>
          </a:p>
          <a:p>
            <a:pPr lvl="1"/>
            <a:r>
              <a:rPr lang="el-GR" sz="2200" dirty="0"/>
              <a:t>Σύνδεση εξωτερικής </a:t>
            </a:r>
            <a:r>
              <a:rPr lang="el-GR" sz="2200" dirty="0" smtClean="0"/>
              <a:t>πύλης</a:t>
            </a:r>
            <a:r>
              <a:rPr lang="en-US" sz="2200" dirty="0" smtClean="0"/>
              <a:t>: </a:t>
            </a:r>
            <a:r>
              <a:rPr lang="el-GR" sz="2200" dirty="0" smtClean="0"/>
              <a:t>συνδέει </a:t>
            </a:r>
            <a:r>
              <a:rPr lang="el-GR" sz="2200" dirty="0"/>
              <a:t>ένα δίκτυο χωρίς TCP/IP στο Διαδίκτυο μέσω πύλης.</a:t>
            </a:r>
          </a:p>
          <a:p>
            <a:endParaRPr lang="el-GR" sz="2000" dirty="0"/>
          </a:p>
        </p:txBody>
      </p:sp>
    </p:spTree>
    <p:extLst>
      <p:ext uri="{BB962C8B-B14F-4D97-AF65-F5344CB8AC3E}">
        <p14:creationId xmlns:p14="http://schemas.microsoft.com/office/powerpoint/2010/main" val="284748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Κοινές Μέθοδοι</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dirty="0"/>
          </a:p>
        </p:txBody>
      </p:sp>
      <p:sp>
        <p:nvSpPr>
          <p:cNvPr id="5" name="Θέση περιεχομένου 4"/>
          <p:cNvSpPr>
            <a:spLocks noGrp="1"/>
          </p:cNvSpPr>
          <p:nvPr>
            <p:ph idx="1"/>
          </p:nvPr>
        </p:nvSpPr>
        <p:spPr/>
        <p:txBody>
          <a:bodyPr>
            <a:noAutofit/>
          </a:bodyPr>
          <a:lstStyle/>
          <a:p>
            <a:r>
              <a:rPr lang="el-GR" sz="2200" dirty="0"/>
              <a:t>Αντίθετα, συνήθως χρησιμοποιούνται οι παρακάτω </a:t>
            </a:r>
            <a:r>
              <a:rPr lang="el-GR" sz="2200" dirty="0" smtClean="0"/>
              <a:t>μέθοδοι </a:t>
            </a:r>
            <a:r>
              <a:rPr lang="el-GR" sz="2200" dirty="0"/>
              <a:t>για τη σύνδεση PC με το Διαδίκτυο:</a:t>
            </a:r>
          </a:p>
          <a:p>
            <a:pPr lvl="1"/>
            <a:r>
              <a:rPr lang="el-GR" sz="2200" dirty="0" smtClean="0"/>
              <a:t>Σύνδεση </a:t>
            </a:r>
            <a:r>
              <a:rPr lang="el-GR" sz="2200" dirty="0"/>
              <a:t>μέσω </a:t>
            </a:r>
            <a:r>
              <a:rPr lang="el-GR" sz="2200" dirty="0" smtClean="0"/>
              <a:t>LAN</a:t>
            </a:r>
            <a:r>
              <a:rPr lang="en-US" sz="2200" dirty="0" smtClean="0"/>
              <a:t>: </a:t>
            </a:r>
            <a:r>
              <a:rPr lang="el-GR" sz="2200" dirty="0" smtClean="0"/>
              <a:t>εάν </a:t>
            </a:r>
            <a:r>
              <a:rPr lang="el-GR" sz="2200" dirty="0"/>
              <a:t>το LAN χρησιμοποιεί TCP/IP, μπορεί να ανταλλάξει δεδομένα στο Διαδικτύου χωρίς πύλη. Εάν το LAN συνδέεται στο Διαδίκτυο μέσω δρομολογητή, η  σύνδεση επεκτείνεται σε όλους τους κόμβους του δικτύου.</a:t>
            </a:r>
          </a:p>
          <a:p>
            <a:pPr lvl="1"/>
            <a:r>
              <a:rPr lang="el-GR" sz="2200" dirty="0" smtClean="0"/>
              <a:t>Σύνδεση </a:t>
            </a:r>
            <a:r>
              <a:rPr lang="el-GR" sz="2200" dirty="0"/>
              <a:t>μέσω </a:t>
            </a:r>
            <a:r>
              <a:rPr lang="el-GR" sz="2200" dirty="0" err="1" smtClean="0"/>
              <a:t>modem</a:t>
            </a:r>
            <a:r>
              <a:rPr lang="en-US" sz="2200" dirty="0" smtClean="0"/>
              <a:t>: </a:t>
            </a:r>
            <a:r>
              <a:rPr lang="el-GR" sz="2200" dirty="0" smtClean="0"/>
              <a:t>εάν </a:t>
            </a:r>
            <a:r>
              <a:rPr lang="el-GR" sz="2200" dirty="0"/>
              <a:t>το PC έχει πρόσβαση σε γραμμή τηλεφώνου με </a:t>
            </a:r>
            <a:r>
              <a:rPr lang="el-GR" sz="2200" dirty="0" err="1"/>
              <a:t>modem</a:t>
            </a:r>
            <a:r>
              <a:rPr lang="el-GR" sz="2200" dirty="0"/>
              <a:t>, μπορεί να συνδεθεί  άμεσα ή μέσω φορέα παροχής υπηρεσιών Διαδικτύου (ISP). Οι λογαριασμοί ISP είναι οι πιο κοινοί τύποι σύνδεσης.</a:t>
            </a:r>
          </a:p>
          <a:p>
            <a:endParaRPr lang="el-GR" sz="2000" dirty="0"/>
          </a:p>
        </p:txBody>
      </p:sp>
    </p:spTree>
    <p:extLst>
      <p:ext uri="{BB962C8B-B14F-4D97-AF65-F5344CB8AC3E}">
        <p14:creationId xmlns:p14="http://schemas.microsoft.com/office/powerpoint/2010/main" val="1699192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Δίκτυα Δεδομένων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
        <p:nvSpPr>
          <p:cNvPr id="5" name="Θέση περιεχομένου 4"/>
          <p:cNvSpPr>
            <a:spLocks noGrp="1"/>
          </p:cNvSpPr>
          <p:nvPr>
            <p:ph idx="1"/>
          </p:nvPr>
        </p:nvSpPr>
        <p:spPr/>
        <p:txBody>
          <a:bodyPr>
            <a:noAutofit/>
          </a:bodyPr>
          <a:lstStyle/>
          <a:p>
            <a:pPr>
              <a:buFont typeface="Wingdings" panose="05000000000000000000" pitchFamily="2" charset="2"/>
              <a:buChar char="§"/>
            </a:pPr>
            <a:r>
              <a:rPr lang="el-GR" dirty="0" smtClean="0"/>
              <a:t>Χρήσεις</a:t>
            </a:r>
            <a:endParaRPr lang="el-GR" dirty="0"/>
          </a:p>
          <a:p>
            <a:pPr>
              <a:buFont typeface="Wingdings" panose="05000000000000000000" pitchFamily="2" charset="2"/>
              <a:buChar char="§"/>
            </a:pPr>
            <a:r>
              <a:rPr lang="el-GR" dirty="0"/>
              <a:t>Δομή</a:t>
            </a:r>
          </a:p>
          <a:p>
            <a:pPr>
              <a:buFont typeface="Wingdings" panose="05000000000000000000" pitchFamily="2" charset="2"/>
              <a:buChar char="§"/>
            </a:pPr>
            <a:r>
              <a:rPr lang="el-GR" dirty="0"/>
              <a:t>Τοπολογίες</a:t>
            </a:r>
          </a:p>
          <a:p>
            <a:pPr>
              <a:buFont typeface="Wingdings" panose="05000000000000000000" pitchFamily="2" charset="2"/>
              <a:buChar char="§"/>
            </a:pPr>
            <a:r>
              <a:rPr lang="el-GR" dirty="0"/>
              <a:t>Υλικό</a:t>
            </a:r>
          </a:p>
          <a:p>
            <a:pPr>
              <a:buFont typeface="Wingdings" panose="05000000000000000000" pitchFamily="2" charset="2"/>
              <a:buChar char="§"/>
            </a:pPr>
            <a:r>
              <a:rPr lang="el-GR" dirty="0"/>
              <a:t>Λογισμικό</a:t>
            </a:r>
          </a:p>
          <a:p>
            <a:endParaRPr lang="el-GR" sz="2400" dirty="0"/>
          </a:p>
        </p:txBody>
      </p:sp>
    </p:spTree>
    <p:extLst>
      <p:ext uri="{BB962C8B-B14F-4D97-AF65-F5344CB8AC3E}">
        <p14:creationId xmlns:p14="http://schemas.microsoft.com/office/powerpoint/2010/main" val="607663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Σύνδεση </a:t>
            </a:r>
            <a:r>
              <a:rPr lang="en-US" dirty="0"/>
              <a:t>LAN</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50</a:t>
            </a:fld>
            <a:endParaRPr lang="el-GR"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8" y="1057300"/>
            <a:ext cx="9070382" cy="393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758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Σύνδεση PC με το Διαδίκτυο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51</a:t>
            </a:fld>
            <a:endParaRPr lang="el-GR" dirty="0"/>
          </a:p>
        </p:txBody>
      </p:sp>
      <p:sp>
        <p:nvSpPr>
          <p:cNvPr id="5" name="Θέση περιεχομένου 4"/>
          <p:cNvSpPr>
            <a:spLocks noGrp="1"/>
          </p:cNvSpPr>
          <p:nvPr>
            <p:ph idx="1"/>
          </p:nvPr>
        </p:nvSpPr>
        <p:spPr/>
        <p:txBody>
          <a:bodyPr>
            <a:noAutofit/>
          </a:bodyPr>
          <a:lstStyle/>
          <a:p>
            <a:r>
              <a:rPr lang="el-GR" sz="2400" dirty="0"/>
              <a:t>Χρησιμοποιούνται εφαρμογές και συνδέσεις δικτύων που ακολουθούν το πρότυπο </a:t>
            </a:r>
            <a:r>
              <a:rPr lang="el-GR" sz="2400" dirty="0" err="1"/>
              <a:t>Winsock</a:t>
            </a:r>
            <a:r>
              <a:rPr lang="el-GR" sz="2400" dirty="0"/>
              <a:t> (Windows </a:t>
            </a:r>
            <a:r>
              <a:rPr lang="el-GR" sz="2400" dirty="0" err="1"/>
              <a:t>Socket</a:t>
            </a:r>
            <a:r>
              <a:rPr lang="el-GR" sz="2400" dirty="0"/>
              <a:t> = πρίζα Windows).</a:t>
            </a:r>
          </a:p>
          <a:p>
            <a:r>
              <a:rPr lang="el-GR" sz="2400" dirty="0" err="1" smtClean="0"/>
              <a:t>Τo</a:t>
            </a:r>
            <a:r>
              <a:rPr lang="el-GR" sz="2400" dirty="0" smtClean="0"/>
              <a:t> </a:t>
            </a:r>
            <a:r>
              <a:rPr lang="el-GR" sz="2400" dirty="0" err="1"/>
              <a:t>πρότυπo</a:t>
            </a:r>
            <a:r>
              <a:rPr lang="el-GR" sz="2400" dirty="0"/>
              <a:t> </a:t>
            </a:r>
            <a:r>
              <a:rPr lang="el-GR" sz="2400" dirty="0" err="1"/>
              <a:t>Winsock</a:t>
            </a:r>
            <a:r>
              <a:rPr lang="el-GR" sz="2400" dirty="0"/>
              <a:t> εξασφαλίζει ότι οι συνδέσεις και οι εφαρμογές χρησιμοποιούν το πρωτόκολλο TCP/IP και μπορούν να επικοινωνήσουν μεταξύ τους.</a:t>
            </a:r>
          </a:p>
          <a:p>
            <a:r>
              <a:rPr lang="el-GR" sz="2400" dirty="0" smtClean="0"/>
              <a:t>Έτσι</a:t>
            </a:r>
            <a:r>
              <a:rPr lang="el-GR" sz="2400" dirty="0"/>
              <a:t>, υποστηρίζεται </a:t>
            </a:r>
            <a:r>
              <a:rPr lang="el-GR" sz="2400" dirty="0" err="1"/>
              <a:t>οποιοοσδήποτε</a:t>
            </a:r>
            <a:r>
              <a:rPr lang="el-GR" sz="2400" dirty="0"/>
              <a:t> συνδυασμός εφαρμογής και σύνδεσης χωρίς (θεωρητικά) κανένα πρόβλημα συνεργασίας.</a:t>
            </a:r>
          </a:p>
          <a:p>
            <a:endParaRPr lang="el-GR" sz="2000" dirty="0"/>
          </a:p>
        </p:txBody>
      </p:sp>
    </p:spTree>
    <p:extLst>
      <p:ext uri="{BB962C8B-B14F-4D97-AF65-F5344CB8AC3E}">
        <p14:creationId xmlns:p14="http://schemas.microsoft.com/office/powerpoint/2010/main" val="2670857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Winsock</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dirty="0"/>
          </a:p>
        </p:txBody>
      </p:sp>
      <p:pic>
        <p:nvPicPr>
          <p:cNvPr id="6" name="Picture 2" descr="C:\NortonSlides\art20\Fig per Lesson\Lesson20\Fig20-5.jpg"/>
          <p:cNvPicPr>
            <a:picLocks noChangeAspect="1" noChangeArrowheads="1"/>
          </p:cNvPicPr>
          <p:nvPr/>
        </p:nvPicPr>
        <p:blipFill>
          <a:blip r:embed="rId3">
            <a:extLst>
              <a:ext uri="{28A0092B-C50C-407E-A947-70E740481C1C}">
                <a14:useLocalDpi xmlns:a14="http://schemas.microsoft.com/office/drawing/2010/main" val="0"/>
              </a:ext>
            </a:extLst>
          </a:blip>
          <a:srcRect b="23866"/>
          <a:stretch>
            <a:fillRect/>
          </a:stretch>
        </p:blipFill>
        <p:spPr bwMode="auto">
          <a:xfrm>
            <a:off x="1043608" y="894415"/>
            <a:ext cx="6792044" cy="462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6691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Εργασία στο Διαδίκτυο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dirty="0"/>
          </a:p>
        </p:txBody>
      </p:sp>
      <p:sp>
        <p:nvSpPr>
          <p:cNvPr id="5" name="Θέση περιεχομένου 4"/>
          <p:cNvSpPr>
            <a:spLocks noGrp="1"/>
          </p:cNvSpPr>
          <p:nvPr>
            <p:ph idx="1"/>
          </p:nvPr>
        </p:nvSpPr>
        <p:spPr/>
        <p:txBody>
          <a:bodyPr>
            <a:noAutofit/>
          </a:bodyPr>
          <a:lstStyle/>
          <a:p>
            <a:r>
              <a:rPr lang="en-US" sz="2800" dirty="0"/>
              <a:t>T</a:t>
            </a:r>
            <a:r>
              <a:rPr lang="el-GR" sz="2800" dirty="0" err="1"/>
              <a:t>οίχοι</a:t>
            </a:r>
            <a:r>
              <a:rPr lang="el-GR" sz="2800" dirty="0"/>
              <a:t> προστασίας (</a:t>
            </a:r>
            <a:r>
              <a:rPr lang="en-US" sz="2800" dirty="0"/>
              <a:t>firewalls)</a:t>
            </a:r>
          </a:p>
          <a:p>
            <a:endParaRPr lang="en-US" sz="2800" dirty="0"/>
          </a:p>
          <a:p>
            <a:r>
              <a:rPr lang="en-US" sz="2800" dirty="0"/>
              <a:t>Intranets </a:t>
            </a:r>
            <a:r>
              <a:rPr lang="el-GR" sz="2800" dirty="0"/>
              <a:t>και </a:t>
            </a:r>
            <a:r>
              <a:rPr lang="en-US" sz="2800" dirty="0"/>
              <a:t>Extranets</a:t>
            </a:r>
          </a:p>
          <a:p>
            <a:endParaRPr lang="en-US" sz="2800" dirty="0"/>
          </a:p>
          <a:p>
            <a:r>
              <a:rPr lang="en-US" sz="2800" dirty="0"/>
              <a:t>Telecommuters</a:t>
            </a:r>
          </a:p>
          <a:p>
            <a:endParaRPr lang="el-GR" sz="2000" dirty="0"/>
          </a:p>
        </p:txBody>
      </p:sp>
    </p:spTree>
    <p:extLst>
      <p:ext uri="{BB962C8B-B14F-4D97-AF65-F5344CB8AC3E}">
        <p14:creationId xmlns:p14="http://schemas.microsoft.com/office/powerpoint/2010/main" val="24002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Firewalls</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54</a:t>
            </a:fld>
            <a:endParaRPr lang="el-GR" dirty="0"/>
          </a:p>
        </p:txBody>
      </p:sp>
      <p:sp>
        <p:nvSpPr>
          <p:cNvPr id="5" name="Θέση περιεχομένου 4"/>
          <p:cNvSpPr>
            <a:spLocks noGrp="1"/>
          </p:cNvSpPr>
          <p:nvPr>
            <p:ph idx="1"/>
          </p:nvPr>
        </p:nvSpPr>
        <p:spPr/>
        <p:txBody>
          <a:bodyPr>
            <a:noAutofit/>
          </a:bodyPr>
          <a:lstStyle/>
          <a:p>
            <a:r>
              <a:rPr lang="el-GR" sz="2400" dirty="0"/>
              <a:t>Πολλές εταιρίες συνδέουν τα </a:t>
            </a:r>
            <a:r>
              <a:rPr lang="el-GR" sz="2400" dirty="0" err="1"/>
              <a:t>LANs</a:t>
            </a:r>
            <a:r>
              <a:rPr lang="el-GR" sz="2400" dirty="0"/>
              <a:t> τους στο Διαδίκτυο, κάτι που καθιστά τα δεδομένα τους </a:t>
            </a:r>
            <a:r>
              <a:rPr lang="el-GR" sz="2400" dirty="0" err="1"/>
              <a:t>προσβάσιμα</a:t>
            </a:r>
            <a:r>
              <a:rPr lang="el-GR" sz="2400" dirty="0"/>
              <a:t> από αναρμόδιους χρήστες, όπως τους </a:t>
            </a:r>
            <a:r>
              <a:rPr lang="el-GR" sz="2400" dirty="0" err="1"/>
              <a:t>hackers</a:t>
            </a:r>
            <a:r>
              <a:rPr lang="el-GR" sz="2400" dirty="0"/>
              <a:t>.</a:t>
            </a:r>
          </a:p>
          <a:p>
            <a:r>
              <a:rPr lang="el-GR" sz="2400" dirty="0" smtClean="0"/>
              <a:t>Οι </a:t>
            </a:r>
            <a:r>
              <a:rPr lang="el-GR" sz="2400" dirty="0"/>
              <a:t>εταιρίες χρησιμοποιούν </a:t>
            </a:r>
            <a:r>
              <a:rPr lang="el-GR" sz="2400" dirty="0" err="1"/>
              <a:t>firewalls</a:t>
            </a:r>
            <a:r>
              <a:rPr lang="el-GR" sz="2400" dirty="0"/>
              <a:t> για να ελέγξουν την πρόσβαση από το Διαδίκτυο στο δίκτυό τους.</a:t>
            </a:r>
          </a:p>
          <a:p>
            <a:r>
              <a:rPr lang="el-GR" sz="2400" dirty="0" smtClean="0"/>
              <a:t>Το </a:t>
            </a:r>
            <a:r>
              <a:rPr lang="el-GR" sz="2400" dirty="0" err="1"/>
              <a:t>firewall</a:t>
            </a:r>
            <a:r>
              <a:rPr lang="el-GR" sz="2400" dirty="0"/>
              <a:t> δίνει πρόσβαση έξω από το LAN σε κοινούς τομείς του δικτύου περιορίζοντας την πρόσβαση σε προστατευμένα μέρη του δικτύου (π.χ. χρήση κωδικού).</a:t>
            </a:r>
          </a:p>
          <a:p>
            <a:endParaRPr lang="el-GR" sz="1800" dirty="0"/>
          </a:p>
        </p:txBody>
      </p:sp>
    </p:spTree>
    <p:extLst>
      <p:ext uri="{BB962C8B-B14F-4D97-AF65-F5344CB8AC3E}">
        <p14:creationId xmlns:p14="http://schemas.microsoft.com/office/powerpoint/2010/main" val="22040781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Μεθοδολογίες </a:t>
            </a:r>
            <a:r>
              <a:rPr lang="en-US" dirty="0"/>
              <a:t>Firewall</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graphicFrame>
        <p:nvGraphicFramePr>
          <p:cNvPr id="6" name="Group 43"/>
          <p:cNvGraphicFramePr>
            <a:graphicFrameLocks noGrp="1"/>
          </p:cNvGraphicFramePr>
          <p:nvPr>
            <p:extLst>
              <p:ext uri="{D42A27DB-BD31-4B8C-83A1-F6EECF244321}">
                <p14:modId xmlns:p14="http://schemas.microsoft.com/office/powerpoint/2010/main" val="3918096787"/>
              </p:ext>
            </p:extLst>
          </p:nvPr>
        </p:nvGraphicFramePr>
        <p:xfrm>
          <a:off x="190500" y="1129308"/>
          <a:ext cx="8763000" cy="4114800"/>
        </p:xfrm>
        <a:graphic>
          <a:graphicData uri="http://schemas.openxmlformats.org/drawingml/2006/table">
            <a:tbl>
              <a:tblPr/>
              <a:tblGrid>
                <a:gridCol w="2653308"/>
                <a:gridCol w="6109692"/>
              </a:tblGrid>
              <a:tr h="446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mn-lt"/>
                        </a:rPr>
                        <a:t>Μέθοδος</a:t>
                      </a:r>
                      <a:endParaRPr kumimoji="0" lang="en-US" sz="2400" b="1" i="0" u="none" strike="noStrike" cap="none" normalizeH="0" baseline="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smtClean="0">
                          <a:ln>
                            <a:noFill/>
                          </a:ln>
                          <a:solidFill>
                            <a:schemeClr val="tx1"/>
                          </a:solidFill>
                          <a:effectLst/>
                          <a:latin typeface="+mn-lt"/>
                        </a:rPr>
                        <a:t>Περιγραφή</a:t>
                      </a:r>
                      <a:endParaRPr kumimoji="0" lang="en-US" sz="2400" b="1" i="0" u="none" strike="noStrike" cap="none" normalizeH="0" baseline="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8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mn-lt"/>
                        </a:rPr>
                        <a:t>Proxy Server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Λειτουργεί ως 2</a:t>
                      </a:r>
                      <a:r>
                        <a:rPr kumimoji="0" lang="el-GR" sz="2400" b="0" i="0" u="none" strike="noStrike" cap="none" normalizeH="0" baseline="30000" smtClean="0">
                          <a:ln>
                            <a:noFill/>
                          </a:ln>
                          <a:solidFill>
                            <a:schemeClr val="tx1"/>
                          </a:solidFill>
                          <a:effectLst/>
                          <a:latin typeface="+mn-lt"/>
                        </a:rPr>
                        <a:t>ος</a:t>
                      </a:r>
                      <a:r>
                        <a:rPr kumimoji="0" lang="el-GR" sz="2400" b="0" i="0" u="none" strike="noStrike" cap="none" normalizeH="0" baseline="0" smtClean="0">
                          <a:ln>
                            <a:noFill/>
                          </a:ln>
                          <a:solidFill>
                            <a:schemeClr val="tx1"/>
                          </a:solidFill>
                          <a:effectLst/>
                          <a:latin typeface="+mn-lt"/>
                        </a:rPr>
                        <a:t> </a:t>
                      </a:r>
                      <a:r>
                        <a:rPr kumimoji="0" lang="en-US" sz="2400" b="0" i="0" u="none" strike="noStrike" cap="none" normalizeH="0" baseline="0" smtClean="0">
                          <a:ln>
                            <a:noFill/>
                          </a:ln>
                          <a:solidFill>
                            <a:schemeClr val="tx1"/>
                          </a:solidFill>
                          <a:effectLst/>
                          <a:latin typeface="+mn-lt"/>
                        </a:rPr>
                        <a:t>server. </a:t>
                      </a:r>
                      <a:r>
                        <a:rPr kumimoji="0" lang="el-GR" sz="2400" b="0" i="0" u="none" strike="noStrike" cap="none" normalizeH="0" baseline="0" smtClean="0">
                          <a:ln>
                            <a:noFill/>
                          </a:ln>
                          <a:solidFill>
                            <a:schemeClr val="tx1"/>
                          </a:solidFill>
                          <a:effectLst/>
                          <a:latin typeface="+mn-lt"/>
                        </a:rPr>
                        <a:t>Απαγορεύει κάθε δεδομένο που δεν πληροί καθορισμένα κριτήρια (π.χ. απαγόρευση εισόδου σε </a:t>
                      </a:r>
                      <a:r>
                        <a:rPr kumimoji="0" lang="en-US" sz="2400" b="0" i="0" u="none" strike="noStrike" cap="none" normalizeH="0" baseline="0" smtClean="0">
                          <a:ln>
                            <a:noFill/>
                          </a:ln>
                          <a:solidFill>
                            <a:schemeClr val="tx1"/>
                          </a:solidFill>
                          <a:effectLst/>
                          <a:latin typeface="+mn-lt"/>
                        </a:rPr>
                        <a:t>websites</a:t>
                      </a:r>
                      <a:r>
                        <a:rPr kumimoji="0" lang="el-GR" sz="2400" b="0" i="0" u="none" strike="noStrike" cap="none" normalizeH="0" baseline="0" smtClean="0">
                          <a:ln>
                            <a:noFill/>
                          </a:ln>
                          <a:solidFill>
                            <a:schemeClr val="tx1"/>
                          </a:solidFill>
                          <a:effectLst/>
                          <a:latin typeface="+mn-lt"/>
                        </a:rPr>
                        <a:t>)</a:t>
                      </a:r>
                      <a:endParaRPr kumimoji="0" lang="en-US" sz="2400" b="0" i="0" u="none" strike="noStrike" cap="none" normalizeH="0" baseline="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Φίλτρο Πακέτων</a:t>
                      </a:r>
                      <a:endParaRPr kumimoji="0" lang="en-US" sz="2400" b="0" i="0" u="none" strike="noStrike" cap="none" normalizeH="0" baseline="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Ελέγχει κάθε πακέτο δεδομένων που μπαίνει ή φεύγει από το </a:t>
                      </a:r>
                      <a:r>
                        <a:rPr kumimoji="0" lang="en-US" sz="2400" b="0" i="0" u="none" strike="noStrike" cap="none" normalizeH="0" baseline="0" smtClean="0">
                          <a:ln>
                            <a:noFill/>
                          </a:ln>
                          <a:solidFill>
                            <a:schemeClr val="tx1"/>
                          </a:solidFill>
                          <a:effectLst/>
                          <a:latin typeface="+mn-lt"/>
                        </a:rPr>
                        <a:t>LAN</a:t>
                      </a:r>
                      <a:r>
                        <a:rPr kumimoji="0" lang="el-GR" sz="2400" b="0" i="0" u="none" strike="noStrike" cap="none" normalizeH="0" baseline="0" smtClean="0">
                          <a:ln>
                            <a:noFill/>
                          </a:ln>
                          <a:solidFill>
                            <a:schemeClr val="tx1"/>
                          </a:solidFill>
                          <a:effectLst/>
                          <a:latin typeface="+mn-lt"/>
                        </a:rPr>
                        <a:t>.</a:t>
                      </a:r>
                      <a:endParaRPr kumimoji="0" lang="en-US" sz="2400" b="0" i="0" u="none" strike="noStrike" cap="none" normalizeH="0" baseline="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Πύλη Εφαρμογών</a:t>
                      </a:r>
                      <a:endParaRPr kumimoji="0" lang="en-US" sz="2400" b="0" i="0" u="none" strike="noStrike" cap="none" normalizeH="0" baseline="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Ελέγχει κάθε εντολή που είναι προς εκτέλεση στο </a:t>
                      </a:r>
                      <a:r>
                        <a:rPr kumimoji="0" lang="en-US" sz="2400" b="0" i="0" u="none" strike="noStrike" cap="none" normalizeH="0" baseline="0" smtClean="0">
                          <a:ln>
                            <a:noFill/>
                          </a:ln>
                          <a:solidFill>
                            <a:schemeClr val="tx1"/>
                          </a:solidFill>
                          <a:effectLst/>
                          <a:latin typeface="+mn-lt"/>
                        </a:rPr>
                        <a:t>LAN (e-mail, ftp </a:t>
                      </a:r>
                      <a:r>
                        <a:rPr kumimoji="0" lang="el-GR" sz="2400" b="0" i="0" u="none" strike="noStrike" cap="none" normalizeH="0" baseline="0" smtClean="0">
                          <a:ln>
                            <a:noFill/>
                          </a:ln>
                          <a:solidFill>
                            <a:schemeClr val="tx1"/>
                          </a:solidFill>
                          <a:effectLst/>
                          <a:latin typeface="+mn-lt"/>
                        </a:rPr>
                        <a:t>κ.λπ.</a:t>
                      </a:r>
                      <a:r>
                        <a:rPr kumimoji="0" lang="en-US" sz="2400" b="0" i="0" u="none" strike="noStrike" cap="none" normalizeH="0" baseline="0" smtClean="0">
                          <a:ln>
                            <a:noFill/>
                          </a:ln>
                          <a:solidFill>
                            <a:schemeClr val="tx1"/>
                          </a:solidFill>
                          <a:effectLst/>
                          <a:latin typeface="+mn-lt"/>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smtClean="0">
                          <a:ln>
                            <a:noFill/>
                          </a:ln>
                          <a:solidFill>
                            <a:schemeClr val="tx1"/>
                          </a:solidFill>
                          <a:effectLst/>
                          <a:latin typeface="+mn-lt"/>
                        </a:rPr>
                        <a:t>Πύλη Κυκλωμάτων</a:t>
                      </a:r>
                      <a:endParaRPr kumimoji="0" lang="en-US" sz="2400" b="0" i="0" u="none" strike="noStrike" cap="none" normalizeH="0" baseline="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mn-lt"/>
                        </a:rPr>
                        <a:t>Ελέγχει κάθε σύνδεση με το </a:t>
                      </a:r>
                      <a:r>
                        <a:rPr kumimoji="0" lang="en-US" sz="2400" b="0" i="0" u="none" strike="noStrike" cap="none" normalizeH="0" baseline="0" dirty="0" smtClean="0">
                          <a:ln>
                            <a:noFill/>
                          </a:ln>
                          <a:solidFill>
                            <a:schemeClr val="tx1"/>
                          </a:solidFill>
                          <a:effectLst/>
                          <a:latin typeface="+mn-lt"/>
                        </a:rPr>
                        <a:t>LAN</a:t>
                      </a:r>
                      <a:r>
                        <a:rPr kumimoji="0" lang="el-GR" sz="2400" b="0" i="0" u="none" strike="noStrike" cap="none" normalizeH="0" baseline="0" dirty="0" smtClean="0">
                          <a:ln>
                            <a:noFill/>
                          </a:ln>
                          <a:solidFill>
                            <a:schemeClr val="tx1"/>
                          </a:solidFill>
                          <a:effectLst/>
                          <a:latin typeface="+mn-lt"/>
                        </a:rPr>
                        <a:t>.</a:t>
                      </a:r>
                      <a:endParaRPr kumimoji="0" lang="en-US" sz="24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587871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Intranets – Extranets</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Πολλές οργανώσεις διαμορφώνουν τα εσωτερικά δίκτυά τους να μοιάζουν με το WWW, ώστε οι χρήστες να μπορούν να </a:t>
            </a:r>
            <a:r>
              <a:rPr lang="el-GR" sz="2400" dirty="0" err="1">
                <a:solidFill>
                  <a:srgbClr val="000000"/>
                </a:solidFill>
                <a:ea typeface="Arial Unicode MS"/>
                <a:cs typeface="Times New Roman" pitchFamily="18" charset="0"/>
              </a:rPr>
              <a:t>πλοηγηθούν</a:t>
            </a:r>
            <a:r>
              <a:rPr lang="el-GR" sz="2400" dirty="0">
                <a:solidFill>
                  <a:srgbClr val="000000"/>
                </a:solidFill>
                <a:ea typeface="Arial Unicode MS"/>
                <a:cs typeface="Times New Roman" pitchFamily="18" charset="0"/>
              </a:rPr>
              <a:t> σε αυτά.</a:t>
            </a:r>
          </a:p>
          <a:p>
            <a:pPr algn="just">
              <a:lnSpc>
                <a:spcPts val="2065"/>
              </a:lnSpc>
              <a:spcBef>
                <a:spcPts val="0"/>
              </a:spcBef>
              <a:buClr>
                <a:srgbClr val="000000"/>
              </a:buClr>
              <a:buSzPct val="100000"/>
            </a:pPr>
            <a:endParaRPr lang="el-GR" sz="2400" dirty="0">
              <a:solidFill>
                <a:srgbClr val="000000"/>
              </a:solidFill>
              <a:ea typeface="Arial Unicode MS"/>
              <a:cs typeface="Times New Roman" pitchFamily="18" charset="0"/>
            </a:endParaRPr>
          </a:p>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Ένα </a:t>
            </a:r>
            <a:r>
              <a:rPr lang="el-GR" sz="2400" dirty="0" err="1">
                <a:solidFill>
                  <a:srgbClr val="000000"/>
                </a:solidFill>
                <a:ea typeface="Arial Unicode MS"/>
                <a:cs typeface="Times New Roman" pitchFamily="18" charset="0"/>
              </a:rPr>
              <a:t>intranet</a:t>
            </a:r>
            <a:r>
              <a:rPr lang="el-GR" sz="2400" dirty="0">
                <a:solidFill>
                  <a:srgbClr val="000000"/>
                </a:solidFill>
                <a:ea typeface="Arial Unicode MS"/>
                <a:cs typeface="Times New Roman" pitchFamily="18" charset="0"/>
              </a:rPr>
              <a:t> είναι ένα LAN ή WAN που χρησιμοποιεί TCP/IP αλλά είναι </a:t>
            </a:r>
            <a:r>
              <a:rPr lang="el-GR" sz="2400" dirty="0" err="1">
                <a:solidFill>
                  <a:srgbClr val="000000"/>
                </a:solidFill>
                <a:ea typeface="Arial Unicode MS"/>
                <a:cs typeface="Times New Roman" pitchFamily="18" charset="0"/>
              </a:rPr>
              <a:t>προσβάσιμο</a:t>
            </a:r>
            <a:r>
              <a:rPr lang="el-GR" sz="2400" dirty="0">
                <a:solidFill>
                  <a:srgbClr val="000000"/>
                </a:solidFill>
                <a:ea typeface="Arial Unicode MS"/>
                <a:cs typeface="Times New Roman" pitchFamily="18" charset="0"/>
              </a:rPr>
              <a:t> μόνο από εσωτερικούς χρήστες. Τα </a:t>
            </a:r>
            <a:r>
              <a:rPr lang="el-GR" sz="2400" dirty="0" err="1">
                <a:solidFill>
                  <a:srgbClr val="000000"/>
                </a:solidFill>
                <a:ea typeface="Arial Unicode MS"/>
                <a:cs typeface="Times New Roman" pitchFamily="18" charset="0"/>
              </a:rPr>
              <a:t>Intranets</a:t>
            </a:r>
            <a:r>
              <a:rPr lang="el-GR" sz="2400" dirty="0">
                <a:solidFill>
                  <a:srgbClr val="000000"/>
                </a:solidFill>
                <a:ea typeface="Arial Unicode MS"/>
                <a:cs typeface="Times New Roman" pitchFamily="18" charset="0"/>
              </a:rPr>
              <a:t> δεν συνδέονται με το Διαδίκτυο.</a:t>
            </a:r>
          </a:p>
          <a:p>
            <a:pPr algn="just">
              <a:lnSpc>
                <a:spcPts val="2065"/>
              </a:lnSpc>
              <a:spcBef>
                <a:spcPts val="0"/>
              </a:spcBef>
              <a:buClr>
                <a:srgbClr val="000000"/>
              </a:buClr>
              <a:buSzPct val="100000"/>
            </a:pPr>
            <a:endParaRPr lang="el-GR" sz="2400" dirty="0">
              <a:solidFill>
                <a:srgbClr val="000000"/>
              </a:solidFill>
              <a:ea typeface="Arial Unicode MS"/>
              <a:cs typeface="Times New Roman" pitchFamily="18" charset="0"/>
            </a:endParaRPr>
          </a:p>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Ένα </a:t>
            </a:r>
            <a:r>
              <a:rPr lang="el-GR" sz="2400" dirty="0" err="1">
                <a:solidFill>
                  <a:srgbClr val="000000"/>
                </a:solidFill>
                <a:ea typeface="Arial Unicode MS"/>
                <a:cs typeface="Times New Roman" pitchFamily="18" charset="0"/>
              </a:rPr>
              <a:t>extranet</a:t>
            </a:r>
            <a:r>
              <a:rPr lang="el-GR" sz="2400" dirty="0">
                <a:solidFill>
                  <a:srgbClr val="000000"/>
                </a:solidFill>
                <a:ea typeface="Arial Unicode MS"/>
                <a:cs typeface="Times New Roman" pitchFamily="18" charset="0"/>
              </a:rPr>
              <a:t> είναι ένα </a:t>
            </a:r>
            <a:r>
              <a:rPr lang="el-GR" sz="2400" dirty="0" err="1">
                <a:solidFill>
                  <a:srgbClr val="000000"/>
                </a:solidFill>
                <a:ea typeface="Arial Unicode MS"/>
                <a:cs typeface="Times New Roman" pitchFamily="18" charset="0"/>
              </a:rPr>
              <a:t>intranet</a:t>
            </a:r>
            <a:r>
              <a:rPr lang="el-GR" sz="2400" dirty="0">
                <a:solidFill>
                  <a:srgbClr val="000000"/>
                </a:solidFill>
                <a:ea typeface="Arial Unicode MS"/>
                <a:cs typeface="Times New Roman" pitchFamily="18" charset="0"/>
              </a:rPr>
              <a:t> που επιτρέπει την εξωτερική πρόσβαση μέσω του Διαδικτύου. Συνήθως, οι εξωτερικοί χρήστες χρειάζονται κωδικό πρόσβασης.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spTree>
    <p:extLst>
      <p:ext uri="{BB962C8B-B14F-4D97-AF65-F5344CB8AC3E}">
        <p14:creationId xmlns:p14="http://schemas.microsoft.com/office/powerpoint/2010/main" val="35496954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Telecommuters</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O </a:t>
            </a:r>
            <a:r>
              <a:rPr lang="el-GR" sz="2400" dirty="0" err="1">
                <a:solidFill>
                  <a:srgbClr val="000000"/>
                </a:solidFill>
                <a:ea typeface="Arial Unicode MS"/>
                <a:cs typeface="Times New Roman" pitchFamily="18" charset="0"/>
              </a:rPr>
              <a:t>telecommuter</a:t>
            </a:r>
            <a:r>
              <a:rPr lang="el-GR" sz="2400" dirty="0">
                <a:solidFill>
                  <a:srgbClr val="000000"/>
                </a:solidFill>
                <a:ea typeface="Arial Unicode MS"/>
                <a:cs typeface="Times New Roman" pitchFamily="18" charset="0"/>
              </a:rPr>
              <a:t> είναι κάποιος που εργάζεται έξω από τον εργασιακό χώρο, αλλά χρησιμοποιεί υπολογιστή και λογισμικό επικοινωνίας για πρόσβαση στο δίκτυο της εταιρίας, συνήθως μέσω του Διαδικτύου.</a:t>
            </a:r>
          </a:p>
          <a:p>
            <a:pPr algn="just">
              <a:lnSpc>
                <a:spcPts val="2065"/>
              </a:lnSpc>
              <a:spcBef>
                <a:spcPts val="0"/>
              </a:spcBef>
              <a:buClr>
                <a:srgbClr val="000000"/>
              </a:buClr>
              <a:buSzPct val="100000"/>
            </a:pPr>
            <a:endParaRPr lang="el-GR" sz="2400" dirty="0">
              <a:solidFill>
                <a:srgbClr val="000000"/>
              </a:solidFill>
              <a:ea typeface="Arial Unicode MS"/>
              <a:cs typeface="Times New Roman" pitchFamily="18" charset="0"/>
            </a:endParaRPr>
          </a:p>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Κατά την on-</a:t>
            </a:r>
            <a:r>
              <a:rPr lang="el-GR" sz="2400" dirty="0" err="1">
                <a:solidFill>
                  <a:srgbClr val="000000"/>
                </a:solidFill>
                <a:ea typeface="Arial Unicode MS"/>
                <a:cs typeface="Times New Roman" pitchFamily="18" charset="0"/>
              </a:rPr>
              <a:t>line</a:t>
            </a:r>
            <a:r>
              <a:rPr lang="el-GR" sz="2400" dirty="0">
                <a:solidFill>
                  <a:srgbClr val="000000"/>
                </a:solidFill>
                <a:ea typeface="Arial Unicode MS"/>
                <a:cs typeface="Times New Roman" pitchFamily="18" charset="0"/>
              </a:rPr>
              <a:t> πρόσβαση σε κάποιο εταιρικό δίκτυο, οι </a:t>
            </a:r>
            <a:r>
              <a:rPr lang="el-GR" sz="2400" dirty="0" err="1">
                <a:solidFill>
                  <a:srgbClr val="000000"/>
                </a:solidFill>
                <a:ea typeface="Arial Unicode MS"/>
                <a:cs typeface="Times New Roman" pitchFamily="18" charset="0"/>
              </a:rPr>
              <a:t>telecommuters</a:t>
            </a:r>
            <a:r>
              <a:rPr lang="el-GR" sz="2400" dirty="0">
                <a:solidFill>
                  <a:srgbClr val="000000"/>
                </a:solidFill>
                <a:ea typeface="Arial Unicode MS"/>
                <a:cs typeface="Times New Roman" pitchFamily="18" charset="0"/>
              </a:rPr>
              <a:t> πρέπει να γνωρίζουν ζητήματα όπως: ασφάλεια, ιδιοκτησία ευαίσθητων δεδομένων και κατάλληλη χρήση των εταιρικών πόρων.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spTree>
    <p:extLst>
      <p:ext uri="{BB962C8B-B14F-4D97-AF65-F5344CB8AC3E}">
        <p14:creationId xmlns:p14="http://schemas.microsoft.com/office/powerpoint/2010/main" val="278851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Εμπόριο στο </a:t>
            </a:r>
            <a:r>
              <a:rPr lang="en-US" dirty="0"/>
              <a:t>WWW</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buClr>
                <a:srgbClr val="000000"/>
              </a:buClr>
              <a:buSzPct val="100000"/>
            </a:pPr>
            <a:r>
              <a:rPr lang="el-GR" sz="2400" dirty="0" err="1">
                <a:solidFill>
                  <a:srgbClr val="000000"/>
                </a:solidFill>
                <a:ea typeface="Arial Unicode MS"/>
                <a:cs typeface="Times New Roman" pitchFamily="18" charset="0"/>
              </a:rPr>
              <a:t>To</a:t>
            </a:r>
            <a:r>
              <a:rPr lang="el-GR" sz="2400" dirty="0">
                <a:solidFill>
                  <a:srgbClr val="000000"/>
                </a:solidFill>
                <a:ea typeface="Arial Unicode MS"/>
                <a:cs typeface="Times New Roman" pitchFamily="18" charset="0"/>
              </a:rPr>
              <a:t> Web είναι φορέας ηλεκτρονικού εμπορίου, το οποίο σημαίνει απλά on-</a:t>
            </a:r>
            <a:r>
              <a:rPr lang="el-GR" sz="2400" dirty="0" err="1">
                <a:solidFill>
                  <a:srgbClr val="000000"/>
                </a:solidFill>
                <a:ea typeface="Arial Unicode MS"/>
                <a:cs typeface="Times New Roman" pitchFamily="18" charset="0"/>
              </a:rPr>
              <a:t>line</a:t>
            </a:r>
            <a:r>
              <a:rPr lang="el-GR" sz="2400" dirty="0">
                <a:solidFill>
                  <a:srgbClr val="000000"/>
                </a:solidFill>
                <a:ea typeface="Arial Unicode MS"/>
                <a:cs typeface="Times New Roman" pitchFamily="18" charset="0"/>
              </a:rPr>
              <a:t> επιχειρήσεις.</a:t>
            </a:r>
          </a:p>
          <a:p>
            <a:pPr algn="just">
              <a:lnSpc>
                <a:spcPts val="2065"/>
              </a:lnSpc>
              <a:spcBef>
                <a:spcPts val="0"/>
              </a:spcBef>
              <a:buClr>
                <a:srgbClr val="000000"/>
              </a:buClr>
              <a:buSzPct val="100000"/>
            </a:pPr>
            <a:endParaRPr lang="el-GR" sz="2400" dirty="0">
              <a:solidFill>
                <a:srgbClr val="000000"/>
              </a:solidFill>
              <a:ea typeface="Arial Unicode MS"/>
              <a:cs typeface="Times New Roman" pitchFamily="18" charset="0"/>
            </a:endParaRPr>
          </a:p>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Για τους καταναλωτές, το ηλεκτρονικό εμπόριο σημαίνει να ψωνίζουν με ασφάλεια, να καλύπτουν λογαριασμούς και να διευθύνουν on-</a:t>
            </a:r>
            <a:r>
              <a:rPr lang="el-GR" sz="2400" dirty="0" err="1">
                <a:solidFill>
                  <a:srgbClr val="000000"/>
                </a:solidFill>
                <a:ea typeface="Arial Unicode MS"/>
                <a:cs typeface="Times New Roman" pitchFamily="18" charset="0"/>
              </a:rPr>
              <a:t>line</a:t>
            </a:r>
            <a:r>
              <a:rPr lang="el-GR" sz="2400" dirty="0">
                <a:solidFill>
                  <a:srgbClr val="000000"/>
                </a:solidFill>
                <a:ea typeface="Arial Unicode MS"/>
                <a:cs typeface="Times New Roman" pitchFamily="18" charset="0"/>
              </a:rPr>
              <a:t> άλλους τύπους συναλλαγών.</a:t>
            </a:r>
          </a:p>
          <a:p>
            <a:pPr algn="just">
              <a:lnSpc>
                <a:spcPts val="2065"/>
              </a:lnSpc>
              <a:spcBef>
                <a:spcPts val="0"/>
              </a:spcBef>
              <a:buClr>
                <a:srgbClr val="000000"/>
              </a:buClr>
              <a:buSzPct val="100000"/>
            </a:pPr>
            <a:endParaRPr lang="el-GR" sz="2400" dirty="0">
              <a:solidFill>
                <a:srgbClr val="000000"/>
              </a:solidFill>
              <a:ea typeface="Arial Unicode MS"/>
              <a:cs typeface="Times New Roman" pitchFamily="18" charset="0"/>
            </a:endParaRPr>
          </a:p>
          <a:p>
            <a:pPr algn="just">
              <a:lnSpc>
                <a:spcPts val="2065"/>
              </a:lnSpc>
              <a:spcBef>
                <a:spcPts val="0"/>
              </a:spcBef>
              <a:buClr>
                <a:srgbClr val="000000"/>
              </a:buClr>
              <a:buSzPct val="100000"/>
            </a:pPr>
            <a:r>
              <a:rPr lang="el-GR" sz="2400" dirty="0">
                <a:solidFill>
                  <a:srgbClr val="000000"/>
                </a:solidFill>
                <a:ea typeface="Arial Unicode MS"/>
                <a:cs typeface="Times New Roman" pitchFamily="18" charset="0"/>
              </a:rPr>
              <a:t>Για τις επιχειρήσεις, το ηλεκτρονικό εμπόριο σημαίνει έναν νέο τρόπο πώλησης και διανομής των προϊόντων τους και των υπηρεσιών τους, καθώς και την εύκολη επέκτασή τους σε αγορές πέρα από τις φυσικές θέσεις ή τα γεωγραφικά όρια.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9096708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2569156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Ταυτόχρονη Πρόσβαση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
        <p:nvSpPr>
          <p:cNvPr id="5" name="Θέση περιεχομένου 4"/>
          <p:cNvSpPr>
            <a:spLocks noGrp="1"/>
          </p:cNvSpPr>
          <p:nvPr>
            <p:ph idx="1"/>
          </p:nvPr>
        </p:nvSpPr>
        <p:spPr/>
        <p:txBody>
          <a:bodyPr>
            <a:noAutofit/>
          </a:bodyPr>
          <a:lstStyle/>
          <a:p>
            <a:r>
              <a:rPr lang="el-GR" sz="2200" dirty="0"/>
              <a:t>Σε μεγάλα συστήματα (εταιρίες, οργανισμούς) πολλοί χρήστες πρέπει να μπορούν να χρησιμοποιούν τα ίδια δεδομένα και προγράμματα.</a:t>
            </a:r>
          </a:p>
          <a:p>
            <a:r>
              <a:rPr lang="el-GR" sz="2200" dirty="0"/>
              <a:t>Τα κοινά δεδομένα και προγράμματα αποθηκεύονται σε κεντρικό </a:t>
            </a:r>
            <a:r>
              <a:rPr lang="el-GR" sz="2200" dirty="0" err="1"/>
              <a:t>server</a:t>
            </a:r>
            <a:r>
              <a:rPr lang="el-GR" sz="2200" dirty="0"/>
              <a:t> (εξυπηρετητή) του δικτύου.</a:t>
            </a:r>
          </a:p>
          <a:p>
            <a:r>
              <a:rPr lang="el-GR" sz="2200" dirty="0"/>
              <a:t>Ο </a:t>
            </a:r>
            <a:r>
              <a:rPr lang="el-GR" sz="2200" dirty="0" err="1"/>
              <a:t>server</a:t>
            </a:r>
            <a:r>
              <a:rPr lang="el-GR" sz="2200" dirty="0"/>
              <a:t> που αποθηκεύει μόνο αρχεία δεδομένων καλείται και </a:t>
            </a:r>
            <a:r>
              <a:rPr lang="el-GR" sz="2200" dirty="0" err="1"/>
              <a:t>server</a:t>
            </a:r>
            <a:r>
              <a:rPr lang="el-GR" sz="2200" dirty="0"/>
              <a:t> αρχείων.</a:t>
            </a:r>
          </a:p>
          <a:p>
            <a:r>
              <a:rPr lang="el-GR" sz="2200" dirty="0"/>
              <a:t>Ο διαχειριστής του δικτύου καθορίζει τα δικαιώματα των χρηστών. Κάποιοι χρήστες είναι σε θέση να διαβάζουν μόνο τα δεδομένα, ενώ άλλοι μπορούν να κάνουν και αλλαγές σε αυτά.</a:t>
            </a:r>
          </a:p>
          <a:p>
            <a:endParaRPr lang="el-GR" sz="2200" dirty="0"/>
          </a:p>
        </p:txBody>
      </p:sp>
    </p:spTree>
    <p:extLst>
      <p:ext uri="{BB962C8B-B14F-4D97-AF65-F5344CB8AC3E}">
        <p14:creationId xmlns:p14="http://schemas.microsoft.com/office/powerpoint/2010/main" val="3818817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60</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62</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Δίκτυα και Διαδίκτυο</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Ταυτόχρονη Πρόσβαση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pic>
        <p:nvPicPr>
          <p:cNvPr id="6" name="Picture 2" descr="C:\NortonSlides\art17\Fig17-2.jpg"/>
          <p:cNvPicPr>
            <a:picLocks noChangeAspect="1" noChangeArrowheads="1"/>
          </p:cNvPicPr>
          <p:nvPr/>
        </p:nvPicPr>
        <p:blipFill>
          <a:blip r:embed="rId3">
            <a:extLst>
              <a:ext uri="{28A0092B-C50C-407E-A947-70E740481C1C}">
                <a14:useLocalDpi xmlns:a14="http://schemas.microsoft.com/office/drawing/2010/main" val="0"/>
              </a:ext>
            </a:extLst>
          </a:blip>
          <a:srcRect b="11691"/>
          <a:stretch>
            <a:fillRect/>
          </a:stretch>
        </p:blipFill>
        <p:spPr bwMode="auto">
          <a:xfrm>
            <a:off x="1434480" y="1105492"/>
            <a:ext cx="6275040" cy="459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17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Κοινές Περιφερειακές Συσκευές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
        <p:nvSpPr>
          <p:cNvPr id="5" name="Θέση περιεχομένου 4"/>
          <p:cNvSpPr>
            <a:spLocks noGrp="1"/>
          </p:cNvSpPr>
          <p:nvPr>
            <p:ph idx="1"/>
          </p:nvPr>
        </p:nvSpPr>
        <p:spPr/>
        <p:txBody>
          <a:bodyPr>
            <a:noAutofit/>
          </a:bodyPr>
          <a:lstStyle/>
          <a:p>
            <a:r>
              <a:rPr lang="el-GR" sz="2200" dirty="0"/>
              <a:t>Επειδή οι περιφερειακές συσκευές όπως οι εκτυπωτές συμβαίνει να είναι ακριβές, είναι οικονομικώς αποδοτικό να συνδεθεί η συσκευή σε δίκτυο ώστε οι χρήστες να είναι σε θέση να τον εκμεταλλεύονται από κοινού.</a:t>
            </a:r>
          </a:p>
          <a:p>
            <a:endParaRPr lang="el-GR" sz="2200" dirty="0"/>
          </a:p>
          <a:p>
            <a:r>
              <a:rPr lang="el-GR" sz="2200" dirty="0"/>
              <a:t>Μέσω της διαδικασίας του ετεροχρονισμού (</a:t>
            </a:r>
            <a:r>
              <a:rPr lang="el-GR" sz="2200" dirty="0" err="1"/>
              <a:t>spooling</a:t>
            </a:r>
            <a:r>
              <a:rPr lang="el-GR" sz="2200" dirty="0"/>
              <a:t>), οι χρήστες μπορούν να στείλουν πολλαπλά έγγραφα (αποκαλούμενα ως εργασίες εκτύπωσης) συγχρόνως σε δικτυακό εκτυπωτή. Τα έγγραφα  αποθηκεύονται προσωρινά στο </a:t>
            </a:r>
            <a:r>
              <a:rPr lang="el-GR" sz="2200" dirty="0" err="1"/>
              <a:t>server</a:t>
            </a:r>
            <a:r>
              <a:rPr lang="el-GR" sz="2200" dirty="0"/>
              <a:t> και τυπώνονται σειριακά.</a:t>
            </a:r>
          </a:p>
          <a:p>
            <a:endParaRPr lang="el-GR" sz="2200" dirty="0"/>
          </a:p>
        </p:txBody>
      </p:sp>
    </p:spTree>
    <p:extLst>
      <p:ext uri="{BB962C8B-B14F-4D97-AF65-F5344CB8AC3E}">
        <p14:creationId xmlns:p14="http://schemas.microsoft.com/office/powerpoint/2010/main" val="17504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Προσωπική Επικοινωνία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5" name="Θέση περιεχομένου 4"/>
          <p:cNvSpPr>
            <a:spLocks noGrp="1"/>
          </p:cNvSpPr>
          <p:nvPr>
            <p:ph idx="1"/>
          </p:nvPr>
        </p:nvSpPr>
        <p:spPr/>
        <p:txBody>
          <a:bodyPr>
            <a:noAutofit/>
          </a:bodyPr>
          <a:lstStyle/>
          <a:p>
            <a:r>
              <a:rPr lang="el-GR" sz="2200" dirty="0"/>
              <a:t>Μια από τις πιο κοινές χρήσεις των δικτύων είναι το ηλεκτρονικό ταχυδρομείο (e-</a:t>
            </a:r>
            <a:r>
              <a:rPr lang="el-GR" sz="2200" dirty="0" err="1"/>
              <a:t>mail</a:t>
            </a:r>
            <a:r>
              <a:rPr lang="el-GR" sz="2200" dirty="0"/>
              <a:t>).</a:t>
            </a:r>
          </a:p>
          <a:p>
            <a:endParaRPr lang="el-GR" sz="2200" dirty="0"/>
          </a:p>
          <a:p>
            <a:r>
              <a:rPr lang="el-GR" sz="2200" dirty="0"/>
              <a:t>Ένα σύστημα ηλεκτρονικού ταχυδρομείου επιτρέπει στους χρήστες να </a:t>
            </a:r>
            <a:r>
              <a:rPr lang="el-GR" sz="2200" dirty="0" err="1"/>
              <a:t>ανταλλάσουν</a:t>
            </a:r>
            <a:r>
              <a:rPr lang="el-GR" sz="2200" dirty="0"/>
              <a:t> γραπτά  μηνύματα (συχνά με επισυναπτόμενα αρχεία δεδομένων) μέσω του τοπικού δικτύου ή του Διαδικτύου.</a:t>
            </a:r>
          </a:p>
          <a:p>
            <a:endParaRPr lang="el-GR" sz="2200" dirty="0"/>
          </a:p>
          <a:p>
            <a:r>
              <a:rPr lang="el-GR" sz="2200" dirty="0"/>
              <a:t>Δύο άλλες εφαρμογές είναι η </a:t>
            </a:r>
            <a:r>
              <a:rPr lang="el-GR" sz="2200" dirty="0" err="1"/>
              <a:t>τηλεσύσκεψη</a:t>
            </a:r>
            <a:r>
              <a:rPr lang="el-GR" sz="2200" dirty="0"/>
              <a:t> (</a:t>
            </a:r>
            <a:r>
              <a:rPr lang="el-GR" sz="2200" dirty="0" err="1"/>
              <a:t>teleconferencing</a:t>
            </a:r>
            <a:r>
              <a:rPr lang="el-GR" sz="2200" dirty="0"/>
              <a:t>) και η </a:t>
            </a:r>
            <a:r>
              <a:rPr lang="el-GR" sz="2200" dirty="0" err="1"/>
              <a:t>βιντεοσύσκεψη</a:t>
            </a:r>
            <a:r>
              <a:rPr lang="el-GR" sz="2200" dirty="0"/>
              <a:t> (</a:t>
            </a:r>
            <a:r>
              <a:rPr lang="el-GR" sz="2200" dirty="0" err="1"/>
              <a:t>videoconferencing</a:t>
            </a:r>
            <a:r>
              <a:rPr lang="el-GR" sz="2200" dirty="0"/>
              <a:t>).</a:t>
            </a:r>
          </a:p>
          <a:p>
            <a:endParaRPr lang="el-GR" sz="2200" dirty="0"/>
          </a:p>
        </p:txBody>
      </p:sp>
    </p:spTree>
    <p:extLst>
      <p:ext uri="{BB962C8B-B14F-4D97-AF65-F5344CB8AC3E}">
        <p14:creationId xmlns:p14="http://schemas.microsoft.com/office/powerpoint/2010/main" val="12294378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5112</TotalTime>
  <Words>3028</Words>
  <Application>Microsoft Office PowerPoint</Application>
  <PresentationFormat>Προβολή στην οθόνη (16:10)</PresentationFormat>
  <Paragraphs>458</Paragraphs>
  <Slides>63</Slides>
  <Notes>63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63</vt:i4>
      </vt:variant>
    </vt:vector>
  </HeadingPairs>
  <TitlesOfParts>
    <vt:vector size="69" baseType="lpstr">
      <vt:lpstr>Arial Unicode MS</vt:lpstr>
      <vt:lpstr>Arial</vt:lpstr>
      <vt:lpstr>Calibri</vt:lpstr>
      <vt:lpstr>Times New Roman</vt:lpstr>
      <vt:lpstr>Wingdings</vt:lpstr>
      <vt:lpstr>Θέμα του Office</vt:lpstr>
      <vt:lpstr>Πληροφορική II</vt:lpstr>
      <vt:lpstr>Παρουσίαση του PowerPoint</vt:lpstr>
      <vt:lpstr>Άδειες Χρήσης</vt:lpstr>
      <vt:lpstr>Χρηματοδότηση</vt:lpstr>
      <vt:lpstr>Δίκτυα Δεδομένων</vt:lpstr>
      <vt:lpstr>Ταυτόχρονη Πρόσβαση</vt:lpstr>
      <vt:lpstr>Ταυτόχρονη Πρόσβαση</vt:lpstr>
      <vt:lpstr>Κοινές Περιφερειακές Συσκευές</vt:lpstr>
      <vt:lpstr>Προσωπική Επικοινωνία</vt:lpstr>
      <vt:lpstr>E-mail</vt:lpstr>
      <vt:lpstr>Δημιουργία Αντιγράφων</vt:lpstr>
      <vt:lpstr>Δομή Δικτύων</vt:lpstr>
      <vt:lpstr>LAN</vt:lpstr>
      <vt:lpstr>Αποστολή Δεδομένων</vt:lpstr>
      <vt:lpstr>WAN</vt:lpstr>
      <vt:lpstr>WAN</vt:lpstr>
      <vt:lpstr>Δίκτυα Server</vt:lpstr>
      <vt:lpstr>Δίκτυα Server</vt:lpstr>
      <vt:lpstr>Δίκτυα Client/Server</vt:lpstr>
      <vt:lpstr>Δίκτυα Client/Server</vt:lpstr>
      <vt:lpstr>Δίκτυα Ισοτιμίας</vt:lpstr>
      <vt:lpstr>Τοπολογίες LAN</vt:lpstr>
      <vt:lpstr>Υλικό Δικτύων</vt:lpstr>
      <vt:lpstr>Λογισμικό Δικτύων</vt:lpstr>
      <vt:lpstr>Αρχές του Διαδικτύου</vt:lpstr>
      <vt:lpstr>Ιστορική Αναδρομή</vt:lpstr>
      <vt:lpstr>Ιστορική Αναδρομή</vt:lpstr>
      <vt:lpstr>Παρουσίαση του PowerPoint</vt:lpstr>
      <vt:lpstr>Λειτουργία Διαδικτύου</vt:lpstr>
      <vt:lpstr>TCP/IP</vt:lpstr>
      <vt:lpstr>Δρομολόγηση Κυκλοφορίας</vt:lpstr>
      <vt:lpstr>Μεταφορά Δεδομένων</vt:lpstr>
      <vt:lpstr>Διευθυνσιοδότηση</vt:lpstr>
      <vt:lpstr>Πεδία και Υποπεδία</vt:lpstr>
      <vt:lpstr>Πεδία Διαδικτύου</vt:lpstr>
      <vt:lpstr>Κύρια Χαρακτηριστικά Διαδικτύου</vt:lpstr>
      <vt:lpstr>WWW – Παγκόσμιος Ιστός</vt:lpstr>
      <vt:lpstr>Τμήματα URL</vt:lpstr>
      <vt:lpstr>Ε-Mail</vt:lpstr>
      <vt:lpstr>Ειδήσεις</vt:lpstr>
      <vt:lpstr>Πεδία Usenet</vt:lpstr>
      <vt:lpstr>Telnet</vt:lpstr>
      <vt:lpstr>FTP</vt:lpstr>
      <vt:lpstr>Υπηρεσίες Online</vt:lpstr>
      <vt:lpstr>Προγράμματα Εφαρμογών</vt:lpstr>
      <vt:lpstr>Δυνατότητες Διαδικτύου</vt:lpstr>
      <vt:lpstr>Πρόσβαση στο Διαδίκτυο</vt:lpstr>
      <vt:lpstr>Μεταβλητές Μέθοδοι</vt:lpstr>
      <vt:lpstr>Κοινές Μέθοδοι</vt:lpstr>
      <vt:lpstr>Σύνδεση LAN</vt:lpstr>
      <vt:lpstr>Σύνδεση PC με το Διαδίκτυο</vt:lpstr>
      <vt:lpstr>Winsock</vt:lpstr>
      <vt:lpstr>Εργασία στο Διαδίκτυο</vt:lpstr>
      <vt:lpstr>Firewalls</vt:lpstr>
      <vt:lpstr>Μεθοδολογίες Firewall</vt:lpstr>
      <vt:lpstr>Intranets – Extranets</vt:lpstr>
      <vt:lpstr>Telecommuters</vt:lpstr>
      <vt:lpstr>Εμπόριο στο WWW</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362</cp:revision>
  <dcterms:created xsi:type="dcterms:W3CDTF">2012-09-06T09:03:05Z</dcterms:created>
  <dcterms:modified xsi:type="dcterms:W3CDTF">2015-09-23T18:00:24Z</dcterms:modified>
</cp:coreProperties>
</file>