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9" r:id="rId3"/>
    <p:sldId id="257" r:id="rId4"/>
    <p:sldId id="259" r:id="rId5"/>
    <p:sldId id="261" r:id="rId6"/>
    <p:sldId id="299" r:id="rId7"/>
    <p:sldId id="298" r:id="rId8"/>
    <p:sldId id="297" r:id="rId9"/>
    <p:sldId id="296" r:id="rId10"/>
    <p:sldId id="313" r:id="rId11"/>
    <p:sldId id="312" r:id="rId12"/>
    <p:sldId id="311" r:id="rId13"/>
    <p:sldId id="317" r:id="rId14"/>
    <p:sldId id="318" r:id="rId15"/>
    <p:sldId id="316" r:id="rId16"/>
    <p:sldId id="290" r:id="rId17"/>
    <p:sldId id="291" r:id="rId18"/>
    <p:sldId id="292" r:id="rId19"/>
    <p:sldId id="293" r:id="rId20"/>
    <p:sldId id="294" r:id="rId21"/>
    <p:sldId id="295" r:id="rId22"/>
    <p:sldId id="280" r:id="rId23"/>
  </p:sldIdLst>
  <p:sldSz cx="9144000" cy="5715000" type="screen16x10"/>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99322" autoAdjust="0"/>
  </p:normalViewPr>
  <p:slideViewPr>
    <p:cSldViewPr>
      <p:cViewPr>
        <p:scale>
          <a:sx n="106" d="100"/>
          <a:sy n="106" d="100"/>
        </p:scale>
        <p:origin x="-228" y="13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07/11/2015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7/11/2015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ovima.gr/finance/article%2024/07/1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trategicmanagementinsight.com/" TargetMode="External"/><Relationship Id="rId5" Type="http://schemas.openxmlformats.org/officeDocument/2006/relationships/hyperlink" Target="http://www.themanager.org/Models/P5F_2.htm" TargetMode="External"/><Relationship Id="rId4" Type="http://schemas.openxmlformats.org/officeDocument/2006/relationships/hyperlink" Target="http://www.seaa.gr/el/content/5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pPr algn="l"/>
            <a:r>
              <a:rPr lang="el-GR" sz="4000" dirty="0" smtClean="0">
                <a:cs typeface="Segoe UI" pitchFamily="18" charset="0"/>
              </a:rPr>
              <a:t>Επιχειρησιακή Στρατηγική και Πολίτικη</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400" b="1" dirty="0" smtClean="0">
                <a:cs typeface="Segoe UI" pitchFamily="18" charset="0"/>
              </a:rPr>
              <a:t>Βασικές Θεωρήσεις της </a:t>
            </a:r>
            <a:r>
              <a:rPr lang="el-GR" altLang="zh-CN" sz="3400" b="1" dirty="0" smtClean="0">
                <a:cs typeface="Segoe UI" pitchFamily="18" charset="0"/>
              </a:rPr>
              <a:t>Στρατηγικής - </a:t>
            </a:r>
            <a:r>
              <a:rPr lang="el-GR" sz="3400" b="1" dirty="0" smtClean="0"/>
              <a:t>Τα Στάδια της Διαμόρφωσης της Στρατηγικής</a:t>
            </a:r>
            <a:endParaRPr lang="el-GR" altLang="zh-CN" sz="3400" b="1" dirty="0" smtClean="0">
              <a:cs typeface="Segoe UI" pitchFamily="18" charset="0"/>
            </a:endParaRPr>
          </a:p>
          <a:p>
            <a:r>
              <a:rPr lang="el-GR" altLang="zh-CN" sz="3400" b="1" dirty="0" err="1" smtClean="0">
                <a:cs typeface="Segoe UI" pitchFamily="18" charset="0"/>
              </a:rPr>
              <a:t>Τριάρχη</a:t>
            </a:r>
            <a:r>
              <a:rPr lang="el-GR" altLang="zh-CN" sz="3400" b="1" dirty="0" smtClean="0">
                <a:cs typeface="Segoe UI" pitchFamily="18" charset="0"/>
              </a:rPr>
              <a:t> Ειρήνη</a:t>
            </a:r>
            <a:endParaRPr lang="en-US" altLang="zh-CN" sz="34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Τα Στάδια της Διαμόρφωσης της Στρατηγικής</a:t>
            </a:r>
            <a:endParaRPr lang="en-US" sz="3600" dirty="0"/>
          </a:p>
        </p:txBody>
      </p:sp>
      <p:sp>
        <p:nvSpPr>
          <p:cNvPr id="3" name="2 - Θέση περιεχομένου"/>
          <p:cNvSpPr>
            <a:spLocks noGrp="1"/>
          </p:cNvSpPr>
          <p:nvPr>
            <p:ph idx="1"/>
          </p:nvPr>
        </p:nvSpPr>
        <p:spPr>
          <a:xfrm>
            <a:off x="457200" y="1333500"/>
            <a:ext cx="8229600" cy="4381500"/>
          </a:xfrm>
        </p:spPr>
        <p:txBody>
          <a:bodyPr>
            <a:normAutofit/>
          </a:bodyPr>
          <a:lstStyle/>
          <a:p>
            <a:pPr>
              <a:buNone/>
            </a:pPr>
            <a:r>
              <a:rPr lang="el-GR" sz="2800" dirty="0" smtClean="0"/>
              <a:t>Υλοποίηση – Εφαρμογή της Στρατηγικής</a:t>
            </a:r>
          </a:p>
          <a:p>
            <a:pPr lvl="1">
              <a:lnSpc>
                <a:spcPct val="80000"/>
              </a:lnSpc>
              <a:buFont typeface="Courier New" panose="02070309020205020404" pitchFamily="49" charset="0"/>
              <a:buChar char="o"/>
            </a:pPr>
            <a:r>
              <a:rPr lang="el-GR" sz="2400" b="1" dirty="0" smtClean="0"/>
              <a:t>Προγράμματα: </a:t>
            </a:r>
            <a:r>
              <a:rPr lang="el-GR" sz="2400" dirty="0" smtClean="0"/>
              <a:t>Ο καθορισμός των επιμέρους διαδικασιών ή βημάτων που απαιτούνται για την επίτευξη ενός συγκεκριμένου στρατηγικού σχεδίου</a:t>
            </a:r>
            <a:r>
              <a:rPr lang="el-GR" sz="2400" b="1" dirty="0" smtClean="0"/>
              <a:t>.</a:t>
            </a:r>
            <a:r>
              <a:rPr lang="el-GR" sz="2400" dirty="0" smtClean="0"/>
              <a:t> Π.χ.  Η προσπάθεια δημιουργίας και προώθησης ενός νέου προϊόντος απαιτεί την διάκριση επιμέρους διαδικασιών.</a:t>
            </a:r>
          </a:p>
          <a:p>
            <a:pPr lvl="1">
              <a:lnSpc>
                <a:spcPct val="80000"/>
              </a:lnSpc>
              <a:buFont typeface="Courier New" panose="02070309020205020404" pitchFamily="49" charset="0"/>
              <a:buChar char="o"/>
            </a:pPr>
            <a:r>
              <a:rPr lang="el-GR" sz="2400" b="1" dirty="0" smtClean="0"/>
              <a:t>Προϋπολογισμοί: </a:t>
            </a:r>
            <a:r>
              <a:rPr lang="el-GR" sz="2400" dirty="0" smtClean="0"/>
              <a:t>η ποσοτική έκφραση ενός προγράμματος, η ανάλυση του πόσο θα κοστίσει σε μία επιχείρηση μια συγκεκριμένη διαδικασία καθώς και τα κέρδη που αναμένονται από αυτή.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Τα Στάδια της Διαμόρφωσης της Στρατηγικής</a:t>
            </a:r>
            <a:endParaRPr lang="en-US" sz="3200" dirty="0"/>
          </a:p>
        </p:txBody>
      </p:sp>
      <p:sp>
        <p:nvSpPr>
          <p:cNvPr id="3" name="2 - Θέση περιεχομένου"/>
          <p:cNvSpPr>
            <a:spLocks noGrp="1"/>
          </p:cNvSpPr>
          <p:nvPr>
            <p:ph idx="1"/>
          </p:nvPr>
        </p:nvSpPr>
        <p:spPr>
          <a:xfrm>
            <a:off x="457200" y="1129308"/>
            <a:ext cx="8229600" cy="5184576"/>
          </a:xfrm>
        </p:spPr>
        <p:txBody>
          <a:bodyPr>
            <a:normAutofit/>
          </a:bodyPr>
          <a:lstStyle/>
          <a:p>
            <a:pPr>
              <a:buNone/>
            </a:pPr>
            <a:r>
              <a:rPr lang="el-GR" sz="2600" dirty="0" smtClean="0"/>
              <a:t>Υλοποίηση – Εφαρμογή της Στρατηγικής</a:t>
            </a:r>
          </a:p>
          <a:p>
            <a:pPr marL="365760" lvl="2">
              <a:buFont typeface="Wingdings" panose="05000000000000000000" pitchFamily="2" charset="2"/>
              <a:buChar char="Ø"/>
            </a:pPr>
            <a:r>
              <a:rPr lang="el-GR" sz="2000" dirty="0" smtClean="0"/>
              <a:t>Αποτελεί το σύνδεσμο ανάμεσα στη στρατηγική της επιχείρησης και τις χρηματοοικονομικές υπηρεσίες και στην πράξη προσδιορίζει ποιες στρατηγικές ιδέες – προγράμματα είναι δυνατόν να υλοποιηθούν.</a:t>
            </a:r>
          </a:p>
          <a:p>
            <a:pPr marL="365760" lvl="2">
              <a:buFont typeface="Wingdings" panose="05000000000000000000" pitchFamily="2" charset="2"/>
              <a:buChar char="Ø"/>
            </a:pPr>
            <a:r>
              <a:rPr lang="el-GR" sz="2000" dirty="0" smtClean="0"/>
              <a:t>Στόχος του προϋπολογισμού είναι η αποδοτικότητα του εταιρικού κεφαλαίου και η στήριξη της αξίας της μετοχής της επιχείρησης.</a:t>
            </a:r>
          </a:p>
          <a:p>
            <a:pPr marL="182880" lvl="1">
              <a:lnSpc>
                <a:spcPct val="90000"/>
              </a:lnSpc>
              <a:buFont typeface="Courier New" panose="02070309020205020404" pitchFamily="49" charset="0"/>
              <a:buChar char="o"/>
            </a:pPr>
            <a:r>
              <a:rPr lang="el-GR" sz="2000" b="1" dirty="0" smtClean="0"/>
              <a:t>Διαδικασίες: </a:t>
            </a:r>
            <a:r>
              <a:rPr lang="el-GR" sz="2000" dirty="0" smtClean="0"/>
              <a:t>οι λειτουργίες της επιχείρησης που μπορεί να υποδιαιρεθούν σε επιμέρους , απλές και επαναλαμβανόμενες ενέργειες. </a:t>
            </a:r>
          </a:p>
          <a:p>
            <a:pPr marL="365760" lvl="2">
              <a:buFont typeface="Wingdings" panose="05000000000000000000" pitchFamily="2" charset="2"/>
              <a:buChar char="Ø"/>
            </a:pPr>
            <a:r>
              <a:rPr lang="el-GR" sz="2000" dirty="0" smtClean="0"/>
              <a:t>Η διαφορά τους από τα προγράμματα είναι ότι διακρίνονται από μεγαλύτερη συνοχή και αυτοματισμό ενώ αντίθετα τα προγράμματα υποδιαιρούνται σε επιμέρους λειτουργίες.</a:t>
            </a:r>
            <a:endParaRPr lang="en-US" sz="2000" dirty="0" smtClean="0"/>
          </a:p>
          <a:p>
            <a:pPr>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Τα Στάδια της Διαμόρφωσης της Στρατηγικής</a:t>
            </a:r>
            <a:endParaRPr lang="en-US" sz="3200" dirty="0"/>
          </a:p>
        </p:txBody>
      </p:sp>
      <p:sp>
        <p:nvSpPr>
          <p:cNvPr id="3" name="2 - Θέση περιεχομένου"/>
          <p:cNvSpPr>
            <a:spLocks noGrp="1"/>
          </p:cNvSpPr>
          <p:nvPr>
            <p:ph idx="1"/>
          </p:nvPr>
        </p:nvSpPr>
        <p:spPr/>
        <p:txBody>
          <a:bodyPr>
            <a:normAutofit/>
          </a:bodyPr>
          <a:lstStyle/>
          <a:p>
            <a:pPr>
              <a:buNone/>
            </a:pPr>
            <a:r>
              <a:rPr lang="el-GR" sz="2600" dirty="0" smtClean="0"/>
              <a:t>Αποτίμηση και έλεγχος</a:t>
            </a:r>
          </a:p>
          <a:p>
            <a:pPr>
              <a:lnSpc>
                <a:spcPct val="90000"/>
              </a:lnSpc>
            </a:pPr>
            <a:r>
              <a:rPr lang="el-GR" sz="2400" dirty="0" smtClean="0"/>
              <a:t>Η διαδικασία της αποτίμησης και ελέγχου της στρατηγικής διακρίνεται στα εξής :</a:t>
            </a:r>
          </a:p>
          <a:p>
            <a:pPr marL="365760" lvl="1" indent="-342900">
              <a:lnSpc>
                <a:spcPct val="80000"/>
              </a:lnSpc>
              <a:buFont typeface="+mj-lt"/>
              <a:buAutoNum type="arabicPeriod"/>
            </a:pPr>
            <a:r>
              <a:rPr lang="el-GR" sz="2000" b="1" dirty="0" smtClean="0"/>
              <a:t>Στον καθορισμό της έκτασης της χρονικής περιόδου που ελέγχουμε</a:t>
            </a:r>
            <a:r>
              <a:rPr lang="el-GR" sz="2000" dirty="0" smtClean="0"/>
              <a:t>. Ο καθορισμός της σωστής διάρκειας της περιόδου συμβάλλει στην εξαγωγή ασφαλών συμπερασμάτων. Π.χ. η συνολική πορεία μίας νέας επιχείρησης δεν μπορεί να κριθεί από την απόδοσή της το πρώτο έτος της λειτουργίας της</a:t>
            </a:r>
          </a:p>
          <a:p>
            <a:pPr marL="365760" lvl="1" indent="-342900">
              <a:lnSpc>
                <a:spcPct val="80000"/>
              </a:lnSpc>
              <a:buFont typeface="+mj-lt"/>
              <a:buAutoNum type="arabicPeriod"/>
            </a:pPr>
            <a:r>
              <a:rPr lang="el-GR" sz="2000" b="1" dirty="0" smtClean="0"/>
              <a:t>Τον καθορισμό στόχων για τις λειτουργίες που ελέγχονται</a:t>
            </a:r>
            <a:r>
              <a:rPr lang="el-GR" sz="2000" dirty="0" smtClean="0"/>
              <a:t>. Οι στόχοι της επιχείρησης πρέπει να είναι ρεαλιστικοί και να ανταποκρίνονται στις δυνατότητες της.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Τα Στάδια της Διαμόρφωσης της Στρατηγικής</a:t>
            </a:r>
            <a:endParaRPr lang="en-US" sz="3200" dirty="0"/>
          </a:p>
        </p:txBody>
      </p:sp>
      <p:sp>
        <p:nvSpPr>
          <p:cNvPr id="3" name="2 - Θέση περιεχομένου"/>
          <p:cNvSpPr>
            <a:spLocks noGrp="1"/>
          </p:cNvSpPr>
          <p:nvPr>
            <p:ph idx="1"/>
          </p:nvPr>
        </p:nvSpPr>
        <p:spPr/>
        <p:txBody>
          <a:bodyPr/>
          <a:lstStyle/>
          <a:p>
            <a:pPr>
              <a:lnSpc>
                <a:spcPct val="80000"/>
              </a:lnSpc>
              <a:buNone/>
            </a:pPr>
            <a:r>
              <a:rPr lang="el-GR" dirty="0" smtClean="0"/>
              <a:t>Αποτίμηση και έλεγχος</a:t>
            </a:r>
          </a:p>
          <a:p>
            <a:pPr marL="182880" lvl="1" indent="-342900">
              <a:lnSpc>
                <a:spcPct val="80000"/>
              </a:lnSpc>
              <a:buFont typeface="+mj-lt"/>
              <a:buAutoNum type="arabicPeriod" startAt="3"/>
            </a:pPr>
            <a:r>
              <a:rPr lang="el-GR" sz="2000" b="1" dirty="0" smtClean="0"/>
              <a:t>Τη συλλογή αξιόπιστων στοιχείων </a:t>
            </a:r>
            <a:r>
              <a:rPr lang="el-GR" sz="2000" dirty="0" smtClean="0"/>
              <a:t>που φανερώνουν την πραγματική απόδοση της επιχείρησης.</a:t>
            </a:r>
          </a:p>
          <a:p>
            <a:pPr marL="182880" lvl="1" indent="-342900">
              <a:lnSpc>
                <a:spcPct val="80000"/>
              </a:lnSpc>
              <a:buFont typeface="+mj-lt"/>
              <a:buAutoNum type="arabicPeriod" startAt="3"/>
            </a:pPr>
            <a:r>
              <a:rPr lang="el-GR" sz="2000" b="1" dirty="0" smtClean="0"/>
              <a:t>Τη σύγκριση απόδοσης και στόχων, την εξαγωγή συμπερασμάτων, την εφαρμογή διορθωτικών αλλαγών.</a:t>
            </a:r>
          </a:p>
          <a:p>
            <a:pPr marL="457200" lvl="2">
              <a:lnSpc>
                <a:spcPct val="80000"/>
              </a:lnSpc>
              <a:buFont typeface="Courier New" panose="02070309020205020404" pitchFamily="49" charset="0"/>
              <a:buChar char="o"/>
            </a:pPr>
            <a:r>
              <a:rPr lang="el-GR" sz="2000" dirty="0" smtClean="0"/>
              <a:t>Τα συμπεράσματα που προκύπτουν από τη σύγκριση των επιθυμητών στόχων με τα πραγματικά αποτελέσματα της επιχείρησης μπορεί να οδηγήσουν σε διορθωτικές κινήσεις τόσο στις επιμέρους λειτουργίες παραγωγής όσο και στο σχεδιασμό μέρους ή ολόκληρης της στρατηγικής της επιχείρησης. Σε αυτό το σημείο μπορεί να διαπιστωθεί ότι επιβάλλεται η διαμόρφωση μιας νέας στρατηγικής καθώς η προηγούμενη αποδείχτηκε λανθασμένη.</a:t>
            </a:r>
          </a:p>
          <a:p>
            <a:pPr>
              <a:lnSpc>
                <a:spcPct val="80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27585" y="215110"/>
            <a:ext cx="5907586" cy="5499890"/>
          </a:xfrm>
          <a:prstGeom prst="rect">
            <a:avLst/>
          </a:prstGeom>
          <a:ln>
            <a:noFill/>
          </a:ln>
          <a:effectLst>
            <a:outerShdw blurRad="292100" dist="139700" dir="2700000" algn="tl" rotWithShape="0">
              <a:srgbClr val="333333">
                <a:alpha val="65000"/>
              </a:srgbClr>
            </a:outerShdw>
          </a:effectLst>
        </p:spPr>
      </p:pic>
      <p:sp>
        <p:nvSpPr>
          <p:cNvPr id="3" name="Ορθογώνιο 2"/>
          <p:cNvSpPr/>
          <p:nvPr/>
        </p:nvSpPr>
        <p:spPr>
          <a:xfrm>
            <a:off x="7032010" y="294722"/>
            <a:ext cx="1740089" cy="1741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1200" dirty="0" smtClean="0"/>
              <a:t>Το συνοπτικό επιχειρηματικό σχέδιο περιλαμβάνει τα τέσσερα στάδια της διαδικασίας της διαμόρφωσης της στρατηγικής </a:t>
            </a:r>
            <a:endParaRPr lang="el-GR" sz="1200" dirty="0"/>
          </a:p>
        </p:txBody>
      </p:sp>
    </p:spTree>
    <p:extLst>
      <p:ext uri="{BB962C8B-B14F-4D97-AF65-F5344CB8AC3E}">
        <p14:creationId xmlns:p14="http://schemas.microsoft.com/office/powerpoint/2010/main" xmlns="" val="409004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Τα Στάδια της Διαμόρφωσης της Στρατηγικής</a:t>
            </a:r>
            <a:endParaRPr lang="en-US" sz="3200" dirty="0"/>
          </a:p>
        </p:txBody>
      </p:sp>
      <p:sp>
        <p:nvSpPr>
          <p:cNvPr id="3" name="2 - Θέση περιεχομένου"/>
          <p:cNvSpPr>
            <a:spLocks noGrp="1"/>
          </p:cNvSpPr>
          <p:nvPr>
            <p:ph idx="1"/>
          </p:nvPr>
        </p:nvSpPr>
        <p:spPr/>
        <p:txBody>
          <a:bodyPr>
            <a:normAutofit/>
          </a:bodyPr>
          <a:lstStyle/>
          <a:p>
            <a:pPr>
              <a:buNone/>
            </a:pPr>
            <a:r>
              <a:rPr lang="el-GR" dirty="0" smtClean="0"/>
              <a:t>Ανακεφαλαίωση – Ερωτήματα</a:t>
            </a:r>
          </a:p>
          <a:p>
            <a:pPr>
              <a:lnSpc>
                <a:spcPct val="90000"/>
              </a:lnSpc>
            </a:pPr>
            <a:r>
              <a:rPr lang="el-GR" sz="2400" dirty="0" smtClean="0"/>
              <a:t>Ποιες είναι οι κύριες σχολές στρατηγικής σκέψης</a:t>
            </a:r>
            <a:r>
              <a:rPr lang="en-US" sz="2400" dirty="0" smtClean="0"/>
              <a:t>;</a:t>
            </a:r>
          </a:p>
          <a:p>
            <a:pPr>
              <a:lnSpc>
                <a:spcPct val="90000"/>
              </a:lnSpc>
            </a:pPr>
            <a:r>
              <a:rPr lang="el-GR" sz="2400" dirty="0" smtClean="0"/>
              <a:t>Η ανάλυση </a:t>
            </a:r>
            <a:r>
              <a:rPr lang="en-US" sz="2400" dirty="0" smtClean="0"/>
              <a:t>S.W.O.T </a:t>
            </a:r>
            <a:r>
              <a:rPr lang="el-GR" sz="2400" dirty="0" smtClean="0"/>
              <a:t>ποιου μοντέλου στρατηγικής αποτελεί βασικό εργαλείο</a:t>
            </a:r>
            <a:r>
              <a:rPr lang="en-US" sz="2400" dirty="0" smtClean="0"/>
              <a:t>;</a:t>
            </a:r>
          </a:p>
          <a:p>
            <a:pPr>
              <a:lnSpc>
                <a:spcPct val="90000"/>
              </a:lnSpc>
            </a:pPr>
            <a:r>
              <a:rPr lang="el-GR" sz="2400" dirty="0" smtClean="0"/>
              <a:t>Σε πόσα στάδια χωρίζεται η διαδικασία της διαμόρφωσης της στρατηγικής και ποια είναι αυτά</a:t>
            </a:r>
            <a:r>
              <a:rPr lang="en-US" sz="2400" dirty="0" smtClean="0"/>
              <a:t>;</a:t>
            </a:r>
          </a:p>
          <a:p>
            <a:pPr>
              <a:lnSpc>
                <a:spcPct val="90000"/>
              </a:lnSpc>
            </a:pPr>
            <a:r>
              <a:rPr lang="el-GR" sz="2400" dirty="0" smtClean="0"/>
              <a:t>Τι περιλαμβάνει το επιχειρηματικό σχέδιο της μιας σελίδας</a:t>
            </a:r>
            <a:r>
              <a:rPr lang="en-US" sz="2400" dirty="0" smtClean="0"/>
              <a:t>;</a:t>
            </a:r>
          </a:p>
          <a:p>
            <a:pPr marL="0" indent="0">
              <a:buNone/>
            </a:pPr>
            <a:endParaRPr lang="en-US" dirty="0" smtClean="0"/>
          </a:p>
          <a:p>
            <a:pPr marL="0" indent="0">
              <a:buNone/>
            </a:pPr>
            <a:endParaRPr lang="en-US" dirty="0" smtClean="0"/>
          </a:p>
          <a:p>
            <a:pPr marL="457200" lvl="1" indent="0">
              <a:buNone/>
            </a:pPr>
            <a:endParaRPr lang="el-GR" dirty="0" smtClean="0"/>
          </a:p>
          <a:p>
            <a:pPr marL="457200" lvl="1" indent="0">
              <a:buNone/>
            </a:pPr>
            <a:endParaRPr lang="en-US" dirty="0" smtClean="0"/>
          </a:p>
          <a:p>
            <a:pPr marL="0" indent="0">
              <a:buNone/>
            </a:pP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1680"/>
              </a:lnSpc>
              <a:spcBef>
                <a:spcPts val="0"/>
              </a:spcBef>
              <a:buNone/>
            </a:pPr>
            <a:r>
              <a:rPr lang="en-US" sz="1400" dirty="0" smtClean="0"/>
              <a:t>“</a:t>
            </a:r>
            <a:r>
              <a:rPr lang="el-GR" sz="1400" dirty="0" err="1" smtClean="0"/>
              <a:t>Στρατιγική</a:t>
            </a:r>
            <a:r>
              <a:rPr lang="el-GR" sz="1400" dirty="0" smtClean="0"/>
              <a:t> των Επιχειρήσεων:</a:t>
            </a:r>
            <a:r>
              <a:rPr lang="en-US" sz="1400" dirty="0" smtClean="0"/>
              <a:t> </a:t>
            </a:r>
            <a:r>
              <a:rPr lang="el-GR" sz="1400" dirty="0" smtClean="0"/>
              <a:t>Ελληνική και Διεθνής Εμπειρία</a:t>
            </a:r>
            <a:r>
              <a:rPr lang="en-US" sz="1400" dirty="0" smtClean="0"/>
              <a:t>”</a:t>
            </a:r>
            <a:r>
              <a:rPr lang="el-GR" sz="1400" dirty="0" smtClean="0"/>
              <a:t>, Τόμος Α’</a:t>
            </a:r>
            <a:r>
              <a:rPr lang="en-US" sz="1400" dirty="0" smtClean="0"/>
              <a:t>, </a:t>
            </a:r>
            <a:r>
              <a:rPr lang="el-GR" sz="1400" dirty="0" smtClean="0"/>
              <a:t>Παπαδάκης Μ. Βασίλης,</a:t>
            </a:r>
            <a:r>
              <a:rPr lang="en-US" sz="1400" dirty="0" smtClean="0"/>
              <a:t> </a:t>
            </a:r>
            <a:r>
              <a:rPr lang="el-GR" sz="1400" dirty="0" smtClean="0"/>
              <a:t>Εκδόσεις </a:t>
            </a:r>
            <a:r>
              <a:rPr lang="el-GR" sz="1400" dirty="0" err="1" smtClean="0"/>
              <a:t>Μπένου</a:t>
            </a:r>
            <a:r>
              <a:rPr lang="el-GR" sz="1400" dirty="0" smtClean="0"/>
              <a:t> , 6</a:t>
            </a:r>
            <a:r>
              <a:rPr lang="el-GR" sz="1400" baseline="30000" dirty="0" smtClean="0"/>
              <a:t>η</a:t>
            </a:r>
            <a:r>
              <a:rPr lang="el-GR" sz="1400" dirty="0" smtClean="0"/>
              <a:t> Έκδοση (2012)</a:t>
            </a:r>
            <a:endParaRPr lang="en-US" sz="1400" dirty="0" smtClean="0"/>
          </a:p>
          <a:p>
            <a:pPr algn="just">
              <a:lnSpc>
                <a:spcPts val="1680"/>
              </a:lnSpc>
              <a:spcBef>
                <a:spcPts val="0"/>
              </a:spcBef>
              <a:buNone/>
            </a:pPr>
            <a:r>
              <a:rPr lang="en-US" sz="1400" dirty="0" err="1" smtClean="0"/>
              <a:t>Mintzberg</a:t>
            </a:r>
            <a:r>
              <a:rPr lang="en-US" sz="1400" dirty="0" smtClean="0"/>
              <a:t>  H. the strategy Concept I</a:t>
            </a:r>
            <a:r>
              <a:rPr lang="el-GR" sz="1400" dirty="0" smtClean="0"/>
              <a:t> </a:t>
            </a:r>
            <a:r>
              <a:rPr lang="en-US" sz="1400" dirty="0" smtClean="0"/>
              <a:t>: Five Ps for Strategy, California Management Review (Fall 1987) pp.18</a:t>
            </a:r>
            <a:endParaRPr lang="el-GR" sz="1400" dirty="0" smtClean="0"/>
          </a:p>
          <a:p>
            <a:pPr algn="just">
              <a:lnSpc>
                <a:spcPts val="1680"/>
              </a:lnSpc>
              <a:spcBef>
                <a:spcPts val="0"/>
              </a:spcBef>
              <a:buNone/>
            </a:pPr>
            <a:r>
              <a:rPr lang="en-GB" sz="1400" dirty="0" smtClean="0">
                <a:hlinkClick r:id="rId3"/>
              </a:rPr>
              <a:t>http://www.tovima.gr/finance/article</a:t>
            </a:r>
            <a:r>
              <a:rPr lang="en-US" sz="1400" dirty="0" smtClean="0">
                <a:hlinkClick r:id="rId3"/>
              </a:rPr>
              <a:t> </a:t>
            </a:r>
            <a:r>
              <a:rPr lang="el-GR" sz="1400" dirty="0" smtClean="0">
                <a:hlinkClick r:id="rId3"/>
              </a:rPr>
              <a:t>24/07/14</a:t>
            </a:r>
            <a:endParaRPr lang="en-US" sz="1400" dirty="0" smtClean="0"/>
          </a:p>
          <a:p>
            <a:pPr algn="just">
              <a:lnSpc>
                <a:spcPts val="1680"/>
              </a:lnSpc>
              <a:spcBef>
                <a:spcPts val="0"/>
              </a:spcBef>
              <a:buNone/>
            </a:pPr>
            <a:r>
              <a:rPr lang="en-GB" sz="1400" dirty="0" smtClean="0">
                <a:hlinkClick r:id="rId4"/>
              </a:rPr>
              <a:t>http://www.seaa.gr/el/content/58</a:t>
            </a:r>
            <a:r>
              <a:rPr lang="en-GB" sz="1400" dirty="0" smtClean="0"/>
              <a:t> </a:t>
            </a:r>
            <a:endParaRPr lang="en-US" sz="1400" dirty="0" smtClean="0"/>
          </a:p>
          <a:p>
            <a:pPr algn="just">
              <a:lnSpc>
                <a:spcPts val="1680"/>
              </a:lnSpc>
              <a:spcBef>
                <a:spcPts val="0"/>
              </a:spcBef>
              <a:buNone/>
            </a:pPr>
            <a:r>
              <a:rPr lang="en-US" sz="1400" dirty="0" smtClean="0">
                <a:hlinkClick r:id="rId5"/>
              </a:rPr>
              <a:t>http://www.themanager.org/Models/P5F_2.htm</a:t>
            </a:r>
            <a:endParaRPr lang="en-US" sz="1400" dirty="0" smtClean="0"/>
          </a:p>
          <a:p>
            <a:pPr algn="just">
              <a:lnSpc>
                <a:spcPts val="1680"/>
              </a:lnSpc>
              <a:spcBef>
                <a:spcPts val="0"/>
              </a:spcBef>
              <a:buNone/>
            </a:pPr>
            <a:r>
              <a:rPr lang="en-US" sz="1400" dirty="0" smtClean="0">
                <a:hlinkClick r:id="rId6"/>
              </a:rPr>
              <a:t>http://www.strategicmanagementinsight.com</a:t>
            </a:r>
            <a:endParaRPr lang="en-US" sz="1400" dirty="0" smtClean="0"/>
          </a:p>
          <a:p>
            <a:pPr algn="just">
              <a:lnSpc>
                <a:spcPts val="1680"/>
              </a:lnSpc>
              <a:spcBef>
                <a:spcPts val="0"/>
              </a:spcBef>
              <a:buNone/>
            </a:pPr>
            <a:r>
              <a:rPr lang="el-GR" sz="1400" i="1" dirty="0" smtClean="0"/>
              <a:t>Προσαρμογή από </a:t>
            </a:r>
            <a:r>
              <a:rPr lang="en-US" sz="1400" i="1" dirty="0" err="1" smtClean="0"/>
              <a:t>Rothaermel’s</a:t>
            </a:r>
            <a:r>
              <a:rPr lang="en-US" sz="1400" i="1" dirty="0" smtClean="0"/>
              <a:t> (2013) ‘Strategic Management’, </a:t>
            </a:r>
            <a:r>
              <a:rPr lang="el-GR" sz="1400" i="1" dirty="0" smtClean="0"/>
              <a:t>σελ.</a:t>
            </a:r>
            <a:r>
              <a:rPr lang="en-US" sz="1400" i="1" dirty="0" smtClean="0"/>
              <a:t>.91</a:t>
            </a:r>
            <a:endParaRPr lang="el-GR" sz="1400" i="1" dirty="0" smtClean="0"/>
          </a:p>
          <a:p>
            <a:pPr algn="just">
              <a:lnSpc>
                <a:spcPts val="1680"/>
              </a:lnSpc>
              <a:spcBef>
                <a:spcPts val="0"/>
              </a:spcBef>
              <a:buNone/>
            </a:pPr>
            <a:r>
              <a:rPr lang="en-US" sz="1400" dirty="0" smtClean="0"/>
              <a:t>http://www.strategicmanagementinsight.com/topics/competitive-advantage.html</a:t>
            </a: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b="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Επιχειρησιακή Στρατηγική και </a:t>
            </a:r>
            <a:r>
              <a:rPr lang="el-GR" sz="2400" dirty="0" smtClean="0">
                <a:solidFill>
                  <a:schemeClr val="bg1">
                    <a:lumMod val="50000"/>
                  </a:schemeClr>
                </a:solidFill>
              </a:rPr>
              <a:t>Πολιτική. </a:t>
            </a:r>
            <a:r>
              <a:rPr lang="el-GR" sz="2400" dirty="0" smtClean="0">
                <a:solidFill>
                  <a:schemeClr val="bg1">
                    <a:lumMod val="50000"/>
                  </a:schemeClr>
                </a:solidFill>
              </a:rPr>
              <a:t>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cs typeface="Segoe UI" pitchFamily="18" charset="0"/>
              </a:rPr>
              <a:t>Επιχειρησιακή Στρατηγική και Πολίτικη</a:t>
            </a:r>
          </a:p>
          <a:p>
            <a:pPr algn="l"/>
            <a:r>
              <a:rPr lang="el-GR" sz="2800" b="1" dirty="0" smtClean="0"/>
              <a:t>Ενότητα</a:t>
            </a:r>
            <a:r>
              <a:rPr lang="en-US" sz="2800" b="1" dirty="0" smtClean="0"/>
              <a:t> </a:t>
            </a:r>
            <a:r>
              <a:rPr lang="el-GR" sz="2800" b="1" dirty="0" smtClean="0"/>
              <a:t>13: </a:t>
            </a:r>
            <a:r>
              <a:rPr lang="el-GR" altLang="zh-CN" sz="2800" b="1" dirty="0" smtClean="0">
                <a:cs typeface="Segoe UI" pitchFamily="18" charset="0"/>
              </a:rPr>
              <a:t>Βασικές Θεωρήσεις της Στρατηγικής</a:t>
            </a:r>
            <a:endParaRPr lang="el-GR" altLang="zh-CN" sz="2800" dirty="0" smtClean="0">
              <a:cs typeface="Segoe UI" pitchFamily="18" charset="0"/>
            </a:endParaRPr>
          </a:p>
          <a:p>
            <a:pPr algn="l">
              <a:lnSpc>
                <a:spcPts val="2400"/>
              </a:lnSpc>
              <a:tabLst/>
            </a:pPr>
            <a:r>
              <a:rPr lang="el-GR" altLang="zh-CN" sz="2800" dirty="0" smtClean="0">
                <a:cs typeface="Segoe UI" pitchFamily="18" charset="0"/>
              </a:rPr>
              <a:t>Τριάρχη Ειρήνη</a:t>
            </a:r>
            <a:endParaRPr lang="el-GR" sz="2400" dirty="0" smtClean="0">
              <a:solidFill>
                <a:schemeClr val="tx2">
                  <a:lumMod val="50000"/>
                </a:schemeClr>
              </a:solidFill>
            </a:endParaRPr>
          </a:p>
          <a:p>
            <a:pPr algn="l">
              <a:lnSpc>
                <a:spcPts val="2600"/>
              </a:lnSpc>
            </a:pPr>
            <a:r>
              <a:rPr lang="el-GR" sz="2400" dirty="0" err="1" smtClean="0"/>
              <a:t>Πρέβεζζα</a:t>
            </a:r>
            <a:r>
              <a:rPr lang="el-GR" sz="2400" dirty="0" smtClean="0"/>
              <a:t>,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514350" indent="-514350">
              <a:lnSpc>
                <a:spcPct val="80000"/>
              </a:lnSpc>
              <a:buFont typeface="Wingdings" pitchFamily="2" charset="2"/>
              <a:buChar char="§"/>
            </a:pPr>
            <a:r>
              <a:rPr lang="el-GR" sz="2400" dirty="0" smtClean="0">
                <a:ea typeface="ＭＳ Ｐゴシック" pitchFamily="34" charset="-128"/>
              </a:rPr>
              <a:t>Μετά το πέρας αυτής της ενότητας οι φοιτητές θα πρέπει να είναι σε θέση να:</a:t>
            </a:r>
          </a:p>
          <a:p>
            <a:pPr marL="971550" lvl="1" indent="-514350">
              <a:lnSpc>
                <a:spcPct val="80000"/>
              </a:lnSpc>
              <a:buFont typeface="Wingdings" pitchFamily="2" charset="2"/>
              <a:buChar char="Ø"/>
            </a:pPr>
            <a:r>
              <a:rPr lang="el-GR" sz="2400" dirty="0" smtClean="0">
                <a:ea typeface="ＭＳ Ｐゴシック" pitchFamily="34" charset="-128"/>
              </a:rPr>
              <a:t>Κατανοήσουν  </a:t>
            </a:r>
            <a:r>
              <a:rPr lang="el-GR" sz="2400" dirty="0" smtClean="0">
                <a:ea typeface="ＭＳ Ｐゴシック" pitchFamily="34" charset="-128"/>
              </a:rPr>
              <a:t>τα στάδια που απαιτούνται για τη διαμόρφωση της στρατηγικής της επιχείρησης. </a:t>
            </a:r>
            <a:r>
              <a:rPr lang="el-GR" sz="2400" dirty="0" smtClean="0"/>
              <a:t/>
            </a:r>
            <a:br>
              <a:rPr lang="el-GR" sz="2400" dirty="0" smtClean="0"/>
            </a:br>
            <a:endParaRPr lang="el-GR" sz="2400" dirty="0" smtClean="0"/>
          </a:p>
          <a:p>
            <a:pPr marL="0" indent="0">
              <a:lnSpc>
                <a:spcPct val="80000"/>
              </a:lnSpc>
              <a:buNone/>
            </a:pPr>
            <a:endParaRPr lang="el-GR" sz="20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Τα Στάδια της Διαμόρφωσης της Στρατηγικής</a:t>
            </a:r>
            <a:endParaRPr lang="en-US" sz="3600" dirty="0"/>
          </a:p>
        </p:txBody>
      </p:sp>
      <p:sp>
        <p:nvSpPr>
          <p:cNvPr id="3" name="2 - Θέση περιεχομένου"/>
          <p:cNvSpPr>
            <a:spLocks noGrp="1"/>
          </p:cNvSpPr>
          <p:nvPr>
            <p:ph idx="1"/>
          </p:nvPr>
        </p:nvSpPr>
        <p:spPr/>
        <p:txBody>
          <a:bodyPr>
            <a:normAutofit fontScale="70000" lnSpcReduction="20000"/>
          </a:bodyPr>
          <a:lstStyle/>
          <a:p>
            <a:pPr>
              <a:buNone/>
            </a:pPr>
            <a:r>
              <a:rPr lang="el-GR" sz="3700" dirty="0" smtClean="0"/>
              <a:t>Διαμόρφωση Στρατηγικής</a:t>
            </a:r>
          </a:p>
          <a:p>
            <a:r>
              <a:rPr lang="el-GR" dirty="0" smtClean="0"/>
              <a:t>Η διαδικασία διαμόρφωσης της στρατηγικής χωρίζεται σε 4 επιμέρους στάδια:</a:t>
            </a:r>
          </a:p>
          <a:p>
            <a:pPr marL="457200" indent="-457200">
              <a:buFont typeface="+mj-lt"/>
              <a:buAutoNum type="arabicPeriod"/>
            </a:pPr>
            <a:r>
              <a:rPr lang="el-GR" dirty="0" smtClean="0"/>
              <a:t>Καθορισμός της </a:t>
            </a:r>
            <a:r>
              <a:rPr lang="el-GR" b="1" dirty="0" smtClean="0"/>
              <a:t>αποστολής</a:t>
            </a:r>
            <a:r>
              <a:rPr lang="el-GR" dirty="0" smtClean="0"/>
              <a:t> της επιχείρησης. </a:t>
            </a:r>
          </a:p>
          <a:p>
            <a:pPr marL="457200" indent="-457200">
              <a:buFont typeface="+mj-lt"/>
              <a:buAutoNum type="arabicPeriod"/>
            </a:pPr>
            <a:r>
              <a:rPr lang="el-GR" dirty="0" smtClean="0"/>
              <a:t>Καθορισμός συγκεκριμένων αντικειμενικών στόχων. Περιγράφουν τα τελικά αποτελέσματα μιας συγκεκριμένης δραστηριότητας.</a:t>
            </a:r>
          </a:p>
          <a:p>
            <a:pPr lvl="1">
              <a:buFont typeface="Courier New" panose="02070309020205020404" pitchFamily="49" charset="0"/>
              <a:buChar char="o"/>
            </a:pPr>
            <a:r>
              <a:rPr lang="el-GR" dirty="0" smtClean="0"/>
              <a:t>Δηλώνουν </a:t>
            </a:r>
            <a:r>
              <a:rPr lang="el-GR" b="1" dirty="0" smtClean="0"/>
              <a:t>τι</a:t>
            </a:r>
            <a:r>
              <a:rPr lang="el-GR" dirty="0" smtClean="0"/>
              <a:t> θα πρέπει να επιτευχθεί και </a:t>
            </a:r>
            <a:r>
              <a:rPr lang="el-GR" b="1" dirty="0" smtClean="0"/>
              <a:t>μέχρι πότε </a:t>
            </a:r>
            <a:r>
              <a:rPr lang="el-GR" dirty="0" smtClean="0"/>
              <a:t> και επομένως έχουν ποσοτικό χαρακτήρα</a:t>
            </a:r>
          </a:p>
          <a:p>
            <a:pPr lvl="1">
              <a:buFont typeface="Courier New" panose="02070309020205020404" pitchFamily="49" charset="0"/>
              <a:buChar char="o"/>
            </a:pPr>
            <a:r>
              <a:rPr lang="el-GR" dirty="0" smtClean="0"/>
              <a:t>Επιβάλλεται να είναι </a:t>
            </a:r>
            <a:r>
              <a:rPr lang="el-GR" b="1" dirty="0" smtClean="0"/>
              <a:t>σαφείς</a:t>
            </a:r>
            <a:r>
              <a:rPr lang="el-GR" dirty="0" smtClean="0"/>
              <a:t> και εύκολα </a:t>
            </a:r>
            <a:r>
              <a:rPr lang="el-GR" b="1" dirty="0" smtClean="0"/>
              <a:t>κατανοητοί, ρεαλιστικοί </a:t>
            </a:r>
            <a:r>
              <a:rPr lang="el-GR" dirty="0" smtClean="0"/>
              <a:t>και</a:t>
            </a:r>
            <a:r>
              <a:rPr lang="el-GR" b="1" dirty="0" smtClean="0"/>
              <a:t> εύκολα μετρήσιμοι</a:t>
            </a:r>
            <a:r>
              <a:rPr lang="el-GR"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Τα Στάδια της Διαμόρφωσης της Στρατηγικής</a:t>
            </a:r>
            <a:endParaRPr lang="en-US" sz="3600" dirty="0"/>
          </a:p>
        </p:txBody>
      </p:sp>
      <p:sp>
        <p:nvSpPr>
          <p:cNvPr id="3" name="2 - Θέση περιεχομένου"/>
          <p:cNvSpPr>
            <a:spLocks noGrp="1"/>
          </p:cNvSpPr>
          <p:nvPr>
            <p:ph idx="1"/>
          </p:nvPr>
        </p:nvSpPr>
        <p:spPr>
          <a:xfrm>
            <a:off x="467544" y="1201316"/>
            <a:ext cx="8229600" cy="4620344"/>
          </a:xfrm>
        </p:spPr>
        <p:txBody>
          <a:bodyPr>
            <a:normAutofit fontScale="85000" lnSpcReduction="20000"/>
          </a:bodyPr>
          <a:lstStyle/>
          <a:p>
            <a:pPr>
              <a:buNone/>
            </a:pPr>
            <a:r>
              <a:rPr lang="el-GR" sz="3100" dirty="0" smtClean="0"/>
              <a:t>Διαμόρφωση Στρατηγικής</a:t>
            </a:r>
          </a:p>
          <a:p>
            <a:pPr marL="514350" indent="-514350">
              <a:buFont typeface="+mj-lt"/>
              <a:buAutoNum type="arabicPeriod" startAt="3"/>
            </a:pPr>
            <a:r>
              <a:rPr lang="el-GR" dirty="0" smtClean="0"/>
              <a:t>Ανάπτυξη επιμέρους στρατηγικών.  </a:t>
            </a:r>
          </a:p>
          <a:p>
            <a:pPr lvl="1">
              <a:buFont typeface="Courier New" panose="02070309020205020404" pitchFamily="49" charset="0"/>
              <a:buChar char="o"/>
            </a:pPr>
            <a:r>
              <a:rPr lang="el-GR" dirty="0" smtClean="0"/>
              <a:t>Η επιχείρηση χαράζει την επιχειρηματική /  εταιρική της στρατηγική. </a:t>
            </a:r>
            <a:endParaRPr lang="en-US" dirty="0" smtClean="0"/>
          </a:p>
          <a:p>
            <a:pPr lvl="2">
              <a:buFont typeface="Wingdings" panose="05000000000000000000" pitchFamily="2" charset="2"/>
              <a:buChar char="Ø"/>
            </a:pPr>
            <a:r>
              <a:rPr lang="el-GR" dirty="0" smtClean="0"/>
              <a:t>Δίνονται απαντήσεις στα ερωτήματα του τύπου που θα πρέπει να δραστηριοποιηθεί η εταιρεία, από ποιους κλάδους θα αποχωρήσει</a:t>
            </a:r>
            <a:r>
              <a:rPr lang="en-US" dirty="0" smtClean="0"/>
              <a:t>;</a:t>
            </a:r>
          </a:p>
          <a:p>
            <a:pPr lvl="2">
              <a:buFont typeface="Wingdings" panose="05000000000000000000" pitchFamily="2" charset="2"/>
              <a:buChar char="Ø"/>
            </a:pPr>
            <a:r>
              <a:rPr lang="el-GR" dirty="0" smtClean="0"/>
              <a:t>Καθορίζει νέους τρόπους διείσδυσης σε νέες δραστηριότητες (π.χ. μέσω εξαγορών, συγχωνεύσεων, συμμαχιών)</a:t>
            </a:r>
          </a:p>
          <a:p>
            <a:pPr lvl="1">
              <a:buFont typeface="Courier New" panose="02070309020205020404" pitchFamily="49" charset="0"/>
              <a:buChar char="o"/>
            </a:pPr>
            <a:r>
              <a:rPr lang="el-GR" dirty="0" smtClean="0"/>
              <a:t>Η επιχείρηση μπορεί να υιοθετήσει την ανταγωνιστική στρατηγική.</a:t>
            </a:r>
          </a:p>
          <a:p>
            <a:pPr lvl="2">
              <a:buFont typeface="Wingdings" panose="05000000000000000000" pitchFamily="2" charset="2"/>
              <a:buChar char="Ø"/>
            </a:pPr>
            <a:r>
              <a:rPr lang="el-GR" dirty="0" smtClean="0"/>
              <a:t>Πως η επιχείρηση θα προσπαθήσει να επιτύχει πλεονέκτημα έναντι των ανταγωνιστών της στην αγορά.</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Τα Στάδια της Διαμόρφωσης της Στρατηγικής</a:t>
            </a:r>
            <a:endParaRPr lang="en-US" sz="3600" dirty="0"/>
          </a:p>
        </p:txBody>
      </p:sp>
      <p:sp>
        <p:nvSpPr>
          <p:cNvPr id="3" name="2 - Θέση περιεχομένου"/>
          <p:cNvSpPr>
            <a:spLocks noGrp="1"/>
          </p:cNvSpPr>
          <p:nvPr>
            <p:ph idx="1"/>
          </p:nvPr>
        </p:nvSpPr>
        <p:spPr/>
        <p:txBody>
          <a:bodyPr>
            <a:normAutofit/>
          </a:bodyPr>
          <a:lstStyle/>
          <a:p>
            <a:pPr>
              <a:buNone/>
            </a:pPr>
            <a:r>
              <a:rPr lang="el-GR" sz="2600" dirty="0" smtClean="0"/>
              <a:t>Διαμόρφωση Στρατηγικής</a:t>
            </a:r>
          </a:p>
          <a:p>
            <a:pPr marL="514350" indent="-514350">
              <a:buFont typeface="+mj-lt"/>
              <a:buAutoNum type="arabicPeriod" startAt="4"/>
            </a:pPr>
            <a:r>
              <a:rPr lang="el-GR" sz="2400" dirty="0" smtClean="0"/>
              <a:t>Ανάπτυξη πολιτικών. Αποτελούν τις κατευθυντήριες γραμμές που δρουν σαν συνδετικοί κρίκοι μεταξύ της διαμόρφωσης και της εφαρμογής της στρατηγικής. </a:t>
            </a:r>
          </a:p>
          <a:p>
            <a:pPr lvl="1">
              <a:buFont typeface="Courier New" panose="02070309020205020404" pitchFamily="49" charset="0"/>
              <a:buChar char="o"/>
            </a:pPr>
            <a:r>
              <a:rPr lang="el-GR" sz="2400" dirty="0" smtClean="0"/>
              <a:t>Π.χ. καμία πρόταση μείωσης κόστους δεν γίνεται δεκτή αν αυτή θα επηρεάσει αρνητικά την ποιότητα των προϊόντων της εταιρείας.</a:t>
            </a:r>
          </a:p>
          <a:p>
            <a:pPr>
              <a:buNone/>
            </a:pP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Τα Στάδια της Διαμόρφωσης της Στρατηγικής</a:t>
            </a:r>
            <a:endParaRPr lang="en-US" sz="3600" dirty="0"/>
          </a:p>
        </p:txBody>
      </p:sp>
      <p:sp>
        <p:nvSpPr>
          <p:cNvPr id="3" name="2 - Θέση περιεχομένου"/>
          <p:cNvSpPr>
            <a:spLocks noGrp="1"/>
          </p:cNvSpPr>
          <p:nvPr>
            <p:ph idx="1"/>
          </p:nvPr>
        </p:nvSpPr>
        <p:spPr/>
        <p:txBody>
          <a:bodyPr>
            <a:normAutofit/>
          </a:bodyPr>
          <a:lstStyle/>
          <a:p>
            <a:pPr>
              <a:buNone/>
            </a:pPr>
            <a:r>
              <a:rPr lang="el-GR" dirty="0" smtClean="0"/>
              <a:t>Υλοποίηση – Εφαρμογή της Στρατηγικής</a:t>
            </a:r>
          </a:p>
          <a:p>
            <a:pPr>
              <a:lnSpc>
                <a:spcPct val="80000"/>
              </a:lnSpc>
            </a:pPr>
            <a:r>
              <a:rPr lang="el-GR" sz="2600" dirty="0" smtClean="0"/>
              <a:t>Η </a:t>
            </a:r>
            <a:r>
              <a:rPr lang="el-GR" sz="2600" b="1" dirty="0" smtClean="0"/>
              <a:t>υλοποίηση και εφαρμογή της στρατηγικής </a:t>
            </a:r>
            <a:r>
              <a:rPr lang="el-GR" sz="2600" dirty="0" smtClean="0"/>
              <a:t>πραγματοποιείται από τα μεσαία και κατώτερα στελέχη με την άμεση εποπτεία και συνεργασία των ανωτέρων στελεχών και επιτυγχάνεται μέσω της ανάπτυξης συγκεκριμένων </a:t>
            </a:r>
            <a:r>
              <a:rPr lang="el-GR" sz="2600" b="1" dirty="0" smtClean="0"/>
              <a:t>προγραμμάτων, προϋπολογισμών </a:t>
            </a:r>
            <a:r>
              <a:rPr lang="el-GR" sz="2600" dirty="0" smtClean="0"/>
              <a:t>και</a:t>
            </a:r>
            <a:r>
              <a:rPr lang="el-GR" sz="2600" b="1" dirty="0" smtClean="0"/>
              <a:t> διαδικασιών</a:t>
            </a:r>
            <a:r>
              <a:rPr lang="el-GR" sz="2600" dirty="0" smtClean="0"/>
              <a:t>.  </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2028</TotalTime>
  <Words>1168</Words>
  <Application>Microsoft Office PowerPoint</Application>
  <PresentationFormat>Προβολή στην οθόνη (16:10)</PresentationFormat>
  <Paragraphs>138</Paragraphs>
  <Slides>22</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Επιχειρησιακή Στρατηγική και Πολίτικη</vt:lpstr>
      <vt:lpstr>Διαφάνεια 2</vt:lpstr>
      <vt:lpstr>Άδειες Χρήσης</vt:lpstr>
      <vt:lpstr>Χρηματοδότηση</vt:lpstr>
      <vt:lpstr>Σκοποί  ενότητας</vt:lpstr>
      <vt:lpstr>Τα Στάδια της Διαμόρφωσης της Στρατηγικής</vt:lpstr>
      <vt:lpstr>Τα Στάδια της Διαμόρφωσης της Στρατηγικής</vt:lpstr>
      <vt:lpstr>Τα Στάδια της Διαμόρφωσης της Στρατηγικής</vt:lpstr>
      <vt:lpstr>Τα Στάδια της Διαμόρφωσης της Στρατηγικής</vt:lpstr>
      <vt:lpstr>Τα Στάδια της Διαμόρφωσης της Στρατηγικής</vt:lpstr>
      <vt:lpstr>Τα Στάδια της Διαμόρφωσης της Στρατηγικής</vt:lpstr>
      <vt:lpstr>Τα Στάδια της Διαμόρφωσης της Στρατηγικής</vt:lpstr>
      <vt:lpstr>Τα Στάδια της Διαμόρφωσης της Στρατηγικής</vt:lpstr>
      <vt:lpstr>Διαφάνεια 14</vt:lpstr>
      <vt:lpstr>Τα Στάδια της Διαμόρφωσης της Στρατηγικής</vt:lpstr>
      <vt:lpstr>Βιβλιογραφία</vt:lpstr>
      <vt:lpstr>Σημείωμα Αναφοράς</vt:lpstr>
      <vt:lpstr>Σημείωμα Αδειοδότησης</vt:lpstr>
      <vt:lpstr>Διαφάνεια 19</vt:lpstr>
      <vt:lpstr>Διαφάνεια 20</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345</cp:revision>
  <dcterms:created xsi:type="dcterms:W3CDTF">2012-09-06T09:03:05Z</dcterms:created>
  <dcterms:modified xsi:type="dcterms:W3CDTF">2015-11-07T19:08:12Z</dcterms:modified>
</cp:coreProperties>
</file>