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388" r:id="rId6"/>
    <p:sldId id="429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430" r:id="rId26"/>
    <p:sldId id="291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101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0498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936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611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2578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1244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0652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7494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8747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834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682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61632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0076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8645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61383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603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3721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9657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2091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705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7118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Λογικά Επιχειρήματα, Αλφάβητα &amp; Γλώσσες</a:t>
            </a:r>
            <a:r>
              <a:rPr lang="en-US" sz="1000" b="1" dirty="0" smtClean="0">
                <a:solidFill>
                  <a:schemeClr val="bg1"/>
                </a:solidFill>
              </a:rPr>
              <a:t> (2/2)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Λογικά </a:t>
            </a:r>
            <a:r>
              <a:rPr lang="el-GR" sz="2800" b="1" dirty="0" smtClean="0"/>
              <a:t>Επιχειρήματα</a:t>
            </a:r>
            <a:r>
              <a:rPr lang="en-US" sz="2800" b="1" dirty="0" smtClean="0"/>
              <a:t>, </a:t>
            </a:r>
            <a:r>
              <a:rPr lang="el-GR" sz="2800" b="1" dirty="0"/>
              <a:t>Αλφάβητα &amp; </a:t>
            </a:r>
            <a:r>
              <a:rPr lang="el-GR" sz="2800" b="1" dirty="0" smtClean="0"/>
              <a:t>Γλώσσες</a:t>
            </a:r>
            <a:r>
              <a:rPr lang="en-US" sz="2800" b="1" dirty="0" smtClean="0"/>
              <a:t> (2/2)</a:t>
            </a:r>
            <a:endParaRPr lang="el-GR" sz="2800" b="1" dirty="0"/>
          </a:p>
          <a:p>
            <a:endParaRPr lang="el-GR" sz="1500" b="1" dirty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Πρόβλημα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2F2B20"/>
                </a:solidFill>
              </a:rPr>
              <a:t>Βρείτε το σφάλμα στην παρακάτω απόδειξη ότι 2=1: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Έστω η εξίσωση: </a:t>
            </a:r>
            <a:r>
              <a:rPr lang="el-GR" sz="1800" b="1" dirty="0">
                <a:solidFill>
                  <a:srgbClr val="2F2B20"/>
                </a:solidFill>
              </a:rPr>
              <a:t>α=β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endParaRPr lang="el-GR" sz="18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Παίρνουμε: </a:t>
            </a:r>
            <a:r>
              <a:rPr lang="el-GR" sz="1800" b="1" dirty="0">
                <a:solidFill>
                  <a:srgbClr val="2F2B20"/>
                </a:solidFill>
              </a:rPr>
              <a:t>α</a:t>
            </a:r>
            <a:r>
              <a:rPr lang="el-GR" sz="1800" b="1" baseline="30000" dirty="0">
                <a:solidFill>
                  <a:srgbClr val="2F2B20"/>
                </a:solidFill>
              </a:rPr>
              <a:t>2</a:t>
            </a:r>
            <a:r>
              <a:rPr lang="el-GR" sz="1800" b="1" dirty="0">
                <a:solidFill>
                  <a:srgbClr val="2F2B20"/>
                </a:solidFill>
              </a:rPr>
              <a:t>=</a:t>
            </a:r>
            <a:r>
              <a:rPr lang="el-GR" sz="1800" b="1" dirty="0" err="1">
                <a:solidFill>
                  <a:srgbClr val="2F2B20"/>
                </a:solidFill>
              </a:rPr>
              <a:t>αβ</a:t>
            </a:r>
            <a:endParaRPr lang="el-GR" sz="1800" b="1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endParaRPr lang="el-GR" sz="18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Έπειτα παίρνουμε: </a:t>
            </a:r>
            <a:r>
              <a:rPr lang="el-GR" sz="1800" b="1" dirty="0">
                <a:solidFill>
                  <a:srgbClr val="2F2B20"/>
                </a:solidFill>
              </a:rPr>
              <a:t>α</a:t>
            </a:r>
            <a:r>
              <a:rPr lang="el-GR" sz="1800" b="1" baseline="30000" dirty="0">
                <a:solidFill>
                  <a:srgbClr val="2F2B20"/>
                </a:solidFill>
              </a:rPr>
              <a:t>2</a:t>
            </a:r>
            <a:r>
              <a:rPr lang="el-GR" sz="1800" b="1" dirty="0">
                <a:solidFill>
                  <a:srgbClr val="2F2B20"/>
                </a:solidFill>
              </a:rPr>
              <a:t>-β</a:t>
            </a:r>
            <a:r>
              <a:rPr lang="el-GR" sz="1800" b="1" baseline="30000" dirty="0">
                <a:solidFill>
                  <a:srgbClr val="2F2B20"/>
                </a:solidFill>
              </a:rPr>
              <a:t>2</a:t>
            </a:r>
            <a:r>
              <a:rPr lang="el-GR" sz="1800" b="1" dirty="0">
                <a:solidFill>
                  <a:srgbClr val="2F2B20"/>
                </a:solidFill>
              </a:rPr>
              <a:t>=αβ-β</a:t>
            </a:r>
            <a:r>
              <a:rPr lang="el-GR" sz="1800" b="1" baseline="30000" dirty="0">
                <a:solidFill>
                  <a:srgbClr val="2F2B20"/>
                </a:solidFill>
              </a:rPr>
              <a:t>2</a:t>
            </a: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endParaRPr lang="el-GR" sz="1800" baseline="300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Έπειτα έχουμε:  </a:t>
            </a:r>
            <a:r>
              <a:rPr lang="el-GR" sz="1800" b="1" dirty="0">
                <a:solidFill>
                  <a:srgbClr val="2F2B20"/>
                </a:solidFill>
              </a:rPr>
              <a:t>(α-β)(</a:t>
            </a:r>
            <a:r>
              <a:rPr lang="el-GR" sz="1800" b="1" dirty="0" err="1">
                <a:solidFill>
                  <a:srgbClr val="2F2B20"/>
                </a:solidFill>
              </a:rPr>
              <a:t>α+β</a:t>
            </a:r>
            <a:r>
              <a:rPr lang="el-GR" sz="1800" b="1" dirty="0">
                <a:solidFill>
                  <a:srgbClr val="2F2B20"/>
                </a:solidFill>
              </a:rPr>
              <a:t>)=β(α-β)</a:t>
            </a: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endParaRPr lang="el-GR" sz="18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Από όπου αν απλοποιήσουμε παίρνουμε:  </a:t>
            </a:r>
            <a:r>
              <a:rPr lang="el-GR" sz="1800" b="1" dirty="0" err="1">
                <a:solidFill>
                  <a:srgbClr val="2F2B20"/>
                </a:solidFill>
              </a:rPr>
              <a:t>α+β</a:t>
            </a:r>
            <a:r>
              <a:rPr lang="el-GR" sz="1800" b="1" dirty="0">
                <a:solidFill>
                  <a:srgbClr val="2F2B20"/>
                </a:solidFill>
              </a:rPr>
              <a:t>=β</a:t>
            </a: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endParaRPr lang="el-GR" sz="1800" dirty="0">
              <a:solidFill>
                <a:srgbClr val="2F2B20"/>
              </a:solidFill>
            </a:endParaRPr>
          </a:p>
          <a:p>
            <a:pPr marL="1257300" lvl="0">
              <a:spcBef>
                <a:spcPts val="0"/>
              </a:spcBef>
              <a:buFont typeface="+mj-lt"/>
              <a:buAutoNum type="arabicParenR"/>
            </a:pPr>
            <a:r>
              <a:rPr lang="el-GR" sz="1800" dirty="0">
                <a:solidFill>
                  <a:srgbClr val="2F2B20"/>
                </a:solidFill>
              </a:rPr>
              <a:t>Αν </a:t>
            </a:r>
            <a:r>
              <a:rPr lang="el-GR" sz="1800" b="1" dirty="0">
                <a:solidFill>
                  <a:srgbClr val="2F2B20"/>
                </a:solidFill>
              </a:rPr>
              <a:t>α=β=1</a:t>
            </a:r>
            <a:r>
              <a:rPr lang="el-GR" sz="1800" dirty="0">
                <a:solidFill>
                  <a:srgbClr val="2F2B20"/>
                </a:solidFill>
              </a:rPr>
              <a:t> τότε έχουμε:  </a:t>
            </a:r>
            <a:r>
              <a:rPr lang="el-GR" sz="1800" b="1" dirty="0">
                <a:solidFill>
                  <a:srgbClr val="2F2B20"/>
                </a:solidFill>
              </a:rPr>
              <a:t>2=1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453533"/>
              </a:solidFill>
              <a:latin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900" dirty="0">
              <a:solidFill>
                <a:srgbClr val="453533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645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Αλφάβητο &amp; Γλώσσες</a:t>
            </a:r>
            <a:r>
              <a:rPr lang="en-US" dirty="0"/>
              <a:t> (1/9)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Αλφάβητο</a:t>
            </a:r>
            <a:r>
              <a:rPr lang="el-GR" sz="2200" dirty="0">
                <a:solidFill>
                  <a:srgbClr val="2F2B20"/>
                </a:solidFill>
              </a:rPr>
              <a:t> Σ είναι ένα πεπερασμένο σύνολο συμβόλων.</a:t>
            </a:r>
            <a:endParaRPr lang="en-US" sz="2200" dirty="0">
              <a:solidFill>
                <a:srgbClr val="2F2B20"/>
              </a:solidFill>
              <a:sym typeface="Symbol" pitchFamily="18" charset="2"/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Συμβολοσειρά</a:t>
            </a:r>
            <a:r>
              <a:rPr lang="el-GR" sz="2200" dirty="0">
                <a:solidFill>
                  <a:srgbClr val="2F2B20"/>
                </a:solidFill>
              </a:rPr>
              <a:t> ενός αλφαβήτου είναι μια πεπερασμένη ακολουθία συμβόλων του αλφαβήτου. Αντί να γράφουμε την ακολουθία με παρενθέσεις όπως στις προηγούμενες διαφάνειες, απλά παραθέτουμε σύμβολα.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Αν μία συμβολοσειρά δεν έχει καθόλου σύμβολα τότε αυτή λέγεται </a:t>
            </a:r>
            <a:r>
              <a:rPr lang="el-GR" sz="2200" b="1" dirty="0">
                <a:solidFill>
                  <a:srgbClr val="2F2B20"/>
                </a:solidFill>
              </a:rPr>
              <a:t>κενή συμβολοσειρά</a:t>
            </a:r>
            <a:r>
              <a:rPr lang="el-GR" sz="2200" dirty="0">
                <a:solidFill>
                  <a:srgbClr val="2F2B20"/>
                </a:solidFill>
              </a:rPr>
              <a:t> και γράφεται με </a:t>
            </a:r>
            <a:r>
              <a:rPr lang="en-US" sz="2200" dirty="0">
                <a:solidFill>
                  <a:srgbClr val="2F2B20"/>
                </a:solidFill>
              </a:rPr>
              <a:t>e</a:t>
            </a:r>
            <a:r>
              <a:rPr lang="el-GR" sz="2200" dirty="0">
                <a:solidFill>
                  <a:srgbClr val="2F2B20"/>
                </a:solidFill>
              </a:rPr>
              <a:t> ή ε.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Το </a:t>
            </a:r>
            <a:r>
              <a:rPr lang="el-GR" sz="2200" b="1" dirty="0">
                <a:solidFill>
                  <a:srgbClr val="2F2B20"/>
                </a:solidFill>
              </a:rPr>
              <a:t>σύνολο όλων των συμβολοσειρών</a:t>
            </a:r>
            <a:r>
              <a:rPr lang="el-GR" sz="2200" dirty="0">
                <a:solidFill>
                  <a:srgbClr val="2F2B20"/>
                </a:solidFill>
              </a:rPr>
              <a:t>, συμπεριλαμβανομένης και της κενής, ενός αλφαβήτου Σ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συμβολίζεται με Σ*.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Το </a:t>
            </a:r>
            <a:r>
              <a:rPr lang="el-GR" sz="2200" b="1" dirty="0">
                <a:solidFill>
                  <a:srgbClr val="2F2B20"/>
                </a:solidFill>
              </a:rPr>
              <a:t>μήκος μιας συμβολοσειράς</a:t>
            </a:r>
            <a:r>
              <a:rPr lang="el-GR" sz="2200" dirty="0">
                <a:solidFill>
                  <a:srgbClr val="2F2B20"/>
                </a:solidFill>
              </a:rPr>
              <a:t> είναι το μήκος της ως ακολουθία. Για μια συμβολοσειρά </a:t>
            </a:r>
            <a:r>
              <a:rPr lang="en-US" sz="2200" dirty="0">
                <a:solidFill>
                  <a:srgbClr val="2F2B20"/>
                </a:solidFill>
              </a:rPr>
              <a:t>w </a:t>
            </a:r>
            <a:r>
              <a:rPr lang="el-GR" sz="2200" dirty="0">
                <a:solidFill>
                  <a:srgbClr val="2F2B20"/>
                </a:solidFill>
              </a:rPr>
              <a:t>το μήκος της συμβολίζεται με |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l-GR" sz="2200" dirty="0">
                <a:solidFill>
                  <a:srgbClr val="2F2B20"/>
                </a:solidFill>
              </a:rPr>
              <a:t>|.</a:t>
            </a:r>
            <a:endParaRPr lang="en-GB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66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(2/9)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 algn="just">
              <a:spcBef>
                <a:spcPct val="20000"/>
              </a:spcBef>
              <a:buClr>
                <a:srgbClr val="A9A57C"/>
              </a:buClr>
            </a:pPr>
            <a:r>
              <a:rPr lang="el-GR" sz="2600" dirty="0">
                <a:solidFill>
                  <a:srgbClr val="2F2B20"/>
                </a:solidFill>
              </a:rPr>
              <a:t>Δύο συμβολοσειρές ενός αλφαβήτου μπορούν να συνδυαστούν για να σχηματίσουν μία τρίτη, με την πράξη της</a:t>
            </a:r>
            <a:r>
              <a:rPr lang="el-GR" sz="2600" b="1" dirty="0">
                <a:solidFill>
                  <a:srgbClr val="2F2B20"/>
                </a:solidFill>
              </a:rPr>
              <a:t> παράθεσης</a:t>
            </a:r>
            <a:endParaRPr lang="en-US" sz="2600" dirty="0">
              <a:solidFill>
                <a:srgbClr val="2F2B20"/>
              </a:solidFill>
            </a:endParaRPr>
          </a:p>
          <a:p>
            <a:pPr lvl="0" indent="-228600" algn="just">
              <a:spcBef>
                <a:spcPct val="20000"/>
              </a:spcBef>
              <a:buClr>
                <a:srgbClr val="A9A57C"/>
              </a:buClr>
            </a:pPr>
            <a:r>
              <a:rPr lang="el-GR" sz="2600" dirty="0">
                <a:solidFill>
                  <a:srgbClr val="2F2B20"/>
                </a:solidFill>
              </a:rPr>
              <a:t>Η παράθεση δύο συμβολοσειρών </a:t>
            </a:r>
            <a:r>
              <a:rPr lang="en-US" sz="2600" dirty="0">
                <a:solidFill>
                  <a:srgbClr val="2F2B20"/>
                </a:solidFill>
              </a:rPr>
              <a:t>x </a:t>
            </a:r>
            <a:r>
              <a:rPr lang="el-GR" sz="2600" dirty="0">
                <a:solidFill>
                  <a:srgbClr val="2F2B20"/>
                </a:solidFill>
              </a:rPr>
              <a:t>και </a:t>
            </a:r>
            <a:r>
              <a:rPr lang="en-US" sz="2600" dirty="0">
                <a:solidFill>
                  <a:srgbClr val="2F2B20"/>
                </a:solidFill>
              </a:rPr>
              <a:t>y</a:t>
            </a:r>
            <a:r>
              <a:rPr lang="el-GR" sz="2600" dirty="0">
                <a:solidFill>
                  <a:srgbClr val="2F2B20"/>
                </a:solidFill>
              </a:rPr>
              <a:t> που γράφεται απλά ως </a:t>
            </a:r>
            <a:r>
              <a:rPr lang="en-US" sz="2600" dirty="0" err="1">
                <a:solidFill>
                  <a:srgbClr val="2F2B20"/>
                </a:solidFill>
              </a:rPr>
              <a:t>xy</a:t>
            </a:r>
            <a:r>
              <a:rPr lang="el-GR" sz="2600" dirty="0">
                <a:solidFill>
                  <a:srgbClr val="2F2B20"/>
                </a:solidFill>
              </a:rPr>
              <a:t> είναι η συμβολοσειρά </a:t>
            </a:r>
            <a:r>
              <a:rPr lang="en-US" sz="2600" dirty="0">
                <a:solidFill>
                  <a:srgbClr val="2F2B20"/>
                </a:solidFill>
              </a:rPr>
              <a:t>x </a:t>
            </a:r>
            <a:r>
              <a:rPr lang="el-GR" sz="2600" dirty="0">
                <a:solidFill>
                  <a:srgbClr val="2F2B20"/>
                </a:solidFill>
              </a:rPr>
              <a:t>ακολουθούμενη από την </a:t>
            </a:r>
            <a:r>
              <a:rPr lang="en-US" sz="2600" dirty="0">
                <a:solidFill>
                  <a:srgbClr val="2F2B20"/>
                </a:solidFill>
              </a:rPr>
              <a:t>y</a:t>
            </a:r>
            <a:endParaRPr lang="el-GR" sz="2600" dirty="0">
              <a:solidFill>
                <a:srgbClr val="2F2B20"/>
              </a:solidFill>
            </a:endParaRPr>
          </a:p>
          <a:p>
            <a:pPr lvl="0" indent="-228600" algn="just">
              <a:spcBef>
                <a:spcPct val="20000"/>
              </a:spcBef>
              <a:buClr>
                <a:srgbClr val="A9A57C"/>
              </a:buClr>
            </a:pPr>
            <a:r>
              <a:rPr lang="el-GR" sz="2600" dirty="0">
                <a:solidFill>
                  <a:srgbClr val="2F2B20"/>
                </a:solidFill>
              </a:rPr>
              <a:t>Τυπικά γράφουμε </a:t>
            </a:r>
            <a:r>
              <a:rPr lang="en-US" sz="2600" dirty="0">
                <a:solidFill>
                  <a:srgbClr val="2F2B20"/>
                </a:solidFill>
              </a:rPr>
              <a:t>w=</a:t>
            </a:r>
            <a:r>
              <a:rPr lang="en-US" sz="2600" dirty="0" err="1">
                <a:solidFill>
                  <a:srgbClr val="2F2B20"/>
                </a:solidFill>
              </a:rPr>
              <a:t>xy</a:t>
            </a:r>
            <a:r>
              <a:rPr lang="en-US" sz="2600" dirty="0">
                <a:solidFill>
                  <a:srgbClr val="2F2B20"/>
                </a:solidFill>
              </a:rPr>
              <a:t> </a:t>
            </a:r>
            <a:r>
              <a:rPr lang="el-GR" sz="2600" dirty="0">
                <a:solidFill>
                  <a:srgbClr val="2F2B20"/>
                </a:solidFill>
              </a:rPr>
              <a:t>αν και μόνο αν</a:t>
            </a:r>
          </a:p>
          <a:p>
            <a:pPr marL="640080" lvl="1" indent="-228600" algn="just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2200" dirty="0">
                <a:solidFill>
                  <a:srgbClr val="2F2B20"/>
                </a:solidFill>
              </a:rPr>
              <a:t>|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l-GR" sz="2200" dirty="0">
                <a:solidFill>
                  <a:srgbClr val="2F2B20"/>
                </a:solidFill>
              </a:rPr>
              <a:t>|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=</a:t>
            </a:r>
            <a:r>
              <a:rPr lang="en-US" sz="2200" dirty="0">
                <a:solidFill>
                  <a:srgbClr val="2F2B20"/>
                </a:solidFill>
              </a:rPr>
              <a:t> |x| + |y| </a:t>
            </a:r>
            <a:r>
              <a:rPr lang="el-GR" sz="2200" dirty="0">
                <a:solidFill>
                  <a:srgbClr val="2F2B20"/>
                </a:solidFill>
              </a:rPr>
              <a:t>και</a:t>
            </a:r>
          </a:p>
          <a:p>
            <a:pPr marL="640080" lvl="1" indent="-228600" algn="just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n-US" sz="2200" dirty="0">
                <a:solidFill>
                  <a:srgbClr val="2F2B20"/>
                </a:solidFill>
              </a:rPr>
              <a:t>w(j) = x(j) </a:t>
            </a:r>
            <a:r>
              <a:rPr lang="el-GR" sz="2200" dirty="0">
                <a:solidFill>
                  <a:srgbClr val="2F2B20"/>
                </a:solidFill>
              </a:rPr>
              <a:t>για </a:t>
            </a:r>
            <a:r>
              <a:rPr lang="en-US" sz="2200" dirty="0">
                <a:solidFill>
                  <a:srgbClr val="2F2B20"/>
                </a:solidFill>
              </a:rPr>
              <a:t>j = 1, . . ., |x| </a:t>
            </a:r>
            <a:r>
              <a:rPr lang="el-GR" sz="2200" dirty="0">
                <a:solidFill>
                  <a:srgbClr val="2F2B20"/>
                </a:solidFill>
              </a:rPr>
              <a:t>και </a:t>
            </a:r>
            <a:r>
              <a:rPr lang="en-US" sz="2200" dirty="0">
                <a:solidFill>
                  <a:srgbClr val="2F2B20"/>
                </a:solidFill>
              </a:rPr>
              <a:t>w(|x|+j) = y(j) </a:t>
            </a:r>
          </a:p>
          <a:p>
            <a:pPr marL="640080" lvl="1" indent="-228600" algn="just">
              <a:spcBef>
                <a:spcPct val="20000"/>
              </a:spcBef>
              <a:buClr>
                <a:srgbClr val="9CBEBD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</a:t>
            </a:r>
            <a:r>
              <a:rPr lang="el-GR" sz="2200" dirty="0">
                <a:solidFill>
                  <a:srgbClr val="2F2B20"/>
                </a:solidFill>
              </a:rPr>
              <a:t>για </a:t>
            </a:r>
            <a:r>
              <a:rPr lang="en-US" sz="2200" dirty="0">
                <a:solidFill>
                  <a:srgbClr val="2F2B20"/>
                </a:solidFill>
              </a:rPr>
              <a:t>j = 1, . . ., |y|</a:t>
            </a:r>
            <a:endParaRPr lang="en-GB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(3/9)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ΙΔΙΟΤΗΤΕΣ ΠΑΡΑΘΕΣΗΣ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- </a:t>
            </a:r>
            <a:r>
              <a:rPr lang="en-US" sz="2200" dirty="0">
                <a:solidFill>
                  <a:srgbClr val="2F2B20"/>
                </a:solidFill>
              </a:rPr>
              <a:t>w e = e w = w	       </a:t>
            </a:r>
            <a:r>
              <a:rPr lang="el-GR" sz="2200" dirty="0">
                <a:solidFill>
                  <a:srgbClr val="2F2B20"/>
                </a:solidFill>
              </a:rPr>
              <a:t>απορροφητικό στοιχείο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- (</a:t>
            </a:r>
            <a:r>
              <a:rPr lang="en-US" sz="2200" dirty="0">
                <a:solidFill>
                  <a:srgbClr val="2F2B20"/>
                </a:solidFill>
              </a:rPr>
              <a:t>w x</a:t>
            </a:r>
            <a:r>
              <a:rPr lang="el-GR" sz="2200" dirty="0">
                <a:solidFill>
                  <a:srgbClr val="2F2B20"/>
                </a:solidFill>
              </a:rPr>
              <a:t>)</a:t>
            </a:r>
            <a:r>
              <a:rPr lang="en-US" sz="2200" dirty="0">
                <a:solidFill>
                  <a:srgbClr val="2F2B20"/>
                </a:solidFill>
              </a:rPr>
              <a:t> y = w (x y)	        </a:t>
            </a:r>
            <a:r>
              <a:rPr lang="el-GR" sz="2200" dirty="0" err="1">
                <a:solidFill>
                  <a:srgbClr val="2F2B20"/>
                </a:solidFill>
              </a:rPr>
              <a:t>προσεταιριστικότητα</a:t>
            </a: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Μία συμβολοσειρά </a:t>
            </a:r>
            <a:r>
              <a:rPr lang="en-US" sz="2200" dirty="0">
                <a:solidFill>
                  <a:srgbClr val="2F2B20"/>
                </a:solidFill>
              </a:rPr>
              <a:t>v </a:t>
            </a:r>
            <a:r>
              <a:rPr lang="el-GR" sz="2200" dirty="0">
                <a:solidFill>
                  <a:srgbClr val="2F2B20"/>
                </a:solidFill>
              </a:rPr>
              <a:t>είναι </a:t>
            </a:r>
            <a:r>
              <a:rPr lang="el-GR" sz="2200" b="1" dirty="0" err="1">
                <a:solidFill>
                  <a:srgbClr val="2F2B20"/>
                </a:solidFill>
              </a:rPr>
              <a:t>υποσυμβολοσειρά</a:t>
            </a:r>
            <a:r>
              <a:rPr lang="el-GR" sz="2200" dirty="0">
                <a:solidFill>
                  <a:srgbClr val="2F2B20"/>
                </a:solidFill>
              </a:rPr>
              <a:t> μιας συμβολοσειράς 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l-GR" sz="2200" dirty="0">
                <a:solidFill>
                  <a:srgbClr val="2F2B20"/>
                </a:solidFill>
              </a:rPr>
              <a:t> αν και μόνο αν υπάρχουν συμβολοσειρές </a:t>
            </a:r>
            <a:r>
              <a:rPr lang="en-US" sz="2200" dirty="0">
                <a:solidFill>
                  <a:srgbClr val="2F2B20"/>
                </a:solidFill>
              </a:rPr>
              <a:t>x </a:t>
            </a:r>
            <a:r>
              <a:rPr lang="el-GR" sz="2200" dirty="0">
                <a:solidFill>
                  <a:srgbClr val="2F2B20"/>
                </a:solidFill>
              </a:rPr>
              <a:t>και </a:t>
            </a:r>
            <a:r>
              <a:rPr lang="en-US" sz="2200" dirty="0">
                <a:solidFill>
                  <a:srgbClr val="2F2B20"/>
                </a:solidFill>
              </a:rPr>
              <a:t>y</a:t>
            </a:r>
            <a:r>
              <a:rPr lang="el-GR" sz="2200" dirty="0">
                <a:solidFill>
                  <a:srgbClr val="2F2B20"/>
                </a:solidFill>
              </a:rPr>
              <a:t> τέτοιες ώστε </a:t>
            </a:r>
            <a:r>
              <a:rPr lang="en-US" sz="2200" dirty="0">
                <a:solidFill>
                  <a:srgbClr val="2F2B20"/>
                </a:solidFill>
              </a:rPr>
              <a:t>w = </a:t>
            </a:r>
            <a:r>
              <a:rPr lang="en-US" sz="2200" dirty="0" err="1">
                <a:solidFill>
                  <a:srgbClr val="2F2B20"/>
                </a:solidFill>
              </a:rPr>
              <a:t>xvy</a:t>
            </a: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Κάθε συμβολοσειρά είναι </a:t>
            </a:r>
            <a:r>
              <a:rPr lang="el-GR" sz="2200" dirty="0" err="1">
                <a:solidFill>
                  <a:srgbClr val="2F2B20"/>
                </a:solidFill>
              </a:rPr>
              <a:t>υποσυμβολοσειρά</a:t>
            </a:r>
            <a:r>
              <a:rPr lang="el-GR" sz="2200" dirty="0">
                <a:solidFill>
                  <a:srgbClr val="2F2B20"/>
                </a:solidFill>
              </a:rPr>
              <a:t> του εαυτού της και το </a:t>
            </a:r>
            <a:r>
              <a:rPr lang="en-US" sz="2200" dirty="0">
                <a:solidFill>
                  <a:srgbClr val="2F2B20"/>
                </a:solidFill>
              </a:rPr>
              <a:t>e </a:t>
            </a:r>
            <a:r>
              <a:rPr lang="el-GR" sz="2200" dirty="0">
                <a:solidFill>
                  <a:srgbClr val="2F2B20"/>
                </a:solidFill>
              </a:rPr>
              <a:t>είναι </a:t>
            </a:r>
            <a:r>
              <a:rPr lang="el-GR" sz="2200" dirty="0" err="1">
                <a:solidFill>
                  <a:srgbClr val="2F2B20"/>
                </a:solidFill>
              </a:rPr>
              <a:t>υποσυμβολοσειρά</a:t>
            </a:r>
            <a:r>
              <a:rPr lang="el-GR" sz="2200" dirty="0">
                <a:solidFill>
                  <a:srgbClr val="2F2B20"/>
                </a:solidFill>
              </a:rPr>
              <a:t> κάθε συμβολοσειράς</a:t>
            </a:r>
            <a:endParaRPr lang="el-GR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10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(4/9)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Αν </a:t>
            </a:r>
            <a:r>
              <a:rPr lang="en-US" sz="2200" dirty="0">
                <a:solidFill>
                  <a:srgbClr val="2F2B20"/>
                </a:solidFill>
              </a:rPr>
              <a:t>w = xv </a:t>
            </a:r>
            <a:r>
              <a:rPr lang="el-GR" sz="2200" dirty="0">
                <a:solidFill>
                  <a:srgbClr val="2F2B20"/>
                </a:solidFill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</a:rPr>
              <a:t>x, </a:t>
            </a:r>
            <a:r>
              <a:rPr lang="el-GR" sz="2200" dirty="0">
                <a:solidFill>
                  <a:srgbClr val="2F2B20"/>
                </a:solidFill>
              </a:rPr>
              <a:t>τότε το </a:t>
            </a:r>
            <a:r>
              <a:rPr lang="en-US" sz="2200" dirty="0">
                <a:solidFill>
                  <a:srgbClr val="2F2B20"/>
                </a:solidFill>
              </a:rPr>
              <a:t>v </a:t>
            </a:r>
            <a:r>
              <a:rPr lang="el-GR" sz="2200" dirty="0">
                <a:solidFill>
                  <a:srgbClr val="2F2B20"/>
                </a:solidFill>
              </a:rPr>
              <a:t>λέγεται </a:t>
            </a:r>
            <a:r>
              <a:rPr lang="el-GR" sz="2200" b="1" dirty="0">
                <a:solidFill>
                  <a:srgbClr val="2F2B20"/>
                </a:solidFill>
              </a:rPr>
              <a:t>κατάληξη</a:t>
            </a:r>
            <a:r>
              <a:rPr lang="el-GR" sz="2200" dirty="0">
                <a:solidFill>
                  <a:srgbClr val="2F2B20"/>
                </a:solidFill>
              </a:rPr>
              <a:t> του 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Αν </a:t>
            </a:r>
            <a:r>
              <a:rPr lang="en-US" sz="2200" dirty="0">
                <a:solidFill>
                  <a:srgbClr val="2F2B20"/>
                </a:solidFill>
              </a:rPr>
              <a:t>w = </a:t>
            </a:r>
            <a:r>
              <a:rPr lang="en-US" sz="2200" dirty="0" err="1">
                <a:solidFill>
                  <a:srgbClr val="2F2B20"/>
                </a:solidFill>
              </a:rPr>
              <a:t>vy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</a:rPr>
              <a:t>y</a:t>
            </a:r>
            <a:r>
              <a:rPr lang="el-GR" sz="2200" dirty="0">
                <a:solidFill>
                  <a:srgbClr val="2F2B20"/>
                </a:solidFill>
              </a:rPr>
              <a:t>, τότε το </a:t>
            </a:r>
            <a:r>
              <a:rPr lang="en-US" sz="2200" dirty="0">
                <a:solidFill>
                  <a:srgbClr val="2F2B20"/>
                </a:solidFill>
              </a:rPr>
              <a:t>v </a:t>
            </a:r>
            <a:r>
              <a:rPr lang="el-GR" sz="2200" dirty="0">
                <a:solidFill>
                  <a:srgbClr val="2F2B20"/>
                </a:solidFill>
              </a:rPr>
              <a:t>λέγεται </a:t>
            </a:r>
            <a:r>
              <a:rPr lang="el-GR" sz="2200" b="1" dirty="0">
                <a:solidFill>
                  <a:srgbClr val="2F2B20"/>
                </a:solidFill>
              </a:rPr>
              <a:t>πρόθεμα</a:t>
            </a:r>
            <a:r>
              <a:rPr lang="el-GR" sz="2200" dirty="0">
                <a:solidFill>
                  <a:srgbClr val="2F2B20"/>
                </a:solidFill>
              </a:rPr>
              <a:t> του 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Για κάθε συμβολοσειρά </a:t>
            </a:r>
            <a:r>
              <a:rPr lang="en-US" sz="2200" dirty="0">
                <a:solidFill>
                  <a:srgbClr val="2F2B20"/>
                </a:solidFill>
              </a:rPr>
              <a:t>w </a:t>
            </a:r>
            <a:r>
              <a:rPr lang="el-GR" sz="2200" dirty="0">
                <a:solidFill>
                  <a:srgbClr val="2F2B20"/>
                </a:solidFill>
              </a:rPr>
              <a:t>και κάθε φυσικό αριθμό </a:t>
            </a:r>
            <a:r>
              <a:rPr lang="en-US" sz="2200" dirty="0" err="1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</a:rPr>
              <a:t>, </a:t>
            </a:r>
            <a:r>
              <a:rPr lang="el-GR" sz="2200" dirty="0">
                <a:solidFill>
                  <a:srgbClr val="2F2B20"/>
                </a:solidFill>
              </a:rPr>
              <a:t>η συμβολοσειρά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ορίζεται ως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			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n-US" sz="2200" baseline="30000" dirty="0">
                <a:solidFill>
                  <a:srgbClr val="2F2B20"/>
                </a:solidFill>
              </a:rPr>
              <a:t>0</a:t>
            </a:r>
            <a:r>
              <a:rPr lang="en-US" sz="2200" dirty="0">
                <a:solidFill>
                  <a:srgbClr val="2F2B20"/>
                </a:solidFill>
              </a:rPr>
              <a:t> = e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			w</a:t>
            </a:r>
            <a:r>
              <a:rPr lang="en-US" sz="2200" baseline="30000" dirty="0">
                <a:solidFill>
                  <a:srgbClr val="2F2B20"/>
                </a:solidFill>
              </a:rPr>
              <a:t>i+1</a:t>
            </a:r>
            <a:r>
              <a:rPr lang="en-US" sz="2200" dirty="0">
                <a:solidFill>
                  <a:srgbClr val="2F2B20"/>
                </a:solidFill>
              </a:rPr>
              <a:t> =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i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για κάθε </a:t>
            </a:r>
            <a:r>
              <a:rPr lang="en-US" sz="2200" dirty="0">
                <a:solidFill>
                  <a:srgbClr val="2F2B20"/>
                </a:solidFill>
              </a:rPr>
              <a:t>i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0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Η </a:t>
            </a:r>
            <a:r>
              <a:rPr lang="el-GR" sz="2200" b="1" dirty="0">
                <a:solidFill>
                  <a:srgbClr val="2F2B20"/>
                </a:solidFill>
              </a:rPr>
              <a:t>αντίστροφη μιας συμβολοσειράς</a:t>
            </a:r>
            <a:r>
              <a:rPr lang="el-GR" sz="2200" dirty="0">
                <a:solidFill>
                  <a:srgbClr val="2F2B20"/>
                </a:solidFill>
              </a:rPr>
              <a:t> </a:t>
            </a:r>
            <a:r>
              <a:rPr lang="en-US" sz="2200" dirty="0">
                <a:solidFill>
                  <a:srgbClr val="2F2B20"/>
                </a:solidFill>
              </a:rPr>
              <a:t>w </a:t>
            </a:r>
            <a:r>
              <a:rPr lang="el-GR" sz="2200" dirty="0">
                <a:solidFill>
                  <a:srgbClr val="2F2B20"/>
                </a:solidFill>
              </a:rPr>
              <a:t>συμβολίζεται με </a:t>
            </a:r>
            <a:r>
              <a:rPr lang="en-US" sz="2200" dirty="0" err="1">
                <a:solidFill>
                  <a:srgbClr val="2F2B20"/>
                </a:solidFill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</a:rPr>
              <a:t>R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και είναι η συμβολοσειρά διαβασμένη από το τέλος προς την αρχή</a:t>
            </a:r>
            <a:endParaRPr lang="en-GB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97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(5/9)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400" dirty="0">
                <a:solidFill>
                  <a:srgbClr val="2F2B20"/>
                </a:solidFill>
              </a:rPr>
              <a:t>Τυπικά γράφουμε</a:t>
            </a: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Αν </a:t>
            </a:r>
            <a:r>
              <a:rPr lang="en-US" sz="2400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είναι συμβολοσειρά μήκους </a:t>
            </a:r>
            <a:r>
              <a:rPr lang="en-US" sz="2400" dirty="0">
                <a:solidFill>
                  <a:srgbClr val="2F2B20"/>
                </a:solidFill>
              </a:rPr>
              <a:t>0, </a:t>
            </a:r>
            <a:r>
              <a:rPr lang="el-GR" sz="2400" dirty="0">
                <a:solidFill>
                  <a:srgbClr val="2F2B20"/>
                </a:solidFill>
              </a:rPr>
              <a:t>τότε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r>
              <a:rPr lang="en-US" sz="2400" baseline="30000" dirty="0">
                <a:solidFill>
                  <a:srgbClr val="2F2B20"/>
                </a:solidFill>
              </a:rPr>
              <a:t> </a:t>
            </a:r>
            <a:r>
              <a:rPr lang="en-US" sz="2400" dirty="0">
                <a:solidFill>
                  <a:srgbClr val="2F2B20"/>
                </a:solidFill>
              </a:rPr>
              <a:t>= w = e</a:t>
            </a:r>
            <a:endParaRPr lang="el-GR" sz="2400" dirty="0">
              <a:solidFill>
                <a:srgbClr val="2F2B20"/>
              </a:solidFill>
            </a:endParaRP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Αν </a:t>
            </a:r>
            <a:r>
              <a:rPr lang="en-US" sz="2400" dirty="0">
                <a:solidFill>
                  <a:srgbClr val="2F2B20"/>
                </a:solidFill>
              </a:rPr>
              <a:t>w </a:t>
            </a:r>
            <a:r>
              <a:rPr lang="el-GR" sz="2400" dirty="0">
                <a:solidFill>
                  <a:srgbClr val="2F2B20"/>
                </a:solidFill>
              </a:rPr>
              <a:t>είναι συμβολοσειρά μήκους </a:t>
            </a:r>
            <a:r>
              <a:rPr lang="en-US" sz="2400" dirty="0">
                <a:solidFill>
                  <a:srgbClr val="2F2B20"/>
                </a:solidFill>
              </a:rPr>
              <a:t>n+1 &gt;0 </a:t>
            </a:r>
            <a:r>
              <a:rPr lang="el-GR" sz="2400" dirty="0">
                <a:solidFill>
                  <a:srgbClr val="2F2B20"/>
                </a:solidFill>
              </a:rPr>
              <a:t>τότε </a:t>
            </a:r>
            <a:r>
              <a:rPr lang="en-US" sz="2400" dirty="0">
                <a:solidFill>
                  <a:srgbClr val="2F2B20"/>
                </a:solidFill>
              </a:rPr>
              <a:t>w = </a:t>
            </a:r>
            <a:r>
              <a:rPr lang="en-US" sz="2400" dirty="0" err="1">
                <a:solidFill>
                  <a:srgbClr val="2F2B20"/>
                </a:solidFill>
              </a:rPr>
              <a:t>ua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για κάποιο </a:t>
            </a:r>
            <a:r>
              <a:rPr lang="en-US" sz="2400" dirty="0">
                <a:solidFill>
                  <a:srgbClr val="2F2B20"/>
                </a:solidFill>
              </a:rPr>
              <a:t>a</a:t>
            </a:r>
            <a:r>
              <a:rPr lang="en-US" sz="24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400" dirty="0">
                <a:solidFill>
                  <a:srgbClr val="2F2B20"/>
                </a:solidFill>
                <a:sym typeface="Symbol" pitchFamily="18" charset="2"/>
              </a:rPr>
              <a:t>Σ και </a:t>
            </a:r>
            <a:r>
              <a:rPr lang="en-US" sz="2400" dirty="0" err="1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  <a:sym typeface="Symbol" pitchFamily="18" charset="2"/>
              </a:rPr>
              <a:t>R</a:t>
            </a:r>
            <a:r>
              <a:rPr lang="en-US" sz="2400" dirty="0">
                <a:solidFill>
                  <a:srgbClr val="2F2B20"/>
                </a:solidFill>
                <a:sym typeface="Symbol" pitchFamily="18" charset="2"/>
              </a:rPr>
              <a:t>=</a:t>
            </a:r>
            <a:r>
              <a:rPr lang="en-US" sz="2400" dirty="0" err="1">
                <a:solidFill>
                  <a:srgbClr val="2F2B20"/>
                </a:solidFill>
                <a:sym typeface="Symbol" pitchFamily="18" charset="2"/>
              </a:rPr>
              <a:t>au</a:t>
            </a:r>
            <a:r>
              <a:rPr lang="en-US" sz="2400" baseline="30000" dirty="0" err="1">
                <a:solidFill>
                  <a:srgbClr val="2F2B20"/>
                </a:solidFill>
                <a:sym typeface="Symbol" pitchFamily="18" charset="2"/>
              </a:rPr>
              <a:t>R</a:t>
            </a:r>
            <a:endParaRPr lang="en-US" sz="2400" baseline="30000" dirty="0">
              <a:solidFill>
                <a:srgbClr val="2F2B20"/>
              </a:solidFill>
              <a:sym typeface="Symbol" pitchFamily="18" charset="2"/>
            </a:endParaRP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endParaRPr lang="en-US" sz="2400" baseline="300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400" dirty="0">
                <a:solidFill>
                  <a:srgbClr val="2F2B20"/>
                </a:solidFill>
              </a:rPr>
              <a:t>Αποδεικνύεται με επαγωγή ότι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400" dirty="0">
                <a:solidFill>
                  <a:srgbClr val="2F2B20"/>
                </a:solidFill>
              </a:rPr>
              <a:t>		(</a:t>
            </a:r>
            <a:r>
              <a:rPr lang="en-US" sz="2400" dirty="0" err="1">
                <a:solidFill>
                  <a:srgbClr val="2F2B20"/>
                </a:solidFill>
              </a:rPr>
              <a:t>wx</a:t>
            </a:r>
            <a:r>
              <a:rPr lang="el-GR" sz="2400" dirty="0">
                <a:solidFill>
                  <a:srgbClr val="2F2B20"/>
                </a:solidFill>
              </a:rPr>
              <a:t>)</a:t>
            </a:r>
            <a:r>
              <a:rPr lang="en-US" sz="2400" baseline="30000" dirty="0">
                <a:solidFill>
                  <a:srgbClr val="2F2B20"/>
                </a:solidFill>
              </a:rPr>
              <a:t>R</a:t>
            </a:r>
            <a:r>
              <a:rPr lang="en-US" sz="2400" dirty="0">
                <a:solidFill>
                  <a:srgbClr val="2F2B20"/>
                </a:solidFill>
              </a:rPr>
              <a:t> = </a:t>
            </a:r>
            <a:r>
              <a:rPr lang="en-US" sz="2400" dirty="0" err="1">
                <a:solidFill>
                  <a:srgbClr val="2F2B20"/>
                </a:solidFill>
              </a:rPr>
              <a:t>x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n-US" sz="2400" dirty="0" err="1">
                <a:solidFill>
                  <a:srgbClr val="2F2B20"/>
                </a:solidFill>
              </a:rPr>
              <a:t>w</a:t>
            </a:r>
            <a:r>
              <a:rPr lang="en-US" sz="2400" baseline="30000" dirty="0" err="1">
                <a:solidFill>
                  <a:srgbClr val="2F2B20"/>
                </a:solidFill>
              </a:rPr>
              <a:t>R</a:t>
            </a:r>
            <a:endParaRPr lang="en-US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400" dirty="0">
                <a:solidFill>
                  <a:srgbClr val="2F2B20"/>
                </a:solidFill>
              </a:rPr>
              <a:t>Κάθε σύνολο από συμβολοσειρές ενός αλφαβήτου Σ</a:t>
            </a:r>
            <a:r>
              <a:rPr lang="en-US" sz="2400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δηλαδή κάθε υποσύνολο του Σ</a:t>
            </a:r>
            <a:r>
              <a:rPr lang="en-US" sz="2400" dirty="0">
                <a:solidFill>
                  <a:srgbClr val="2F2B20"/>
                </a:solidFill>
              </a:rPr>
              <a:t>* </a:t>
            </a:r>
            <a:r>
              <a:rPr lang="el-GR" sz="2400" dirty="0">
                <a:solidFill>
                  <a:srgbClr val="2F2B20"/>
                </a:solidFill>
              </a:rPr>
              <a:t>θα ονομάζεται </a:t>
            </a:r>
            <a:r>
              <a:rPr lang="el-GR" sz="2400" b="1" dirty="0">
                <a:solidFill>
                  <a:srgbClr val="2F2B20"/>
                </a:solidFill>
              </a:rPr>
              <a:t>γλώσσα</a:t>
            </a:r>
            <a:endParaRPr lang="en-GB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0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(6/9)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Το Σ*</a:t>
            </a:r>
            <a:r>
              <a:rPr lang="en-US" sz="2200" dirty="0">
                <a:solidFill>
                  <a:srgbClr val="2F2B20"/>
                </a:solidFill>
              </a:rPr>
              <a:t>, </a:t>
            </a:r>
            <a:r>
              <a:rPr lang="el-GR" sz="2200" dirty="0">
                <a:solidFill>
                  <a:srgbClr val="2F2B20"/>
                </a:solidFill>
              </a:rPr>
              <a:t>το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 και το Σ είναι και αυτά γλώσσες</a:t>
            </a:r>
            <a:endParaRPr lang="en-US" sz="2400" baseline="300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Μία πεπερασμένη γλώσσα μπορεί να ορισθεί παραθέτοντας όλες τις συμβολοσειρές που την απαρτίζουν</a:t>
            </a:r>
            <a:endParaRPr lang="en-US" sz="28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Οι πιο πολλές γλώσσες από αυτές που συνήθως μελετάμε είναι άπειρες.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ΠΑΡΑΔΕΙΓΜΑΤΑ: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</a:t>
            </a:r>
            <a:r>
              <a:rPr lang="en-US" sz="2200" dirty="0">
                <a:solidFill>
                  <a:srgbClr val="2F2B20"/>
                </a:solidFill>
              </a:rPr>
              <a:t>{0, 01, 011, 0111, . . . }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{w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Σ*: η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έχει ίσο πλήθος 1 και 0</a:t>
            </a:r>
            <a:r>
              <a:rPr lang="en-US" sz="2200" dirty="0">
                <a:solidFill>
                  <a:srgbClr val="2F2B20"/>
                </a:solidFill>
              </a:rPr>
              <a:t>}</a:t>
            </a: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{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Σ*: η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 = </a:t>
            </a:r>
            <a:r>
              <a:rPr lang="en-US" sz="2200" dirty="0" err="1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200" baseline="30000" dirty="0" err="1">
                <a:solidFill>
                  <a:srgbClr val="2F2B20"/>
                </a:solidFill>
                <a:sym typeface="Symbol" pitchFamily="18" charset="2"/>
              </a:rPr>
              <a:t>R</a:t>
            </a:r>
            <a:r>
              <a:rPr lang="el-GR" sz="2200" dirty="0">
                <a:solidFill>
                  <a:srgbClr val="2F2B20"/>
                </a:solidFill>
              </a:rPr>
              <a:t>}</a:t>
            </a: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Ένας τρόπος για να ορίζουμε άπειρες γλώσσες:</a:t>
            </a:r>
          </a:p>
          <a:p>
            <a:pPr lvl="0" indent="-228600" algn="ctr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L=</a:t>
            </a:r>
            <a:r>
              <a:rPr lang="el-GR" sz="2200" dirty="0">
                <a:solidFill>
                  <a:srgbClr val="2F2B20"/>
                </a:solidFill>
              </a:rPr>
              <a:t>{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Σ*: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η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έχει την ιδιότητα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P</a:t>
            </a:r>
            <a:r>
              <a:rPr lang="el-GR" sz="2200" dirty="0">
                <a:solidFill>
                  <a:srgbClr val="2F2B20"/>
                </a:solidFill>
              </a:rPr>
              <a:t>}</a:t>
            </a:r>
            <a:endParaRPr lang="en-GB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6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(7/9)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Αν Σ είναι ένα πεπερασμένο αλφάβητο, τότε το Σ* είναι σίγουρα άπειρο, αλλά είναι ένα μετρήσιμα άπειρο σύνολο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dirty="0">
                <a:solidFill>
                  <a:srgbClr val="2F2B20"/>
                </a:solidFill>
              </a:rPr>
              <a:t>	Μπορούμε να κατασκευάσουμε μία </a:t>
            </a:r>
            <a:r>
              <a:rPr lang="el-GR" sz="2000" dirty="0" err="1">
                <a:solidFill>
                  <a:srgbClr val="2F2B20"/>
                </a:solidFill>
              </a:rPr>
              <a:t>αμφιμονοσήμαντη</a:t>
            </a:r>
            <a:r>
              <a:rPr lang="el-GR" sz="2000" dirty="0">
                <a:solidFill>
                  <a:srgbClr val="2F2B20"/>
                </a:solidFill>
              </a:rPr>
              <a:t> αντιστοιχία </a:t>
            </a:r>
            <a:r>
              <a:rPr lang="en-US" sz="2000" dirty="0">
                <a:solidFill>
                  <a:srgbClr val="2F2B20"/>
                </a:solidFill>
              </a:rPr>
              <a:t>f: N 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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Σ*: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	πρέπει πρώτα να διατάξουμε το αλφάβητο, έστω Σ={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l-GR" sz="2000" baseline="-25000" dirty="0">
                <a:solidFill>
                  <a:srgbClr val="2F2B20"/>
                </a:solidFill>
                <a:sym typeface="Symbol" pitchFamily="18" charset="2"/>
              </a:rPr>
              <a:t>1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, . . ., 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2000" baseline="-25000" dirty="0">
                <a:solidFill>
                  <a:srgbClr val="2F2B20"/>
                </a:solidFill>
                <a:sym typeface="Symbol" pitchFamily="18" charset="2"/>
              </a:rPr>
              <a:t>n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}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,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όπου τα 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2000" baseline="-25000" dirty="0">
                <a:solidFill>
                  <a:srgbClr val="2F2B20"/>
                </a:solidFill>
                <a:sym typeface="Symbol" pitchFamily="18" charset="2"/>
              </a:rPr>
              <a:t>1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, . . ., a</a:t>
            </a:r>
            <a:r>
              <a:rPr lang="en-US" sz="2000" baseline="-25000" dirty="0">
                <a:solidFill>
                  <a:srgbClr val="2F2B20"/>
                </a:solidFill>
                <a:sym typeface="Symbol" pitchFamily="18" charset="2"/>
              </a:rPr>
              <a:t>n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είναι διαφορετικά. Τα στοιχεία του Σ* μπορούν να απαριθμηθούν με τον εξής τρόπο:</a:t>
            </a: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	(1) για κάθε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k0,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όλες οι συμβολοσειρές μήκους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k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απαριθμούνται πριν από όλες τις συμβολοσειρές που έχουν μήκος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k+1</a:t>
            </a:r>
          </a:p>
          <a:p>
            <a:pPr marL="640080" lvl="1" indent="-228600">
              <a:spcBef>
                <a:spcPct val="20000"/>
              </a:spcBef>
              <a:buClr>
                <a:srgbClr val="9CBEBD"/>
              </a:buClr>
              <a:buNone/>
            </a:pP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	(2)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οι </a:t>
            </a:r>
            <a:r>
              <a:rPr lang="en-US" sz="1800" dirty="0" err="1">
                <a:solidFill>
                  <a:srgbClr val="2F2B20"/>
                </a:solidFill>
                <a:sym typeface="Symbol" pitchFamily="18" charset="2"/>
              </a:rPr>
              <a:t>n</a:t>
            </a:r>
            <a:r>
              <a:rPr lang="en-US" sz="1800" baseline="30000" dirty="0" err="1">
                <a:solidFill>
                  <a:srgbClr val="2F2B20"/>
                </a:solidFill>
                <a:sym typeface="Symbol" pitchFamily="18" charset="2"/>
              </a:rPr>
              <a:t>k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συμβολοσειρές μήκους ακριβώς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k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απαριθμούνται λεξικογραφικά, δηλαδή η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1800" baseline="-25000" dirty="0">
                <a:solidFill>
                  <a:srgbClr val="2F2B20"/>
                </a:solidFill>
                <a:sym typeface="Symbol" pitchFamily="18" charset="2"/>
              </a:rPr>
              <a:t>i1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. . .</a:t>
            </a:r>
            <a:r>
              <a:rPr lang="en-US" sz="1800" dirty="0" err="1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1800" baseline="-25000" dirty="0" err="1">
                <a:solidFill>
                  <a:srgbClr val="2F2B20"/>
                </a:solidFill>
                <a:sym typeface="Symbol" pitchFamily="18" charset="2"/>
              </a:rPr>
              <a:t>ik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προηγείται της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1800" baseline="-25000" dirty="0">
                <a:solidFill>
                  <a:srgbClr val="2F2B20"/>
                </a:solidFill>
                <a:sym typeface="Symbol" pitchFamily="18" charset="2"/>
              </a:rPr>
              <a:t>j1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. . .</a:t>
            </a:r>
            <a:r>
              <a:rPr lang="en-US" sz="1800" dirty="0" err="1">
                <a:solidFill>
                  <a:srgbClr val="2F2B20"/>
                </a:solidFill>
                <a:sym typeface="Symbol" pitchFamily="18" charset="2"/>
              </a:rPr>
              <a:t>a</a:t>
            </a:r>
            <a:r>
              <a:rPr lang="en-US" sz="1800" baseline="-25000" dirty="0" err="1">
                <a:solidFill>
                  <a:srgbClr val="2F2B20"/>
                </a:solidFill>
                <a:sym typeface="Symbol" pitchFamily="18" charset="2"/>
              </a:rPr>
              <a:t>jk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υπό την προϋπόθεση ότι για κάποιο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m,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0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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m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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k-1, </a:t>
            </a:r>
            <a:r>
              <a:rPr lang="en-US" sz="1800" dirty="0" err="1">
                <a:solidFill>
                  <a:srgbClr val="2F2B20"/>
                </a:solidFill>
                <a:sym typeface="Symbol" pitchFamily="18" charset="2"/>
              </a:rPr>
              <a:t>i</a:t>
            </a:r>
            <a:r>
              <a:rPr lang="en-US" sz="1800" baseline="-25000" dirty="0" err="1">
                <a:solidFill>
                  <a:srgbClr val="2F2B20"/>
                </a:solidFill>
                <a:sym typeface="Symbol" pitchFamily="18" charset="2"/>
              </a:rPr>
              <a:t>l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= </a:t>
            </a:r>
            <a:r>
              <a:rPr lang="en-US" sz="1800" dirty="0" err="1">
                <a:solidFill>
                  <a:srgbClr val="2F2B20"/>
                </a:solidFill>
                <a:sym typeface="Symbol" pitchFamily="18" charset="2"/>
              </a:rPr>
              <a:t>j</a:t>
            </a:r>
            <a:r>
              <a:rPr lang="en-US" sz="1800" baseline="-25000" dirty="0" err="1">
                <a:solidFill>
                  <a:srgbClr val="2F2B20"/>
                </a:solidFill>
                <a:sym typeface="Symbol" pitchFamily="18" charset="2"/>
              </a:rPr>
              <a:t>l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για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l = 1, . . ., m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και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i</a:t>
            </a:r>
            <a:r>
              <a:rPr lang="en-US" sz="1800" baseline="-25000" dirty="0">
                <a:solidFill>
                  <a:srgbClr val="2F2B20"/>
                </a:solidFill>
                <a:sym typeface="Symbol" pitchFamily="18" charset="2"/>
              </a:rPr>
              <a:t>m+1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&lt; j</a:t>
            </a:r>
            <a:r>
              <a:rPr lang="en-US" sz="1800" baseline="-25000" dirty="0">
                <a:solidFill>
                  <a:srgbClr val="2F2B20"/>
                </a:solidFill>
                <a:sym typeface="Symbol" pitchFamily="18" charset="2"/>
              </a:rPr>
              <a:t>m+1</a:t>
            </a:r>
            <a:endParaRPr lang="en-GB" sz="1800" baseline="-25000" dirty="0">
              <a:solidFill>
                <a:srgbClr val="2F2B20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112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(8/9)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ΠΑΡΑΔΕΙΓΜΑΤΑ: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Αν Σ</a:t>
            </a:r>
            <a:r>
              <a:rPr lang="en-US" sz="2200" dirty="0">
                <a:solidFill>
                  <a:srgbClr val="2F2B20"/>
                </a:solidFill>
              </a:rPr>
              <a:t> = {0, 1</a:t>
            </a:r>
            <a:r>
              <a:rPr lang="el-GR" sz="2200" dirty="0">
                <a:solidFill>
                  <a:srgbClr val="2F2B20"/>
                </a:solidFill>
              </a:rPr>
              <a:t>}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</a:t>
            </a:r>
            <a:r>
              <a:rPr lang="el-GR" sz="2200" dirty="0">
                <a:solidFill>
                  <a:srgbClr val="2F2B20"/>
                </a:solidFill>
              </a:rPr>
              <a:t>η σειρά θα ήταν ως εξής: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</a:t>
            </a:r>
            <a:r>
              <a:rPr lang="en-US" sz="2200" dirty="0">
                <a:solidFill>
                  <a:srgbClr val="2F2B20"/>
                </a:solidFill>
              </a:rPr>
              <a:t>e, 0, 1, 00, 01, 10, 000, 001, 010, 011, . . . . . . .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Εφόσον οι γλώσσες είναι σύνολα μπορούν να συνδυαστούν με τις πράξεις συνόλων, ένωση, τομή και διαφορά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endParaRPr lang="el-GR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</a:rPr>
              <a:t>Όταν κάποιο αλφάβητο γίνεται κατανοητό από τα </a:t>
            </a:r>
            <a:r>
              <a:rPr lang="el-GR" sz="2200" dirty="0" err="1">
                <a:solidFill>
                  <a:srgbClr val="2F2B20"/>
                </a:solidFill>
              </a:rPr>
              <a:t>συμφραζόμενα</a:t>
            </a:r>
            <a:r>
              <a:rPr lang="el-GR" sz="2200" dirty="0">
                <a:solidFill>
                  <a:srgbClr val="2F2B20"/>
                </a:solidFill>
              </a:rPr>
              <a:t> τότε θα γράφουμε     το </a:t>
            </a:r>
            <a:r>
              <a:rPr lang="el-GR" sz="2200" b="1" dirty="0">
                <a:solidFill>
                  <a:srgbClr val="2F2B20"/>
                </a:solidFill>
              </a:rPr>
              <a:t>συμπλήρωμα του Α</a:t>
            </a:r>
            <a:r>
              <a:rPr lang="el-GR" sz="2200" dirty="0">
                <a:solidFill>
                  <a:srgbClr val="2F2B20"/>
                </a:solidFill>
              </a:rPr>
              <a:t>, αντί για τη διαφορά Σ*-Α  </a:t>
            </a:r>
            <a:endParaRPr lang="en-US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Αλφάβητο &amp; Γλώσσες</a:t>
            </a:r>
            <a:r>
              <a:rPr lang="en-US" dirty="0">
                <a:solidFill>
                  <a:srgbClr val="675E47"/>
                </a:solidFill>
              </a:rPr>
              <a:t> (9/9)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Παράθεση γλωσσών</a:t>
            </a:r>
            <a:r>
              <a:rPr lang="en-US" sz="2200" dirty="0">
                <a:solidFill>
                  <a:srgbClr val="2F2B20"/>
                </a:solidFill>
              </a:rPr>
              <a:t> L</a:t>
            </a:r>
            <a:r>
              <a:rPr lang="en-US" sz="2200" baseline="-25000" dirty="0">
                <a:solidFill>
                  <a:srgbClr val="2F2B20"/>
                </a:solidFill>
              </a:rPr>
              <a:t>1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και </a:t>
            </a:r>
            <a:r>
              <a:rPr lang="en-US" sz="2200" dirty="0">
                <a:solidFill>
                  <a:srgbClr val="2F2B20"/>
                </a:solidFill>
              </a:rPr>
              <a:t>L</a:t>
            </a:r>
            <a:r>
              <a:rPr lang="en-US" sz="2200" baseline="-25000" dirty="0">
                <a:solidFill>
                  <a:srgbClr val="2F2B20"/>
                </a:solidFill>
              </a:rPr>
              <a:t>2</a:t>
            </a:r>
            <a:r>
              <a:rPr lang="en-US" sz="2200" dirty="0">
                <a:solidFill>
                  <a:srgbClr val="2F2B20"/>
                </a:solidFill>
              </a:rPr>
              <a:t> </a:t>
            </a:r>
            <a:r>
              <a:rPr lang="el-GR" sz="2200" dirty="0">
                <a:solidFill>
                  <a:srgbClr val="2F2B20"/>
                </a:solidFill>
              </a:rPr>
              <a:t>είναι η γλώσσα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		</a:t>
            </a:r>
            <a:r>
              <a:rPr lang="en-US" sz="2200" dirty="0">
                <a:solidFill>
                  <a:srgbClr val="2F2B20"/>
                </a:solidFill>
              </a:rPr>
              <a:t>L = L</a:t>
            </a:r>
            <a:r>
              <a:rPr lang="en-US" sz="2200" baseline="-25000" dirty="0">
                <a:solidFill>
                  <a:srgbClr val="2F2B20"/>
                </a:solidFill>
              </a:rPr>
              <a:t>1</a:t>
            </a:r>
            <a:r>
              <a:rPr lang="en-US" sz="2200" dirty="0">
                <a:solidFill>
                  <a:srgbClr val="2F2B20"/>
                </a:solidFill>
              </a:rPr>
              <a:t>L</a:t>
            </a:r>
            <a:r>
              <a:rPr lang="en-US" sz="2200" baseline="-25000" dirty="0">
                <a:solidFill>
                  <a:srgbClr val="2F2B20"/>
                </a:solidFill>
              </a:rPr>
              <a:t>2</a:t>
            </a:r>
            <a:r>
              <a:rPr lang="en-US" sz="2200" dirty="0">
                <a:solidFill>
                  <a:srgbClr val="2F2B20"/>
                </a:solidFill>
              </a:rPr>
              <a:t> = {w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Σ*: η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 = </a:t>
            </a:r>
            <a:r>
              <a:rPr lang="en-US" sz="2200" dirty="0" err="1">
                <a:solidFill>
                  <a:srgbClr val="2F2B20"/>
                </a:solidFill>
                <a:sym typeface="Symbol" pitchFamily="18" charset="2"/>
              </a:rPr>
              <a:t>xy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xL</a:t>
            </a:r>
            <a:r>
              <a:rPr lang="en-US" sz="2200" baseline="-25000" dirty="0">
                <a:solidFill>
                  <a:srgbClr val="2F2B20"/>
                </a:solidFill>
                <a:sym typeface="Symbol" pitchFamily="18" charset="2"/>
              </a:rPr>
              <a:t>1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και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yL</a:t>
            </a:r>
            <a:r>
              <a:rPr lang="en-US" sz="2200" baseline="-25000" dirty="0">
                <a:solidFill>
                  <a:srgbClr val="2F2B20"/>
                </a:solidFill>
                <a:sym typeface="Symbol" pitchFamily="18" charset="2"/>
              </a:rPr>
              <a:t>2</a:t>
            </a:r>
            <a:r>
              <a:rPr lang="en-US" sz="2200" dirty="0">
                <a:solidFill>
                  <a:srgbClr val="2F2B20"/>
                </a:solidFill>
              </a:rPr>
              <a:t>}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n-US" sz="2200" b="1" dirty="0">
                <a:solidFill>
                  <a:srgbClr val="2F2B20"/>
                </a:solidFill>
              </a:rPr>
              <a:t>Kleene star </a:t>
            </a:r>
            <a:r>
              <a:rPr lang="el-GR" sz="2200" dirty="0">
                <a:solidFill>
                  <a:srgbClr val="2F2B20"/>
                </a:solidFill>
              </a:rPr>
              <a:t>μιας γλώσσας </a:t>
            </a:r>
            <a:r>
              <a:rPr lang="en-US" sz="2200" dirty="0">
                <a:solidFill>
                  <a:srgbClr val="2F2B20"/>
                </a:solidFill>
              </a:rPr>
              <a:t>L </a:t>
            </a:r>
            <a:r>
              <a:rPr lang="el-GR" sz="2200" dirty="0">
                <a:solidFill>
                  <a:srgbClr val="2F2B20"/>
                </a:solidFill>
              </a:rPr>
              <a:t>συμβολίζεται με </a:t>
            </a:r>
            <a:r>
              <a:rPr lang="en-US" sz="2200" dirty="0">
                <a:solidFill>
                  <a:srgbClr val="2F2B20"/>
                </a:solidFill>
              </a:rPr>
              <a:t>L* </a:t>
            </a:r>
            <a:r>
              <a:rPr lang="el-GR" sz="2200" dirty="0">
                <a:solidFill>
                  <a:srgbClr val="2F2B20"/>
                </a:solidFill>
              </a:rPr>
              <a:t>είναι το σύνολο όλων των συμβολοσειρών που προκύπτουν από την παράθεση 0 ή περισσοτέρων συμβολοσειρών της </a:t>
            </a:r>
            <a:r>
              <a:rPr lang="en-US" sz="2200" dirty="0">
                <a:solidFill>
                  <a:srgbClr val="2F2B20"/>
                </a:solidFill>
              </a:rPr>
              <a:t>L: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	L</a:t>
            </a:r>
            <a:r>
              <a:rPr lang="el-GR" sz="2200" dirty="0">
                <a:solidFill>
                  <a:srgbClr val="2F2B20"/>
                </a:solidFill>
              </a:rPr>
              <a:t>* = {</a:t>
            </a:r>
            <a:r>
              <a:rPr lang="en-US" sz="2200" dirty="0">
                <a:solidFill>
                  <a:srgbClr val="2F2B20"/>
                </a:solidFill>
              </a:rPr>
              <a:t>w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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Σ*: η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 = w</a:t>
            </a:r>
            <a:r>
              <a:rPr lang="en-US" sz="2200" baseline="-25000" dirty="0">
                <a:solidFill>
                  <a:srgbClr val="2F2B20"/>
                </a:solidFill>
                <a:sym typeface="Symbol" pitchFamily="18" charset="2"/>
              </a:rPr>
              <a:t>1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 . . . </a:t>
            </a:r>
            <a:r>
              <a:rPr lang="en-US" sz="2200" dirty="0" err="1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200" baseline="-25000" dirty="0" err="1">
                <a:solidFill>
                  <a:srgbClr val="2F2B20"/>
                </a:solidFill>
                <a:sym typeface="Symbol" pitchFamily="18" charset="2"/>
              </a:rPr>
              <a:t>k</a:t>
            </a:r>
            <a:r>
              <a:rPr lang="en-US" sz="2200" baseline="-250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για κάποιο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k0 </a:t>
            </a: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και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200" baseline="-25000" dirty="0">
                <a:solidFill>
                  <a:srgbClr val="2F2B20"/>
                </a:solidFill>
                <a:sym typeface="Symbol" pitchFamily="18" charset="2"/>
              </a:rPr>
              <a:t>1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 , . . </a:t>
            </a:r>
            <a:r>
              <a:rPr lang="en-US" sz="2200" dirty="0" err="1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n-US" sz="2200" baseline="-25000" dirty="0" err="1">
                <a:solidFill>
                  <a:srgbClr val="2F2B20"/>
                </a:solidFill>
                <a:sym typeface="Symbol" pitchFamily="18" charset="2"/>
              </a:rPr>
              <a:t>k</a:t>
            </a:r>
            <a:r>
              <a:rPr lang="en-US" sz="2200" dirty="0" err="1">
                <a:solidFill>
                  <a:srgbClr val="2F2B20"/>
                </a:solidFill>
                <a:sym typeface="Symbol" pitchFamily="18" charset="2"/>
              </a:rPr>
              <a:t>L</a:t>
            </a:r>
            <a:r>
              <a:rPr lang="el-GR" sz="2200" dirty="0">
                <a:solidFill>
                  <a:srgbClr val="2F2B20"/>
                </a:solidFill>
              </a:rPr>
              <a:t>}</a:t>
            </a:r>
            <a:endParaRPr lang="en-US" sz="22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Ισχύει</a:t>
            </a:r>
            <a:r>
              <a:rPr lang="el-GR" sz="2200" b="1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n-US" sz="2200" b="1" dirty="0">
                <a:solidFill>
                  <a:srgbClr val="2F2B20"/>
                </a:solidFill>
                <a:sym typeface="Symbol" pitchFamily="18" charset="2"/>
              </a:rPr>
              <a:t>* = e</a:t>
            </a:r>
            <a:endParaRPr lang="el-GR" sz="2200" dirty="0">
              <a:solidFill>
                <a:srgbClr val="2F2B20"/>
              </a:solidFill>
              <a:sym typeface="Symbol" pitchFamily="18" charset="2"/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dirty="0">
                <a:solidFill>
                  <a:srgbClr val="2F2B20"/>
                </a:solidFill>
                <a:sym typeface="Symbol" pitchFamily="18" charset="2"/>
              </a:rPr>
              <a:t>Συμβολίζουμε με </a:t>
            </a:r>
            <a:r>
              <a:rPr lang="en-US" sz="2200" dirty="0">
                <a:solidFill>
                  <a:srgbClr val="2F2B20"/>
                </a:solidFill>
                <a:sym typeface="Symbol" pitchFamily="18" charset="2"/>
              </a:rPr>
              <a:t>L+ = LL*</a:t>
            </a:r>
            <a:endParaRPr lang="en-US" sz="22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Λογικά Επιχειρήματα, Αλφάβητα &amp; Γλώσσες</a:t>
            </a:r>
            <a:r>
              <a:rPr lang="en-US" sz="2800" dirty="0"/>
              <a:t> </a:t>
            </a:r>
            <a:r>
              <a:rPr lang="en-US" sz="2800" dirty="0" smtClean="0"/>
              <a:t>(2/2</a:t>
            </a:r>
            <a:r>
              <a:rPr lang="en-US" sz="2800" dirty="0"/>
              <a:t>)</a:t>
            </a:r>
          </a:p>
          <a:p>
            <a:pPr algn="l"/>
            <a:endParaRPr lang="el-GR" sz="14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Πεπερασμένη Αναπαράσταση γλωσσών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b="1" dirty="0">
                <a:solidFill>
                  <a:srgbClr val="2F2B20"/>
                </a:solidFill>
              </a:rPr>
              <a:t>ΠΑΡΑΔΕΙΓΜΑ: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b="1" dirty="0">
                <a:solidFill>
                  <a:srgbClr val="2F2B20"/>
                </a:solidFill>
              </a:rPr>
              <a:t>	</a:t>
            </a:r>
            <a:r>
              <a:rPr lang="en-US" sz="2000" b="1" dirty="0">
                <a:solidFill>
                  <a:srgbClr val="2F2B20"/>
                </a:solidFill>
              </a:rPr>
              <a:t>L = {</a:t>
            </a:r>
            <a:r>
              <a:rPr lang="en-US" sz="2000" dirty="0">
                <a:solidFill>
                  <a:srgbClr val="2F2B20"/>
                </a:solidFill>
              </a:rPr>
              <a:t>w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{0,1}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*: η 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w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έχει δύο ή τρεις εμφανίσεις του 1, εκ των οποίων η πρώτη και η δεύτερη δεν είναι συνεχόμενες</a:t>
            </a:r>
            <a:r>
              <a:rPr lang="en-US" sz="2000" b="1" dirty="0">
                <a:solidFill>
                  <a:srgbClr val="2F2B20"/>
                </a:solidFill>
              </a:rPr>
              <a:t>}</a:t>
            </a:r>
            <a:endParaRPr lang="el-GR" sz="2000" b="1" dirty="0">
              <a:solidFill>
                <a:srgbClr val="2F2B20"/>
              </a:solidFill>
            </a:endParaRPr>
          </a:p>
          <a:p>
            <a:pPr lvl="0" indent="-228600" algn="ctr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000" b="1" dirty="0">
                <a:solidFill>
                  <a:srgbClr val="2F2B20"/>
                </a:solidFill>
              </a:rPr>
              <a:t>L = 0*10*010*(10*</a:t>
            </a:r>
            <a:r>
              <a:rPr lang="en-US" sz="2000" b="1" dirty="0">
                <a:solidFill>
                  <a:srgbClr val="2F2B20"/>
                </a:solidFill>
                <a:sym typeface="Symbol" pitchFamily="18" charset="2"/>
              </a:rPr>
              <a:t> *</a:t>
            </a:r>
            <a:r>
              <a:rPr lang="en-US" sz="2000" b="1" dirty="0">
                <a:solidFill>
                  <a:srgbClr val="2F2B20"/>
                </a:solidFill>
              </a:rPr>
              <a:t>)</a:t>
            </a:r>
            <a:endParaRPr lang="en-US" sz="2000" dirty="0">
              <a:solidFill>
                <a:srgbClr val="2F2B20"/>
              </a:solidFill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Μία</a:t>
            </a:r>
            <a:r>
              <a:rPr lang="en-US" sz="2000" b="1" dirty="0">
                <a:solidFill>
                  <a:srgbClr val="2F2B20"/>
                </a:solidFill>
              </a:rPr>
              <a:t> </a:t>
            </a:r>
            <a:r>
              <a:rPr lang="el-GR" sz="2000" b="1" dirty="0">
                <a:solidFill>
                  <a:srgbClr val="2F2B20"/>
                </a:solidFill>
              </a:rPr>
              <a:t>κανονική έκφραση</a:t>
            </a:r>
            <a:r>
              <a:rPr lang="el-GR" sz="2000" dirty="0">
                <a:solidFill>
                  <a:srgbClr val="2F2B20"/>
                </a:solidFill>
              </a:rPr>
              <a:t> περιγράφει μία γλώσσα χρησιμοποιώντας αποκλειστικά απλά σύμβολα και το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 συνδυασμένα με τα σύμβολα </a:t>
            </a:r>
            <a:r>
              <a:rPr lang="en-US" sz="2000" b="1" dirty="0">
                <a:solidFill>
                  <a:srgbClr val="2F2B20"/>
                </a:solidFill>
                <a:sym typeface="Symbol" pitchFamily="18" charset="2"/>
              </a:rPr>
              <a:t></a:t>
            </a:r>
            <a:r>
              <a:rPr lang="el-GR" sz="2000" b="1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και *, ίσως με τη βοήθεια παρενθέσεων.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Κανονικές εκφράσεις είναι όλες οι συμβολοσειρές του αλφαβήτου Σ </a:t>
            </a:r>
            <a:r>
              <a:rPr lang="en-US" sz="2000" b="1" dirty="0">
                <a:solidFill>
                  <a:srgbClr val="2F2B20"/>
                </a:solidFill>
                <a:sym typeface="Symbol" pitchFamily="18" charset="2"/>
              </a:rPr>
              <a:t></a:t>
            </a:r>
            <a:r>
              <a:rPr lang="el-GR" sz="2000" b="1" dirty="0">
                <a:solidFill>
                  <a:srgbClr val="2F2B20"/>
                </a:solidFill>
                <a:sym typeface="Symbol" pitchFamily="18" charset="2"/>
              </a:rPr>
              <a:t> {(, ),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, </a:t>
            </a:r>
            <a:r>
              <a:rPr lang="en-US" sz="2000" b="1" dirty="0">
                <a:solidFill>
                  <a:srgbClr val="2F2B20"/>
                </a:solidFill>
                <a:sym typeface="Symbol" pitchFamily="18" charset="2"/>
              </a:rPr>
              <a:t></a:t>
            </a:r>
            <a:r>
              <a:rPr lang="el-GR" sz="2000" b="1" dirty="0">
                <a:solidFill>
                  <a:srgbClr val="2F2B20"/>
                </a:solidFill>
                <a:sym typeface="Symbol" pitchFamily="18" charset="2"/>
              </a:rPr>
              <a:t>, *}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που μπορούν να κατασκευαστούν ως ακολούθως:</a:t>
            </a:r>
          </a:p>
          <a:p>
            <a:pPr marL="640080" lvl="1" indent="-228600">
              <a:lnSpc>
                <a:spcPct val="90000"/>
              </a:lnSpc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 και κάθε στοιχείο του Σ είναι κανονική έκφραση</a:t>
            </a:r>
          </a:p>
          <a:p>
            <a:pPr marL="640080" lvl="1" indent="-228600">
              <a:lnSpc>
                <a:spcPct val="90000"/>
              </a:lnSpc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1800" dirty="0">
                <a:solidFill>
                  <a:srgbClr val="2F2B20"/>
                </a:solidFill>
              </a:rPr>
              <a:t>αν α και β είναι κανονικές εκφράσεις, τότε είναι επίσης και η (</a:t>
            </a:r>
            <a:r>
              <a:rPr lang="el-GR" sz="1800" dirty="0" err="1">
                <a:solidFill>
                  <a:srgbClr val="2F2B20"/>
                </a:solidFill>
              </a:rPr>
              <a:t>αβ</a:t>
            </a:r>
            <a:r>
              <a:rPr lang="el-GR" sz="1800" dirty="0">
                <a:solidFill>
                  <a:srgbClr val="2F2B20"/>
                </a:solidFill>
              </a:rPr>
              <a:t>)</a:t>
            </a:r>
          </a:p>
          <a:p>
            <a:pPr marL="640080" lvl="1" indent="-228600">
              <a:lnSpc>
                <a:spcPct val="90000"/>
              </a:lnSpc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1800" dirty="0">
                <a:solidFill>
                  <a:srgbClr val="2F2B20"/>
                </a:solidFill>
              </a:rPr>
              <a:t>αν α και β είναι κανονικές εκφράσεις και η (α  </a:t>
            </a:r>
            <a:r>
              <a:rPr lang="en-US" sz="1800" b="1" dirty="0">
                <a:solidFill>
                  <a:srgbClr val="2F2B20"/>
                </a:solidFill>
                <a:sym typeface="Symbol" pitchFamily="18" charset="2"/>
              </a:rPr>
              <a:t></a:t>
            </a:r>
            <a:r>
              <a:rPr lang="el-GR" sz="1800" b="1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β</a:t>
            </a:r>
            <a:r>
              <a:rPr lang="el-GR" sz="1800" dirty="0">
                <a:solidFill>
                  <a:srgbClr val="2F2B20"/>
                </a:solidFill>
              </a:rPr>
              <a:t>) είναι επίσης</a:t>
            </a:r>
          </a:p>
          <a:p>
            <a:pPr marL="640080" lvl="1" indent="-228600">
              <a:lnSpc>
                <a:spcPct val="90000"/>
              </a:lnSpc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1800" dirty="0">
                <a:solidFill>
                  <a:srgbClr val="2F2B20"/>
                </a:solidFill>
              </a:rPr>
              <a:t>αν α είναι κανονική έκφραση και η α* είναι επίσης </a:t>
            </a:r>
          </a:p>
          <a:p>
            <a:pPr marL="640080" lvl="1" indent="-228600">
              <a:lnSpc>
                <a:spcPct val="90000"/>
              </a:lnSpc>
              <a:spcBef>
                <a:spcPct val="20000"/>
              </a:spcBef>
              <a:buClr>
                <a:srgbClr val="9CBEBD"/>
              </a:buClr>
              <a:buFont typeface="Arial" pitchFamily="34" charset="0"/>
              <a:buChar char="•"/>
            </a:pPr>
            <a:r>
              <a:rPr lang="el-GR" sz="1800" dirty="0">
                <a:solidFill>
                  <a:srgbClr val="2F2B20"/>
                </a:solidFill>
              </a:rPr>
              <a:t>τίποτα δεν είναι κανονική έκφραση, εκτός και αν προκύπτει από τα παραπάνω</a:t>
            </a:r>
            <a:endParaRPr lang="en-US" sz="1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4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Πεπερασμένη Αναπαράσταση γλωσσών (2/5)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273324"/>
            <a:ext cx="8240150" cy="3852804"/>
          </a:xfrm>
        </p:spPr>
        <p:txBody>
          <a:bodyPr>
            <a:noAutofit/>
          </a:bodyPr>
          <a:lstStyle/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Η σχέση ανάμεσα στις κανονικές εκφράσεις και τις γλώσσες που αναπαριστούν ορίζεται από μία συνάρτηση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£,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τέτοια ώστε αν α είναι μια οποιαδήποτε κανονική έκφραση, τότε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(α) να είναι η γλώσσα που </a:t>
            </a:r>
            <a:r>
              <a:rPr lang="el-GR" sz="1800" dirty="0" err="1">
                <a:solidFill>
                  <a:srgbClr val="2F2B20"/>
                </a:solidFill>
                <a:sym typeface="HERMAN" pitchFamily="2" charset="2"/>
              </a:rPr>
              <a:t>αναπαριστάται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από το α. Δηλαδή, η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είναι μία συνάρτηση από συμβολοσειρές σε γλώσσες. Η συνάρτηση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ορίζεται ως εξής: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(1)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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=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 και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=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{α} για κάθε </a:t>
            </a:r>
            <a:r>
              <a:rPr lang="el-GR" sz="1800" dirty="0" err="1">
                <a:solidFill>
                  <a:srgbClr val="2F2B20"/>
                </a:solidFill>
                <a:sym typeface="Symbol" pitchFamily="18" charset="2"/>
              </a:rPr>
              <a:t>αΣ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(2) Αν α και β είναι κανονικές εκφράσεις, τότε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 err="1">
                <a:solidFill>
                  <a:srgbClr val="2F2B20"/>
                </a:solidFill>
                <a:sym typeface="Symbol" pitchFamily="18" charset="2"/>
              </a:rPr>
              <a:t>αβ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β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(3) Αν α και β είναι κανονικές εκφράσεις, τότε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 err="1">
                <a:solidFill>
                  <a:srgbClr val="2F2B20"/>
                </a:solidFill>
                <a:sym typeface="Symbol" pitchFamily="18" charset="2"/>
              </a:rPr>
              <a:t>αβ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β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(4) Αν α είναι κανονική έκφραση, τότε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α*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)* 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l-GR" sz="1800" dirty="0">
              <a:solidFill>
                <a:srgbClr val="2F2B20"/>
              </a:solidFill>
              <a:sym typeface="Symbol" pitchFamily="18" charset="2"/>
            </a:endParaRP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	</a:t>
            </a:r>
            <a:r>
              <a:rPr lang="el-GR" sz="1800" b="1" dirty="0">
                <a:solidFill>
                  <a:srgbClr val="2F2B20"/>
                </a:solidFill>
                <a:sym typeface="Symbol" pitchFamily="18" charset="2"/>
              </a:rPr>
              <a:t>ΠΑΡΑΔΕΙΓΜΑ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: Ποια είναι η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((α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)*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;</a:t>
            </a:r>
            <a:endParaRPr lang="en-US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	 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((α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)*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= 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((α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)*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σύμφωνα με τη (2)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		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((α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)*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{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}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σύμφωνα με τη (1)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		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(α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*{α} σύμφωνα με την (4)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		=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(£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)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*{α} σύμφωνα με την (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3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endParaRPr lang="en-US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			= ({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α}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 {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}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 )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*{α} σύμφωνα με την (1)</a:t>
            </a:r>
          </a:p>
          <a:p>
            <a:pPr lvl="0" indent="-228600" algn="just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		= {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w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{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α,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b}*: w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τελειώνει σε α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}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8233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Πεπερασμένη Αναπαράσταση γλωσσών (3/5)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273324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Η κλάση των </a:t>
            </a:r>
            <a:r>
              <a:rPr lang="el-GR" sz="2000" b="1" dirty="0">
                <a:solidFill>
                  <a:srgbClr val="2F2B20"/>
                </a:solidFill>
              </a:rPr>
              <a:t>κανονικών γλωσσών</a:t>
            </a:r>
            <a:r>
              <a:rPr lang="el-GR" sz="2000" dirty="0">
                <a:solidFill>
                  <a:srgbClr val="2F2B20"/>
                </a:solidFill>
              </a:rPr>
              <a:t> ενός αλφαβήτου Σ ορίζεται να αποτελείται από όλες τις γλώσσες </a:t>
            </a:r>
            <a:r>
              <a:rPr lang="en-US" sz="2000" dirty="0">
                <a:solidFill>
                  <a:srgbClr val="2F2B20"/>
                </a:solidFill>
              </a:rPr>
              <a:t>L </a:t>
            </a:r>
            <a:r>
              <a:rPr lang="el-GR" sz="2000" dirty="0">
                <a:solidFill>
                  <a:srgbClr val="2F2B20"/>
                </a:solidFill>
              </a:rPr>
              <a:t>έτσι ώστε </a:t>
            </a:r>
            <a:r>
              <a:rPr lang="en-US" sz="2000" dirty="0">
                <a:solidFill>
                  <a:srgbClr val="2F2B20"/>
                </a:solidFill>
              </a:rPr>
              <a:t>L = 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£ 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 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για κάποια κανονική έκφραση α του Σ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endParaRPr lang="el-GR" sz="20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Η κλάση των κανονικών γλωσσών του Σ είναι ακριβώς η κλειστότητα του συνόλου γλωσσών</a:t>
            </a:r>
          </a:p>
          <a:p>
            <a:pPr lvl="0" indent="-228600" algn="ctr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{{σ}: σ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 Σ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} </a:t>
            </a:r>
            <a:r>
              <a:rPr lang="el-GR" sz="2000" dirty="0">
                <a:solidFill>
                  <a:srgbClr val="2F2B20"/>
                </a:solidFill>
                <a:sym typeface="Symbol" pitchFamily="18" charset="2"/>
              </a:rPr>
              <a:t> {}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	ως προς τις πράξεις ένωσης, παράθεσης και 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Kleene star.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endParaRPr lang="en-US" sz="20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	</a:t>
            </a:r>
            <a:r>
              <a:rPr lang="en-US" sz="2000" dirty="0" smtClean="0">
                <a:solidFill>
                  <a:srgbClr val="2F2B20"/>
                </a:solidFill>
                <a:sym typeface="HERMAN" pitchFamily="2" charset="2"/>
              </a:rPr>
              <a:t>- </a:t>
            </a:r>
            <a:r>
              <a:rPr lang="el-GR" sz="2000" dirty="0" smtClean="0">
                <a:solidFill>
                  <a:srgbClr val="2F2B20"/>
                </a:solidFill>
                <a:sym typeface="HERMAN" pitchFamily="2" charset="2"/>
              </a:rPr>
              <a:t>ΠΑΡΑΔΕΙΓΜΑ 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ΜΗ ΚΑΝΟΝΙΚΗΣ ΓΛΩΣΣΑΣ: 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	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{0</a:t>
            </a:r>
            <a:r>
              <a:rPr lang="en-US" sz="2000" baseline="30000" dirty="0">
                <a:solidFill>
                  <a:srgbClr val="2F2B20"/>
                </a:solidFill>
                <a:sym typeface="HERMAN" pitchFamily="2" charset="2"/>
              </a:rPr>
              <a:t>n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1</a:t>
            </a:r>
            <a:r>
              <a:rPr lang="en-US" sz="2000" baseline="30000" dirty="0">
                <a:solidFill>
                  <a:srgbClr val="2F2B20"/>
                </a:solidFill>
                <a:sym typeface="HERMAN" pitchFamily="2" charset="2"/>
              </a:rPr>
              <a:t>n</a:t>
            </a: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: n</a:t>
            </a:r>
            <a:r>
              <a:rPr lang="en-US" sz="2000" dirty="0">
                <a:solidFill>
                  <a:srgbClr val="2F2B20"/>
                </a:solidFill>
                <a:sym typeface="Symbol" pitchFamily="18" charset="2"/>
              </a:rPr>
              <a:t>0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}</a:t>
            </a:r>
            <a:endParaRPr lang="en-US" sz="20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000" dirty="0">
                <a:solidFill>
                  <a:srgbClr val="2F2B20"/>
                </a:solidFill>
                <a:sym typeface="HERMAN" pitchFamily="2" charset="2"/>
              </a:rPr>
              <a:t>	</a:t>
            </a:r>
            <a:r>
              <a:rPr lang="en-US" sz="2000" dirty="0" smtClean="0">
                <a:solidFill>
                  <a:srgbClr val="2F2B20"/>
                </a:solidFill>
                <a:sym typeface="HERMAN" pitchFamily="2" charset="2"/>
              </a:rPr>
              <a:t>- </a:t>
            </a:r>
            <a:r>
              <a:rPr lang="el-GR" sz="2000" dirty="0" smtClean="0">
                <a:solidFill>
                  <a:srgbClr val="2F2B20"/>
                </a:solidFill>
                <a:sym typeface="HERMAN" pitchFamily="2" charset="2"/>
              </a:rPr>
              <a:t>ΟΙ </a:t>
            </a:r>
            <a:r>
              <a:rPr lang="el-GR" sz="2000" dirty="0">
                <a:solidFill>
                  <a:srgbClr val="2F2B20"/>
                </a:solidFill>
                <a:sym typeface="HERMAN" pitchFamily="2" charset="2"/>
              </a:rPr>
              <a:t>ΚΑΝΟΝΙΚΕΣ ΕΚΦΡΑΣΕΙΣ ΕΙΝΑΙ ΓΕΝΙΚΑ ΜΙΑ ΑΝΕΠΑΡΚΗΣ ΜΕΘΟΔΟΣ ΠΡΟΣΔΙΟΡΙΣΜΟΥ.</a:t>
            </a:r>
            <a:endParaRPr lang="el-GR" sz="2000" dirty="0">
              <a:solidFill>
                <a:srgbClr val="2F2B20"/>
              </a:solidFill>
              <a:sym typeface="HERMAN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2730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Πεπερασμένη Αναπαράσταση γλωσσών (4/5)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273324"/>
            <a:ext cx="8240150" cy="3852804"/>
          </a:xfrm>
        </p:spPr>
        <p:txBody>
          <a:bodyPr>
            <a:noAutofit/>
          </a:bodyPr>
          <a:lstStyle/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b="1" dirty="0">
                <a:solidFill>
                  <a:srgbClr val="2F2B20"/>
                </a:solidFill>
              </a:rPr>
              <a:t>ΕΡΩΤΗΜΑ</a:t>
            </a:r>
            <a:r>
              <a:rPr lang="el-GR" sz="1800" dirty="0">
                <a:solidFill>
                  <a:srgbClr val="2F2B20"/>
                </a:solidFill>
              </a:rPr>
              <a:t>: ΥΠΑΡΧΕΙ ΑΛΓΟΡΙΘΜΟΣ ΠΟΥ ΝΑ ΑΠΟΦΑΣΙΖΕΙ ΕΑΝ ΜΙΑ ΔΕΔΟΜΕΝΗ ΣΥΜΒΟΛΟΣΕΙΡΑ ΑΝΗΚΕΙ ΣΕ ΜΙΑ ΓΛΩΣΣΑ;</a:t>
            </a: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Ένας αλγόριθμος ειδικά σχεδιασμένος, για κάποια γλώσσα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L,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που απαντάει σε ερωτήσεις του τύπου «Ανήκει η συμβολοσειρά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w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στην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L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;» ονομάζεται </a:t>
            </a:r>
            <a:r>
              <a:rPr lang="el-GR" sz="1800" b="1" dirty="0">
                <a:solidFill>
                  <a:srgbClr val="2F2B20"/>
                </a:solidFill>
                <a:sym typeface="HERMAN" pitchFamily="2" charset="2"/>
              </a:rPr>
              <a:t>μηχανή αναγνώρισης γλώσσας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ΠΑΡΑΔΕΙΓΜΑ: Μία μηχανή αναγνώρισης της γλώσσας</a:t>
            </a:r>
          </a:p>
          <a:p>
            <a:pPr lvl="0" indent="-228600" algn="ctr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L = {w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{0, 1}*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: η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w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 δεν περιέχει τη συμβολοσειρά 111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}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η οποία διαβάζει συμβολοσειρές, ένα σύμβολο τη φορά, από αριστερά προς τα δεξιά, θα μπορούσε να λειτουργήσει ως εξής:</a:t>
            </a:r>
          </a:p>
          <a:p>
            <a:pPr lvl="0" indent="-228600" algn="just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«Κράτα ένα μετρητή, που ξεκινά από το μηδέν και μηδενίζεται κάθε φορά που ένα 0 εμφανίζεται στην είσοδο. Να προσθέτεις μία μονάδα κάθε φορά που ένα 1 εμφανίζεται στην είσοδο. Τερμάτισε με αρνητική απάντηση αν κάποτε ο μετρητής φτάσει στο τρία και με θετική απάντηση αν διαβαστεί όλη η συμβολοσειρά χωρίς ο μετρητής να φτάσει στο τρία»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991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Πεπερασμένη Αναπαράσταση γλωσσών (5/5</a:t>
            </a:r>
            <a:r>
              <a:rPr lang="el-GR" dirty="0" smtClean="0">
                <a:solidFill>
                  <a:srgbClr val="675E47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80960"/>
            <a:ext cx="8240150" cy="3852804"/>
          </a:xfrm>
        </p:spPr>
        <p:txBody>
          <a:bodyPr>
            <a:noAutofit/>
          </a:bodyPr>
          <a:lstStyle/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ΠΑΡΑΔΕΙΓΜΑ </a:t>
            </a:r>
            <a:r>
              <a:rPr lang="el-GR" sz="1800" b="1" dirty="0">
                <a:solidFill>
                  <a:srgbClr val="2F2B20"/>
                </a:solidFill>
                <a:sym typeface="HERMAN" pitchFamily="2" charset="2"/>
              </a:rPr>
              <a:t>ΠΑΡΑΓΩΓΟΥ ΓΛΩΣΣΑΣ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: </a:t>
            </a:r>
            <a:endParaRPr lang="en-US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 algn="ctr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e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 b  bb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)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(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α 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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  </a:t>
            </a:r>
            <a:r>
              <a:rPr lang="el-GR" sz="1800" dirty="0">
                <a:solidFill>
                  <a:srgbClr val="2F2B20"/>
                </a:solidFill>
                <a:sym typeface="Symbol" pitchFamily="18" charset="2"/>
              </a:rPr>
              <a:t>α</a:t>
            </a:r>
            <a:r>
              <a:rPr lang="en-US" sz="1800" dirty="0">
                <a:solidFill>
                  <a:srgbClr val="2F2B20"/>
                </a:solidFill>
                <a:sym typeface="Symbol" pitchFamily="18" charset="2"/>
              </a:rPr>
              <a:t>bb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)*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«Για να παράγεις ένα στοιχείο της γλώσσας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L,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αρχικά γράψε τίποτα ή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ή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. Στη συνέχεια γράψε α ή α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 ή α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bb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και κάνε το ίδιο για οποιονδήποτε αριθμό επαναλήψεων, συμπεριλαμβανομένου και του μηδέν. Όλα τα στοιχεία της </a:t>
            </a:r>
            <a:r>
              <a:rPr lang="en-US" sz="1800" dirty="0">
                <a:solidFill>
                  <a:srgbClr val="2F2B20"/>
                </a:solidFill>
                <a:sym typeface="HERMAN" pitchFamily="2" charset="2"/>
              </a:rPr>
              <a:t>L </a:t>
            </a: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και μόνον αυτά μπορούν να παραχθούν με τον τρόπο αυτό»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Δεν είναι σχεδιασμένοι για να απαντούν σε ερωτήσεις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Δεν είναι </a:t>
            </a:r>
            <a:r>
              <a:rPr lang="el-GR" sz="1800" dirty="0" err="1">
                <a:solidFill>
                  <a:srgbClr val="2F2B20"/>
                </a:solidFill>
              </a:rPr>
              <a:t>ντεντερμινιστικοί</a:t>
            </a:r>
            <a:r>
              <a:rPr lang="el-GR" sz="1800" dirty="0">
                <a:solidFill>
                  <a:srgbClr val="2F2B20"/>
                </a:solidFill>
              </a:rPr>
              <a:t> και άρα δεν προγραμματίζονται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Τελικά δεν είναι αλγόριθμοι</a:t>
            </a: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</a:pP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  <a:p>
            <a:pPr lvl="0" indent="-228600">
              <a:lnSpc>
                <a:spcPct val="90000"/>
              </a:lnSpc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  <a:sym typeface="HERMAN" pitchFamily="2" charset="2"/>
              </a:rPr>
              <a:t>	</a:t>
            </a:r>
            <a:endParaRPr lang="el-GR" sz="1800" dirty="0">
              <a:solidFill>
                <a:srgbClr val="2F2B20"/>
              </a:solidFill>
              <a:sym typeface="HERMAN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341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60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Λογικά Επιχειρήματα, </a:t>
            </a:r>
            <a:endParaRPr lang="en-US" dirty="0" smtClean="0"/>
          </a:p>
          <a:p>
            <a:r>
              <a:rPr lang="el-GR" dirty="0" smtClean="0"/>
              <a:t>Αλφάβητα </a:t>
            </a:r>
            <a:r>
              <a:rPr lang="el-GR" dirty="0"/>
              <a:t>&amp; </a:t>
            </a:r>
            <a:r>
              <a:rPr lang="el-GR" dirty="0" smtClean="0"/>
              <a:t>Γλώσσες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/2</a:t>
            </a:r>
            <a:r>
              <a:rPr lang="el-GR" dirty="0"/>
              <a:t>)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Λογική (1/3)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p(x) η πρόταση “x είναι παραλληλόγραμμο”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q(x) = “x έχει τουλάχιστον μία κάθετη γωνία”.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r(x) = “x είναι ορθογώνιο”.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s(x) = “x είναι τετράγωνο”.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t(x) = “x είναι ρόμβος”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Αληθές ή Ψευδές: </a:t>
            </a:r>
            <a:r>
              <a:rPr lang="el-GR" sz="1800" dirty="0">
                <a:solidFill>
                  <a:srgbClr val="2F2B20"/>
                </a:solidFill>
              </a:rPr>
              <a:t>r(x) ^ s(x) ⇒ t(x)</a:t>
            </a:r>
            <a:r>
              <a:rPr lang="el-GR" sz="1800" b="1" dirty="0">
                <a:solidFill>
                  <a:srgbClr val="2F2B20"/>
                </a:solidFill>
              </a:rPr>
              <a:t> ? </a:t>
            </a:r>
            <a:endParaRPr lang="en-US" sz="18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9" name="Rectangle 2"/>
          <p:cNvSpPr/>
          <p:nvPr/>
        </p:nvSpPr>
        <p:spPr>
          <a:xfrm>
            <a:off x="2915816" y="4798409"/>
            <a:ext cx="3312368" cy="4830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Αληθές Μάλιστα: </a:t>
            </a:r>
            <a:r>
              <a:rPr lang="en-US" dirty="0"/>
              <a:t>s(x) ⇒ t(x)</a:t>
            </a:r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Λογική (2/3)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Οι μεταβλητές x, y, … αντιστοιχούν σε πολύγωνα στο επίπεδο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p(x) η πρόταση “x είναι παραλληλόγραμμο”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q(x) = “x έχει τουλάχιστον μία κάθετη γωνία”.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r(x) = “x είναι ορθογώνιο”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s(x) = “x είναι τετράγωνο”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t(x) = “x είναι ρόμβος”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Αληθές ή Ψευδές</a:t>
            </a:r>
            <a:r>
              <a:rPr lang="el-GR" sz="1800" dirty="0">
                <a:solidFill>
                  <a:srgbClr val="2F2B20"/>
                </a:solidFill>
              </a:rPr>
              <a:t>: p(x) ^ q(x) ⇒ r(x) </a:t>
            </a:r>
            <a:r>
              <a:rPr lang="el-GR" sz="1800" b="1" dirty="0">
                <a:solidFill>
                  <a:srgbClr val="2F2B20"/>
                </a:solidFill>
              </a:rPr>
              <a:t>? </a:t>
            </a:r>
            <a:endParaRPr lang="en-US" sz="1800" b="1" dirty="0">
              <a:solidFill>
                <a:srgbClr val="2F2B20"/>
              </a:solidFill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2915816" y="5024664"/>
            <a:ext cx="3265960" cy="495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Αληθές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33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Λογική (3/3)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Έστω </a:t>
            </a:r>
            <a:r>
              <a:rPr lang="el-GR" sz="1800" i="1" dirty="0">
                <a:solidFill>
                  <a:srgbClr val="453533"/>
                </a:solidFill>
              </a:rPr>
              <a:t>p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η πρόταση “</a:t>
            </a:r>
            <a:r>
              <a:rPr lang="el-GR" sz="1800" i="1" dirty="0">
                <a:solidFill>
                  <a:srgbClr val="453533"/>
                </a:solidFill>
              </a:rPr>
              <a:t>x </a:t>
            </a:r>
            <a:r>
              <a:rPr lang="el-GR" sz="1800" dirty="0">
                <a:solidFill>
                  <a:srgbClr val="453533"/>
                </a:solidFill>
              </a:rPr>
              <a:t>είναι παραλληλόγραμμο”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453533"/>
                </a:solidFill>
              </a:rPr>
              <a:t> </a:t>
            </a: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Έστω </a:t>
            </a:r>
            <a:r>
              <a:rPr lang="el-GR" sz="1800" i="1" dirty="0">
                <a:solidFill>
                  <a:srgbClr val="453533"/>
                </a:solidFill>
              </a:rPr>
              <a:t>q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= “</a:t>
            </a:r>
            <a:r>
              <a:rPr lang="el-GR" sz="1800" i="1" dirty="0">
                <a:solidFill>
                  <a:srgbClr val="453533"/>
                </a:solidFill>
              </a:rPr>
              <a:t>x </a:t>
            </a:r>
            <a:r>
              <a:rPr lang="el-GR" sz="1800" dirty="0">
                <a:solidFill>
                  <a:srgbClr val="453533"/>
                </a:solidFill>
              </a:rPr>
              <a:t>έχει τουλάχιστον μία κάθετη γωνία”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Έστω </a:t>
            </a:r>
            <a:r>
              <a:rPr lang="el-GR" sz="1800" i="1" dirty="0">
                <a:solidFill>
                  <a:srgbClr val="453533"/>
                </a:solidFill>
              </a:rPr>
              <a:t>r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= “</a:t>
            </a:r>
            <a:r>
              <a:rPr lang="el-GR" sz="1800" i="1" dirty="0">
                <a:solidFill>
                  <a:srgbClr val="453533"/>
                </a:solidFill>
              </a:rPr>
              <a:t>x </a:t>
            </a:r>
            <a:r>
              <a:rPr lang="el-GR" sz="1800" dirty="0">
                <a:solidFill>
                  <a:srgbClr val="453533"/>
                </a:solidFill>
              </a:rPr>
              <a:t>είναι ορθογώνιο”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Έστω </a:t>
            </a:r>
            <a:r>
              <a:rPr lang="el-GR" sz="1800" i="1" dirty="0">
                <a:solidFill>
                  <a:srgbClr val="453533"/>
                </a:solidFill>
              </a:rPr>
              <a:t>s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= “</a:t>
            </a:r>
            <a:r>
              <a:rPr lang="el-GR" sz="1800" i="1" dirty="0">
                <a:solidFill>
                  <a:srgbClr val="453533"/>
                </a:solidFill>
              </a:rPr>
              <a:t>x </a:t>
            </a:r>
            <a:r>
              <a:rPr lang="el-GR" sz="1800" dirty="0">
                <a:solidFill>
                  <a:srgbClr val="453533"/>
                </a:solidFill>
              </a:rPr>
              <a:t>είναι τετράγωνο</a:t>
            </a:r>
            <a:r>
              <a:rPr lang="en-US" sz="1800" dirty="0">
                <a:solidFill>
                  <a:srgbClr val="453533"/>
                </a:solidFill>
              </a:rPr>
              <a:t>”</a:t>
            </a: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Έστω </a:t>
            </a:r>
            <a:r>
              <a:rPr lang="el-GR" sz="1800" i="1" dirty="0">
                <a:solidFill>
                  <a:srgbClr val="453533"/>
                </a:solidFill>
              </a:rPr>
              <a:t>t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= “</a:t>
            </a:r>
            <a:r>
              <a:rPr lang="el-GR" sz="1800" i="1" dirty="0">
                <a:solidFill>
                  <a:srgbClr val="453533"/>
                </a:solidFill>
              </a:rPr>
              <a:t>x </a:t>
            </a:r>
            <a:r>
              <a:rPr lang="el-GR" sz="1800" dirty="0">
                <a:solidFill>
                  <a:srgbClr val="453533"/>
                </a:solidFill>
              </a:rPr>
              <a:t>είναι ρόμβος”</a:t>
            </a:r>
            <a:r>
              <a:rPr lang="en-US" sz="1800" dirty="0">
                <a:solidFill>
                  <a:srgbClr val="453533"/>
                </a:solidFill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453533"/>
                </a:solidFill>
              </a:rPr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453533"/>
                </a:solidFill>
              </a:rPr>
              <a:t>Αληθές ή Ψευδές</a:t>
            </a:r>
            <a:r>
              <a:rPr lang="el-GR" sz="1800" dirty="0">
                <a:solidFill>
                  <a:srgbClr val="453533"/>
                </a:solidFill>
              </a:rPr>
              <a:t>: </a:t>
            </a:r>
            <a:r>
              <a:rPr lang="el-GR" sz="1800" i="1" dirty="0">
                <a:solidFill>
                  <a:srgbClr val="453533"/>
                </a:solidFill>
              </a:rPr>
              <a:t>t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⇒ ¬ </a:t>
            </a:r>
            <a:r>
              <a:rPr lang="el-GR" sz="1800" i="1" dirty="0">
                <a:solidFill>
                  <a:srgbClr val="453533"/>
                </a:solidFill>
              </a:rPr>
              <a:t>r</a:t>
            </a:r>
            <a:r>
              <a:rPr lang="el-GR" sz="1800" dirty="0">
                <a:solidFill>
                  <a:srgbClr val="453533"/>
                </a:solidFill>
              </a:rPr>
              <a:t>(</a:t>
            </a:r>
            <a:r>
              <a:rPr lang="el-GR" sz="1800" i="1" dirty="0">
                <a:solidFill>
                  <a:srgbClr val="453533"/>
                </a:solidFill>
              </a:rPr>
              <a:t>x</a:t>
            </a:r>
            <a:r>
              <a:rPr lang="el-GR" sz="1800" dirty="0">
                <a:solidFill>
                  <a:srgbClr val="453533"/>
                </a:solidFill>
              </a:rPr>
              <a:t>) </a:t>
            </a:r>
            <a:r>
              <a:rPr lang="el-GR" sz="1800" b="1" dirty="0">
                <a:solidFill>
                  <a:srgbClr val="2F2B20"/>
                </a:solidFill>
              </a:rPr>
              <a:t>? </a:t>
            </a:r>
            <a:endParaRPr lang="en-US" sz="1800" b="1" dirty="0">
              <a:solidFill>
                <a:srgbClr val="2F2B20"/>
              </a:solidFill>
            </a:endParaRPr>
          </a:p>
        </p:txBody>
      </p:sp>
      <p:grpSp>
        <p:nvGrpSpPr>
          <p:cNvPr id="5" name="Group 7"/>
          <p:cNvGrpSpPr/>
          <p:nvPr/>
        </p:nvGrpSpPr>
        <p:grpSpPr>
          <a:xfrm>
            <a:off x="2195736" y="4513684"/>
            <a:ext cx="4958680" cy="971500"/>
            <a:chOff x="2133600" y="5486400"/>
            <a:chExt cx="5334000" cy="1181100"/>
          </a:xfrm>
        </p:grpSpPr>
        <p:sp>
          <p:nvSpPr>
            <p:cNvPr id="6" name="Rectangle 2"/>
            <p:cNvSpPr/>
            <p:nvPr/>
          </p:nvSpPr>
          <p:spPr>
            <a:xfrm>
              <a:off x="2133600" y="5486400"/>
              <a:ext cx="5334000" cy="11811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Ψευδές </a:t>
              </a:r>
              <a:endParaRPr lang="en-US" dirty="0"/>
            </a:p>
            <a:p>
              <a:r>
                <a:rPr lang="el-GR" dirty="0"/>
                <a:t>Δεν είναι όλοι οι ρόμβοι ορθογώνιοι, εκτός </a:t>
              </a:r>
              <a:r>
                <a:rPr lang="el-GR" dirty="0" smtClean="0"/>
                <a:t>από μερικούς  </a:t>
              </a:r>
              <a:r>
                <a:rPr lang="el-GR" i="1" dirty="0" err="1"/>
                <a:t>t</a:t>
              </a:r>
              <a:r>
                <a:rPr lang="el-GR" dirty="0" err="1"/>
                <a:t>(</a:t>
              </a:r>
              <a:r>
                <a:rPr lang="el-GR" i="1" dirty="0" err="1"/>
                <a:t>x</a:t>
              </a:r>
              <a:r>
                <a:rPr lang="el-GR" dirty="0"/>
                <a:t>) ⇒ ¬ </a:t>
              </a:r>
              <a:r>
                <a:rPr lang="el-GR" i="1" dirty="0" err="1"/>
                <a:t>r</a:t>
              </a:r>
              <a:r>
                <a:rPr lang="el-GR" dirty="0" err="1"/>
                <a:t>(</a:t>
              </a:r>
              <a:r>
                <a:rPr lang="el-GR" i="1" dirty="0" err="1"/>
                <a:t>x</a:t>
              </a:r>
              <a:r>
                <a:rPr lang="el-GR" dirty="0"/>
                <a:t>)</a:t>
              </a:r>
              <a:endParaRPr lang="en-US" dirty="0"/>
            </a:p>
          </p:txBody>
        </p:sp>
        <p:cxnSp>
          <p:nvCxnSpPr>
            <p:cNvPr id="7" name="Straight Arrow Connector 5"/>
            <p:cNvCxnSpPr/>
            <p:nvPr/>
          </p:nvCxnSpPr>
          <p:spPr>
            <a:xfrm flipH="1">
              <a:off x="3505200" y="6261100"/>
              <a:ext cx="228600" cy="152400"/>
            </a:xfrm>
            <a:prstGeom prst="straightConnector1">
              <a:avLst/>
            </a:prstGeom>
            <a:ln>
              <a:solidFill>
                <a:schemeClr val="bg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519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Ποσοδείκτες</a:t>
            </a:r>
            <a:r>
              <a:rPr lang="el-GR" dirty="0"/>
              <a:t> (1/2)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Οι </a:t>
            </a:r>
            <a:r>
              <a:rPr lang="el-GR" sz="1800" dirty="0" err="1">
                <a:solidFill>
                  <a:srgbClr val="453533"/>
                </a:solidFill>
              </a:rPr>
              <a:t>ποσοδείκτες</a:t>
            </a:r>
            <a:r>
              <a:rPr lang="el-GR" sz="1800" dirty="0">
                <a:solidFill>
                  <a:srgbClr val="453533"/>
                </a:solidFill>
              </a:rPr>
              <a:t> πρέπει να χρησιμοποιούνται εκεί που υπάρχει ασάφεια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453533"/>
                </a:solidFill>
              </a:rPr>
              <a:t>∀: “για κάθε” </a:t>
            </a:r>
            <a:r>
              <a:rPr lang="el-GR" sz="1800" dirty="0">
                <a:solidFill>
                  <a:srgbClr val="453533"/>
                </a:solidFill>
              </a:rPr>
              <a:t>(καθολικός </a:t>
            </a:r>
            <a:r>
              <a:rPr lang="el-GR" sz="1800" dirty="0" err="1">
                <a:solidFill>
                  <a:srgbClr val="453533"/>
                </a:solidFill>
              </a:rPr>
              <a:t>ποσοδείκτης</a:t>
            </a:r>
            <a:r>
              <a:rPr lang="el-GR" sz="1800" dirty="0">
                <a:solidFill>
                  <a:srgbClr val="453533"/>
                </a:solidFill>
              </a:rPr>
              <a:t>)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453533"/>
                </a:solidFill>
              </a:rPr>
              <a:t>∃: “υπάρχει” </a:t>
            </a:r>
            <a:r>
              <a:rPr lang="el-GR" sz="1800" dirty="0">
                <a:solidFill>
                  <a:srgbClr val="453533"/>
                </a:solidFill>
              </a:rPr>
              <a:t>(υπαρξιακός </a:t>
            </a:r>
            <a:r>
              <a:rPr lang="el-GR" sz="1800" dirty="0" err="1">
                <a:solidFill>
                  <a:srgbClr val="453533"/>
                </a:solidFill>
              </a:rPr>
              <a:t>ποσοδείκτης</a:t>
            </a:r>
            <a:r>
              <a:rPr lang="el-GR" sz="1800" dirty="0">
                <a:solidFill>
                  <a:srgbClr val="453533"/>
                </a:solidFill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453533"/>
                </a:solidFill>
              </a:rPr>
              <a:t> </a:t>
            </a:r>
            <a:endParaRPr lang="el-GR" sz="1800" dirty="0">
              <a:solidFill>
                <a:srgbClr val="00000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Επομένως, </a:t>
            </a:r>
            <a:r>
              <a:rPr lang="el-GR" sz="1800" b="1" dirty="0">
                <a:solidFill>
                  <a:srgbClr val="453533"/>
                </a:solidFill>
              </a:rPr>
              <a:t>∀x(t(x) ⇒ ¬r(x)) </a:t>
            </a:r>
            <a:r>
              <a:rPr lang="el-GR" sz="1800" dirty="0">
                <a:solidFill>
                  <a:srgbClr val="453533"/>
                </a:solidFill>
              </a:rPr>
              <a:t>είναι </a:t>
            </a:r>
            <a:r>
              <a:rPr lang="el-GR" sz="1800" b="1" dirty="0">
                <a:solidFill>
                  <a:srgbClr val="453533"/>
                </a:solidFill>
              </a:rPr>
              <a:t>Ψευδές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453533"/>
                </a:solidFill>
              </a:rPr>
              <a:t>      Αφού δεν είναι όλοι οι ρόμβοι μη-ορθογώνια</a:t>
            </a: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453533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453533"/>
                </a:solidFill>
              </a:rPr>
              <a:t>Αλλά </a:t>
            </a:r>
            <a:r>
              <a:rPr lang="el-GR" sz="1800" b="1" dirty="0">
                <a:solidFill>
                  <a:srgbClr val="453533"/>
                </a:solidFill>
              </a:rPr>
              <a:t>∃x(t(x) ⇒ ¬r(x)) </a:t>
            </a:r>
            <a:r>
              <a:rPr lang="el-GR" sz="1800" dirty="0">
                <a:solidFill>
                  <a:srgbClr val="453533"/>
                </a:solidFill>
              </a:rPr>
              <a:t>είναι </a:t>
            </a:r>
            <a:r>
              <a:rPr lang="el-GR" sz="1800" b="1" dirty="0">
                <a:solidFill>
                  <a:srgbClr val="453533"/>
                </a:solidFill>
              </a:rPr>
              <a:t>Αληθές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453533"/>
                </a:solidFill>
              </a:rPr>
              <a:t>      Αφού υπάρχουν ρόμβοι που δεν είναι ορθογώνια</a:t>
            </a:r>
            <a:endParaRPr lang="el-GR" sz="1800" dirty="0">
              <a:solidFill>
                <a:srgbClr val="4535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Ποσοδείκτες</a:t>
            </a:r>
            <a:r>
              <a:rPr lang="el-GR" dirty="0"/>
              <a:t> (2/2)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453533"/>
                </a:solidFill>
              </a:rPr>
              <a:t>Η άρνηση της συνεπαγωγής δίνει μία πρόταση με ΚΑΙ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2000" dirty="0">
                <a:solidFill>
                  <a:srgbClr val="453533"/>
                </a:solidFill>
              </a:rPr>
              <a:t>       </a:t>
            </a:r>
            <a:r>
              <a:rPr lang="el-GR" sz="1800" b="1" dirty="0">
                <a:solidFill>
                  <a:srgbClr val="453533"/>
                </a:solidFill>
              </a:rPr>
              <a:t>¬(P ⇒ Q) είναι ίδιο με (P ^ ¬Q)</a:t>
            </a:r>
            <a:r>
              <a:rPr lang="el-GR" sz="1800" dirty="0">
                <a:solidFill>
                  <a:srgbClr val="453533"/>
                </a:solidFill>
              </a:rPr>
              <a:t> </a:t>
            </a:r>
            <a:endParaRPr lang="el-GR" sz="18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2000" dirty="0">
                <a:solidFill>
                  <a:srgbClr val="453533"/>
                </a:solidFill>
              </a:rPr>
              <a:t>Η άρνηση ενός </a:t>
            </a:r>
            <a:r>
              <a:rPr lang="el-GR" sz="2000" dirty="0" err="1">
                <a:solidFill>
                  <a:srgbClr val="453533"/>
                </a:solidFill>
              </a:rPr>
              <a:t>ποσοδείκτη</a:t>
            </a:r>
            <a:r>
              <a:rPr lang="el-GR" sz="2000" dirty="0">
                <a:solidFill>
                  <a:srgbClr val="453533"/>
                </a:solidFill>
              </a:rPr>
              <a:t>, απλά τον αλλάζει στον άλλο </a:t>
            </a:r>
          </a:p>
          <a:p>
            <a:pPr marL="269240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b="1" dirty="0">
                <a:solidFill>
                  <a:srgbClr val="453533"/>
                </a:solidFill>
              </a:rPr>
              <a:t>¬∀x (t(x) ⇒ ¬r(x)) </a:t>
            </a:r>
            <a:r>
              <a:rPr lang="el-GR" sz="1800" dirty="0">
                <a:solidFill>
                  <a:srgbClr val="453533"/>
                </a:solidFill>
              </a:rPr>
              <a:t>είναι ίδιο με </a:t>
            </a:r>
          </a:p>
          <a:p>
            <a:pPr marL="269240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b="1" dirty="0">
                <a:solidFill>
                  <a:srgbClr val="453533"/>
                </a:solidFill>
              </a:rPr>
              <a:t>∃x (¬ (t(x) ⇒ ¬r(x)))</a:t>
            </a:r>
            <a:r>
              <a:rPr lang="el-GR" sz="1800" dirty="0">
                <a:solidFill>
                  <a:srgbClr val="453533"/>
                </a:solidFill>
              </a:rPr>
              <a:t>, που είναι ίδιο με </a:t>
            </a:r>
          </a:p>
          <a:p>
            <a:pPr marL="269240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453533"/>
                </a:solidFill>
              </a:rPr>
              <a:t>∃x (t(x) ^ r(x))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453533"/>
              </a:solidFill>
              <a:latin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900" dirty="0">
              <a:solidFill>
                <a:srgbClr val="453533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93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5542</TotalTime>
  <Words>1418</Words>
  <Application>Microsoft Office PowerPoint</Application>
  <PresentationFormat>Προβολή στην οθόνη (16:10)</PresentationFormat>
  <Paragraphs>281</Paragraphs>
  <Slides>29</Slides>
  <Notes>29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5" baseType="lpstr">
      <vt:lpstr>Arial</vt:lpstr>
      <vt:lpstr>Calibri</vt:lpstr>
      <vt:lpstr>HERMAN</vt:lpstr>
      <vt:lpstr>Symbol</vt:lpstr>
      <vt:lpstr>Times New Roman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Λογική (1/3) </vt:lpstr>
      <vt:lpstr>Λογική (2/3) </vt:lpstr>
      <vt:lpstr>Λογική (3/3) </vt:lpstr>
      <vt:lpstr>Ποσοδείκτες (1/2) </vt:lpstr>
      <vt:lpstr>Ποσοδείκτες (2/2) </vt:lpstr>
      <vt:lpstr>Πρόβλημα</vt:lpstr>
      <vt:lpstr>Αλφάβητο &amp; Γλώσσες (1/9)</vt:lpstr>
      <vt:lpstr>Αλφάβητο &amp; Γλώσσες (2/9)</vt:lpstr>
      <vt:lpstr>Αλφάβητο &amp; Γλώσσες (3/9)</vt:lpstr>
      <vt:lpstr>Αλφάβητο &amp; Γλώσσες (4/9)</vt:lpstr>
      <vt:lpstr>Αλφάβητο &amp; Γλώσσες (5/9)</vt:lpstr>
      <vt:lpstr>Αλφάβητο &amp; Γλώσσες (6/9)</vt:lpstr>
      <vt:lpstr>Αλφάβητο &amp; Γλώσσες (7/9)</vt:lpstr>
      <vt:lpstr>Αλφάβητο &amp; Γλώσσες (8/9)</vt:lpstr>
      <vt:lpstr>Αλφάβητο &amp; Γλώσσες (9/9)</vt:lpstr>
      <vt:lpstr>Πεπερασμένη Αναπαράσταση γλωσσών (1/5)</vt:lpstr>
      <vt:lpstr>Πεπερασμένη Αναπαράσταση γλωσσών (2/5)</vt:lpstr>
      <vt:lpstr>Πεπερασμένη Αναπαράσταση γλωσσών (3/5)</vt:lpstr>
      <vt:lpstr>Πεπερασμένη Αναπαράσταση γλωσσών (4/5)</vt:lpstr>
      <vt:lpstr>Πεπερασμένη Αναπαράσταση γλωσσών (5/5)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261</cp:revision>
  <dcterms:created xsi:type="dcterms:W3CDTF">2012-09-06T09:03:05Z</dcterms:created>
  <dcterms:modified xsi:type="dcterms:W3CDTF">2015-09-19T21:40:51Z</dcterms:modified>
</cp:coreProperties>
</file>