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1" r:id="rId9"/>
    <p:sldId id="420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16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5A9AE-C1F2-49E3-A0D5-A551CF1C8A4D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EE9F999D-53EB-43C0-B5E8-D5E01B85EA47}">
      <dgm:prSet phldrT="[Text]"/>
      <dgm:spPr/>
      <dgm:t>
        <a:bodyPr/>
        <a:lstStyle/>
        <a:p>
          <a:r>
            <a:rPr lang="el-GR" dirty="0" smtClean="0"/>
            <a:t>Πράξεις με δυαδικά ψηφία</a:t>
          </a:r>
          <a:endParaRPr lang="el-GR" dirty="0"/>
        </a:p>
      </dgm:t>
    </dgm:pt>
    <dgm:pt modelId="{8AC0714D-F117-468C-9718-F6154647A5FD}" type="parTrans" cxnId="{6AF85F3B-FC3F-41FD-AFA2-B649280D1C84}">
      <dgm:prSet/>
      <dgm:spPr/>
      <dgm:t>
        <a:bodyPr/>
        <a:lstStyle/>
        <a:p>
          <a:endParaRPr lang="el-GR"/>
        </a:p>
      </dgm:t>
    </dgm:pt>
    <dgm:pt modelId="{6D17B0BE-3F34-40AC-97A4-6CC8F2019C9C}" type="sibTrans" cxnId="{6AF85F3B-FC3F-41FD-AFA2-B649280D1C84}">
      <dgm:prSet/>
      <dgm:spPr/>
      <dgm:t>
        <a:bodyPr/>
        <a:lstStyle/>
        <a:p>
          <a:endParaRPr lang="el-GR"/>
        </a:p>
      </dgm:t>
    </dgm:pt>
    <dgm:pt modelId="{2A29BD4F-C4F2-4D6B-B27B-A2BF020AAB62}">
      <dgm:prSet phldrT="[Text]"/>
      <dgm:spPr/>
      <dgm:t>
        <a:bodyPr/>
        <a:lstStyle/>
        <a:p>
          <a:r>
            <a:rPr lang="el-GR" dirty="0" smtClean="0"/>
            <a:t>Αριθμητικές πράξεις</a:t>
          </a:r>
        </a:p>
        <a:p>
          <a:r>
            <a:rPr lang="el-GR" dirty="0" smtClean="0"/>
            <a:t>+, -, *, /</a:t>
          </a:r>
          <a:endParaRPr lang="el-GR" dirty="0"/>
        </a:p>
      </dgm:t>
    </dgm:pt>
    <dgm:pt modelId="{301A46F4-CF3B-4215-ABF0-85F9F04F606D}" type="parTrans" cxnId="{3D8200A5-0647-48A0-A50F-DC2F3634BC86}">
      <dgm:prSet/>
      <dgm:spPr/>
      <dgm:t>
        <a:bodyPr/>
        <a:lstStyle/>
        <a:p>
          <a:endParaRPr lang="el-GR"/>
        </a:p>
      </dgm:t>
    </dgm:pt>
    <dgm:pt modelId="{2063D757-9372-4322-91F3-04CEC6D5646F}" type="sibTrans" cxnId="{3D8200A5-0647-48A0-A50F-DC2F3634BC86}">
      <dgm:prSet/>
      <dgm:spPr/>
      <dgm:t>
        <a:bodyPr/>
        <a:lstStyle/>
        <a:p>
          <a:endParaRPr lang="el-GR"/>
        </a:p>
      </dgm:t>
    </dgm:pt>
    <dgm:pt modelId="{9C420093-124B-461E-BF6B-FC35534FD81E}">
      <dgm:prSet phldrT="[Text]"/>
      <dgm:spPr/>
      <dgm:t>
        <a:bodyPr/>
        <a:lstStyle/>
        <a:p>
          <a:r>
            <a:rPr lang="el-GR" dirty="0" smtClean="0"/>
            <a:t>Λογικές πράξεις</a:t>
          </a:r>
          <a:endParaRPr lang="en-US" dirty="0" smtClean="0"/>
        </a:p>
        <a:p>
          <a:r>
            <a:rPr lang="el-GR" dirty="0" smtClean="0"/>
            <a:t> </a:t>
          </a:r>
          <a:r>
            <a:rPr lang="en-US" dirty="0" smtClean="0"/>
            <a:t>AND, OR, NOT, XOR</a:t>
          </a:r>
          <a:endParaRPr lang="el-GR" dirty="0" smtClean="0"/>
        </a:p>
        <a:p>
          <a:endParaRPr lang="el-GR" dirty="0"/>
        </a:p>
      </dgm:t>
    </dgm:pt>
    <dgm:pt modelId="{B7A81252-8607-413A-B85D-5AE65E3E189E}" type="parTrans" cxnId="{080A97E4-28C9-4D6C-9ED2-D595B9325ADA}">
      <dgm:prSet/>
      <dgm:spPr/>
      <dgm:t>
        <a:bodyPr/>
        <a:lstStyle/>
        <a:p>
          <a:endParaRPr lang="el-GR"/>
        </a:p>
      </dgm:t>
    </dgm:pt>
    <dgm:pt modelId="{5B889E49-895A-4CCA-B7C6-F8CA3EF37F54}" type="sibTrans" cxnId="{080A97E4-28C9-4D6C-9ED2-D595B9325ADA}">
      <dgm:prSet/>
      <dgm:spPr/>
      <dgm:t>
        <a:bodyPr/>
        <a:lstStyle/>
        <a:p>
          <a:endParaRPr lang="el-GR"/>
        </a:p>
      </dgm:t>
    </dgm:pt>
    <dgm:pt modelId="{5C8B7657-A65C-4482-BCDD-E9618CC1EDD8}" type="pres">
      <dgm:prSet presAssocID="{71B5A9AE-C1F2-49E3-A0D5-A551CF1C8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18D6F3E-8FDD-4BBB-B79A-C234ECF7F3B7}" type="pres">
      <dgm:prSet presAssocID="{EE9F999D-53EB-43C0-B5E8-D5E01B85EA47}" presName="hierRoot1" presStyleCnt="0">
        <dgm:presLayoutVars>
          <dgm:hierBranch val="init"/>
        </dgm:presLayoutVars>
      </dgm:prSet>
      <dgm:spPr/>
    </dgm:pt>
    <dgm:pt modelId="{B97B40C9-499E-4816-B86F-3F1AECE6BB42}" type="pres">
      <dgm:prSet presAssocID="{EE9F999D-53EB-43C0-B5E8-D5E01B85EA47}" presName="rootComposite1" presStyleCnt="0"/>
      <dgm:spPr/>
    </dgm:pt>
    <dgm:pt modelId="{D6147787-110B-4E43-9CC5-B0E2548B780D}" type="pres">
      <dgm:prSet presAssocID="{EE9F999D-53EB-43C0-B5E8-D5E01B85EA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B6BA5CA-D193-416E-9854-6EB6B3011406}" type="pres">
      <dgm:prSet presAssocID="{EE9F999D-53EB-43C0-B5E8-D5E01B85EA47}" presName="rootConnector1" presStyleLbl="node1" presStyleIdx="0" presStyleCnt="0"/>
      <dgm:spPr/>
      <dgm:t>
        <a:bodyPr/>
        <a:lstStyle/>
        <a:p>
          <a:endParaRPr lang="el-GR"/>
        </a:p>
      </dgm:t>
    </dgm:pt>
    <dgm:pt modelId="{D7CC110A-AB47-4173-901D-3A3011654A09}" type="pres">
      <dgm:prSet presAssocID="{EE9F999D-53EB-43C0-B5E8-D5E01B85EA47}" presName="hierChild2" presStyleCnt="0"/>
      <dgm:spPr/>
    </dgm:pt>
    <dgm:pt modelId="{FC88FFFD-22A3-4FDB-A726-F10976A02D70}" type="pres">
      <dgm:prSet presAssocID="{301A46F4-CF3B-4215-ABF0-85F9F04F606D}" presName="Name37" presStyleLbl="parChTrans1D2" presStyleIdx="0" presStyleCnt="2"/>
      <dgm:spPr/>
      <dgm:t>
        <a:bodyPr/>
        <a:lstStyle/>
        <a:p>
          <a:endParaRPr lang="el-GR"/>
        </a:p>
      </dgm:t>
    </dgm:pt>
    <dgm:pt modelId="{4572150A-3CD7-447F-9B31-38667B6052E4}" type="pres">
      <dgm:prSet presAssocID="{2A29BD4F-C4F2-4D6B-B27B-A2BF020AAB62}" presName="hierRoot2" presStyleCnt="0">
        <dgm:presLayoutVars>
          <dgm:hierBranch val="init"/>
        </dgm:presLayoutVars>
      </dgm:prSet>
      <dgm:spPr/>
    </dgm:pt>
    <dgm:pt modelId="{FF8A6D2D-38C6-40D8-BE64-00FBD73F6CD0}" type="pres">
      <dgm:prSet presAssocID="{2A29BD4F-C4F2-4D6B-B27B-A2BF020AAB62}" presName="rootComposite" presStyleCnt="0"/>
      <dgm:spPr/>
    </dgm:pt>
    <dgm:pt modelId="{9B38CC8C-71CC-4246-AD3C-B428C7FBDFE4}" type="pres">
      <dgm:prSet presAssocID="{2A29BD4F-C4F2-4D6B-B27B-A2BF020AAB6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7698790-175C-43E3-9BC7-A7073E902AF2}" type="pres">
      <dgm:prSet presAssocID="{2A29BD4F-C4F2-4D6B-B27B-A2BF020AAB62}" presName="rootConnector" presStyleLbl="node2" presStyleIdx="0" presStyleCnt="2"/>
      <dgm:spPr/>
      <dgm:t>
        <a:bodyPr/>
        <a:lstStyle/>
        <a:p>
          <a:endParaRPr lang="el-GR"/>
        </a:p>
      </dgm:t>
    </dgm:pt>
    <dgm:pt modelId="{B0B31690-FA90-447E-8ECE-53088A030543}" type="pres">
      <dgm:prSet presAssocID="{2A29BD4F-C4F2-4D6B-B27B-A2BF020AAB62}" presName="hierChild4" presStyleCnt="0"/>
      <dgm:spPr/>
    </dgm:pt>
    <dgm:pt modelId="{9EEBFDBF-B1D1-4D7F-9285-4741898AD99C}" type="pres">
      <dgm:prSet presAssocID="{2A29BD4F-C4F2-4D6B-B27B-A2BF020AAB62}" presName="hierChild5" presStyleCnt="0"/>
      <dgm:spPr/>
    </dgm:pt>
    <dgm:pt modelId="{AA0A27BD-714E-463A-ABEE-F5A5F8E590DA}" type="pres">
      <dgm:prSet presAssocID="{B7A81252-8607-413A-B85D-5AE65E3E189E}" presName="Name37" presStyleLbl="parChTrans1D2" presStyleIdx="1" presStyleCnt="2"/>
      <dgm:spPr/>
      <dgm:t>
        <a:bodyPr/>
        <a:lstStyle/>
        <a:p>
          <a:endParaRPr lang="el-GR"/>
        </a:p>
      </dgm:t>
    </dgm:pt>
    <dgm:pt modelId="{77BADF25-F004-4D0E-B922-D419EC00C8F8}" type="pres">
      <dgm:prSet presAssocID="{9C420093-124B-461E-BF6B-FC35534FD81E}" presName="hierRoot2" presStyleCnt="0">
        <dgm:presLayoutVars>
          <dgm:hierBranch val="init"/>
        </dgm:presLayoutVars>
      </dgm:prSet>
      <dgm:spPr/>
    </dgm:pt>
    <dgm:pt modelId="{88B4D5E1-3CEA-4D42-9BD6-9369C10899CB}" type="pres">
      <dgm:prSet presAssocID="{9C420093-124B-461E-BF6B-FC35534FD81E}" presName="rootComposite" presStyleCnt="0"/>
      <dgm:spPr/>
    </dgm:pt>
    <dgm:pt modelId="{F1E1660F-7389-4FBC-82F5-917E42A19BA2}" type="pres">
      <dgm:prSet presAssocID="{9C420093-124B-461E-BF6B-FC35534FD81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1F4EC1-6038-4C88-8FF0-DA619B6D9D40}" type="pres">
      <dgm:prSet presAssocID="{9C420093-124B-461E-BF6B-FC35534FD81E}" presName="rootConnector" presStyleLbl="node2" presStyleIdx="1" presStyleCnt="2"/>
      <dgm:spPr/>
      <dgm:t>
        <a:bodyPr/>
        <a:lstStyle/>
        <a:p>
          <a:endParaRPr lang="el-GR"/>
        </a:p>
      </dgm:t>
    </dgm:pt>
    <dgm:pt modelId="{189D5156-1E36-4F6B-A03C-CFC2A6F4D0EF}" type="pres">
      <dgm:prSet presAssocID="{9C420093-124B-461E-BF6B-FC35534FD81E}" presName="hierChild4" presStyleCnt="0"/>
      <dgm:spPr/>
    </dgm:pt>
    <dgm:pt modelId="{38FE9ECC-D0D7-4C19-81D0-F134237C228C}" type="pres">
      <dgm:prSet presAssocID="{9C420093-124B-461E-BF6B-FC35534FD81E}" presName="hierChild5" presStyleCnt="0"/>
      <dgm:spPr/>
    </dgm:pt>
    <dgm:pt modelId="{4EB81787-C3B3-4FAF-9532-1FD53A637153}" type="pres">
      <dgm:prSet presAssocID="{EE9F999D-53EB-43C0-B5E8-D5E01B85EA47}" presName="hierChild3" presStyleCnt="0"/>
      <dgm:spPr/>
    </dgm:pt>
  </dgm:ptLst>
  <dgm:cxnLst>
    <dgm:cxn modelId="{6AF85F3B-FC3F-41FD-AFA2-B649280D1C84}" srcId="{71B5A9AE-C1F2-49E3-A0D5-A551CF1C8A4D}" destId="{EE9F999D-53EB-43C0-B5E8-D5E01B85EA47}" srcOrd="0" destOrd="0" parTransId="{8AC0714D-F117-468C-9718-F6154647A5FD}" sibTransId="{6D17B0BE-3F34-40AC-97A4-6CC8F2019C9C}"/>
    <dgm:cxn modelId="{8EA173C4-A7E3-4CC4-ADEB-7AB4500FE830}" type="presOf" srcId="{2A29BD4F-C4F2-4D6B-B27B-A2BF020AAB62}" destId="{E7698790-175C-43E3-9BC7-A7073E902AF2}" srcOrd="1" destOrd="0" presId="urn:microsoft.com/office/officeart/2005/8/layout/orgChart1"/>
    <dgm:cxn modelId="{18AA01F2-2CA0-45ED-820F-33EF832DF56F}" type="presOf" srcId="{2A29BD4F-C4F2-4D6B-B27B-A2BF020AAB62}" destId="{9B38CC8C-71CC-4246-AD3C-B428C7FBDFE4}" srcOrd="0" destOrd="0" presId="urn:microsoft.com/office/officeart/2005/8/layout/orgChart1"/>
    <dgm:cxn modelId="{D0453807-BDEC-4C45-9DE6-7D56AEFF4B17}" type="presOf" srcId="{301A46F4-CF3B-4215-ABF0-85F9F04F606D}" destId="{FC88FFFD-22A3-4FDB-A726-F10976A02D70}" srcOrd="0" destOrd="0" presId="urn:microsoft.com/office/officeart/2005/8/layout/orgChart1"/>
    <dgm:cxn modelId="{58B77065-7F13-445F-9C61-3B67374034E8}" type="presOf" srcId="{B7A81252-8607-413A-B85D-5AE65E3E189E}" destId="{AA0A27BD-714E-463A-ABEE-F5A5F8E590DA}" srcOrd="0" destOrd="0" presId="urn:microsoft.com/office/officeart/2005/8/layout/orgChart1"/>
    <dgm:cxn modelId="{987CA127-7F1B-46C7-BB58-06CFA302AF27}" type="presOf" srcId="{9C420093-124B-461E-BF6B-FC35534FD81E}" destId="{E01F4EC1-6038-4C88-8FF0-DA619B6D9D40}" srcOrd="1" destOrd="0" presId="urn:microsoft.com/office/officeart/2005/8/layout/orgChart1"/>
    <dgm:cxn modelId="{23EAB2E0-8151-48C8-A582-657001B6C8D1}" type="presOf" srcId="{EE9F999D-53EB-43C0-B5E8-D5E01B85EA47}" destId="{D6147787-110B-4E43-9CC5-B0E2548B780D}" srcOrd="0" destOrd="0" presId="urn:microsoft.com/office/officeart/2005/8/layout/orgChart1"/>
    <dgm:cxn modelId="{71E68F1F-BB6A-4297-B0B2-779E32B920D1}" type="presOf" srcId="{9C420093-124B-461E-BF6B-FC35534FD81E}" destId="{F1E1660F-7389-4FBC-82F5-917E42A19BA2}" srcOrd="0" destOrd="0" presId="urn:microsoft.com/office/officeart/2005/8/layout/orgChart1"/>
    <dgm:cxn modelId="{4BC49FFC-1E8C-44CE-B161-B0BC7DC653EB}" type="presOf" srcId="{EE9F999D-53EB-43C0-B5E8-D5E01B85EA47}" destId="{5B6BA5CA-D193-416E-9854-6EB6B3011406}" srcOrd="1" destOrd="0" presId="urn:microsoft.com/office/officeart/2005/8/layout/orgChart1"/>
    <dgm:cxn modelId="{3D8200A5-0647-48A0-A50F-DC2F3634BC86}" srcId="{EE9F999D-53EB-43C0-B5E8-D5E01B85EA47}" destId="{2A29BD4F-C4F2-4D6B-B27B-A2BF020AAB62}" srcOrd="0" destOrd="0" parTransId="{301A46F4-CF3B-4215-ABF0-85F9F04F606D}" sibTransId="{2063D757-9372-4322-91F3-04CEC6D5646F}"/>
    <dgm:cxn modelId="{308D89C9-49CA-4BBF-A8EC-47EBB0C5CD6E}" type="presOf" srcId="{71B5A9AE-C1F2-49E3-A0D5-A551CF1C8A4D}" destId="{5C8B7657-A65C-4482-BCDD-E9618CC1EDD8}" srcOrd="0" destOrd="0" presId="urn:microsoft.com/office/officeart/2005/8/layout/orgChart1"/>
    <dgm:cxn modelId="{080A97E4-28C9-4D6C-9ED2-D595B9325ADA}" srcId="{EE9F999D-53EB-43C0-B5E8-D5E01B85EA47}" destId="{9C420093-124B-461E-BF6B-FC35534FD81E}" srcOrd="1" destOrd="0" parTransId="{B7A81252-8607-413A-B85D-5AE65E3E189E}" sibTransId="{5B889E49-895A-4CCA-B7C6-F8CA3EF37F54}"/>
    <dgm:cxn modelId="{D7D54E3B-AE81-4D95-B1EB-B79125912D1D}" type="presParOf" srcId="{5C8B7657-A65C-4482-BCDD-E9618CC1EDD8}" destId="{C18D6F3E-8FDD-4BBB-B79A-C234ECF7F3B7}" srcOrd="0" destOrd="0" presId="urn:microsoft.com/office/officeart/2005/8/layout/orgChart1"/>
    <dgm:cxn modelId="{0FFCD062-36E8-4E57-88E6-E1881A36C3E6}" type="presParOf" srcId="{C18D6F3E-8FDD-4BBB-B79A-C234ECF7F3B7}" destId="{B97B40C9-499E-4816-B86F-3F1AECE6BB42}" srcOrd="0" destOrd="0" presId="urn:microsoft.com/office/officeart/2005/8/layout/orgChart1"/>
    <dgm:cxn modelId="{AC4C1296-B8B4-4576-95EC-6597615B7498}" type="presParOf" srcId="{B97B40C9-499E-4816-B86F-3F1AECE6BB42}" destId="{D6147787-110B-4E43-9CC5-B0E2548B780D}" srcOrd="0" destOrd="0" presId="urn:microsoft.com/office/officeart/2005/8/layout/orgChart1"/>
    <dgm:cxn modelId="{5C518051-1436-4352-84C9-422BC8EA00B6}" type="presParOf" srcId="{B97B40C9-499E-4816-B86F-3F1AECE6BB42}" destId="{5B6BA5CA-D193-416E-9854-6EB6B3011406}" srcOrd="1" destOrd="0" presId="urn:microsoft.com/office/officeart/2005/8/layout/orgChart1"/>
    <dgm:cxn modelId="{BCFCBC61-B9DD-4807-A60A-101EBF5919A4}" type="presParOf" srcId="{C18D6F3E-8FDD-4BBB-B79A-C234ECF7F3B7}" destId="{D7CC110A-AB47-4173-901D-3A3011654A09}" srcOrd="1" destOrd="0" presId="urn:microsoft.com/office/officeart/2005/8/layout/orgChart1"/>
    <dgm:cxn modelId="{F9932833-2AF4-4A37-A001-C10DBD9160A2}" type="presParOf" srcId="{D7CC110A-AB47-4173-901D-3A3011654A09}" destId="{FC88FFFD-22A3-4FDB-A726-F10976A02D70}" srcOrd="0" destOrd="0" presId="urn:microsoft.com/office/officeart/2005/8/layout/orgChart1"/>
    <dgm:cxn modelId="{AD3B5721-AC19-425D-8963-586D41B7731E}" type="presParOf" srcId="{D7CC110A-AB47-4173-901D-3A3011654A09}" destId="{4572150A-3CD7-447F-9B31-38667B6052E4}" srcOrd="1" destOrd="0" presId="urn:microsoft.com/office/officeart/2005/8/layout/orgChart1"/>
    <dgm:cxn modelId="{06540E9E-29E7-4CE8-91E2-3FF0300D69FA}" type="presParOf" srcId="{4572150A-3CD7-447F-9B31-38667B6052E4}" destId="{FF8A6D2D-38C6-40D8-BE64-00FBD73F6CD0}" srcOrd="0" destOrd="0" presId="urn:microsoft.com/office/officeart/2005/8/layout/orgChart1"/>
    <dgm:cxn modelId="{E900B46B-778C-4690-9A45-BE13D77C598C}" type="presParOf" srcId="{FF8A6D2D-38C6-40D8-BE64-00FBD73F6CD0}" destId="{9B38CC8C-71CC-4246-AD3C-B428C7FBDFE4}" srcOrd="0" destOrd="0" presId="urn:microsoft.com/office/officeart/2005/8/layout/orgChart1"/>
    <dgm:cxn modelId="{42270CDB-902F-496D-B6C9-8C935D3C8608}" type="presParOf" srcId="{FF8A6D2D-38C6-40D8-BE64-00FBD73F6CD0}" destId="{E7698790-175C-43E3-9BC7-A7073E902AF2}" srcOrd="1" destOrd="0" presId="urn:microsoft.com/office/officeart/2005/8/layout/orgChart1"/>
    <dgm:cxn modelId="{16D2EB5D-2397-43A0-A4A9-2756D7F5B8E2}" type="presParOf" srcId="{4572150A-3CD7-447F-9B31-38667B6052E4}" destId="{B0B31690-FA90-447E-8ECE-53088A030543}" srcOrd="1" destOrd="0" presId="urn:microsoft.com/office/officeart/2005/8/layout/orgChart1"/>
    <dgm:cxn modelId="{7E3BBBFD-E5C2-4E59-95EB-6C89669EB6C0}" type="presParOf" srcId="{4572150A-3CD7-447F-9B31-38667B6052E4}" destId="{9EEBFDBF-B1D1-4D7F-9285-4741898AD99C}" srcOrd="2" destOrd="0" presId="urn:microsoft.com/office/officeart/2005/8/layout/orgChart1"/>
    <dgm:cxn modelId="{B73F5F4D-D181-43A7-8C05-898B1021FB06}" type="presParOf" srcId="{D7CC110A-AB47-4173-901D-3A3011654A09}" destId="{AA0A27BD-714E-463A-ABEE-F5A5F8E590DA}" srcOrd="2" destOrd="0" presId="urn:microsoft.com/office/officeart/2005/8/layout/orgChart1"/>
    <dgm:cxn modelId="{36755119-25C7-4642-9462-640CD50158E6}" type="presParOf" srcId="{D7CC110A-AB47-4173-901D-3A3011654A09}" destId="{77BADF25-F004-4D0E-B922-D419EC00C8F8}" srcOrd="3" destOrd="0" presId="urn:microsoft.com/office/officeart/2005/8/layout/orgChart1"/>
    <dgm:cxn modelId="{2D3732CA-9D74-4026-9336-A4F093739ECB}" type="presParOf" srcId="{77BADF25-F004-4D0E-B922-D419EC00C8F8}" destId="{88B4D5E1-3CEA-4D42-9BD6-9369C10899CB}" srcOrd="0" destOrd="0" presId="urn:microsoft.com/office/officeart/2005/8/layout/orgChart1"/>
    <dgm:cxn modelId="{4AB56A4A-CEA8-449C-A190-628F6C727FA3}" type="presParOf" srcId="{88B4D5E1-3CEA-4D42-9BD6-9369C10899CB}" destId="{F1E1660F-7389-4FBC-82F5-917E42A19BA2}" srcOrd="0" destOrd="0" presId="urn:microsoft.com/office/officeart/2005/8/layout/orgChart1"/>
    <dgm:cxn modelId="{8377D03A-2D45-4AE4-BFE2-46836070E152}" type="presParOf" srcId="{88B4D5E1-3CEA-4D42-9BD6-9369C10899CB}" destId="{E01F4EC1-6038-4C88-8FF0-DA619B6D9D40}" srcOrd="1" destOrd="0" presId="urn:microsoft.com/office/officeart/2005/8/layout/orgChart1"/>
    <dgm:cxn modelId="{77663B95-70E6-4FFB-9FB5-6049381F1EBF}" type="presParOf" srcId="{77BADF25-F004-4D0E-B922-D419EC00C8F8}" destId="{189D5156-1E36-4F6B-A03C-CFC2A6F4D0EF}" srcOrd="1" destOrd="0" presId="urn:microsoft.com/office/officeart/2005/8/layout/orgChart1"/>
    <dgm:cxn modelId="{2F865D6C-BE08-4355-884C-488D5F73E1B6}" type="presParOf" srcId="{77BADF25-F004-4D0E-B922-D419EC00C8F8}" destId="{38FE9ECC-D0D7-4C19-81D0-F134237C228C}" srcOrd="2" destOrd="0" presId="urn:microsoft.com/office/officeart/2005/8/layout/orgChart1"/>
    <dgm:cxn modelId="{0B9D27BA-A83C-41E4-B744-CA15E0B23634}" type="presParOf" srcId="{C18D6F3E-8FDD-4BBB-B79A-C234ECF7F3B7}" destId="{4EB81787-C3B3-4FAF-9532-1FD53A6371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34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992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09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545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13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421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56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044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952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99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02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03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63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54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6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6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Πράξεις με </a:t>
            </a:r>
            <a:r>
              <a:rPr lang="en-US" sz="1000" b="1" dirty="0" smtClean="0">
                <a:solidFill>
                  <a:schemeClr val="bg1"/>
                </a:solidFill>
              </a:rPr>
              <a:t>bits</a:t>
            </a:r>
            <a:r>
              <a:rPr lang="el-GR" sz="1000" dirty="0" smtClean="0">
                <a:solidFill>
                  <a:schemeClr val="bg1"/>
                </a:solidFill>
              </a:rPr>
              <a:t>, Τμήμα Χρηματοοικονομικής &amp; Ελεγκτικής,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Πράξεις με </a:t>
            </a:r>
            <a:r>
              <a:rPr lang="en-US" sz="2800" b="1" dirty="0" smtClean="0"/>
              <a:t>bits</a:t>
            </a:r>
            <a:endParaRPr lang="el-GR" sz="2800" b="1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Υπερχείλιση (</a:t>
            </a:r>
            <a:r>
              <a:rPr lang="en-US" dirty="0"/>
              <a:t>overflow</a:t>
            </a:r>
            <a:r>
              <a:rPr lang="el-GR" dirty="0"/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69565"/>
            <a:ext cx="4320480" cy="4640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1600" dirty="0" smtClean="0"/>
              <a:t>Υπερχείλιση είναι το σφάλμα που παρουσιάζεται όταν προσπαθούμε να αποθηκεύσουμε έναν αριθμό ο οποίος δεν είναι στο διάστημα τιμών που ορίζεται από την δέσμευση μνήμης για τον δεδομένο αριθμό </a:t>
            </a:r>
            <a:r>
              <a:rPr lang="en-US" sz="1600" dirty="0" smtClean="0"/>
              <a:t>bits</a:t>
            </a:r>
            <a:r>
              <a:rPr lang="el-GR" sz="1600" dirty="0" smtClean="0"/>
              <a:t>.</a:t>
            </a:r>
          </a:p>
          <a:p>
            <a:pPr>
              <a:defRPr/>
            </a:pPr>
            <a:r>
              <a:rPr lang="el-GR" sz="1600" dirty="0" smtClean="0"/>
              <a:t>Όταν προσθέτουμε αριθμούς σε συμπλήρωμα ως προς δύο χρησιμοποιώντας Ν </a:t>
            </a:r>
            <a:r>
              <a:rPr lang="en-US" sz="1600" dirty="0" smtClean="0"/>
              <a:t>bits</a:t>
            </a:r>
            <a:r>
              <a:rPr lang="el-GR" sz="1600" dirty="0" smtClean="0"/>
              <a:t> πρέπει να εξασφαλίζουμε ότι κάθε αριθμός καθώς και το αποτέλεσμα είναι μέσα στο διάστημα τιμών που ορίζεται από την αναπαράσταση συμπληρώματος ως προς δύο.</a:t>
            </a:r>
          </a:p>
          <a:p>
            <a:pPr>
              <a:defRPr/>
            </a:pPr>
            <a:r>
              <a:rPr lang="el-GR" sz="1600" dirty="0" smtClean="0"/>
              <a:t>Το διάστημα τιμών που μπορούν να αναπαρασταθούν με το συμπλήρωμα ως προς δύο με δέσμευση μνήμης N </a:t>
            </a:r>
            <a:r>
              <a:rPr lang="en-US" sz="1600" dirty="0" smtClean="0"/>
              <a:t>bits</a:t>
            </a:r>
            <a:r>
              <a:rPr lang="el-GR" sz="1600" dirty="0" smtClean="0"/>
              <a:t> είναι: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b="1" dirty="0" smtClean="0"/>
              <a:t>    </a:t>
            </a:r>
            <a:r>
              <a:rPr lang="el-GR" sz="1600" b="1" dirty="0" smtClean="0"/>
              <a:t>-2</a:t>
            </a:r>
            <a:r>
              <a:rPr lang="el-GR" sz="1600" b="1" baseline="30000" dirty="0" smtClean="0"/>
              <a:t>Ν-1</a:t>
            </a:r>
            <a:r>
              <a:rPr lang="el-GR" sz="1600" b="1" dirty="0" smtClean="0"/>
              <a:t> έως 2</a:t>
            </a:r>
            <a:r>
              <a:rPr lang="el-GR" sz="1600" b="1" baseline="30000" dirty="0" smtClean="0"/>
              <a:t>Ν-1</a:t>
            </a:r>
            <a:r>
              <a:rPr lang="el-GR" sz="1600" b="1" dirty="0" smtClean="0"/>
              <a:t>-1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938657" y="1169565"/>
            <a:ext cx="4041775" cy="4352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l-GR" sz="2800" dirty="0" smtClean="0"/>
              <a:t>Διάστημα τιμών που αναπαρίσταται με δέσμευση μνήμης 8 </a:t>
            </a:r>
            <a:r>
              <a:rPr lang="en-US" sz="2800" dirty="0" smtClean="0"/>
              <a:t>bits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100" dirty="0" smtClean="0"/>
              <a:t>-2</a:t>
            </a:r>
            <a:r>
              <a:rPr lang="el-GR" sz="3100" baseline="30000" dirty="0" smtClean="0"/>
              <a:t>8</a:t>
            </a:r>
            <a:r>
              <a:rPr lang="en-US" sz="3100" baseline="30000" dirty="0" smtClean="0"/>
              <a:t>-</a:t>
            </a:r>
            <a:r>
              <a:rPr lang="el-GR" sz="3100" baseline="30000" dirty="0" smtClean="0"/>
              <a:t>1</a:t>
            </a:r>
            <a:r>
              <a:rPr lang="en-US" sz="3100" baseline="30000" dirty="0" smtClean="0"/>
              <a:t> 	</a:t>
            </a:r>
            <a:r>
              <a:rPr lang="el-GR" sz="3100" baseline="30000" dirty="0" smtClean="0"/>
              <a:t>      </a:t>
            </a:r>
            <a:r>
              <a:rPr lang="en-US" sz="3100" dirty="0" smtClean="0">
                <a:sym typeface="Wingdings" pitchFamily="2" charset="2"/>
              </a:rPr>
              <a:t></a:t>
            </a:r>
            <a:r>
              <a:rPr lang="en-US" sz="3100" baseline="30000" dirty="0" smtClean="0">
                <a:sym typeface="Wingdings" pitchFamily="2" charset="2"/>
              </a:rPr>
              <a:t> </a:t>
            </a:r>
            <a:r>
              <a:rPr lang="en-US" sz="3100" dirty="0" smtClean="0"/>
              <a:t> </a:t>
            </a:r>
            <a:r>
              <a:rPr lang="el-GR" sz="3100" dirty="0" smtClean="0"/>
              <a:t>2</a:t>
            </a:r>
            <a:r>
              <a:rPr lang="el-GR" sz="3100" baseline="30000" dirty="0" smtClean="0"/>
              <a:t>8-1</a:t>
            </a:r>
            <a:r>
              <a:rPr lang="el-GR" sz="3100" dirty="0" smtClean="0"/>
              <a:t>-1 </a:t>
            </a:r>
            <a:endParaRPr lang="en-US" sz="3100" dirty="0" smtClean="0"/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100" dirty="0" smtClean="0"/>
              <a:t>-128</a:t>
            </a:r>
            <a:r>
              <a:rPr lang="en-US" sz="3100" dirty="0" smtClean="0"/>
              <a:t> </a:t>
            </a:r>
            <a:r>
              <a:rPr lang="el-GR" sz="3100" dirty="0" smtClean="0"/>
              <a:t>    </a:t>
            </a:r>
            <a:r>
              <a:rPr lang="en-US" sz="3100" dirty="0" smtClean="0">
                <a:sym typeface="Wingdings" pitchFamily="2" charset="2"/>
              </a:rPr>
              <a:t></a:t>
            </a:r>
            <a:r>
              <a:rPr lang="el-GR" sz="3100" dirty="0" smtClean="0">
                <a:sym typeface="Wingdings" pitchFamily="2" charset="2"/>
              </a:rPr>
              <a:t> 127</a:t>
            </a:r>
          </a:p>
          <a:p>
            <a:pPr>
              <a:lnSpc>
                <a:spcPct val="80000"/>
              </a:lnSpc>
              <a:defRPr/>
            </a:pPr>
            <a:endParaRPr lang="el-GR" sz="2800" dirty="0" smtClean="0"/>
          </a:p>
          <a:p>
            <a:pPr>
              <a:lnSpc>
                <a:spcPct val="80000"/>
              </a:lnSpc>
              <a:defRPr/>
            </a:pPr>
            <a:r>
              <a:rPr lang="el-GR" sz="2800" dirty="0" smtClean="0"/>
              <a:t>Διάστημα τιμών που αναπαρίσταται με δέσμευση μνήμης 16 </a:t>
            </a:r>
            <a:r>
              <a:rPr lang="en-US" sz="2800" dirty="0" smtClean="0"/>
              <a:t>bits</a:t>
            </a:r>
          </a:p>
          <a:p>
            <a:pPr>
              <a:lnSpc>
                <a:spcPct val="80000"/>
              </a:lnSpc>
              <a:defRPr/>
            </a:pPr>
            <a:endParaRPr lang="el-GR" sz="3100" dirty="0" smtClean="0">
              <a:sym typeface="Wingdings" pitchFamily="2" charset="2"/>
            </a:endParaRPr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000" dirty="0" smtClean="0"/>
              <a:t>-2</a:t>
            </a:r>
            <a:r>
              <a:rPr lang="el-GR" sz="3000" baseline="30000" dirty="0" smtClean="0"/>
              <a:t>16</a:t>
            </a:r>
            <a:r>
              <a:rPr lang="en-US" sz="3000" baseline="30000" dirty="0" smtClean="0"/>
              <a:t>-</a:t>
            </a:r>
            <a:r>
              <a:rPr lang="el-GR" sz="3000" baseline="30000" dirty="0" smtClean="0"/>
              <a:t>1</a:t>
            </a:r>
            <a:r>
              <a:rPr lang="en-US" sz="3000" baseline="30000" dirty="0" smtClean="0"/>
              <a:t> </a:t>
            </a:r>
            <a:r>
              <a:rPr lang="el-GR" sz="3000" baseline="30000" dirty="0" smtClean="0"/>
              <a:t>  </a:t>
            </a:r>
            <a:r>
              <a:rPr lang="el-GR" sz="3000" baseline="30000" dirty="0"/>
              <a:t> </a:t>
            </a:r>
            <a:r>
              <a:rPr lang="el-GR" sz="3000" dirty="0" smtClean="0"/>
              <a:t>   </a:t>
            </a:r>
            <a:r>
              <a:rPr lang="en-US" sz="3000" dirty="0" smtClean="0">
                <a:sym typeface="Wingdings" pitchFamily="2" charset="2"/>
              </a:rPr>
              <a:t></a:t>
            </a:r>
            <a:r>
              <a:rPr lang="en-US" sz="3000" baseline="30000" dirty="0" smtClean="0">
                <a:sym typeface="Wingdings" pitchFamily="2" charset="2"/>
              </a:rPr>
              <a:t> </a:t>
            </a:r>
            <a:r>
              <a:rPr lang="en-US" sz="3000" dirty="0" smtClean="0"/>
              <a:t> </a:t>
            </a:r>
            <a:r>
              <a:rPr lang="el-GR" sz="3000" dirty="0" smtClean="0"/>
              <a:t>2</a:t>
            </a:r>
            <a:r>
              <a:rPr lang="el-GR" sz="3000" baseline="30000" dirty="0" smtClean="0"/>
              <a:t>16</a:t>
            </a:r>
            <a:r>
              <a:rPr lang="en-US" sz="3000" baseline="30000" dirty="0" smtClean="0"/>
              <a:t>-</a:t>
            </a:r>
            <a:r>
              <a:rPr lang="el-GR" sz="3000" baseline="30000" dirty="0" smtClean="0"/>
              <a:t>1</a:t>
            </a:r>
            <a:r>
              <a:rPr lang="el-GR" sz="3000" dirty="0" smtClean="0"/>
              <a:t>-1 </a:t>
            </a:r>
            <a:endParaRPr lang="en-US" sz="3000" dirty="0" smtClean="0"/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000" dirty="0" smtClean="0"/>
              <a:t>-32768</a:t>
            </a:r>
            <a:r>
              <a:rPr lang="el-GR" sz="3000" dirty="0"/>
              <a:t> </a:t>
            </a:r>
            <a:r>
              <a:rPr lang="el-GR" sz="3000" dirty="0" smtClean="0"/>
              <a:t> </a:t>
            </a:r>
            <a:r>
              <a:rPr lang="en-US" sz="3000" dirty="0" smtClean="0">
                <a:sym typeface="Wingdings" pitchFamily="2" charset="2"/>
              </a:rPr>
              <a:t></a:t>
            </a:r>
            <a:r>
              <a:rPr lang="el-GR" sz="3000" dirty="0" smtClean="0">
                <a:sym typeface="Wingdings" pitchFamily="2" charset="2"/>
              </a:rPr>
              <a:t>  32767</a:t>
            </a:r>
            <a:endParaRPr lang="el-GR" sz="3000" dirty="0" smtClean="0"/>
          </a:p>
          <a:p>
            <a:pPr marL="274320" indent="-274320">
              <a:buFont typeface="Wingdings 3"/>
              <a:buChar char=""/>
              <a:defRPr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9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Λογικές πράξεις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4041775" cy="328929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dirty="0" smtClean="0"/>
              <a:t>Το 0 μπορεί να θεωρηθεί ως η λογική τιμή </a:t>
            </a:r>
            <a:r>
              <a:rPr lang="en-US" dirty="0" smtClean="0"/>
              <a:t>false</a:t>
            </a:r>
            <a:r>
              <a:rPr lang="el-GR" dirty="0" smtClean="0"/>
              <a:t> και το 1 ως η λογική τιμή </a:t>
            </a:r>
            <a:r>
              <a:rPr lang="en-US" dirty="0" smtClean="0"/>
              <a:t>true</a:t>
            </a:r>
            <a:r>
              <a:rPr lang="el-GR" dirty="0" smtClean="0"/>
              <a:t>.</a:t>
            </a:r>
          </a:p>
          <a:p>
            <a:pPr eaLnBrk="1" hangingPunct="1"/>
            <a:r>
              <a:rPr lang="el-GR" dirty="0" smtClean="0"/>
              <a:t>Λογικές πράξεις</a:t>
            </a:r>
          </a:p>
          <a:p>
            <a:pPr lvl="1" eaLnBrk="1" hangingPunct="1"/>
            <a:r>
              <a:rPr lang="el-GR" dirty="0" smtClean="0"/>
              <a:t>Μονομελής (NOT)</a:t>
            </a:r>
          </a:p>
          <a:p>
            <a:pPr lvl="1" eaLnBrk="1" hangingPunct="1"/>
            <a:r>
              <a:rPr lang="el-GR" dirty="0" smtClean="0"/>
              <a:t>Διμελής (AND, OR, XOR)</a:t>
            </a:r>
          </a:p>
          <a:p>
            <a:pPr eaLnBrk="1" hangingPunct="1"/>
            <a:endParaRPr lang="el-GR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2128838"/>
            <a:ext cx="4043363" cy="11557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9363"/>
            <a:ext cx="4038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99992" y="1340768"/>
            <a:ext cx="41764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Πίνακες αληθείας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56165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/>
              </a:rPr>
              <a:t>NOT	</a:t>
            </a:r>
            <a:r>
              <a:rPr lang="en-US">
                <a:latin typeface="Gill Sans MT"/>
                <a:sym typeface="Wingdings" pitchFamily="2" charset="2"/>
              </a:rPr>
              <a:t> </a:t>
            </a:r>
            <a:r>
              <a:rPr lang="el-GR">
                <a:latin typeface="Calibri" pitchFamily="34" charset="0"/>
                <a:sym typeface="Wingdings" pitchFamily="2" charset="2"/>
              </a:rPr>
              <a:t>ΟΧΙ (άρνηση)</a:t>
            </a:r>
            <a:endParaRPr lang="en-US">
              <a:latin typeface="Gill Sans MT"/>
            </a:endParaRPr>
          </a:p>
          <a:p>
            <a:r>
              <a:rPr lang="en-US">
                <a:latin typeface="Gill Sans MT"/>
              </a:rPr>
              <a:t>AND 	</a:t>
            </a:r>
            <a:r>
              <a:rPr lang="en-US">
                <a:latin typeface="Gill Sans MT"/>
                <a:sym typeface="Wingdings" pitchFamily="2" charset="2"/>
              </a:rPr>
              <a:t> </a:t>
            </a:r>
            <a:r>
              <a:rPr lang="el-GR">
                <a:latin typeface="Calibri" pitchFamily="34" charset="0"/>
                <a:sym typeface="Wingdings" pitchFamily="2" charset="2"/>
              </a:rPr>
              <a:t>ΚΑΙ (σύζευξη)</a:t>
            </a:r>
          </a:p>
          <a:p>
            <a:r>
              <a:rPr lang="en-US">
                <a:latin typeface="Gill Sans MT"/>
                <a:sym typeface="Wingdings" pitchFamily="2" charset="2"/>
              </a:rPr>
              <a:t>OR	</a:t>
            </a:r>
            <a:r>
              <a:rPr lang="el-GR">
                <a:latin typeface="Calibri" pitchFamily="34" charset="0"/>
                <a:sym typeface="Wingdings" pitchFamily="2" charset="2"/>
              </a:rPr>
              <a:t> Ή (διάζευξη)</a:t>
            </a:r>
            <a:endParaRPr lang="en-US">
              <a:latin typeface="Gill Sans MT"/>
              <a:sym typeface="Wingdings" pitchFamily="2" charset="2"/>
            </a:endParaRPr>
          </a:p>
          <a:p>
            <a:r>
              <a:rPr lang="en-US">
                <a:latin typeface="Gill Sans MT"/>
              </a:rPr>
              <a:t>XOR	</a:t>
            </a:r>
            <a:r>
              <a:rPr lang="en-US">
                <a:latin typeface="Gill Sans MT"/>
                <a:sym typeface="Wingdings" pitchFamily="2" charset="2"/>
              </a:rPr>
              <a:t> </a:t>
            </a:r>
            <a:r>
              <a:rPr lang="el-GR">
                <a:latin typeface="Calibri" pitchFamily="34" charset="0"/>
                <a:sym typeface="Wingdings" pitchFamily="2" charset="2"/>
              </a:rPr>
              <a:t>ΑΠΟΚΛΕΙΣΤΙΚΟ Ή  (αποκλειστική διάζευξη)</a:t>
            </a:r>
            <a:endParaRPr lang="el-GR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97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Λογικές πύλες (</a:t>
            </a:r>
            <a:r>
              <a:rPr lang="en-US" dirty="0"/>
              <a:t>Logic Gates</a:t>
            </a:r>
            <a:r>
              <a:rPr lang="el-GR" dirty="0"/>
              <a:t>)</a:t>
            </a: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223" y="1227456"/>
            <a:ext cx="3145754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3375000"/>
            <a:ext cx="268432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111" y="1130256"/>
            <a:ext cx="263355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6579" y="3559748"/>
            <a:ext cx="2408096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00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4000" dirty="0"/>
              <a:t>Κυκλώματα λογικών πυλών </a:t>
            </a:r>
            <a:r>
              <a:rPr lang="en-US" sz="4000" dirty="0"/>
              <a:t>AND </a:t>
            </a:r>
            <a:r>
              <a:rPr lang="el-GR" sz="4000" dirty="0"/>
              <a:t>και </a:t>
            </a:r>
            <a:r>
              <a:rPr lang="en-US" sz="4000" dirty="0"/>
              <a:t>OR</a:t>
            </a:r>
            <a:endParaRPr lang="el-GR" sz="40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181365"/>
            <a:ext cx="35829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217540"/>
            <a:ext cx="30956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197324"/>
            <a:ext cx="29527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Εγγενής κανόνας τελεστή </a:t>
            </a:r>
            <a:r>
              <a:rPr lang="en-US" dirty="0"/>
              <a:t>AND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050" cy="4937125"/>
          </a:xfrm>
        </p:spPr>
        <p:txBody>
          <a:bodyPr>
            <a:normAutofit/>
          </a:bodyPr>
          <a:lstStyle/>
          <a:p>
            <a:pPr marL="273050" lvl="1" eaLnBrk="1" hangingPunct="1">
              <a:spcBef>
                <a:spcPts val="600"/>
              </a:spcBef>
              <a:buClr>
                <a:schemeClr val="accent1"/>
              </a:buClr>
            </a:pPr>
            <a:r>
              <a:rPr lang="el-GR" dirty="0" smtClean="0"/>
              <a:t>Αν ένα μπιτ στην μια είσοδο είναι 0 δεν χρειάζεται να ελεγχθεί το μπιτ στην άλλη είσοδο καθώς συνάγεται απευθείας ότι το αποτέλεσμα είναι 0</a:t>
            </a:r>
            <a:endParaRPr lang="en-US" dirty="0" smtClean="0"/>
          </a:p>
          <a:p>
            <a:pPr eaLnBrk="1" hangingPunct="1"/>
            <a:endParaRPr lang="el-GR" sz="40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1680" y="3145532"/>
            <a:ext cx="6446838" cy="1306512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78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Εγγενής κανόνας τελεστή </a:t>
            </a:r>
            <a:r>
              <a:rPr lang="en-US" dirty="0"/>
              <a:t>OR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8488" cy="1489075"/>
          </a:xfrm>
        </p:spPr>
        <p:txBody>
          <a:bodyPr>
            <a:normAutofit/>
          </a:bodyPr>
          <a:lstStyle/>
          <a:p>
            <a:pPr marL="273050" lvl="1" eaLnBrk="1" hangingPunct="1">
              <a:spcBef>
                <a:spcPts val="600"/>
              </a:spcBef>
              <a:buClr>
                <a:schemeClr val="accent1"/>
              </a:buClr>
            </a:pPr>
            <a:r>
              <a:rPr lang="el-GR" dirty="0" smtClean="0"/>
              <a:t>Αν ένα μπιτ στην μια είσοδο είναι 1 δεν χρειάζεται να ελεγχθεί το μπιτ στην άλλη είσοδο καθώς συνάγεται απευθείας ότι το αποτέλεσμα είναι 1</a:t>
            </a:r>
            <a:endParaRPr lang="en-US" dirty="0" smtClean="0"/>
          </a:p>
          <a:p>
            <a:pPr eaLnBrk="1" hangingPunct="1"/>
            <a:endParaRPr lang="el-GR" sz="4000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001516"/>
            <a:ext cx="6397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Εγγενής κανόνας τελεστή </a:t>
            </a:r>
            <a:r>
              <a:rPr lang="en-US" dirty="0"/>
              <a:t>XOR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513" cy="4937125"/>
          </a:xfrm>
        </p:spPr>
        <p:txBody>
          <a:bodyPr>
            <a:normAutofit/>
          </a:bodyPr>
          <a:lstStyle/>
          <a:p>
            <a:pPr marL="273050" lvl="1" eaLnBrk="1" hangingPunct="1">
              <a:spcBef>
                <a:spcPts val="600"/>
              </a:spcBef>
              <a:buClr>
                <a:schemeClr val="accent1"/>
              </a:buClr>
            </a:pPr>
            <a:r>
              <a:rPr lang="el-GR" dirty="0" smtClean="0"/>
              <a:t>Αν ένα μπιτ εισόδου είναι 1 το αποτέλεσμα είναι το αντίστροφο του αντίστοιχου μπιτ στην άλλη είσοδο</a:t>
            </a:r>
            <a:endParaRPr lang="en-US" dirty="0" smtClean="0"/>
          </a:p>
          <a:p>
            <a:pPr eaLnBrk="1" hangingPunct="1"/>
            <a:endParaRPr lang="el-GR" sz="4000" dirty="0" smtClean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2785492"/>
            <a:ext cx="60753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8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Εφαρμογές λογικών πράξεων</a:t>
            </a:r>
            <a:r>
              <a:rPr lang="en-US" sz="3600" dirty="0"/>
              <a:t> AND </a:t>
            </a:r>
            <a:r>
              <a:rPr lang="el-GR" sz="3600" dirty="0"/>
              <a:t>και </a:t>
            </a:r>
            <a:r>
              <a:rPr lang="en-US" sz="3600" dirty="0"/>
              <a:t>OR</a:t>
            </a:r>
            <a:endParaRPr lang="el-GR" sz="3600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l-GR" sz="2000" smtClean="0"/>
              <a:t>Σε μια σειρά δυαδικών ψηφίων μπορεί να  εφαρμοστεί μια λογική πράξη (</a:t>
            </a:r>
            <a:r>
              <a:rPr lang="en-US" sz="2000" smtClean="0"/>
              <a:t>NOT, AND, OR, XOR</a:t>
            </a:r>
            <a:r>
              <a:rPr lang="el-GR" sz="2000" smtClean="0"/>
              <a:t>)</a:t>
            </a:r>
            <a:r>
              <a:rPr lang="en-US" sz="2000" smtClean="0"/>
              <a:t> </a:t>
            </a:r>
            <a:r>
              <a:rPr lang="el-GR" sz="2000" smtClean="0"/>
              <a:t>σε σχέση με μια άλλη σειρά δυαδικών ψηφίων που ονομάζεται </a:t>
            </a:r>
            <a:r>
              <a:rPr lang="el-GR" sz="2000" b="1" smtClean="0"/>
              <a:t>μάσκα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276872"/>
            <a:ext cx="4186808" cy="2893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</a:rPr>
              <a:t>Απενεργοποίηση συγκεκριμένων δυαδικών ψηφίων με το </a:t>
            </a:r>
            <a:r>
              <a:rPr lang="en-US" sz="1400" dirty="0">
                <a:solidFill>
                  <a:srgbClr val="FFFFFF"/>
                </a:solidFill>
              </a:rPr>
              <a:t>AND</a:t>
            </a:r>
            <a:endParaRPr lang="el-GR" sz="1400" dirty="0">
              <a:solidFill>
                <a:srgbClr val="FFFFFF"/>
              </a:solidFill>
            </a:endParaRPr>
          </a:p>
          <a:p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Για να απενεργοποιηθεί ένα ψηφίο θα πρέπει η μάσκα στην αντίστοιχη θέση να έχει την τιμή 0 ενώ για να παραμείνει ως έχει θα πρέπει να έχει την τιμή 1</a:t>
            </a:r>
          </a:p>
          <a:p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π.χ. απενεργοποίηση των 3 τελευταίων ψηφίων της ακολουθίας 10101110</a:t>
            </a:r>
          </a:p>
          <a:p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	10101110</a:t>
            </a:r>
          </a:p>
          <a:p>
            <a:r>
              <a:rPr lang="en-US" sz="1400" dirty="0">
                <a:solidFill>
                  <a:srgbClr val="FFFFFF"/>
                </a:solidFill>
              </a:rPr>
              <a:t>AND	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11111000</a:t>
            </a:r>
            <a:r>
              <a:rPr lang="el-GR" sz="1400" dirty="0">
                <a:solidFill>
                  <a:srgbClr val="FFFFFF"/>
                </a:solidFill>
              </a:rPr>
              <a:t> (μάσκα </a:t>
            </a:r>
            <a:r>
              <a:rPr lang="en-US" sz="1400" dirty="0">
                <a:solidFill>
                  <a:srgbClr val="FFFFFF"/>
                </a:solidFill>
              </a:rPr>
              <a:t>bits</a:t>
            </a:r>
            <a:r>
              <a:rPr lang="el-GR" sz="1400" dirty="0">
                <a:solidFill>
                  <a:srgbClr val="FFFFFF"/>
                </a:solidFill>
              </a:rPr>
              <a:t>)</a:t>
            </a:r>
          </a:p>
          <a:p>
            <a:r>
              <a:rPr lang="el-GR" sz="1400" dirty="0">
                <a:solidFill>
                  <a:srgbClr val="FFFFFF"/>
                </a:solidFill>
              </a:rPr>
              <a:t>	10101</a:t>
            </a:r>
            <a:r>
              <a:rPr lang="el-GR" sz="1400" dirty="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276872"/>
            <a:ext cx="4176464" cy="2893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Ενεργοποίηση συγκεκριμένων δυαδικών ψηφίων με το </a:t>
            </a:r>
            <a:r>
              <a:rPr lang="en-US" sz="1400" dirty="0"/>
              <a:t>OR</a:t>
            </a: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Για να ενεργοποιηθεί ένα ψηφίο θα πρέπει η μάσκα στην αντίστοιχη θέση να έχει την τιμή 1 ενώ για να παραμείνει ως έχει θα πρέπει να έχει την τιμή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π.χ. ενεργοποίηση των 3 τελευταίων ψηφίων της ακολουθίας 10101110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	10101110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OR	</a:t>
            </a:r>
            <a:r>
              <a:rPr lang="el-GR" sz="1400" dirty="0"/>
              <a:t>00000111</a:t>
            </a:r>
            <a:r>
              <a:rPr lang="en-US" sz="1400" dirty="0"/>
              <a:t> (</a:t>
            </a:r>
            <a:r>
              <a:rPr lang="el-GR" sz="1400" dirty="0"/>
              <a:t>μάσκα </a:t>
            </a:r>
            <a:r>
              <a:rPr lang="en-US" sz="1400" dirty="0"/>
              <a:t>bits)</a:t>
            </a: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	10101</a:t>
            </a:r>
            <a:r>
              <a:rPr lang="el-GR" sz="14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26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Εφαρμογή λογικής πράξης </a:t>
            </a:r>
            <a:r>
              <a:rPr lang="en-US" dirty="0"/>
              <a:t>XOR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345332"/>
            <a:ext cx="4104456" cy="397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l-GR">
                <a:solidFill>
                  <a:srgbClr val="FFFFFF"/>
                </a:solidFill>
              </a:rPr>
              <a:t>Αντιστροφή συγκεκριμένων δυαδικών ψηφίων με το </a:t>
            </a:r>
            <a:r>
              <a:rPr lang="en-US">
                <a:solidFill>
                  <a:srgbClr val="FFFFFF"/>
                </a:solidFill>
              </a:rPr>
              <a:t>XOR</a:t>
            </a:r>
            <a:endParaRPr lang="el-GR">
              <a:solidFill>
                <a:srgbClr val="FFFFFF"/>
              </a:solidFill>
            </a:endParaRPr>
          </a:p>
          <a:p>
            <a:endParaRPr lang="el-GR">
              <a:solidFill>
                <a:srgbClr val="FFFFFF"/>
              </a:solidFill>
            </a:endParaRPr>
          </a:p>
          <a:p>
            <a:r>
              <a:rPr lang="el-GR">
                <a:solidFill>
                  <a:srgbClr val="FFFFFF"/>
                </a:solidFill>
              </a:rPr>
              <a:t>Για να αντιστραφεί ένα ψηφίο θα πρέπει η μάσκα στην αντίστοιχη θέση να έχει την τιμή 1 ενώ για να παραμείνει ως έχει θα πρέπει να έχει την τιμή 0</a:t>
            </a:r>
          </a:p>
          <a:p>
            <a:endParaRPr lang="el-GR">
              <a:solidFill>
                <a:srgbClr val="FFFFFF"/>
              </a:solidFill>
            </a:endParaRPr>
          </a:p>
          <a:p>
            <a:r>
              <a:rPr lang="el-GR">
                <a:solidFill>
                  <a:srgbClr val="FFFFFF"/>
                </a:solidFill>
              </a:rPr>
              <a:t>π.χ. αντιστροφή του 1, 4 και 8 ψηφίου της ακολουθίας 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01</a:t>
            </a:r>
            <a:r>
              <a:rPr lang="el-GR">
                <a:solidFill>
                  <a:srgbClr val="FF0000"/>
                </a:solidFill>
              </a:rPr>
              <a:t>0</a:t>
            </a:r>
            <a:r>
              <a:rPr lang="el-GR">
                <a:solidFill>
                  <a:srgbClr val="FFFFFF"/>
                </a:solidFill>
              </a:rPr>
              <a:t>111</a:t>
            </a:r>
            <a:r>
              <a:rPr lang="el-GR">
                <a:solidFill>
                  <a:srgbClr val="FF0000"/>
                </a:solidFill>
              </a:rPr>
              <a:t>0</a:t>
            </a:r>
          </a:p>
          <a:p>
            <a:endParaRPr lang="el-GR">
              <a:solidFill>
                <a:srgbClr val="FFFFFF"/>
              </a:solidFill>
            </a:endParaRPr>
          </a:p>
          <a:p>
            <a:r>
              <a:rPr lang="el-GR">
                <a:solidFill>
                  <a:srgbClr val="FFFFFF"/>
                </a:solidFill>
              </a:rPr>
              <a:t>	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01</a:t>
            </a:r>
            <a:r>
              <a:rPr lang="el-GR">
                <a:solidFill>
                  <a:srgbClr val="FF0000"/>
                </a:solidFill>
              </a:rPr>
              <a:t>0</a:t>
            </a:r>
            <a:r>
              <a:rPr lang="el-GR">
                <a:solidFill>
                  <a:srgbClr val="FFFFFF"/>
                </a:solidFill>
              </a:rPr>
              <a:t>111</a:t>
            </a:r>
            <a:r>
              <a:rPr lang="el-GR">
                <a:solidFill>
                  <a:srgbClr val="FF0000"/>
                </a:solidFill>
              </a:rPr>
              <a:t>0</a:t>
            </a:r>
          </a:p>
          <a:p>
            <a:r>
              <a:rPr lang="en-US">
                <a:solidFill>
                  <a:srgbClr val="FFFFFF"/>
                </a:solidFill>
              </a:rPr>
              <a:t>XOR	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00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000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 (μάσκα </a:t>
            </a:r>
            <a:r>
              <a:rPr lang="en-US">
                <a:solidFill>
                  <a:srgbClr val="FFFFFF"/>
                </a:solidFill>
              </a:rPr>
              <a:t>bits</a:t>
            </a:r>
            <a:r>
              <a:rPr lang="el-GR">
                <a:solidFill>
                  <a:srgbClr val="FFFFFF"/>
                </a:solidFill>
              </a:rPr>
              <a:t>)</a:t>
            </a:r>
          </a:p>
          <a:p>
            <a:r>
              <a:rPr lang="el-GR">
                <a:solidFill>
                  <a:srgbClr val="FFFFFF"/>
                </a:solidFill>
              </a:rPr>
              <a:t>	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l-GR">
                <a:solidFill>
                  <a:srgbClr val="FFFFFF"/>
                </a:solidFill>
              </a:rPr>
              <a:t>01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l-GR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l-GR">
              <a:solidFill>
                <a:srgbClr val="FF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3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Ολίσθηση (</a:t>
            </a:r>
            <a:r>
              <a:rPr lang="en-US" dirty="0"/>
              <a:t>shift</a:t>
            </a:r>
            <a:r>
              <a:rPr lang="el-GR" dirty="0"/>
              <a:t>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8816" cy="4937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Πρόκειται για μια συνηθισμένη πράξη σε σχήματα </a:t>
            </a:r>
            <a:r>
              <a:rPr lang="el-GR" dirty="0" err="1" smtClean="0"/>
              <a:t>bit</a:t>
            </a:r>
            <a:r>
              <a:rPr lang="el-GR" dirty="0" smtClean="0"/>
              <a:t>. Ένα σχήμα </a:t>
            </a:r>
            <a:r>
              <a:rPr lang="el-GR" dirty="0" err="1" smtClean="0"/>
              <a:t>bit</a:t>
            </a:r>
            <a:r>
              <a:rPr lang="el-GR" dirty="0" smtClean="0"/>
              <a:t> μπορεί να ολισθήσει προς τα δεξιά ή προς τα αριστερά</a:t>
            </a:r>
          </a:p>
          <a:p>
            <a:pPr>
              <a:defRPr/>
            </a:pPr>
            <a:r>
              <a:rPr lang="el-GR" dirty="0" smtClean="0"/>
              <a:t>Δεξιά ολίσθηση: Το δεξιότερο </a:t>
            </a:r>
            <a:r>
              <a:rPr lang="el-GR" dirty="0" err="1" smtClean="0"/>
              <a:t>bit</a:t>
            </a:r>
            <a:r>
              <a:rPr lang="el-GR" dirty="0" smtClean="0"/>
              <a:t> καταργείται και κάθε </a:t>
            </a:r>
            <a:r>
              <a:rPr lang="el-GR" dirty="0" err="1" smtClean="0"/>
              <a:t>bit</a:t>
            </a:r>
            <a:r>
              <a:rPr lang="el-GR" dirty="0" smtClean="0"/>
              <a:t> μετακινείται μια θέση προς τα δεξιά. Προστίθεται 0 ως το πιο αριστερό </a:t>
            </a:r>
            <a:r>
              <a:rPr lang="el-GR" dirty="0" err="1" smtClean="0"/>
              <a:t>bit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Αριστερή ολίσθηση: Το αριστερότερο </a:t>
            </a:r>
            <a:r>
              <a:rPr lang="el-GR" dirty="0" err="1" smtClean="0"/>
              <a:t>bit</a:t>
            </a:r>
            <a:r>
              <a:rPr lang="el-GR" dirty="0" smtClean="0"/>
              <a:t> καταργείται και κάθε </a:t>
            </a:r>
            <a:r>
              <a:rPr lang="el-GR" dirty="0" err="1" smtClean="0"/>
              <a:t>bit</a:t>
            </a:r>
            <a:r>
              <a:rPr lang="el-GR" dirty="0" smtClean="0"/>
              <a:t> μετακινείται προς τα αριστερά. Προστίθεται 0 ως το δεξιότερο </a:t>
            </a:r>
            <a:r>
              <a:rPr lang="el-GR" dirty="0" err="1" smtClean="0"/>
              <a:t>bit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8064" y="985292"/>
            <a:ext cx="3184525" cy="227806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393474"/>
            <a:ext cx="3276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18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</a:p>
          <a:p>
            <a:pPr algn="l"/>
            <a:r>
              <a:rPr lang="el-GR" sz="2800" b="1" dirty="0" smtClean="0"/>
              <a:t>Ενότητα 4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Πράξεις με </a:t>
            </a:r>
            <a:r>
              <a:rPr lang="en-US" sz="2800" dirty="0" smtClean="0"/>
              <a:t>bits</a:t>
            </a:r>
            <a:endParaRPr lang="el-GR" sz="2800" dirty="0" smtClean="0"/>
          </a:p>
          <a:p>
            <a:pPr algn="l"/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824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Κβαντικοί υπολογιστές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Quantum Computers</a:t>
            </a:r>
            <a:r>
              <a:rPr lang="el-GR" dirty="0"/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61356"/>
            <a:ext cx="8229600" cy="480665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Στηρίζονται στην θεωρία της κβαντικής φυσικής</a:t>
            </a:r>
          </a:p>
          <a:p>
            <a:pPr>
              <a:defRPr/>
            </a:pPr>
            <a:r>
              <a:rPr lang="el-GR" dirty="0" smtClean="0"/>
              <a:t>Θα επιτρέπει την αποθήκευση πολλών δεδομένων και εκτέλεση πολλών λειτουργιών ταυτόχρονα</a:t>
            </a:r>
          </a:p>
          <a:p>
            <a:pPr>
              <a:defRPr/>
            </a:pPr>
            <a:r>
              <a:rPr lang="el-GR" dirty="0" smtClean="0"/>
              <a:t>Αντί για </a:t>
            </a:r>
            <a:r>
              <a:rPr lang="en-US" dirty="0" smtClean="0"/>
              <a:t>bits, </a:t>
            </a:r>
            <a:r>
              <a:rPr lang="en-US" dirty="0" err="1" smtClean="0"/>
              <a:t>qubits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Ένα </a:t>
            </a:r>
            <a:r>
              <a:rPr lang="en-US" dirty="0" err="1" smtClean="0"/>
              <a:t>qubit</a:t>
            </a:r>
            <a:r>
              <a:rPr lang="en-US" dirty="0" smtClean="0"/>
              <a:t> </a:t>
            </a:r>
            <a:r>
              <a:rPr lang="el-GR" dirty="0" smtClean="0"/>
              <a:t>μπορεί να βρίσκεται στην κατάσταση 0 ή στην κατάσταση 1 ή σε υπέρθεση του 0 και 1</a:t>
            </a:r>
          </a:p>
          <a:p>
            <a:pPr marL="731520" lvl="1" indent="-457200">
              <a:defRPr/>
            </a:pPr>
            <a:r>
              <a:rPr lang="en-US" dirty="0" smtClean="0"/>
              <a:t>n bits </a:t>
            </a:r>
            <a:r>
              <a:rPr lang="el-GR" dirty="0" smtClean="0"/>
              <a:t>μπορούν να βρίσκονται σε 1 από 2</a:t>
            </a:r>
            <a:r>
              <a:rPr lang="en-US" baseline="30000" dirty="0" smtClean="0"/>
              <a:t>n </a:t>
            </a:r>
            <a:r>
              <a:rPr lang="el-GR" dirty="0" smtClean="0"/>
              <a:t>καταστάσεις</a:t>
            </a:r>
          </a:p>
          <a:p>
            <a:pPr marL="731520" lvl="1" indent="-457200">
              <a:defRPr/>
            </a:pPr>
            <a:r>
              <a:rPr lang="en-US" dirty="0" smtClean="0"/>
              <a:t>n </a:t>
            </a:r>
            <a:r>
              <a:rPr lang="en-US" dirty="0" err="1" smtClean="0"/>
              <a:t>qubits</a:t>
            </a:r>
            <a:r>
              <a:rPr lang="en-US" dirty="0" smtClean="0"/>
              <a:t> </a:t>
            </a:r>
            <a:r>
              <a:rPr lang="el-GR" dirty="0" smtClean="0"/>
              <a:t>μπορούν να βρίσκονται ταυτόχρονα σε μέχρι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καταστάσεις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Ένας κβαντικός επεξεργαστής θα μπορεί να εκτελεί πολλές πράξεις με μια λειτουργία</a:t>
            </a:r>
          </a:p>
          <a:p>
            <a:pPr>
              <a:defRPr/>
            </a:pPr>
            <a:r>
              <a:rPr lang="en-US" dirty="0"/>
              <a:t>l</a:t>
            </a:r>
            <a:r>
              <a:rPr lang="el-GR" dirty="0" smtClean="0"/>
              <a:t>Εφαρμογές (κατασκευή φαρμάκων, τηλεπικοινωνίες, κρυπτογράφηση, κατασκευή νέων υλικών, ...)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33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Πράξεις με </a:t>
            </a:r>
            <a:r>
              <a:rPr lang="en-US" dirty="0"/>
              <a:t>bits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πράξεων με </a:t>
            </a:r>
            <a:r>
              <a:rPr lang="en-US" dirty="0"/>
              <a:t>bits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graphicFrame>
        <p:nvGraphicFramePr>
          <p:cNvPr id="7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Πρόσθεση στη μορφή συμπληρώματος ως προς 2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1988840"/>
            <a:ext cx="3384376" cy="31683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l-GR" b="1" dirty="0"/>
              <a:t>Κανόνας πρόσθεσης ακεραίων σε μορφή συμπληρώματος ως προς δύο: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l-GR" dirty="0"/>
              <a:t>Προσθέτουμε δύο μπιτ και μεταφέρουμε το κρατούμενο στην επόμενη στήλη. Αν υπάρχει κρατούμενο μετά την πρόσθεση στην πιο αριστερή στήλη το αγνοούμε. Η διαδικασία εκτελείται από δεξιά προς τα αριστερά.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83400" y="3793604"/>
            <a:ext cx="4248150" cy="1892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Η αφαίρεση ακεραίων σε μορφή συμπληρώματος ως προς δύο γίνεται με τον ίδιο τρόπο όπως η πρόσθεση απλά προσθέτοντας τον αντίστοιχο αρνητικό αριθμό</a:t>
            </a:r>
          </a:p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Χ-Υ 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 Χ + (-Υ)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24124"/>
              </p:ext>
            </p:extLst>
          </p:nvPr>
        </p:nvGraphicFramePr>
        <p:xfrm>
          <a:off x="4067175" y="1341438"/>
          <a:ext cx="4824537" cy="235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179"/>
                <a:gridCol w="1608179"/>
                <a:gridCol w="1608179"/>
              </a:tblGrid>
              <a:tr h="590414">
                <a:tc>
                  <a:txBody>
                    <a:bodyPr/>
                    <a:lstStyle/>
                    <a:p>
                      <a:r>
                        <a:rPr lang="el-GR" dirty="0" smtClean="0"/>
                        <a:t>Πλήθος μονάδων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Κρατούμενο</a:t>
                      </a:r>
                      <a:endParaRPr lang="el-GR" dirty="0"/>
                    </a:p>
                  </a:txBody>
                  <a:tcPr/>
                </a:tc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Καμία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Μία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Δύο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Τρεις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8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9188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Παράδειγμα πρόσθεσης ακεραίων: 17 + 22 = 39 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5946082"/>
              </p:ext>
            </p:extLst>
          </p:nvPr>
        </p:nvGraphicFramePr>
        <p:xfrm>
          <a:off x="1331640" y="769268"/>
          <a:ext cx="6792912" cy="510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9190863" imgH="7102792" progId="">
                  <p:embed/>
                </p:oleObj>
              </mc:Choice>
              <mc:Fallback>
                <p:oleObj name="Visio" r:id="rId4" imgW="9190863" imgH="71027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69268"/>
                        <a:ext cx="6792912" cy="5107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8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9188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Παράδειγμα αφαίρεσης ακεραίων: 24 – 17 = 7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97100"/>
              </p:ext>
            </p:extLst>
          </p:nvPr>
        </p:nvGraphicFramePr>
        <p:xfrm>
          <a:off x="971600" y="697260"/>
          <a:ext cx="6985000" cy="504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4" imgW="9735922" imgH="7121957" progId="">
                  <p:embed/>
                </p:oleObj>
              </mc:Choice>
              <mc:Fallback>
                <p:oleObj name="Visio" r:id="rId4" imgW="9735922" imgH="71219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97260"/>
                        <a:ext cx="6985000" cy="5042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3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Πολλαπλασιασμός και διαίρεση ακεραίων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4495800"/>
          </a:xfrm>
        </p:spPr>
        <p:txBody>
          <a:bodyPr/>
          <a:lstStyle/>
          <a:p>
            <a:pPr eaLnBrk="1" hangingPunct="1"/>
            <a:r>
              <a:rPr lang="el-GR" dirty="0" smtClean="0"/>
              <a:t>Η πράξη του πολλαπλασιασμού πραγματοποιείται με διαδοχικές προσθέσεις</a:t>
            </a:r>
          </a:p>
          <a:p>
            <a:pPr lvl="1" eaLnBrk="1" hangingPunct="1"/>
            <a:r>
              <a:rPr lang="el-GR" dirty="0" smtClean="0"/>
              <a:t>5 * 4 = 4 + 4 + 4 + 4 + 4</a:t>
            </a:r>
          </a:p>
          <a:p>
            <a:pPr eaLnBrk="1" hangingPunct="1"/>
            <a:r>
              <a:rPr lang="el-GR" dirty="0" smtClean="0"/>
              <a:t>Η πράξη της διαίρεσης πραγματοποιείται με διαδοχικές αφαιρέσεις</a:t>
            </a:r>
            <a:r>
              <a:rPr lang="en-US" dirty="0" smtClean="0"/>
              <a:t> </a:t>
            </a:r>
            <a:r>
              <a:rPr lang="el-GR" dirty="0" smtClean="0"/>
              <a:t>μέχρι το υπόλοιπο να γίνει μηδέν</a:t>
            </a:r>
          </a:p>
          <a:p>
            <a:pPr lvl="1" eaLnBrk="1" hangingPunct="1"/>
            <a:r>
              <a:rPr lang="el-GR" dirty="0" smtClean="0"/>
              <a:t>30 / 6 </a:t>
            </a:r>
            <a:r>
              <a:rPr lang="el-GR" dirty="0" smtClean="0">
                <a:sym typeface="Wingdings" pitchFamily="2" charset="2"/>
              </a:rPr>
              <a:t></a:t>
            </a:r>
            <a:r>
              <a:rPr lang="el-GR" dirty="0" smtClean="0"/>
              <a:t>30-</a:t>
            </a:r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24-</a:t>
            </a:r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dirty="0" smtClean="0">
                <a:sym typeface="Wingdings" pitchFamily="2" charset="2"/>
              </a:rPr>
              <a:t>18-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l-GR" dirty="0" smtClean="0">
                <a:sym typeface="Wingdings" pitchFamily="2" charset="2"/>
              </a:rPr>
              <a:t>12-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l-GR" dirty="0" smtClean="0">
                <a:sym typeface="Wingdings" pitchFamily="2" charset="2"/>
              </a:rPr>
              <a:t>6-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l-GR" dirty="0" smtClean="0">
                <a:sym typeface="Wingdings" pitchFamily="2" charset="2"/>
              </a:rPr>
              <a:t>=0 </a:t>
            </a:r>
            <a:r>
              <a:rPr lang="el-GR" dirty="0" smtClean="0"/>
              <a:t> άρα απαιτήθηκαν 5 αφαιρέσεις</a:t>
            </a:r>
          </a:p>
          <a:p>
            <a:pPr eaLnBrk="1" hangingPunct="1"/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3942</TotalTime>
  <Words>1272</Words>
  <Application>Microsoft Office PowerPoint</Application>
  <PresentationFormat>Προβολή στην οθόνη (16:10)</PresentationFormat>
  <Paragraphs>201</Paragraphs>
  <Slides>25</Slides>
  <Notes>25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4" baseType="lpstr">
      <vt:lpstr>Arial Unicode MS</vt:lpstr>
      <vt:lpstr>Arial</vt:lpstr>
      <vt:lpstr>Calibri</vt:lpstr>
      <vt:lpstr>Gill Sans MT</vt:lpstr>
      <vt:lpstr>Times New Roman</vt:lpstr>
      <vt:lpstr>Wingdings</vt:lpstr>
      <vt:lpstr>Wingdings 3</vt:lpstr>
      <vt:lpstr>Θέμα του Office</vt:lpstr>
      <vt:lpstr>Visio</vt:lpstr>
      <vt:lpstr>Πληροφορική Ι</vt:lpstr>
      <vt:lpstr>Παρουσίαση του PowerPoint</vt:lpstr>
      <vt:lpstr>Άδειες Χρήσης</vt:lpstr>
      <vt:lpstr>Χρηματοδότηση</vt:lpstr>
      <vt:lpstr>Κατηγορίες πράξεων με bits</vt:lpstr>
      <vt:lpstr>Πρόσθεση στη μορφή συμπληρώματος ως προς 2</vt:lpstr>
      <vt:lpstr>Παράδειγμα πρόσθεσης ακεραίων: 17 + 22 = 39 </vt:lpstr>
      <vt:lpstr>Παράδειγμα αφαίρεσης ακεραίων: 24 – 17 = 7</vt:lpstr>
      <vt:lpstr>Πολλαπλασιασμός και διαίρεση ακεραίων</vt:lpstr>
      <vt:lpstr>Υπερχείλιση (overflow)</vt:lpstr>
      <vt:lpstr>Λογικές πράξεις</vt:lpstr>
      <vt:lpstr>Λογικές πύλες (Logic Gates)</vt:lpstr>
      <vt:lpstr>Κυκλώματα λογικών πυλών AND και OR</vt:lpstr>
      <vt:lpstr>Εγγενής κανόνας τελεστή AND</vt:lpstr>
      <vt:lpstr>Εγγενής κανόνας τελεστή OR</vt:lpstr>
      <vt:lpstr>Εγγενής κανόνας τελεστή XOR</vt:lpstr>
      <vt:lpstr>Εφαρμογές λογικών πράξεων AND και OR</vt:lpstr>
      <vt:lpstr>Εφαρμογή λογικής πράξης XOR</vt:lpstr>
      <vt:lpstr>Ολίσθηση (shift)</vt:lpstr>
      <vt:lpstr>Κβαντικοί υπολογιστές  (Quantum Computers)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276</cp:revision>
  <dcterms:created xsi:type="dcterms:W3CDTF">2012-09-06T09:03:05Z</dcterms:created>
  <dcterms:modified xsi:type="dcterms:W3CDTF">2015-07-21T13:41:42Z</dcterms:modified>
</cp:coreProperties>
</file>