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324"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04" r:id="rId23"/>
    <p:sldId id="308" r:id="rId24"/>
    <p:sldId id="323" r:id="rId25"/>
    <p:sldId id="322" r:id="rId26"/>
    <p:sldId id="325" r:id="rId27"/>
    <p:sldId id="291" r:id="rId28"/>
    <p:sldId id="292" r:id="rId29"/>
    <p:sldId id="293" r:id="rId30"/>
    <p:sldId id="294" r:id="rId31"/>
    <p:sldId id="295"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57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Ακαθάριστο Εγχώριο Προϊόν </a:t>
            </a:r>
            <a:endParaRPr lang="en-US" sz="34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dirty="0" smtClean="0"/>
              <a:t>Ακαθάριστο Εγχώριο Προϊόν </a:t>
            </a:r>
            <a:endParaRPr lang="en-US" dirty="0"/>
          </a:p>
        </p:txBody>
      </p:sp>
      <p:sp>
        <p:nvSpPr>
          <p:cNvPr id="7" name="6 - Θέση περιεχομένου"/>
          <p:cNvSpPr>
            <a:spLocks noGrp="1"/>
          </p:cNvSpPr>
          <p:nvPr>
            <p:ph idx="1"/>
          </p:nvPr>
        </p:nvSpPr>
        <p:spPr/>
        <p:txBody>
          <a:bodyPr>
            <a:normAutofit/>
          </a:bodyPr>
          <a:lstStyle/>
          <a:p>
            <a:pPr marL="0" indent="0">
              <a:lnSpc>
                <a:spcPct val="80000"/>
              </a:lnSpc>
              <a:buNone/>
            </a:pPr>
            <a:r>
              <a:rPr lang="el-GR" sz="2800" b="1" dirty="0" smtClean="0"/>
              <a:t>Ο Υπολογισμός του ΑΕΓΧΠ στο νέο ΣΕΛ σύμφωνα με τους Πίνακες Προσφοράς και Χρήσεων</a:t>
            </a:r>
            <a:endParaRPr lang="en-US" sz="2800" b="1" dirty="0" smtClean="0"/>
          </a:p>
          <a:p>
            <a:pPr marL="0" indent="0" algn="just">
              <a:lnSpc>
                <a:spcPct val="80000"/>
              </a:lnSpc>
              <a:buFontTx/>
              <a:buNone/>
            </a:pPr>
            <a:r>
              <a:rPr lang="el-GR" sz="2400" dirty="0" smtClean="0"/>
              <a:t>Η άλλη έκφραση του </a:t>
            </a:r>
            <a:r>
              <a:rPr lang="el-GR" sz="2400" dirty="0" err="1" smtClean="0"/>
              <a:t>ΑΕγχΠ</a:t>
            </a:r>
            <a:r>
              <a:rPr lang="el-GR" sz="2400" dirty="0" smtClean="0"/>
              <a:t> σε </a:t>
            </a:r>
            <a:r>
              <a:rPr lang="el-GR" sz="2400" dirty="0" err="1" smtClean="0"/>
              <a:t>α.τ</a:t>
            </a:r>
            <a:r>
              <a:rPr lang="el-GR" sz="2400" dirty="0" smtClean="0"/>
              <a:t>. είναι αυτή που προκύπτει από την πλευρά της δαπάνης:</a:t>
            </a:r>
          </a:p>
          <a:p>
            <a:pPr algn="just">
              <a:lnSpc>
                <a:spcPct val="80000"/>
              </a:lnSpc>
              <a:buFontTx/>
              <a:buNone/>
            </a:pPr>
            <a:r>
              <a:rPr lang="el-GR" sz="2400" dirty="0" smtClean="0"/>
              <a:t>Εγχώριες τελικές χρήσεις ( σε </a:t>
            </a:r>
            <a:r>
              <a:rPr lang="el-GR" sz="2400" dirty="0" err="1" smtClean="0"/>
              <a:t>τιµές</a:t>
            </a:r>
            <a:r>
              <a:rPr lang="el-GR" sz="2400" dirty="0" smtClean="0"/>
              <a:t> αγοραστή)</a:t>
            </a:r>
          </a:p>
          <a:p>
            <a:pPr algn="just">
              <a:lnSpc>
                <a:spcPct val="80000"/>
              </a:lnSpc>
              <a:buFontTx/>
              <a:buNone/>
            </a:pPr>
            <a:r>
              <a:rPr lang="el-GR" sz="2400" dirty="0" smtClean="0"/>
              <a:t> + Εξαγωγές σε </a:t>
            </a:r>
            <a:r>
              <a:rPr lang="el-GR" sz="2400" dirty="0" err="1" smtClean="0"/>
              <a:t>τιµές</a:t>
            </a:r>
            <a:r>
              <a:rPr lang="el-GR" sz="2400" dirty="0" smtClean="0"/>
              <a:t> </a:t>
            </a:r>
            <a:r>
              <a:rPr lang="en-US" sz="2400" dirty="0" smtClean="0"/>
              <a:t>fob</a:t>
            </a:r>
            <a:endParaRPr lang="el-GR" sz="2400" dirty="0" smtClean="0"/>
          </a:p>
          <a:p>
            <a:pPr algn="just">
              <a:lnSpc>
                <a:spcPct val="80000"/>
              </a:lnSpc>
              <a:buFontTx/>
              <a:buNone/>
            </a:pPr>
            <a:r>
              <a:rPr lang="el-GR" sz="2400" dirty="0" smtClean="0"/>
              <a:t>  - Εισαγωγές σε </a:t>
            </a:r>
            <a:r>
              <a:rPr lang="el-GR" sz="2400" dirty="0" err="1" smtClean="0"/>
              <a:t>τιµές</a:t>
            </a:r>
            <a:r>
              <a:rPr lang="el-GR" sz="2400" dirty="0" smtClean="0"/>
              <a:t> </a:t>
            </a:r>
            <a:r>
              <a:rPr lang="en-US" sz="2400" dirty="0" err="1" smtClean="0"/>
              <a:t>cif</a:t>
            </a: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Ακαθάριστο Εγχώριο Προϊόν </a:t>
            </a:r>
            <a:endParaRPr lang="el-GR" sz="4000" b="0" dirty="0" smtClean="0"/>
          </a:p>
        </p:txBody>
      </p:sp>
      <p:sp>
        <p:nvSpPr>
          <p:cNvPr id="5" name="4 - Θέση περιεχομένου"/>
          <p:cNvSpPr>
            <a:spLocks noGrp="1"/>
          </p:cNvSpPr>
          <p:nvPr>
            <p:ph idx="1"/>
          </p:nvPr>
        </p:nvSpPr>
        <p:spPr/>
        <p:txBody>
          <a:bodyPr>
            <a:noAutofit/>
          </a:bodyPr>
          <a:lstStyle/>
          <a:p>
            <a:pPr marL="354013" indent="-354013" algn="just">
              <a:lnSpc>
                <a:spcPct val="80000"/>
              </a:lnSpc>
            </a:pPr>
            <a:r>
              <a:rPr lang="el-GR" sz="2200" dirty="0" smtClean="0"/>
              <a:t>Οι δύο προσεγγίσεις του </a:t>
            </a:r>
            <a:r>
              <a:rPr lang="el-GR" sz="2200" dirty="0" err="1" smtClean="0"/>
              <a:t>ΑεγχΠ</a:t>
            </a:r>
            <a:r>
              <a:rPr lang="el-GR" sz="2200" dirty="0" smtClean="0"/>
              <a:t>, όταν εφαρμόζονται ανεξάρτητα, δίνουν διαφορετικά αποτελέσματα. Ακολουθώντας όμως την συνθετική διαδικασία των τεχνικών εισροών εκροών, προκύπτει το ίδιο αποτέλεσμα για το </a:t>
            </a:r>
            <a:r>
              <a:rPr lang="el-GR" sz="2200" dirty="0" err="1" smtClean="0"/>
              <a:t>ΑεγχΠ</a:t>
            </a:r>
            <a:r>
              <a:rPr lang="el-GR" sz="2200" dirty="0" smtClean="0"/>
              <a:t> και µε τις δύο προσεγγίσεις.</a:t>
            </a:r>
          </a:p>
          <a:p>
            <a:pPr marL="354013" indent="-354013" algn="just">
              <a:lnSpc>
                <a:spcPct val="80000"/>
              </a:lnSpc>
              <a:buFontTx/>
              <a:buNone/>
            </a:pPr>
            <a:endParaRPr lang="el-GR" sz="2200" dirty="0" smtClean="0"/>
          </a:p>
          <a:p>
            <a:pPr marL="354013" indent="-354013" algn="just">
              <a:lnSpc>
                <a:spcPct val="80000"/>
              </a:lnSpc>
            </a:pPr>
            <a:r>
              <a:rPr lang="el-GR" sz="2200" dirty="0" smtClean="0"/>
              <a:t>Διευκρινίζεται, ότι στα πλαίσια του αναθεωρημένου Ελληνικού συστήματος εθνικών λογαριασμών,  η διευθέτηση  της διαφοράς των εκτιμήσεων μεταξύ των δύο προσεγγίσεων, γίνεται στο αναλυτικό επίπεδο των προϊόντων µε την κατάρτιση επί μέρους ισοζυγίων.</a:t>
            </a:r>
          </a:p>
          <a:p>
            <a:pPr marL="0" indent="0" algn="just">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Ακαθάριστο Εγχώριο Προϊόν </a:t>
            </a:r>
            <a:endParaRPr lang="en-US" sz="4000" dirty="0"/>
          </a:p>
        </p:txBody>
      </p:sp>
      <p:sp>
        <p:nvSpPr>
          <p:cNvPr id="6" name="5 - Θέση περιεχομένου"/>
          <p:cNvSpPr>
            <a:spLocks noGrp="1"/>
          </p:cNvSpPr>
          <p:nvPr>
            <p:ph idx="1"/>
          </p:nvPr>
        </p:nvSpPr>
        <p:spPr/>
        <p:txBody>
          <a:bodyPr>
            <a:normAutofit/>
          </a:bodyPr>
          <a:lstStyle/>
          <a:p>
            <a:pPr marL="0" indent="0" algn="just">
              <a:buNone/>
            </a:pPr>
            <a:r>
              <a:rPr lang="el-GR" sz="2200" dirty="0" smtClean="0"/>
              <a:t>Προκειμένου να εξασφαλιστεί η πληρότητα των εκτιμήσεων </a:t>
            </a:r>
            <a:r>
              <a:rPr lang="el-GR" sz="2200" dirty="0" err="1" smtClean="0"/>
              <a:t>ΑΕγχΠ</a:t>
            </a:r>
            <a:r>
              <a:rPr lang="el-GR" sz="2200" dirty="0" smtClean="0"/>
              <a:t> εφαρμόστηκε η μέθοδος της απασχόλησης. Με αυτήν, συγκρίθηκαν κατά παραγωγική δραστηριότητα τα στοιχεία απασχόλησης που προκύπτουν από διάφορες έρευνες, µε εκείνα της Ερευνάς Εργατικού Δυναμικού (E.E.Δ.). Για τις πηγές των στοιχείων απασχόλησης, καθώς και για τη διαδικασία που ακολουθήθηκε για την κλαδική κατανομή της απασχόλησης µε βάση τα στοιχεία της ΕΕΔ γίνεται αναφορά στο επόμενο τμήµα.</a:t>
            </a:r>
          </a:p>
          <a:p>
            <a:pPr algn="just">
              <a:buNone/>
            </a:pPr>
            <a:endParaRPr lang="en-US"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Ακαθάριστο Εγχώριο Προϊόν </a:t>
            </a:r>
            <a:endParaRPr lang="el-GR" sz="4000" dirty="0"/>
          </a:p>
        </p:txBody>
      </p:sp>
      <p:sp>
        <p:nvSpPr>
          <p:cNvPr id="3" name="Θέση περιεχομένου 2"/>
          <p:cNvSpPr>
            <a:spLocks noGrp="1"/>
          </p:cNvSpPr>
          <p:nvPr>
            <p:ph idx="1"/>
          </p:nvPr>
        </p:nvSpPr>
        <p:spPr>
          <a:xfrm>
            <a:off x="467544" y="985292"/>
            <a:ext cx="8157592" cy="4032448"/>
          </a:xfrm>
        </p:spPr>
        <p:txBody>
          <a:bodyPr>
            <a:noAutofit/>
          </a:bodyPr>
          <a:lstStyle/>
          <a:p>
            <a:pPr>
              <a:lnSpc>
                <a:spcPct val="70000"/>
              </a:lnSpc>
              <a:buNone/>
            </a:pPr>
            <a:r>
              <a:rPr lang="el-GR" sz="2800" b="1" dirty="0" smtClean="0"/>
              <a:t>Προσεγγιστικές Μέθοδοι Υπολογισμού του </a:t>
            </a:r>
            <a:r>
              <a:rPr lang="el-GR" sz="2800" b="1" dirty="0" err="1" smtClean="0"/>
              <a:t>ΑΕγχΠ</a:t>
            </a:r>
            <a:endParaRPr lang="en-US" sz="2800" b="1" dirty="0" smtClean="0"/>
          </a:p>
          <a:p>
            <a:pPr marL="0" indent="0" algn="just">
              <a:lnSpc>
                <a:spcPct val="80000"/>
              </a:lnSpc>
              <a:buFontTx/>
              <a:buNone/>
            </a:pPr>
            <a:r>
              <a:rPr lang="el-GR" sz="2000" dirty="0" smtClean="0"/>
              <a:t>Στα πλαίσια του </a:t>
            </a:r>
            <a:r>
              <a:rPr lang="el-GR" sz="2000" dirty="0" smtClean="0"/>
              <a:t>αναθεωρημένου συστήματος </a:t>
            </a:r>
            <a:r>
              <a:rPr lang="el-GR" sz="2000" dirty="0" smtClean="0"/>
              <a:t>Ε.Λ. οι βασικές µ</a:t>
            </a:r>
            <a:r>
              <a:rPr lang="el-GR" sz="2000" dirty="0" err="1" smtClean="0"/>
              <a:t>έθοδοι</a:t>
            </a:r>
            <a:r>
              <a:rPr lang="el-GR" sz="2000" dirty="0" smtClean="0"/>
              <a:t> υπολογισµού του</a:t>
            </a:r>
            <a:r>
              <a:rPr lang="en-US" sz="2000" dirty="0" smtClean="0"/>
              <a:t> </a:t>
            </a:r>
            <a:r>
              <a:rPr lang="el-GR" sz="2000" dirty="0" smtClean="0"/>
              <a:t>Ακαθαρίστου Εγχώριου Προϊόντος (</a:t>
            </a:r>
            <a:r>
              <a:rPr lang="el-GR" sz="2000" dirty="0" err="1" smtClean="0"/>
              <a:t>ΑΕγχΠ</a:t>
            </a:r>
            <a:r>
              <a:rPr lang="el-GR" sz="2000" dirty="0" smtClean="0"/>
              <a:t>) σε αγοραίες </a:t>
            </a:r>
            <a:r>
              <a:rPr lang="el-GR" sz="2000" dirty="0" err="1" smtClean="0"/>
              <a:t>τιµές</a:t>
            </a:r>
            <a:r>
              <a:rPr lang="el-GR" sz="2000" dirty="0" smtClean="0"/>
              <a:t> (</a:t>
            </a:r>
            <a:r>
              <a:rPr lang="el-GR" sz="2000" dirty="0" err="1" smtClean="0"/>
              <a:t>α.τ</a:t>
            </a:r>
            <a:r>
              <a:rPr lang="el-GR" sz="2000" dirty="0" smtClean="0"/>
              <a:t>), είναι:</a:t>
            </a:r>
          </a:p>
          <a:p>
            <a:pPr>
              <a:lnSpc>
                <a:spcPct val="80000"/>
              </a:lnSpc>
            </a:pPr>
            <a:r>
              <a:rPr lang="el-GR" sz="2000" dirty="0" smtClean="0"/>
              <a:t>µ</a:t>
            </a:r>
            <a:r>
              <a:rPr lang="el-GR" sz="2000" dirty="0" err="1" smtClean="0"/>
              <a:t>έθοδος</a:t>
            </a:r>
            <a:r>
              <a:rPr lang="el-GR" sz="2000" dirty="0" smtClean="0"/>
              <a:t> της παραγωγής,</a:t>
            </a:r>
          </a:p>
          <a:p>
            <a:pPr>
              <a:lnSpc>
                <a:spcPct val="80000"/>
              </a:lnSpc>
            </a:pPr>
            <a:r>
              <a:rPr lang="el-GR" sz="2000" dirty="0" smtClean="0"/>
              <a:t>µ</a:t>
            </a:r>
            <a:r>
              <a:rPr lang="el-GR" sz="2000" dirty="0" err="1" smtClean="0"/>
              <a:t>έθοδος</a:t>
            </a:r>
            <a:r>
              <a:rPr lang="el-GR" sz="2000" dirty="0" smtClean="0"/>
              <a:t> της δαπάνης,</a:t>
            </a:r>
          </a:p>
          <a:p>
            <a:pPr>
              <a:lnSpc>
                <a:spcPct val="80000"/>
              </a:lnSpc>
            </a:pPr>
            <a:r>
              <a:rPr lang="el-GR" sz="2000" dirty="0" smtClean="0"/>
              <a:t>µ</a:t>
            </a:r>
            <a:r>
              <a:rPr lang="el-GR" sz="2000" dirty="0" err="1" smtClean="0"/>
              <a:t>έθοδος</a:t>
            </a:r>
            <a:r>
              <a:rPr lang="el-GR" sz="2000" dirty="0" smtClean="0"/>
              <a:t> του </a:t>
            </a:r>
            <a:r>
              <a:rPr lang="el-GR" sz="2000" dirty="0" err="1" smtClean="0"/>
              <a:t>εισοδήµατος</a:t>
            </a:r>
            <a:endParaRPr lang="el-GR" sz="2000" dirty="0" smtClean="0"/>
          </a:p>
          <a:p>
            <a:pPr marL="0" indent="0">
              <a:lnSpc>
                <a:spcPct val="80000"/>
              </a:lnSpc>
              <a:buFontTx/>
              <a:buNone/>
            </a:pPr>
            <a:r>
              <a:rPr lang="el-GR" sz="2000" dirty="0" smtClean="0"/>
              <a:t>Επίσης για τον έλεγχο των </a:t>
            </a:r>
            <a:r>
              <a:rPr lang="el-GR" sz="2000" dirty="0" err="1" smtClean="0"/>
              <a:t>αποτελεσµάτων</a:t>
            </a:r>
            <a:r>
              <a:rPr lang="el-GR" sz="2000" dirty="0" smtClean="0"/>
              <a:t> των ανωτέρω µ</a:t>
            </a:r>
            <a:r>
              <a:rPr lang="el-GR" sz="2000" dirty="0" err="1" smtClean="0"/>
              <a:t>εθόδων</a:t>
            </a:r>
            <a:r>
              <a:rPr lang="el-GR" sz="2000" dirty="0" smtClean="0"/>
              <a:t> καθώς και για την</a:t>
            </a:r>
            <a:r>
              <a:rPr lang="en-US" sz="2000" dirty="0" smtClean="0"/>
              <a:t> </a:t>
            </a:r>
            <a:r>
              <a:rPr lang="el-GR" sz="2000" dirty="0" err="1" smtClean="0"/>
              <a:t>πραγµατοποίηση</a:t>
            </a:r>
            <a:r>
              <a:rPr lang="el-GR" sz="2000" dirty="0" smtClean="0"/>
              <a:t> </a:t>
            </a:r>
            <a:r>
              <a:rPr lang="el-GR" sz="2000" dirty="0" err="1" smtClean="0"/>
              <a:t>συµπληρωµατικών</a:t>
            </a:r>
            <a:r>
              <a:rPr lang="el-GR" sz="2000" dirty="0" smtClean="0"/>
              <a:t> </a:t>
            </a:r>
            <a:r>
              <a:rPr lang="el-GR" sz="2000" dirty="0" err="1" smtClean="0"/>
              <a:t>υπολογισµών</a:t>
            </a:r>
            <a:r>
              <a:rPr lang="el-GR" sz="2000" dirty="0" smtClean="0"/>
              <a:t>, στην προοπτική της εξαντλητικής</a:t>
            </a:r>
            <a:r>
              <a:rPr lang="en-US" sz="2000" dirty="0" smtClean="0"/>
              <a:t> </a:t>
            </a:r>
            <a:r>
              <a:rPr lang="el-GR" sz="2000" dirty="0" smtClean="0"/>
              <a:t>µ</a:t>
            </a:r>
            <a:r>
              <a:rPr lang="el-GR" sz="2000" dirty="0" err="1" smtClean="0"/>
              <a:t>έτρησης</a:t>
            </a:r>
            <a:r>
              <a:rPr lang="el-GR" sz="2000" dirty="0" smtClean="0"/>
              <a:t> του </a:t>
            </a:r>
            <a:r>
              <a:rPr lang="el-GR" sz="2000" dirty="0" err="1" smtClean="0"/>
              <a:t>ΑΕγχΠ</a:t>
            </a:r>
            <a:r>
              <a:rPr lang="el-GR" sz="2000" dirty="0" smtClean="0"/>
              <a:t>, </a:t>
            </a:r>
            <a:r>
              <a:rPr lang="el-GR" sz="2000" dirty="0" err="1" smtClean="0"/>
              <a:t>εφαρµόζονται</a:t>
            </a:r>
            <a:r>
              <a:rPr lang="el-GR" sz="2000" dirty="0" smtClean="0"/>
              <a:t> οι κατωτέρω µ</a:t>
            </a:r>
            <a:r>
              <a:rPr lang="el-GR" sz="2000" dirty="0" err="1" smtClean="0"/>
              <a:t>έθοδοι</a:t>
            </a:r>
            <a:r>
              <a:rPr lang="el-GR" sz="2000" dirty="0" smtClean="0"/>
              <a:t>:</a:t>
            </a:r>
          </a:p>
          <a:p>
            <a:pPr>
              <a:lnSpc>
                <a:spcPct val="80000"/>
              </a:lnSpc>
            </a:pPr>
            <a:r>
              <a:rPr lang="el-GR" sz="2000" dirty="0" smtClean="0"/>
              <a:t>µ</a:t>
            </a:r>
            <a:r>
              <a:rPr lang="el-GR" sz="2000" dirty="0" err="1" smtClean="0"/>
              <a:t>έθοδος</a:t>
            </a:r>
            <a:r>
              <a:rPr lang="el-GR" sz="2000" dirty="0" smtClean="0"/>
              <a:t> της απασχόλησης και</a:t>
            </a:r>
          </a:p>
          <a:p>
            <a:pPr>
              <a:lnSpc>
                <a:spcPct val="80000"/>
              </a:lnSpc>
            </a:pPr>
            <a:r>
              <a:rPr lang="el-GR" sz="2000" dirty="0" smtClean="0"/>
              <a:t>µ</a:t>
            </a:r>
            <a:r>
              <a:rPr lang="el-GR" sz="2000" dirty="0" err="1" smtClean="0"/>
              <a:t>έθοδος</a:t>
            </a:r>
            <a:r>
              <a:rPr lang="el-GR" sz="2000" dirty="0" smtClean="0"/>
              <a:t> υπολογισµού της διαφοράς µ</a:t>
            </a:r>
            <a:r>
              <a:rPr lang="el-GR" sz="2000" dirty="0" err="1" smtClean="0"/>
              <a:t>εταξύ</a:t>
            </a:r>
            <a:r>
              <a:rPr lang="el-GR" sz="2000" dirty="0" smtClean="0"/>
              <a:t> του θεωρητικού και του </a:t>
            </a:r>
            <a:r>
              <a:rPr lang="el-GR" sz="2000" dirty="0" err="1" smtClean="0"/>
              <a:t>εµπειρικού</a:t>
            </a:r>
            <a:r>
              <a:rPr lang="el-GR" sz="2000" dirty="0" smtClean="0"/>
              <a:t> ΦΠΑ</a:t>
            </a:r>
          </a:p>
          <a:p>
            <a:pPr>
              <a:lnSpc>
                <a:spcPct val="70000"/>
              </a:lnSpc>
              <a:buNone/>
            </a:pPr>
            <a:r>
              <a:rPr lang="el-GR" sz="3600" dirty="0" smtClean="0"/>
              <a:t/>
            </a:r>
            <a:br>
              <a:rPr lang="el-GR" sz="3600" dirty="0" smtClean="0"/>
            </a:b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Ακαθάριστο Εγχώριο Προϊόν </a:t>
            </a:r>
            <a:endParaRPr lang="el-GR" sz="4000" dirty="0"/>
          </a:p>
        </p:txBody>
      </p:sp>
      <p:sp>
        <p:nvSpPr>
          <p:cNvPr id="12" name="Content Placeholder 11"/>
          <p:cNvSpPr>
            <a:spLocks noGrp="1"/>
          </p:cNvSpPr>
          <p:nvPr>
            <p:ph idx="1"/>
          </p:nvPr>
        </p:nvSpPr>
        <p:spPr>
          <a:xfrm>
            <a:off x="467544" y="1164129"/>
            <a:ext cx="8280920" cy="3853611"/>
          </a:xfrm>
        </p:spPr>
        <p:txBody>
          <a:bodyPr>
            <a:noAutofit/>
          </a:bodyPr>
          <a:lstStyle/>
          <a:p>
            <a:pPr>
              <a:lnSpc>
                <a:spcPct val="70000"/>
              </a:lnSpc>
              <a:buNone/>
            </a:pPr>
            <a:r>
              <a:rPr lang="el-GR" sz="2800" b="1" dirty="0" smtClean="0"/>
              <a:t>Προσεγγιστικές Μέθοδοι Υπολογισμού του </a:t>
            </a:r>
            <a:r>
              <a:rPr lang="el-GR" sz="2800" b="1" dirty="0" err="1" smtClean="0"/>
              <a:t>ΑΕγχΠ</a:t>
            </a:r>
            <a:endParaRPr lang="en-US" sz="2800" b="1" dirty="0" smtClean="0"/>
          </a:p>
          <a:p>
            <a:pPr marL="0" indent="0" algn="just">
              <a:lnSpc>
                <a:spcPct val="80000"/>
              </a:lnSpc>
              <a:buFontTx/>
              <a:buNone/>
            </a:pPr>
            <a:r>
              <a:rPr lang="el-GR" sz="2200" dirty="0" smtClean="0"/>
              <a:t>Οι µ</a:t>
            </a:r>
            <a:r>
              <a:rPr lang="el-GR" sz="2200" dirty="0" err="1" smtClean="0"/>
              <a:t>έθοδοι</a:t>
            </a:r>
            <a:r>
              <a:rPr lang="el-GR" sz="2200" dirty="0" smtClean="0"/>
              <a:t> αυτοί συνδυάστηκαν τόσο µε την αξιοποίηση όλων των διαθέσιµων</a:t>
            </a:r>
            <a:r>
              <a:rPr lang="en-US" sz="2200" dirty="0" smtClean="0"/>
              <a:t> </a:t>
            </a:r>
            <a:r>
              <a:rPr lang="el-GR" sz="2200" dirty="0" smtClean="0"/>
              <a:t>στατιστικών πηγών και στοιχείων, όσο και µε την ανάπτυξη αναλυτικών βοηθητικών</a:t>
            </a:r>
            <a:r>
              <a:rPr lang="en-US" sz="2200" dirty="0" smtClean="0"/>
              <a:t> </a:t>
            </a:r>
            <a:r>
              <a:rPr lang="el-GR" sz="2200" dirty="0" smtClean="0"/>
              <a:t>τεχνικών υπολογισµού του </a:t>
            </a:r>
            <a:r>
              <a:rPr lang="el-GR" sz="2200" dirty="0" err="1" smtClean="0"/>
              <a:t>ΑΕγχΠ</a:t>
            </a:r>
            <a:r>
              <a:rPr lang="el-GR" sz="2200" dirty="0" smtClean="0"/>
              <a:t> µέσω του πλαισίου εισροών-εκροών.</a:t>
            </a:r>
          </a:p>
          <a:p>
            <a:pPr>
              <a:lnSpc>
                <a:spcPct val="80000"/>
              </a:lnSpc>
              <a:buFontTx/>
              <a:buNone/>
            </a:pPr>
            <a:r>
              <a:rPr lang="el-GR" sz="2200" dirty="0" smtClean="0"/>
              <a:t>Οι αναλυτικές αυτές τεχνικές υπολογισµού είναι:</a:t>
            </a:r>
          </a:p>
          <a:p>
            <a:pPr>
              <a:lnSpc>
                <a:spcPct val="80000"/>
              </a:lnSpc>
            </a:pPr>
            <a:r>
              <a:rPr lang="el-GR" sz="2200" dirty="0" smtClean="0"/>
              <a:t>Η µ</a:t>
            </a:r>
            <a:r>
              <a:rPr lang="el-GR" sz="2200" dirty="0" err="1" smtClean="0"/>
              <a:t>ήτρα</a:t>
            </a:r>
            <a:r>
              <a:rPr lang="el-GR" sz="2200" dirty="0" smtClean="0"/>
              <a:t> παραγωγής</a:t>
            </a:r>
          </a:p>
          <a:p>
            <a:pPr>
              <a:lnSpc>
                <a:spcPct val="80000"/>
              </a:lnSpc>
            </a:pPr>
            <a:r>
              <a:rPr lang="el-GR" sz="2200" dirty="0" smtClean="0"/>
              <a:t>Η µ</a:t>
            </a:r>
            <a:r>
              <a:rPr lang="el-GR" sz="2200" dirty="0" err="1" smtClean="0"/>
              <a:t>ήτρα</a:t>
            </a:r>
            <a:r>
              <a:rPr lang="el-GR" sz="2200" dirty="0" smtClean="0"/>
              <a:t> των ενδιάμεσων χρήσεων</a:t>
            </a:r>
          </a:p>
          <a:p>
            <a:pPr>
              <a:lnSpc>
                <a:spcPct val="80000"/>
              </a:lnSpc>
            </a:pPr>
            <a:r>
              <a:rPr lang="el-GR" sz="2200" dirty="0" smtClean="0"/>
              <a:t>Τα ισοζύγια χρήσεων και πόρων</a:t>
            </a:r>
          </a:p>
          <a:p>
            <a:pPr>
              <a:lnSpc>
                <a:spcPct val="80000"/>
              </a:lnSpc>
            </a:pPr>
            <a:r>
              <a:rPr lang="el-GR" sz="2200" dirty="0" smtClean="0"/>
              <a:t>Οι </a:t>
            </a:r>
            <a:r>
              <a:rPr lang="el-GR" sz="2200" dirty="0" smtClean="0"/>
              <a:t>λογαριασμοί </a:t>
            </a:r>
            <a:r>
              <a:rPr lang="el-GR" sz="2200" dirty="0" smtClean="0"/>
              <a:t>παραγωγής και </a:t>
            </a:r>
            <a:r>
              <a:rPr lang="el-GR" sz="2200" dirty="0" smtClean="0"/>
              <a:t>Δημιουργίας Εισοδήματος</a:t>
            </a:r>
            <a:endParaRPr lang="en-US" sz="2200" b="1" dirty="0" smtClean="0"/>
          </a:p>
          <a:p>
            <a:pPr>
              <a:lnSpc>
                <a:spcPct val="70000"/>
              </a:lnSpc>
              <a:buNone/>
            </a:pPr>
            <a:r>
              <a:rPr lang="el-GR" sz="3600" dirty="0" smtClean="0"/>
              <a:t/>
            </a:r>
            <a:br>
              <a:rPr lang="el-GR" sz="3600" dirty="0" smtClean="0"/>
            </a:b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Ακαθάριστο Εγχώριο Προϊόν </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marL="0" indent="0">
              <a:lnSpc>
                <a:spcPct val="70000"/>
              </a:lnSpc>
              <a:buNone/>
            </a:pPr>
            <a:r>
              <a:rPr lang="el-GR" sz="2800" b="1" dirty="0" smtClean="0"/>
              <a:t>Συνοπτική Παρουσίαση της Εισοδηματικής Προσέγγισης</a:t>
            </a:r>
            <a:endParaRPr lang="en-US" sz="2800" b="1" dirty="0" smtClean="0"/>
          </a:p>
          <a:p>
            <a:pPr marL="0" indent="0" algn="just">
              <a:lnSpc>
                <a:spcPct val="80000"/>
              </a:lnSpc>
              <a:buFontTx/>
              <a:buNone/>
            </a:pPr>
            <a:r>
              <a:rPr lang="el-GR" sz="2000" dirty="0" smtClean="0"/>
              <a:t>Η </a:t>
            </a:r>
            <a:r>
              <a:rPr lang="el-GR" sz="2000" dirty="0" err="1" smtClean="0"/>
              <a:t>εισοδηµατική</a:t>
            </a:r>
            <a:r>
              <a:rPr lang="el-GR" sz="2000" dirty="0" smtClean="0"/>
              <a:t> προσέγγιση βασίζεται στον τρόπο µε τον οποίο </a:t>
            </a:r>
            <a:r>
              <a:rPr lang="el-GR" sz="2000" dirty="0" err="1" smtClean="0"/>
              <a:t>κατανέµεται</a:t>
            </a:r>
            <a:r>
              <a:rPr lang="el-GR" sz="2000" dirty="0" smtClean="0"/>
              <a:t> η ακαθάριστη </a:t>
            </a:r>
            <a:r>
              <a:rPr lang="el-GR" sz="2000" dirty="0" err="1" smtClean="0"/>
              <a:t>προστιθέµενη</a:t>
            </a:r>
            <a:r>
              <a:rPr lang="el-GR" sz="2000" dirty="0" smtClean="0"/>
              <a:t> αξία στους συντελεστές της παραγωγής κατά κλάδο. Με τη µ</a:t>
            </a:r>
            <a:r>
              <a:rPr lang="el-GR" sz="2000" dirty="0" err="1" smtClean="0"/>
              <a:t>έθοδο</a:t>
            </a:r>
            <a:r>
              <a:rPr lang="el-GR" sz="2000" dirty="0" smtClean="0"/>
              <a:t> αυτή </a:t>
            </a:r>
            <a:r>
              <a:rPr lang="el-GR" sz="2000" dirty="0" err="1" smtClean="0"/>
              <a:t>έχουµε</a:t>
            </a:r>
            <a:r>
              <a:rPr lang="el-GR" sz="2000" dirty="0" smtClean="0"/>
              <a:t>:</a:t>
            </a:r>
            <a:endParaRPr lang="el-GR" sz="1400" dirty="0" smtClean="0"/>
          </a:p>
          <a:p>
            <a:pPr algn="just">
              <a:lnSpc>
                <a:spcPct val="80000"/>
              </a:lnSpc>
            </a:pPr>
            <a:r>
              <a:rPr lang="el-GR" sz="2000" b="1" dirty="0" err="1" smtClean="0"/>
              <a:t>ΑΕγχΠ</a:t>
            </a:r>
            <a:r>
              <a:rPr lang="el-GR" sz="2000" b="1" dirty="0" smtClean="0"/>
              <a:t> = </a:t>
            </a:r>
            <a:r>
              <a:rPr lang="el-GR" sz="2000" b="1" dirty="0" err="1" smtClean="0"/>
              <a:t>αµοιβές</a:t>
            </a:r>
            <a:r>
              <a:rPr lang="el-GR" sz="2000" b="1" dirty="0" smtClean="0"/>
              <a:t> εργασίας + ακαθάριστο λειτουργικό </a:t>
            </a:r>
            <a:r>
              <a:rPr lang="el-GR" sz="2000" b="1" dirty="0" err="1" smtClean="0"/>
              <a:t>πλεόνασµα</a:t>
            </a:r>
            <a:r>
              <a:rPr lang="el-GR" sz="2000" b="1" dirty="0" smtClean="0"/>
              <a:t> + καθαροί φόροι επί της παραγωγής και των εισαγωγών.</a:t>
            </a:r>
          </a:p>
          <a:p>
            <a:pPr algn="just">
              <a:lnSpc>
                <a:spcPct val="80000"/>
              </a:lnSpc>
            </a:pPr>
            <a:r>
              <a:rPr lang="el-GR" sz="2000" dirty="0" smtClean="0"/>
              <a:t>Στην Ελλάδα όλες οι έρευνες νοικοκυριών που εκπονούνται ανά 5-ετία </a:t>
            </a:r>
            <a:r>
              <a:rPr lang="el-GR" sz="2000" dirty="0" err="1" smtClean="0"/>
              <a:t>περιλαµβάνουν</a:t>
            </a:r>
            <a:r>
              <a:rPr lang="el-GR" sz="2000" dirty="0" smtClean="0"/>
              <a:t> αναλυτικές πληροφορίες που αναφέρονται στα </a:t>
            </a:r>
            <a:r>
              <a:rPr lang="el-GR" sz="2000" dirty="0" err="1" smtClean="0"/>
              <a:t>εισοδήµατα</a:t>
            </a:r>
            <a:r>
              <a:rPr lang="el-GR" sz="2000" dirty="0" smtClean="0"/>
              <a:t> που αποκτά το νοικοκυριό. Τα </a:t>
            </a:r>
            <a:r>
              <a:rPr lang="el-GR" sz="2000" dirty="0" err="1" smtClean="0"/>
              <a:t>αποτελέσµατα</a:t>
            </a:r>
            <a:r>
              <a:rPr lang="el-GR" sz="2000" dirty="0" smtClean="0"/>
              <a:t> </a:t>
            </a:r>
            <a:r>
              <a:rPr lang="el-GR" sz="2000" dirty="0" err="1" smtClean="0"/>
              <a:t>όµως</a:t>
            </a:r>
            <a:r>
              <a:rPr lang="el-GR" sz="2000" dirty="0" smtClean="0"/>
              <a:t> αυτά για το </a:t>
            </a:r>
            <a:r>
              <a:rPr lang="el-GR" sz="2000" dirty="0" err="1" smtClean="0"/>
              <a:t>εισόδηµα</a:t>
            </a:r>
            <a:r>
              <a:rPr lang="el-GR" sz="2000" dirty="0" smtClean="0"/>
              <a:t> των νοικοκυριών δεν θεωρήθηκαν επαρκή και γι' αυτό δεν </a:t>
            </a:r>
            <a:r>
              <a:rPr lang="el-GR" sz="2000" dirty="0" err="1" smtClean="0"/>
              <a:t>χρησιµοποιήθηκαν</a:t>
            </a:r>
            <a:r>
              <a:rPr lang="el-GR" sz="2000" dirty="0" smtClean="0"/>
              <a:t> στους </a:t>
            </a:r>
            <a:r>
              <a:rPr lang="el-GR" sz="2000" dirty="0" err="1" smtClean="0"/>
              <a:t>υπολογισµούς</a:t>
            </a:r>
            <a:r>
              <a:rPr lang="el-GR" sz="2000" dirty="0" smtClean="0"/>
              <a:t> του </a:t>
            </a:r>
            <a:r>
              <a:rPr lang="el-GR" sz="2000" dirty="0" err="1" smtClean="0"/>
              <a:t>ΑΕγχΠ</a:t>
            </a:r>
            <a:r>
              <a:rPr lang="el-GR" sz="2000" dirty="0" smtClean="0"/>
              <a:t>.</a:t>
            </a:r>
          </a:p>
          <a:p>
            <a:pPr>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Ακαθάριστο Εγχώριο Προϊόν </a:t>
            </a:r>
          </a:p>
        </p:txBody>
      </p:sp>
      <p:sp>
        <p:nvSpPr>
          <p:cNvPr id="3" name="Content Placeholder 2"/>
          <p:cNvSpPr>
            <a:spLocks noGrp="1"/>
          </p:cNvSpPr>
          <p:nvPr>
            <p:ph idx="1"/>
          </p:nvPr>
        </p:nvSpPr>
        <p:spPr>
          <a:xfrm>
            <a:off x="467544" y="1273324"/>
            <a:ext cx="8229600" cy="3771636"/>
          </a:xfrm>
        </p:spPr>
        <p:txBody>
          <a:bodyPr>
            <a:noAutofit/>
          </a:bodyPr>
          <a:lstStyle/>
          <a:p>
            <a:pPr marL="0" indent="0">
              <a:lnSpc>
                <a:spcPct val="70000"/>
              </a:lnSpc>
              <a:buNone/>
            </a:pPr>
            <a:r>
              <a:rPr lang="el-GR" sz="2800" b="1" dirty="0" smtClean="0"/>
              <a:t>Συνοπτική Παρουσίαση της Εισοδηματικής Προσέγγισης</a:t>
            </a:r>
            <a:endParaRPr lang="en-US" sz="2800" b="1" dirty="0" smtClean="0"/>
          </a:p>
          <a:p>
            <a:pPr algn="just">
              <a:lnSpc>
                <a:spcPct val="80000"/>
              </a:lnSpc>
            </a:pPr>
            <a:r>
              <a:rPr lang="el-GR" sz="2000" dirty="0" smtClean="0"/>
              <a:t>Σε ετήσια βάση </a:t>
            </a:r>
            <a:r>
              <a:rPr lang="el-GR" sz="2000" dirty="0" err="1" smtClean="0"/>
              <a:t>χρησιµοποιούνται</a:t>
            </a:r>
            <a:r>
              <a:rPr lang="el-GR" sz="2000" dirty="0" smtClean="0"/>
              <a:t> µόνο τα δηλωθέντα </a:t>
            </a:r>
            <a:r>
              <a:rPr lang="el-GR" sz="2000" dirty="0" err="1" smtClean="0"/>
              <a:t>εισοδηµατικά</a:t>
            </a:r>
            <a:r>
              <a:rPr lang="el-GR" sz="2000" dirty="0" smtClean="0"/>
              <a:t> στοιχεία όλων των υπόχρεων φορολογίας </a:t>
            </a:r>
            <a:r>
              <a:rPr lang="el-GR" sz="2000" dirty="0" err="1" smtClean="0"/>
              <a:t>εισοδήµατος</a:t>
            </a:r>
            <a:r>
              <a:rPr lang="el-GR" sz="2000" dirty="0" smtClean="0"/>
              <a:t> νοικοκυριών.</a:t>
            </a:r>
          </a:p>
          <a:p>
            <a:pPr algn="just">
              <a:lnSpc>
                <a:spcPct val="80000"/>
              </a:lnSpc>
            </a:pPr>
            <a:r>
              <a:rPr lang="el-GR" sz="2000" dirty="0" smtClean="0"/>
              <a:t>Τα ετήσια στοιχεία </a:t>
            </a:r>
            <a:r>
              <a:rPr lang="el-GR" sz="2000" dirty="0" err="1" smtClean="0"/>
              <a:t>εισοδηµάτων</a:t>
            </a:r>
            <a:r>
              <a:rPr lang="el-GR" sz="2000" dirty="0" smtClean="0"/>
              <a:t> βάση των φορολογικών δηλώσεων, κατά κατηγορία </a:t>
            </a:r>
            <a:r>
              <a:rPr lang="el-GR" sz="2000" dirty="0" err="1" smtClean="0"/>
              <a:t>επαγγελµάτων</a:t>
            </a:r>
            <a:r>
              <a:rPr lang="el-GR" sz="2000" dirty="0" smtClean="0"/>
              <a:t>, χορηγούνται στους εθνικούς </a:t>
            </a:r>
            <a:r>
              <a:rPr lang="el-GR" sz="2000" dirty="0" err="1" smtClean="0"/>
              <a:t>λογαριασµούς</a:t>
            </a:r>
            <a:r>
              <a:rPr lang="el-GR" sz="2000" dirty="0" smtClean="0"/>
              <a:t> από το ΚΕΠΥΟ εδώ και µια 20-ετία. Αυτά </a:t>
            </a:r>
            <a:r>
              <a:rPr lang="el-GR" sz="2000" dirty="0" err="1" smtClean="0"/>
              <a:t>όµως</a:t>
            </a:r>
            <a:r>
              <a:rPr lang="el-GR" sz="2000" dirty="0" smtClean="0"/>
              <a:t> αξιοποιούνται για </a:t>
            </a:r>
            <a:r>
              <a:rPr lang="el-GR" sz="2000" dirty="0" err="1" smtClean="0"/>
              <a:t>ορισµένες</a:t>
            </a:r>
            <a:r>
              <a:rPr lang="el-GR" sz="2000" dirty="0" smtClean="0"/>
              <a:t> µόνο κατηγορίες παραγωγικών δραστηριοτήτων, ιδιαίτερα στους κλάδους των  υπηρεσιών, για τους οποίους δεν υπάρχουν στοιχεία από έρευνες στατιστικών παραγωγής.</a:t>
            </a:r>
          </a:p>
          <a:p>
            <a:pPr>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Ακαθάριστο Εγχώριο Προϊόν </a:t>
            </a:r>
          </a:p>
        </p:txBody>
      </p:sp>
      <p:sp>
        <p:nvSpPr>
          <p:cNvPr id="7" name="6 - Θέση περιεχομένου"/>
          <p:cNvSpPr>
            <a:spLocks noGrp="1"/>
          </p:cNvSpPr>
          <p:nvPr>
            <p:ph idx="1"/>
          </p:nvPr>
        </p:nvSpPr>
        <p:spPr/>
        <p:txBody>
          <a:bodyPr>
            <a:noAutofit/>
          </a:bodyPr>
          <a:lstStyle/>
          <a:p>
            <a:pPr marL="0" indent="0">
              <a:lnSpc>
                <a:spcPct val="70000"/>
              </a:lnSpc>
              <a:buNone/>
            </a:pPr>
            <a:r>
              <a:rPr lang="el-GR" sz="2800" b="1" dirty="0" smtClean="0"/>
              <a:t>Συνοπτική Παρουσίαση της Εισοδηματικής Προσέγγισης</a:t>
            </a:r>
            <a:endParaRPr lang="en-US" sz="2800" b="1" dirty="0" smtClean="0"/>
          </a:p>
          <a:p>
            <a:pPr algn="just">
              <a:lnSpc>
                <a:spcPct val="80000"/>
              </a:lnSpc>
            </a:pPr>
            <a:r>
              <a:rPr lang="el-GR" sz="2200" dirty="0" smtClean="0"/>
              <a:t>Από τη σύγκριση των στοιχείων του δηλωθέντος και ελεγχέντος </a:t>
            </a:r>
            <a:r>
              <a:rPr lang="el-GR" sz="2200" dirty="0" err="1" smtClean="0"/>
              <a:t>εισοδήµατος</a:t>
            </a:r>
            <a:r>
              <a:rPr lang="el-GR" sz="2200" dirty="0" smtClean="0"/>
              <a:t> στις φορολογικές αρχές υπολογίστηκε ένας «διορθωτικός συντελεστής», που προσδιορίζει το ποσοστό «κρυφής </a:t>
            </a:r>
            <a:r>
              <a:rPr lang="el-GR" sz="2200" dirty="0" err="1" smtClean="0"/>
              <a:t>οικονοµίας</a:t>
            </a:r>
            <a:r>
              <a:rPr lang="el-GR" sz="2200" dirty="0" smtClean="0"/>
              <a:t>» λόγω φοροδιαφυγής για κάθε κατηγορία ελευθερίων </a:t>
            </a:r>
            <a:r>
              <a:rPr lang="el-GR" sz="2200" dirty="0" err="1" smtClean="0"/>
              <a:t>επαγγελµάτων</a:t>
            </a:r>
            <a:r>
              <a:rPr lang="el-GR" sz="2200" dirty="0" smtClean="0"/>
              <a:t>.</a:t>
            </a:r>
          </a:p>
          <a:p>
            <a:pPr algn="just">
              <a:lnSpc>
                <a:spcPct val="80000"/>
              </a:lnSpc>
            </a:pPr>
            <a:r>
              <a:rPr lang="el-GR" sz="2200" dirty="0" err="1" smtClean="0"/>
              <a:t>Προκειµένου</a:t>
            </a:r>
            <a:r>
              <a:rPr lang="el-GR" sz="2200" dirty="0" smtClean="0"/>
              <a:t> να </a:t>
            </a:r>
            <a:r>
              <a:rPr lang="el-GR" sz="2200" dirty="0" err="1" smtClean="0"/>
              <a:t>συµπεριληφθεί</a:t>
            </a:r>
            <a:r>
              <a:rPr lang="el-GR" sz="2200" dirty="0" smtClean="0"/>
              <a:t> στην παραγωγή κάθε κλάδου εκείνο το </a:t>
            </a:r>
            <a:r>
              <a:rPr lang="el-GR" sz="2200" dirty="0" err="1" smtClean="0"/>
              <a:t>τµήµα</a:t>
            </a:r>
            <a:r>
              <a:rPr lang="el-GR" sz="2200" dirty="0" smtClean="0"/>
              <a:t> που προέρχεται από την </a:t>
            </a:r>
            <a:r>
              <a:rPr lang="el-GR" sz="2200" dirty="0" err="1" smtClean="0"/>
              <a:t>παραοικονοµική</a:t>
            </a:r>
            <a:r>
              <a:rPr lang="el-GR" sz="2200" dirty="0" smtClean="0"/>
              <a:t> δραστηριότητα, τα συνολικά δηλωθέντα </a:t>
            </a:r>
            <a:r>
              <a:rPr lang="el-GR" sz="2200" dirty="0" err="1" smtClean="0"/>
              <a:t>εισοδήµατα</a:t>
            </a:r>
            <a:r>
              <a:rPr lang="el-GR" sz="2200" dirty="0" smtClean="0"/>
              <a:t> κάθε έτους πολλαπλασιάστηκαν µε διορθωτικούς συντελεστές.</a:t>
            </a:r>
          </a:p>
          <a:p>
            <a:pPr>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dirty="0" smtClean="0"/>
              <a:t>Ακαθάριστο Εγχώριο Προϊόν </a:t>
            </a:r>
            <a:endParaRPr lang="en-US" sz="4000" dirty="0"/>
          </a:p>
        </p:txBody>
      </p:sp>
      <p:sp>
        <p:nvSpPr>
          <p:cNvPr id="33" name="32 - Θέση περιεχομένου"/>
          <p:cNvSpPr>
            <a:spLocks noGrp="1"/>
          </p:cNvSpPr>
          <p:nvPr>
            <p:ph idx="1"/>
          </p:nvPr>
        </p:nvSpPr>
        <p:spPr>
          <a:xfrm>
            <a:off x="539552" y="1201316"/>
            <a:ext cx="8229600" cy="4188296"/>
          </a:xfrm>
        </p:spPr>
        <p:txBody>
          <a:bodyPr>
            <a:noAutofit/>
          </a:bodyPr>
          <a:lstStyle/>
          <a:p>
            <a:pPr marL="0" indent="0">
              <a:lnSpc>
                <a:spcPct val="70000"/>
              </a:lnSpc>
              <a:buNone/>
            </a:pPr>
            <a:r>
              <a:rPr lang="el-GR" sz="2800" b="1" dirty="0" smtClean="0"/>
              <a:t>Συνοπτική Παρουσίαση της Εισοδηματικής Προσέγγισης</a:t>
            </a:r>
            <a:endParaRPr lang="en-US" sz="2800" b="1" dirty="0" smtClean="0"/>
          </a:p>
          <a:p>
            <a:pPr algn="just">
              <a:lnSpc>
                <a:spcPct val="80000"/>
              </a:lnSpc>
            </a:pPr>
            <a:r>
              <a:rPr lang="el-GR" sz="2200" dirty="0" smtClean="0"/>
              <a:t>Ο διορθωτικός αυτός συντελεστής προσαύξησης του δηλωθέντος </a:t>
            </a:r>
            <a:r>
              <a:rPr lang="el-GR" sz="2200" dirty="0" err="1" smtClean="0"/>
              <a:t>εισοδήµατος</a:t>
            </a:r>
            <a:r>
              <a:rPr lang="el-GR" sz="2200" dirty="0" smtClean="0"/>
              <a:t> - που είναι διαφορετικός για κάθε κατηγορία </a:t>
            </a:r>
            <a:r>
              <a:rPr lang="el-GR" sz="2200" dirty="0" err="1" smtClean="0"/>
              <a:t>επαγγελµατιών</a:t>
            </a:r>
            <a:r>
              <a:rPr lang="el-GR" sz="2200" dirty="0" smtClean="0"/>
              <a:t> - βασίστηκε στον ακόλουθο τύπο:</a:t>
            </a:r>
          </a:p>
          <a:p>
            <a:pPr algn="just">
              <a:lnSpc>
                <a:spcPct val="80000"/>
              </a:lnSpc>
              <a:buFontTx/>
              <a:buNone/>
            </a:pPr>
            <a:r>
              <a:rPr lang="el-GR" sz="2200" dirty="0" smtClean="0"/>
              <a:t>    α= (Ε – Δ) / Δ       	</a:t>
            </a:r>
          </a:p>
          <a:p>
            <a:pPr algn="just">
              <a:lnSpc>
                <a:spcPct val="80000"/>
              </a:lnSpc>
              <a:buFontTx/>
              <a:buNone/>
            </a:pPr>
            <a:r>
              <a:rPr lang="el-GR" sz="2200" dirty="0" smtClean="0"/>
              <a:t>       όπου, </a:t>
            </a:r>
          </a:p>
          <a:p>
            <a:pPr algn="just">
              <a:lnSpc>
                <a:spcPct val="80000"/>
              </a:lnSpc>
              <a:buFontTx/>
              <a:buNone/>
            </a:pPr>
            <a:r>
              <a:rPr lang="el-GR" sz="2200" dirty="0" smtClean="0"/>
              <a:t>     Ε= Βεβαιωθέντα µέσω του φορολογικού ελέγχου, </a:t>
            </a:r>
            <a:r>
              <a:rPr lang="el-GR" sz="2200" dirty="0" err="1" smtClean="0"/>
              <a:t>εισοδήµατα</a:t>
            </a:r>
            <a:r>
              <a:rPr lang="el-GR" sz="2200" dirty="0" smtClean="0"/>
              <a:t> ελεύθερων </a:t>
            </a:r>
            <a:r>
              <a:rPr lang="el-GR" sz="2200" dirty="0" err="1" smtClean="0"/>
              <a:t>επαγγελµατιών</a:t>
            </a:r>
            <a:r>
              <a:rPr lang="el-GR" sz="2200" dirty="0" smtClean="0"/>
              <a:t>, Δ= Δηλωθέντα </a:t>
            </a:r>
            <a:r>
              <a:rPr lang="el-GR" sz="2200" dirty="0" err="1" smtClean="0"/>
              <a:t>εισοδήµατα</a:t>
            </a:r>
            <a:r>
              <a:rPr lang="el-GR" sz="2200" dirty="0" smtClean="0"/>
              <a:t> ελεύθερων </a:t>
            </a:r>
            <a:r>
              <a:rPr lang="el-GR" sz="2200" dirty="0" err="1" smtClean="0"/>
              <a:t>επαγγελµατιών</a:t>
            </a:r>
            <a:r>
              <a:rPr lang="el-GR" sz="2000" dirty="0" smtClean="0"/>
              <a:t>.</a:t>
            </a:r>
          </a:p>
          <a:p>
            <a:pPr>
              <a:lnSpc>
                <a:spcPct val="70000"/>
              </a:lnSpc>
              <a:buNone/>
            </a:pPr>
            <a:endParaRPr lang="el-GR"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Ακαθάριστο Εγχώριο Προϊόν </a:t>
            </a:r>
          </a:p>
        </p:txBody>
      </p:sp>
      <p:sp>
        <p:nvSpPr>
          <p:cNvPr id="3" name="2 - Θέση περιεχομένου"/>
          <p:cNvSpPr>
            <a:spLocks noGrp="1"/>
          </p:cNvSpPr>
          <p:nvPr>
            <p:ph idx="1"/>
          </p:nvPr>
        </p:nvSpPr>
        <p:spPr>
          <a:xfrm>
            <a:off x="395536" y="1129308"/>
            <a:ext cx="8229600" cy="3771636"/>
          </a:xfrm>
        </p:spPr>
        <p:txBody>
          <a:bodyPr>
            <a:noAutofit/>
          </a:bodyPr>
          <a:lstStyle/>
          <a:p>
            <a:pPr marL="0" indent="0">
              <a:lnSpc>
                <a:spcPct val="70000"/>
              </a:lnSpc>
              <a:buNone/>
            </a:pPr>
            <a:r>
              <a:rPr lang="el-GR" sz="2800" b="1" dirty="0" smtClean="0"/>
              <a:t>Συνοπτική Παρουσίαση της Εισοδηματικής Προσέγγισης</a:t>
            </a:r>
            <a:endParaRPr lang="en-US" sz="2800" b="1" dirty="0" smtClean="0"/>
          </a:p>
          <a:p>
            <a:pPr marL="0" indent="0" algn="just">
              <a:lnSpc>
                <a:spcPct val="80000"/>
              </a:lnSpc>
              <a:buNone/>
            </a:pPr>
            <a:r>
              <a:rPr lang="el-GR" sz="2200" dirty="0" smtClean="0"/>
              <a:t>Από τα στοιχεία αυτά των δηλώσεων ελεύθερων </a:t>
            </a:r>
            <a:r>
              <a:rPr lang="el-GR" sz="2200" dirty="0" err="1" smtClean="0"/>
              <a:t>επαγγελµατιών</a:t>
            </a:r>
            <a:r>
              <a:rPr lang="el-GR" sz="2200" dirty="0" smtClean="0"/>
              <a:t> (δικηγόρων, µ</a:t>
            </a:r>
            <a:r>
              <a:rPr lang="el-GR" sz="2200" dirty="0" err="1" smtClean="0"/>
              <a:t>ηχανικών</a:t>
            </a:r>
            <a:r>
              <a:rPr lang="el-GR" sz="2200" dirty="0" smtClean="0"/>
              <a:t>, γιατρών κλπ.) που έχουν ελεγχθεί, ελήφθησαν µε </a:t>
            </a:r>
            <a:r>
              <a:rPr lang="el-GR" sz="2200" dirty="0" err="1" smtClean="0"/>
              <a:t>δειγµατοληπτικό</a:t>
            </a:r>
            <a:r>
              <a:rPr lang="el-GR" sz="2200" dirty="0" smtClean="0"/>
              <a:t> τρόπο τυχαίας επιλογής κάθε φορά τα στοιχεία του </a:t>
            </a:r>
            <a:r>
              <a:rPr lang="el-GR" sz="2200" dirty="0" err="1" smtClean="0"/>
              <a:t>εισοδήµατος</a:t>
            </a:r>
            <a:r>
              <a:rPr lang="el-GR" sz="2200" dirty="0" smtClean="0"/>
              <a:t> και στη συνέχεια µε βάση τον τύπο, που αναφέρθηκε ανωτέρω, υπολογίστηκε το ποσοστό προσαύξησης του δηλωθέντος </a:t>
            </a:r>
            <a:r>
              <a:rPr lang="el-GR" sz="2200" dirty="0" err="1" smtClean="0"/>
              <a:t>εισοδήµατος</a:t>
            </a:r>
            <a:r>
              <a:rPr lang="el-GR" sz="2200" dirty="0" smtClean="0"/>
              <a:t> στην </a:t>
            </a:r>
            <a:r>
              <a:rPr lang="el-GR" sz="2200" dirty="0" err="1" smtClean="0"/>
              <a:t>καθεµιά</a:t>
            </a:r>
            <a:r>
              <a:rPr lang="el-GR" sz="2200" dirty="0" smtClean="0"/>
              <a:t> κατηγορία ελευθέριου </a:t>
            </a:r>
            <a:r>
              <a:rPr lang="el-GR" sz="2200" dirty="0" err="1" smtClean="0"/>
              <a:t>επαγγέλµατος</a:t>
            </a:r>
            <a:r>
              <a:rPr lang="el-GR" sz="2200" dirty="0" smtClean="0"/>
              <a:t>.</a:t>
            </a:r>
          </a:p>
          <a:p>
            <a:pPr>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n-US" sz="2800" b="1" dirty="0" smtClean="0"/>
              <a:t>1</a:t>
            </a:r>
            <a:r>
              <a:rPr lang="el-GR" sz="2800" b="1" dirty="0" smtClean="0"/>
              <a:t>2:</a:t>
            </a:r>
            <a:r>
              <a:rPr lang="en-US" sz="2800" b="1" dirty="0" smtClean="0"/>
              <a:t> </a:t>
            </a:r>
            <a:r>
              <a:rPr lang="el-GR" sz="2800" b="1" dirty="0" smtClean="0"/>
              <a:t>Ακαθάριστο Εγχώριο Προϊόν </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a:t>
            </a:r>
            <a:r>
              <a:rPr lang="el-GR" sz="2400" dirty="0" smtClean="0"/>
              <a:t>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Ακαθάριστο Εγχώριο Προϊόν </a:t>
            </a:r>
          </a:p>
        </p:txBody>
      </p:sp>
      <p:sp>
        <p:nvSpPr>
          <p:cNvPr id="3" name="2 - Θέση περιεχομένου"/>
          <p:cNvSpPr>
            <a:spLocks noGrp="1"/>
          </p:cNvSpPr>
          <p:nvPr>
            <p:ph idx="1"/>
          </p:nvPr>
        </p:nvSpPr>
        <p:spPr>
          <a:xfrm>
            <a:off x="467544" y="1273324"/>
            <a:ext cx="8229600" cy="3972272"/>
          </a:xfrm>
        </p:spPr>
        <p:txBody>
          <a:bodyPr>
            <a:noAutofit/>
          </a:bodyPr>
          <a:lstStyle/>
          <a:p>
            <a:pPr marL="0" indent="0" algn="just">
              <a:lnSpc>
                <a:spcPct val="70000"/>
              </a:lnSpc>
              <a:buNone/>
            </a:pPr>
            <a:r>
              <a:rPr lang="el-GR" sz="2800" b="1" dirty="0" smtClean="0"/>
              <a:t>Συνοπτική Παρουσίαση της Εισοδηματικής Προσέγγισης</a:t>
            </a:r>
            <a:endParaRPr lang="en-US" sz="2800" b="1" dirty="0" smtClean="0"/>
          </a:p>
          <a:p>
            <a:pPr algn="just">
              <a:lnSpc>
                <a:spcPct val="80000"/>
              </a:lnSpc>
            </a:pPr>
            <a:r>
              <a:rPr lang="el-GR" sz="2000" dirty="0" smtClean="0"/>
              <a:t>Πρέπει να </a:t>
            </a:r>
            <a:r>
              <a:rPr lang="el-GR" sz="2000" dirty="0" err="1" smtClean="0"/>
              <a:t>διευκρινίσουµε</a:t>
            </a:r>
            <a:r>
              <a:rPr lang="el-GR" sz="2000" dirty="0" smtClean="0"/>
              <a:t>, ότι η επιλογή των δικηγόρων, των γιατρών, των µ</a:t>
            </a:r>
            <a:r>
              <a:rPr lang="el-GR" sz="2000" dirty="0" err="1" smtClean="0"/>
              <a:t>ηχανικών</a:t>
            </a:r>
            <a:r>
              <a:rPr lang="el-GR" sz="2000" dirty="0" smtClean="0"/>
              <a:t> κλπ., που ελέγχονται ετησίως από τις φορολογικές αρχές, για την περίοδο που προαναφέρθηκε, γίνεται κυρίως µε φοροεισπρακτικά κριτήρια, </a:t>
            </a:r>
            <a:r>
              <a:rPr lang="el-GR" sz="2000" dirty="0" err="1" smtClean="0"/>
              <a:t>απευθυνόµενη</a:t>
            </a:r>
            <a:r>
              <a:rPr lang="el-GR" sz="2000" dirty="0" smtClean="0"/>
              <a:t> µάλλον στους µ</a:t>
            </a:r>
            <a:r>
              <a:rPr lang="el-GR" sz="2000" dirty="0" err="1" smtClean="0"/>
              <a:t>εγαλοδικηγόρους</a:t>
            </a:r>
            <a:r>
              <a:rPr lang="el-GR" sz="2000" dirty="0" smtClean="0"/>
              <a:t>, στους µ</a:t>
            </a:r>
            <a:r>
              <a:rPr lang="el-GR" sz="2000" dirty="0" err="1" smtClean="0"/>
              <a:t>εγαλογιατρούς</a:t>
            </a:r>
            <a:r>
              <a:rPr lang="el-GR" sz="2000" dirty="0" smtClean="0"/>
              <a:t> κλπ. αντί να αποτελεί τυχαία </a:t>
            </a:r>
            <a:r>
              <a:rPr lang="el-GR" sz="2000" dirty="0" err="1" smtClean="0"/>
              <a:t>δειγµατοληψία</a:t>
            </a:r>
            <a:r>
              <a:rPr lang="el-GR" sz="2000" dirty="0" smtClean="0"/>
              <a:t> µε την οποία θα προέκυπτε ένα πιο αντιπροσωπευτικό ποσοστό προσαύξησης του δηλωθέντος </a:t>
            </a:r>
            <a:r>
              <a:rPr lang="el-GR" sz="2000" dirty="0" err="1" smtClean="0"/>
              <a:t>εισοδήµατος</a:t>
            </a:r>
            <a:r>
              <a:rPr lang="el-GR" sz="2000" dirty="0" smtClean="0"/>
              <a:t>.</a:t>
            </a:r>
          </a:p>
          <a:p>
            <a:pPr algn="just">
              <a:lnSpc>
                <a:spcPct val="80000"/>
              </a:lnSpc>
            </a:pPr>
            <a:r>
              <a:rPr lang="el-GR" sz="2000" dirty="0" smtClean="0"/>
              <a:t>Είναι προφανές, ότι µία επιλογή του </a:t>
            </a:r>
            <a:r>
              <a:rPr lang="el-GR" sz="2000" dirty="0" err="1" smtClean="0"/>
              <a:t>δείγµατος</a:t>
            </a:r>
            <a:r>
              <a:rPr lang="el-GR" sz="2000" dirty="0" smtClean="0"/>
              <a:t> για τους φορολογικούς ελέγχους των διαφόρων ελευθέρων </a:t>
            </a:r>
            <a:r>
              <a:rPr lang="el-GR" sz="2000" dirty="0" err="1" smtClean="0"/>
              <a:t>επαγγελµατιών</a:t>
            </a:r>
            <a:r>
              <a:rPr lang="el-GR" sz="2000" dirty="0" smtClean="0"/>
              <a:t> µε την </a:t>
            </a:r>
            <a:r>
              <a:rPr lang="el-GR" sz="2000" dirty="0" err="1" smtClean="0"/>
              <a:t>εφαρµογή</a:t>
            </a:r>
            <a:r>
              <a:rPr lang="el-GR" sz="2000" dirty="0" smtClean="0"/>
              <a:t> των αρχών της τυχαίας </a:t>
            </a:r>
            <a:r>
              <a:rPr lang="el-GR" sz="2000" dirty="0" err="1" smtClean="0"/>
              <a:t>δειγµατοληψίας</a:t>
            </a:r>
            <a:r>
              <a:rPr lang="el-GR" sz="2000" dirty="0" smtClean="0"/>
              <a:t>, θα βοηθούσε το έργο µ</a:t>
            </a:r>
            <a:r>
              <a:rPr lang="el-GR" sz="2000" dirty="0" err="1" smtClean="0"/>
              <a:t>ίας</a:t>
            </a:r>
            <a:r>
              <a:rPr lang="el-GR" sz="2000" dirty="0" smtClean="0"/>
              <a:t> πιο σωστής </a:t>
            </a:r>
            <a:r>
              <a:rPr lang="el-GR" sz="2000" dirty="0" err="1" smtClean="0"/>
              <a:t>συµπληρωµατικής</a:t>
            </a:r>
            <a:r>
              <a:rPr lang="el-GR" sz="2000" dirty="0" smtClean="0"/>
              <a:t> </a:t>
            </a:r>
            <a:r>
              <a:rPr lang="el-GR" sz="2000" dirty="0" err="1" smtClean="0"/>
              <a:t>εκτίµησης</a:t>
            </a:r>
            <a:r>
              <a:rPr lang="el-GR" sz="2000" dirty="0" smtClean="0"/>
              <a:t> του </a:t>
            </a:r>
            <a:r>
              <a:rPr lang="el-GR" sz="2000" dirty="0" err="1" smtClean="0"/>
              <a:t>εισοδήµατος</a:t>
            </a:r>
            <a:r>
              <a:rPr lang="el-GR" sz="2000" dirty="0" smtClean="0"/>
              <a:t> αυτών των </a:t>
            </a:r>
            <a:r>
              <a:rPr lang="el-GR" sz="2000" dirty="0" err="1" smtClean="0"/>
              <a:t>επαγγελµατιών</a:t>
            </a:r>
            <a:r>
              <a:rPr lang="el-GR" sz="2000" dirty="0" smtClean="0"/>
              <a:t>.</a:t>
            </a:r>
          </a:p>
          <a:p>
            <a:pPr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Ακαθάριστο Εγχώριο Προϊόν </a:t>
            </a:r>
          </a:p>
        </p:txBody>
      </p:sp>
      <p:sp>
        <p:nvSpPr>
          <p:cNvPr id="3" name="2 - Θέση περιεχομένου"/>
          <p:cNvSpPr>
            <a:spLocks noGrp="1"/>
          </p:cNvSpPr>
          <p:nvPr>
            <p:ph idx="1"/>
          </p:nvPr>
        </p:nvSpPr>
        <p:spPr>
          <a:xfrm>
            <a:off x="467544" y="1273324"/>
            <a:ext cx="8229600" cy="4320480"/>
          </a:xfrm>
        </p:spPr>
        <p:txBody>
          <a:bodyPr>
            <a:normAutofit/>
          </a:bodyPr>
          <a:lstStyle/>
          <a:p>
            <a:pPr>
              <a:buNone/>
            </a:pPr>
            <a:r>
              <a:rPr lang="el-GR" sz="2400" dirty="0" smtClean="0"/>
              <a:t>ΕΙΣΟΔΗΜΑ ΕΞΑΡΤΗΜΕΝΗΣ ΕΡΓΑΣΙΑΣ</a:t>
            </a:r>
            <a:endParaRPr lang="en-US" sz="2400" dirty="0" smtClean="0"/>
          </a:p>
          <a:p>
            <a:pPr>
              <a:lnSpc>
                <a:spcPct val="80000"/>
              </a:lnSpc>
              <a:buFontTx/>
              <a:buNone/>
            </a:pPr>
            <a:r>
              <a:rPr lang="el-GR" sz="2400" dirty="0" smtClean="0"/>
              <a:t>Το </a:t>
            </a:r>
            <a:r>
              <a:rPr lang="el-GR" sz="2400" dirty="0" err="1" smtClean="0"/>
              <a:t>εισόδηµα</a:t>
            </a:r>
            <a:r>
              <a:rPr lang="el-GR" sz="2400" dirty="0" smtClean="0"/>
              <a:t> </a:t>
            </a:r>
            <a:r>
              <a:rPr lang="el-GR" sz="2400" dirty="0" err="1" smtClean="0"/>
              <a:t>εξαρτηµένης</a:t>
            </a:r>
            <a:r>
              <a:rPr lang="el-GR" sz="2400" dirty="0" smtClean="0"/>
              <a:t> εργασίας αναλύεται σε :</a:t>
            </a:r>
          </a:p>
          <a:p>
            <a:pPr>
              <a:lnSpc>
                <a:spcPct val="80000"/>
              </a:lnSpc>
            </a:pPr>
            <a:r>
              <a:rPr lang="el-GR" sz="2400" dirty="0" smtClean="0"/>
              <a:t>Μισθούς και </a:t>
            </a:r>
            <a:r>
              <a:rPr lang="el-GR" sz="2400" dirty="0" err="1" smtClean="0"/>
              <a:t>ηµεροµίσθια</a:t>
            </a:r>
            <a:endParaRPr lang="el-GR" sz="2400" dirty="0" smtClean="0"/>
          </a:p>
          <a:p>
            <a:pPr>
              <a:lnSpc>
                <a:spcPct val="80000"/>
              </a:lnSpc>
            </a:pPr>
            <a:r>
              <a:rPr lang="el-GR" sz="2400" dirty="0" smtClean="0"/>
              <a:t>Κοινωνικές εισφορές εργοδοτών</a:t>
            </a:r>
          </a:p>
          <a:p>
            <a:pPr>
              <a:lnSpc>
                <a:spcPct val="80000"/>
              </a:lnSpc>
            </a:pPr>
            <a:r>
              <a:rPr lang="el-GR" sz="2400" dirty="0" smtClean="0"/>
              <a:t>Οι µ</a:t>
            </a:r>
            <a:r>
              <a:rPr lang="el-GR" sz="2400" dirty="0" err="1" smtClean="0"/>
              <a:t>ισθοί</a:t>
            </a:r>
            <a:r>
              <a:rPr lang="el-GR" sz="2400" dirty="0" smtClean="0"/>
              <a:t> και τα </a:t>
            </a:r>
            <a:r>
              <a:rPr lang="el-GR" sz="2400" dirty="0" err="1" smtClean="0"/>
              <a:t>ηµεροµίσθια</a:t>
            </a:r>
            <a:r>
              <a:rPr lang="el-GR" sz="2400" dirty="0" smtClean="0"/>
              <a:t> αναλύονται σε: </a:t>
            </a:r>
            <a:r>
              <a:rPr lang="en-US" sz="2400" dirty="0" err="1" smtClean="0"/>
              <a:t>i</a:t>
            </a:r>
            <a:r>
              <a:rPr lang="el-GR" sz="2400" dirty="0" smtClean="0"/>
              <a:t>. µ</a:t>
            </a:r>
            <a:r>
              <a:rPr lang="el-GR" sz="2400" dirty="0" err="1" smtClean="0"/>
              <a:t>ισθούς</a:t>
            </a:r>
            <a:r>
              <a:rPr lang="el-GR" sz="2400" dirty="0" smtClean="0"/>
              <a:t> και </a:t>
            </a:r>
            <a:r>
              <a:rPr lang="el-GR" sz="2400" dirty="0" err="1" smtClean="0"/>
              <a:t>ηµεροµίσθια</a:t>
            </a:r>
            <a:r>
              <a:rPr lang="el-GR" sz="2400" dirty="0" smtClean="0"/>
              <a:t> σε </a:t>
            </a:r>
            <a:r>
              <a:rPr lang="el-GR" sz="2400" dirty="0" err="1" smtClean="0"/>
              <a:t>χρήµα</a:t>
            </a:r>
            <a:r>
              <a:rPr lang="el-GR" sz="2400" dirty="0" smtClean="0"/>
              <a:t> </a:t>
            </a:r>
            <a:r>
              <a:rPr lang="en-US" sz="2400" dirty="0" smtClean="0"/>
              <a:t>ii</a:t>
            </a:r>
            <a:r>
              <a:rPr lang="el-GR" sz="2400" dirty="0" smtClean="0"/>
              <a:t>. µ</a:t>
            </a:r>
            <a:r>
              <a:rPr lang="el-GR" sz="2400" dirty="0" err="1" smtClean="0"/>
              <a:t>ισθούς</a:t>
            </a:r>
            <a:r>
              <a:rPr lang="el-GR" sz="2400" dirty="0" smtClean="0"/>
              <a:t> και </a:t>
            </a:r>
            <a:r>
              <a:rPr lang="el-GR" sz="2400" dirty="0" err="1" smtClean="0"/>
              <a:t>ηµεροµίσθια</a:t>
            </a:r>
            <a:r>
              <a:rPr lang="el-GR" sz="2400" dirty="0" smtClean="0"/>
              <a:t> σε είδος</a:t>
            </a:r>
          </a:p>
          <a:p>
            <a:pPr>
              <a:lnSpc>
                <a:spcPct val="80000"/>
              </a:lnSpc>
            </a:pPr>
            <a:r>
              <a:rPr lang="el-GR" sz="2400" dirty="0" smtClean="0"/>
              <a:t>Οι κοινωνικές εισφορές εργοδοτών αναλύονται σε: </a:t>
            </a:r>
            <a:r>
              <a:rPr lang="en-US" sz="2400" dirty="0" err="1" smtClean="0"/>
              <a:t>i</a:t>
            </a:r>
            <a:r>
              <a:rPr lang="el-GR" sz="2400" dirty="0" smtClean="0"/>
              <a:t>. </a:t>
            </a:r>
            <a:r>
              <a:rPr lang="el-GR" sz="2400" dirty="0" err="1" smtClean="0"/>
              <a:t>πραγµατικές</a:t>
            </a:r>
            <a:r>
              <a:rPr lang="el-GR" sz="2400" dirty="0" smtClean="0"/>
              <a:t> κοινωνικές εισφορές εργοδοτών </a:t>
            </a:r>
            <a:r>
              <a:rPr lang="en-US" sz="2400" dirty="0" smtClean="0"/>
              <a:t>ii</a:t>
            </a:r>
            <a:r>
              <a:rPr lang="el-GR" sz="2400" dirty="0" smtClean="0"/>
              <a:t>. </a:t>
            </a:r>
            <a:r>
              <a:rPr lang="el-GR" sz="2400" dirty="0" err="1" smtClean="0"/>
              <a:t>τεκµαρτές</a:t>
            </a:r>
            <a:r>
              <a:rPr lang="el-GR" sz="2400" dirty="0" smtClean="0"/>
              <a:t> κοινωνικές εισφορές εργοδοτών</a:t>
            </a:r>
          </a:p>
          <a:p>
            <a:pPr>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Ακαθάριστο Εγχώριο Προϊόν </a:t>
            </a:r>
            <a:endParaRPr lang="en-US" sz="4000" dirty="0"/>
          </a:p>
        </p:txBody>
      </p:sp>
      <p:sp>
        <p:nvSpPr>
          <p:cNvPr id="9" name="8 - Θέση περιεχομένου"/>
          <p:cNvSpPr>
            <a:spLocks noGrp="1"/>
          </p:cNvSpPr>
          <p:nvPr>
            <p:ph idx="1"/>
          </p:nvPr>
        </p:nvSpPr>
        <p:spPr>
          <a:xfrm>
            <a:off x="539552" y="1273324"/>
            <a:ext cx="8229600" cy="3771636"/>
          </a:xfrm>
        </p:spPr>
        <p:txBody>
          <a:bodyPr>
            <a:noAutofit/>
          </a:bodyPr>
          <a:lstStyle/>
          <a:p>
            <a:pPr>
              <a:lnSpc>
                <a:spcPct val="80000"/>
              </a:lnSpc>
              <a:buNone/>
            </a:pPr>
            <a:r>
              <a:rPr lang="el-GR" sz="2000" dirty="0" smtClean="0"/>
              <a:t>Εισόδημα Εξαρτημένης Εργασίας</a:t>
            </a:r>
            <a:endParaRPr lang="en-US" sz="2000" dirty="0" smtClean="0"/>
          </a:p>
          <a:p>
            <a:pPr algn="just">
              <a:lnSpc>
                <a:spcPct val="80000"/>
              </a:lnSpc>
            </a:pPr>
            <a:r>
              <a:rPr lang="el-GR" sz="2000" dirty="0" smtClean="0"/>
              <a:t>Τα στοιχεία που αφορούν στους µ</a:t>
            </a:r>
            <a:r>
              <a:rPr lang="el-GR" sz="2000" dirty="0" err="1" smtClean="0"/>
              <a:t>ισθούς</a:t>
            </a:r>
            <a:r>
              <a:rPr lang="el-GR" sz="2000" dirty="0" smtClean="0"/>
              <a:t> και στις κοινωνικές εισφορές των εργοδοτών προέρχονται από τις ίδιες πηγές που έχουν ήδη αναφερθεί αναλυτικά κατά κλάδο στην προσέγγιση της παραγωγής. Ανακεφαλαιώνοντας οι πηγές αυτές είναι:</a:t>
            </a:r>
          </a:p>
          <a:p>
            <a:pPr algn="just">
              <a:lnSpc>
                <a:spcPct val="80000"/>
              </a:lnSpc>
            </a:pPr>
            <a:r>
              <a:rPr lang="el-GR" sz="2000" dirty="0" smtClean="0"/>
              <a:t>Τακτικές έρευνες που διεξάγει η Γ.Γ. ΕΣΥΕ ή άλλοι </a:t>
            </a:r>
            <a:r>
              <a:rPr lang="el-GR" sz="2000" dirty="0" err="1" smtClean="0"/>
              <a:t>δηµόσιοι</a:t>
            </a:r>
            <a:r>
              <a:rPr lang="el-GR" sz="2000" dirty="0" smtClean="0"/>
              <a:t> φορείς</a:t>
            </a:r>
          </a:p>
          <a:p>
            <a:pPr algn="just">
              <a:lnSpc>
                <a:spcPct val="80000"/>
              </a:lnSpc>
            </a:pPr>
            <a:r>
              <a:rPr lang="el-GR" sz="2000" dirty="0" smtClean="0"/>
              <a:t>Διοικητικές πηγές</a:t>
            </a:r>
          </a:p>
          <a:p>
            <a:pPr algn="just">
              <a:lnSpc>
                <a:spcPct val="80000"/>
              </a:lnSpc>
            </a:pPr>
            <a:r>
              <a:rPr lang="el-GR" sz="2000" dirty="0" smtClean="0"/>
              <a:t>Ειδικές έρευνες που διεξήχθησαν στα πλαίσια του </a:t>
            </a:r>
            <a:r>
              <a:rPr lang="el-GR" sz="2000" dirty="0" err="1" smtClean="0"/>
              <a:t>προγράµµατος</a:t>
            </a:r>
            <a:r>
              <a:rPr lang="el-GR" sz="2000" dirty="0" smtClean="0"/>
              <a:t> αναθεώρησης των Εθνικών </a:t>
            </a:r>
            <a:r>
              <a:rPr lang="el-GR" sz="2000" dirty="0" err="1" smtClean="0"/>
              <a:t>Λογαριασµών</a:t>
            </a: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Ακαθάριστο Εγχώριο Προϊόν </a:t>
            </a:r>
          </a:p>
        </p:txBody>
      </p:sp>
      <p:sp>
        <p:nvSpPr>
          <p:cNvPr id="3" name="2 - Θέση περιεχομένου"/>
          <p:cNvSpPr>
            <a:spLocks noGrp="1"/>
          </p:cNvSpPr>
          <p:nvPr>
            <p:ph idx="1"/>
          </p:nvPr>
        </p:nvSpPr>
        <p:spPr>
          <a:xfrm>
            <a:off x="467544" y="1417340"/>
            <a:ext cx="8229600" cy="4381500"/>
          </a:xfrm>
        </p:spPr>
        <p:txBody>
          <a:bodyPr>
            <a:normAutofit/>
          </a:bodyPr>
          <a:lstStyle/>
          <a:p>
            <a:pPr>
              <a:lnSpc>
                <a:spcPct val="80000"/>
              </a:lnSpc>
              <a:buNone/>
            </a:pPr>
            <a:r>
              <a:rPr lang="el-GR" sz="2000" dirty="0" smtClean="0"/>
              <a:t>Εισόδημα Εξαρτημένης Εργασίας</a:t>
            </a:r>
            <a:endParaRPr lang="en-US" sz="2000" dirty="0" smtClean="0"/>
          </a:p>
          <a:p>
            <a:pPr algn="just">
              <a:lnSpc>
                <a:spcPct val="80000"/>
              </a:lnSpc>
            </a:pPr>
            <a:r>
              <a:rPr lang="el-GR" sz="2000" dirty="0" smtClean="0"/>
              <a:t>Για τους υπόλοιπους κλάδους οι οποίοι δεν καλύπτονται από τις προαναφερθείσες πηγές, για τον </a:t>
            </a:r>
            <a:r>
              <a:rPr lang="el-GR" sz="2000" dirty="0" err="1" smtClean="0"/>
              <a:t>υπολογισµό</a:t>
            </a:r>
            <a:r>
              <a:rPr lang="el-GR" sz="2000" dirty="0" smtClean="0"/>
              <a:t> των µ</a:t>
            </a:r>
            <a:r>
              <a:rPr lang="el-GR" sz="2000" dirty="0" err="1" smtClean="0"/>
              <a:t>ισθών</a:t>
            </a:r>
            <a:r>
              <a:rPr lang="el-GR" sz="2000" dirty="0" smtClean="0"/>
              <a:t> </a:t>
            </a:r>
            <a:r>
              <a:rPr lang="el-GR" sz="2000" dirty="0" err="1" smtClean="0"/>
              <a:t>χρησιµοποιήθηκαν</a:t>
            </a:r>
            <a:r>
              <a:rPr lang="el-GR" sz="2000" dirty="0" smtClean="0"/>
              <a:t> τα στοιχεία της απασχόλησης σε </a:t>
            </a:r>
            <a:r>
              <a:rPr lang="el-GR" sz="2000" dirty="0" err="1" smtClean="0"/>
              <a:t>συνδυασµό</a:t>
            </a:r>
            <a:r>
              <a:rPr lang="el-GR" sz="2000" dirty="0" smtClean="0"/>
              <a:t> µε ένα µέσο µ</a:t>
            </a:r>
            <a:r>
              <a:rPr lang="el-GR" sz="2000" dirty="0" err="1" smtClean="0"/>
              <a:t>ισθό</a:t>
            </a:r>
            <a:r>
              <a:rPr lang="el-GR" sz="2000" dirty="0" smtClean="0"/>
              <a:t> κατά κλάδο. Για τον </a:t>
            </a:r>
            <a:r>
              <a:rPr lang="el-GR" sz="2000" dirty="0" err="1" smtClean="0"/>
              <a:t>υπολογισµό</a:t>
            </a:r>
            <a:r>
              <a:rPr lang="el-GR" sz="2000" dirty="0" smtClean="0"/>
              <a:t> των κοινωνικών εισφορών εργοδοτών </a:t>
            </a:r>
            <a:r>
              <a:rPr lang="el-GR" sz="2000" dirty="0" err="1" smtClean="0"/>
              <a:t>εφαρµόστηκε</a:t>
            </a:r>
            <a:r>
              <a:rPr lang="el-GR" sz="2000" dirty="0" smtClean="0"/>
              <a:t> στους ακαθάριστους µ</a:t>
            </a:r>
            <a:r>
              <a:rPr lang="el-GR" sz="2000" dirty="0" err="1" smtClean="0"/>
              <a:t>ισθούς</a:t>
            </a:r>
            <a:r>
              <a:rPr lang="el-GR" sz="2000" dirty="0" smtClean="0"/>
              <a:t> το ποσοστό των εργοδοτικών εισφορών, όπως αυτό ορίζεται από τα αντίστοιχα ασφαλιστικά </a:t>
            </a:r>
            <a:r>
              <a:rPr lang="el-GR" sz="2000" dirty="0" err="1" smtClean="0"/>
              <a:t>ταµεία</a:t>
            </a:r>
            <a:r>
              <a:rPr lang="el-GR" sz="2000" dirty="0" smtClean="0"/>
              <a:t>.</a:t>
            </a:r>
          </a:p>
          <a:p>
            <a:pPr algn="just">
              <a:lnSpc>
                <a:spcPct val="80000"/>
              </a:lnSpc>
            </a:pPr>
            <a:r>
              <a:rPr lang="el-GR" sz="2000" dirty="0" smtClean="0"/>
              <a:t>Το σύνολο των </a:t>
            </a:r>
            <a:r>
              <a:rPr lang="el-GR" sz="2000" dirty="0" err="1" smtClean="0"/>
              <a:t>πραγµατικών</a:t>
            </a:r>
            <a:r>
              <a:rPr lang="el-GR" sz="2000" dirty="0" smtClean="0"/>
              <a:t> κοινωνικών εισφορών εργοδοτών που υπολογίζεται, διορθώνεται κατά την σύνθεση, ώστε να </a:t>
            </a:r>
            <a:r>
              <a:rPr lang="el-GR" sz="2000" dirty="0" err="1" smtClean="0"/>
              <a:t>συµφωνεί</a:t>
            </a:r>
            <a:r>
              <a:rPr lang="el-GR" sz="2000" dirty="0" smtClean="0"/>
              <a:t> µε το ποσό που έχει καταγραφεί από τα ασφαλιστικά </a:t>
            </a:r>
            <a:r>
              <a:rPr lang="el-GR" sz="2000" dirty="0" err="1" smtClean="0"/>
              <a:t>ταµεία</a:t>
            </a:r>
            <a:r>
              <a:rPr lang="el-GR" sz="2000" dirty="0" smtClean="0"/>
              <a:t> (απολογιστικά στοιχεία των </a:t>
            </a:r>
            <a:r>
              <a:rPr lang="el-GR" sz="2000" dirty="0" err="1" smtClean="0"/>
              <a:t>ταµείων</a:t>
            </a:r>
            <a:r>
              <a:rPr lang="el-GR" sz="2000" dirty="0" smtClean="0"/>
              <a:t>). Η διόρθωση αφορά στους κλάδους των οποίων οι µ</a:t>
            </a:r>
            <a:r>
              <a:rPr lang="el-GR" sz="2000" dirty="0" err="1" smtClean="0"/>
              <a:t>ισθοί</a:t>
            </a:r>
            <a:r>
              <a:rPr lang="el-GR" sz="2000" dirty="0" smtClean="0"/>
              <a:t> και οι εισφορές έχουν υπολογιστεί </a:t>
            </a:r>
            <a:r>
              <a:rPr lang="el-GR" sz="2000" dirty="0" err="1" smtClean="0"/>
              <a:t>εµµέσως</a:t>
            </a:r>
            <a:r>
              <a:rPr lang="el-GR" sz="2000" dirty="0" smtClean="0"/>
              <a:t> και όχι σε αυτούς που τα στοιχεία προέρχονται </a:t>
            </a:r>
            <a:r>
              <a:rPr lang="el-GR" sz="2000" dirty="0" err="1" smtClean="0"/>
              <a:t>άµεσα</a:t>
            </a:r>
            <a:r>
              <a:rPr lang="el-GR" sz="2000" dirty="0" smtClean="0"/>
              <a:t> από </a:t>
            </a:r>
            <a:r>
              <a:rPr lang="el-GR" sz="2000" dirty="0" err="1" smtClean="0"/>
              <a:t>∆ιοικητικές</a:t>
            </a:r>
            <a:r>
              <a:rPr lang="el-GR" sz="2000" dirty="0" smtClean="0"/>
              <a:t> πηγές ή απογραφικές στατιστικές.</a:t>
            </a:r>
          </a:p>
          <a:p>
            <a:pPr>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Ακαθάριστο Εγχώριο Προϊόν </a:t>
            </a:r>
            <a:r>
              <a:rPr lang="en-US" dirty="0" smtClean="0"/>
              <a:t/>
            </a:r>
            <a:br>
              <a:rPr lang="en-US" dirty="0" smtClean="0"/>
            </a:b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sz="3600" b="1" dirty="0" smtClean="0"/>
              <a:t>Ακαθάριστο Λειτουργικό Πλεόνασμα</a:t>
            </a:r>
            <a:endParaRPr lang="en-US" sz="3600" b="1" dirty="0" smtClean="0"/>
          </a:p>
          <a:p>
            <a:pPr marL="0" indent="0">
              <a:buFontTx/>
              <a:buNone/>
            </a:pPr>
            <a:r>
              <a:rPr lang="el-GR" dirty="0" smtClean="0"/>
              <a:t>Το Ακαθάριστο λειτουργικό </a:t>
            </a:r>
            <a:r>
              <a:rPr lang="el-GR" dirty="0" err="1" smtClean="0"/>
              <a:t>πλεόνασµα</a:t>
            </a:r>
            <a:r>
              <a:rPr lang="el-GR" dirty="0" smtClean="0"/>
              <a:t> αποτελεί το εξισωτικό µ</a:t>
            </a:r>
            <a:r>
              <a:rPr lang="el-GR" dirty="0" err="1" smtClean="0"/>
              <a:t>έγεθος</a:t>
            </a:r>
            <a:r>
              <a:rPr lang="el-GR" dirty="0" smtClean="0"/>
              <a:t> του </a:t>
            </a:r>
            <a:r>
              <a:rPr lang="el-GR" dirty="0" err="1" smtClean="0"/>
              <a:t>Λογαριασµού</a:t>
            </a:r>
            <a:r>
              <a:rPr lang="el-GR" dirty="0" smtClean="0"/>
              <a:t> </a:t>
            </a:r>
            <a:r>
              <a:rPr lang="el-GR" dirty="0" err="1" smtClean="0"/>
              <a:t>Δηµιουργίας</a:t>
            </a:r>
            <a:r>
              <a:rPr lang="el-GR" dirty="0" smtClean="0"/>
              <a:t> </a:t>
            </a:r>
            <a:r>
              <a:rPr lang="el-GR" dirty="0" err="1" smtClean="0"/>
              <a:t>Εισοδήµατος</a:t>
            </a:r>
            <a:r>
              <a:rPr lang="el-GR" dirty="0" smtClean="0"/>
              <a:t>. Προκύπτει για κάθε κλάδο αφαιρώντας από την ακαθάριστη </a:t>
            </a:r>
            <a:r>
              <a:rPr lang="el-GR" dirty="0" err="1" smtClean="0"/>
              <a:t>προστιθέµενη</a:t>
            </a:r>
            <a:r>
              <a:rPr lang="el-GR" dirty="0" smtClean="0"/>
              <a:t> αξία, το </a:t>
            </a:r>
            <a:r>
              <a:rPr lang="el-GR" dirty="0" err="1" smtClean="0"/>
              <a:t>εισόδηµα</a:t>
            </a:r>
            <a:r>
              <a:rPr lang="el-GR" dirty="0" smtClean="0"/>
              <a:t> </a:t>
            </a:r>
            <a:r>
              <a:rPr lang="el-GR" dirty="0" err="1" smtClean="0"/>
              <a:t>εξαρτηµένης</a:t>
            </a:r>
            <a:r>
              <a:rPr lang="el-GR" dirty="0" smtClean="0"/>
              <a:t> εργασίας και τους λοιπούς καθαρούς φόρους επί της παραγωγής:</a:t>
            </a:r>
          </a:p>
          <a:p>
            <a:pPr marL="381000" indent="-381000" algn="just">
              <a:lnSpc>
                <a:spcPct val="80000"/>
              </a:lnSpc>
              <a:buFontTx/>
              <a:buNone/>
            </a:pPr>
            <a:r>
              <a:rPr lang="el-GR" dirty="0" smtClean="0"/>
              <a:t>	Ακαθάριστο λειτουργικό </a:t>
            </a:r>
            <a:r>
              <a:rPr lang="el-GR" dirty="0" err="1" smtClean="0"/>
              <a:t>πλεόνασµα</a:t>
            </a:r>
            <a:r>
              <a:rPr lang="el-GR" dirty="0" smtClean="0"/>
              <a:t> = </a:t>
            </a:r>
          </a:p>
          <a:p>
            <a:pPr marL="381000" indent="-381000" algn="just">
              <a:lnSpc>
                <a:spcPct val="80000"/>
              </a:lnSpc>
              <a:buFontTx/>
              <a:buNone/>
            </a:pPr>
            <a:r>
              <a:rPr lang="el-GR" dirty="0" smtClean="0"/>
              <a:t>	  Ακαθάριστη </a:t>
            </a:r>
            <a:r>
              <a:rPr lang="el-GR" dirty="0" err="1" smtClean="0"/>
              <a:t>προστιθέµενη</a:t>
            </a:r>
            <a:r>
              <a:rPr lang="el-GR" dirty="0" smtClean="0"/>
              <a:t> αξία</a:t>
            </a:r>
          </a:p>
          <a:p>
            <a:pPr marL="381000" indent="-381000" algn="just">
              <a:lnSpc>
                <a:spcPct val="80000"/>
              </a:lnSpc>
              <a:buFontTx/>
              <a:buNone/>
            </a:pPr>
            <a:r>
              <a:rPr lang="el-GR" dirty="0" smtClean="0"/>
              <a:t>	- </a:t>
            </a:r>
            <a:r>
              <a:rPr lang="el-GR" dirty="0" err="1" smtClean="0"/>
              <a:t>Εισόδηµα</a:t>
            </a:r>
            <a:r>
              <a:rPr lang="el-GR" dirty="0" smtClean="0"/>
              <a:t> </a:t>
            </a:r>
            <a:r>
              <a:rPr lang="el-GR" dirty="0" err="1" smtClean="0"/>
              <a:t>εξαρτηµένης</a:t>
            </a:r>
            <a:r>
              <a:rPr lang="el-GR" dirty="0" smtClean="0"/>
              <a:t> εργασίας</a:t>
            </a:r>
          </a:p>
          <a:p>
            <a:pPr marL="381000" indent="-381000" algn="just">
              <a:lnSpc>
                <a:spcPct val="80000"/>
              </a:lnSpc>
              <a:buFontTx/>
              <a:buNone/>
            </a:pPr>
            <a:r>
              <a:rPr lang="el-GR" dirty="0" smtClean="0"/>
              <a:t>	- Λοιποί καθαροί φόροι επί της παραγωγής (φόροι-επιδοτήσεις)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Ακαθάριστο Εγχώριο Προϊόν </a:t>
            </a:r>
            <a:endParaRPr lang="en-US" dirty="0"/>
          </a:p>
        </p:txBody>
      </p:sp>
      <p:sp>
        <p:nvSpPr>
          <p:cNvPr id="3" name="2 - Θέση περιεχομένου"/>
          <p:cNvSpPr>
            <a:spLocks noGrp="1"/>
          </p:cNvSpPr>
          <p:nvPr>
            <p:ph idx="1"/>
          </p:nvPr>
        </p:nvSpPr>
        <p:spPr/>
        <p:txBody>
          <a:bodyPr>
            <a:normAutofit fontScale="92500" lnSpcReduction="10000"/>
          </a:bodyPr>
          <a:lstStyle/>
          <a:p>
            <a:pPr marL="381000" indent="-381000" algn="just">
              <a:lnSpc>
                <a:spcPct val="80000"/>
              </a:lnSpc>
              <a:buFontTx/>
              <a:buNone/>
            </a:pPr>
            <a:r>
              <a:rPr lang="el-GR" sz="3300" b="1" dirty="0" smtClean="0"/>
              <a:t>Μικτό Εισόδημα</a:t>
            </a:r>
          </a:p>
          <a:p>
            <a:pPr marL="381000" indent="-381000" algn="just">
              <a:lnSpc>
                <a:spcPct val="80000"/>
              </a:lnSpc>
            </a:pPr>
            <a:r>
              <a:rPr lang="el-GR" sz="2600" dirty="0" smtClean="0"/>
              <a:t>Στην περίπτωση των </a:t>
            </a:r>
            <a:r>
              <a:rPr lang="el-GR" sz="2600" dirty="0" err="1" smtClean="0"/>
              <a:t>ατοµικών</a:t>
            </a:r>
            <a:r>
              <a:rPr lang="el-GR" sz="2600" dirty="0" smtClean="0"/>
              <a:t> επιχειρήσεων που υπάγονται στο </a:t>
            </a:r>
            <a:r>
              <a:rPr lang="el-GR" sz="2600" dirty="0" err="1" smtClean="0"/>
              <a:t>θεσµικό</a:t>
            </a:r>
            <a:r>
              <a:rPr lang="el-GR" sz="2600" dirty="0" smtClean="0"/>
              <a:t> </a:t>
            </a:r>
            <a:r>
              <a:rPr lang="el-GR" sz="2600" dirty="0" err="1" smtClean="0"/>
              <a:t>τοµέα</a:t>
            </a:r>
            <a:r>
              <a:rPr lang="el-GR" sz="2600" dirty="0" smtClean="0"/>
              <a:t> των νοικοκυριών το ακαθάριστο λειτουργικό </a:t>
            </a:r>
            <a:r>
              <a:rPr lang="el-GR" sz="2600" dirty="0" err="1" smtClean="0"/>
              <a:t>πλεόνασµα</a:t>
            </a:r>
            <a:r>
              <a:rPr lang="el-GR" sz="2600" dirty="0" smtClean="0"/>
              <a:t> περιέχει και ένα µ</a:t>
            </a:r>
            <a:r>
              <a:rPr lang="el-GR" sz="2600" dirty="0" err="1" smtClean="0"/>
              <a:t>έρος</a:t>
            </a:r>
            <a:r>
              <a:rPr lang="el-GR" sz="2600" dirty="0" smtClean="0"/>
              <a:t> που αντιστοιχεί στην </a:t>
            </a:r>
            <a:r>
              <a:rPr lang="el-GR" sz="2600" dirty="0" err="1" smtClean="0"/>
              <a:t>αµοιβή</a:t>
            </a:r>
            <a:r>
              <a:rPr lang="el-GR" sz="2600" dirty="0" smtClean="0"/>
              <a:t> για εργασία που </a:t>
            </a:r>
            <a:r>
              <a:rPr lang="el-GR" sz="2600" dirty="0" err="1" smtClean="0"/>
              <a:t>πραγµατοποιεί</a:t>
            </a:r>
            <a:r>
              <a:rPr lang="el-GR" sz="2600" dirty="0" smtClean="0"/>
              <a:t> ο ιδιοκτήτης ή µέλη της οικογενείας του και το οποίο δεν µ</a:t>
            </a:r>
            <a:r>
              <a:rPr lang="el-GR" sz="2600" dirty="0" err="1" smtClean="0"/>
              <a:t>πορεί</a:t>
            </a:r>
            <a:r>
              <a:rPr lang="el-GR" sz="2600" dirty="0" smtClean="0"/>
              <a:t> να διακριθεί από τα κέρδη. Αυτό αναφέρεται ως µ</a:t>
            </a:r>
            <a:r>
              <a:rPr lang="el-GR" sz="2600" dirty="0" err="1" smtClean="0"/>
              <a:t>ικτό</a:t>
            </a:r>
            <a:r>
              <a:rPr lang="el-GR" sz="2600" dirty="0" smtClean="0"/>
              <a:t> </a:t>
            </a:r>
            <a:r>
              <a:rPr lang="el-GR" sz="2600" dirty="0" err="1" smtClean="0"/>
              <a:t>εισόδηµα</a:t>
            </a:r>
            <a:r>
              <a:rPr lang="el-GR" sz="2600" dirty="0" smtClean="0"/>
              <a:t>.</a:t>
            </a:r>
          </a:p>
          <a:p>
            <a:pPr marL="381000" indent="-381000">
              <a:lnSpc>
                <a:spcPct val="80000"/>
              </a:lnSpc>
            </a:pPr>
            <a:r>
              <a:rPr lang="el-GR" sz="2600" dirty="0" smtClean="0"/>
              <a:t>Στο </a:t>
            </a:r>
            <a:r>
              <a:rPr lang="el-GR" sz="2600" dirty="0" err="1" smtClean="0"/>
              <a:t>τοµέα</a:t>
            </a:r>
            <a:r>
              <a:rPr lang="el-GR" sz="2600" dirty="0" smtClean="0"/>
              <a:t> των νοικοκυριών </a:t>
            </a:r>
            <a:r>
              <a:rPr lang="el-GR" sz="2600" dirty="0" err="1" smtClean="0"/>
              <a:t>όµως</a:t>
            </a:r>
            <a:r>
              <a:rPr lang="el-GR" sz="2600" dirty="0" smtClean="0"/>
              <a:t> </a:t>
            </a:r>
            <a:r>
              <a:rPr lang="el-GR" sz="2600" dirty="0" err="1" smtClean="0"/>
              <a:t>εµφανίζεται</a:t>
            </a:r>
            <a:r>
              <a:rPr lang="el-GR" sz="2600" dirty="0" smtClean="0"/>
              <a:t> και ένα ποσό ως ακαθάριστο λειτουργικό </a:t>
            </a:r>
            <a:r>
              <a:rPr lang="el-GR" sz="2600" dirty="0" err="1" smtClean="0"/>
              <a:t>πλεόνασµα</a:t>
            </a:r>
            <a:r>
              <a:rPr lang="el-GR" sz="2600" dirty="0" smtClean="0"/>
              <a:t>. Το ποσό αυτό αφορά στην παραγωγή υπηρεσιών στέγασης για ίδιο </a:t>
            </a:r>
            <a:r>
              <a:rPr lang="el-GR" sz="2600" dirty="0" err="1" smtClean="0"/>
              <a:t>λογαριασµό</a:t>
            </a:r>
            <a:r>
              <a:rPr lang="el-GR" sz="2600" dirty="0" smtClean="0"/>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αυτήν θα γνωρίσουμε το πιο σημαντικό μακροοικονομικό μέγεθος, το </a:t>
            </a:r>
            <a:r>
              <a:rPr lang="el-GR" dirty="0" err="1" smtClean="0"/>
              <a:t>ΑΕγΠ</a:t>
            </a:r>
            <a:r>
              <a:rPr lang="el-GR" dirty="0" smtClean="0"/>
              <a:t>, το οποίο προκύπτει από το γενικό ισοζύγιο προσφοράς και χρήσεων της εθνικής οικονομίας και πως υπολογίζεται από την πλευρά της παραγωγής, της δαπάνης και του εισοδήματος.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400" dirty="0" smtClean="0"/>
              <a:t>Ακαθάριστο Εγχώριο Προϊόν </a:t>
            </a:r>
            <a:endParaRPr lang="el-GR" sz="3400" dirty="0"/>
          </a:p>
        </p:txBody>
      </p:sp>
      <p:sp>
        <p:nvSpPr>
          <p:cNvPr id="5" name="Θέση περιεχομένου 4"/>
          <p:cNvSpPr>
            <a:spLocks noGrp="1"/>
          </p:cNvSpPr>
          <p:nvPr>
            <p:ph idx="1"/>
          </p:nvPr>
        </p:nvSpPr>
        <p:spPr>
          <a:xfrm>
            <a:off x="467544" y="1345332"/>
            <a:ext cx="8157592" cy="3771636"/>
          </a:xfrm>
        </p:spPr>
        <p:txBody>
          <a:bodyPr>
            <a:noAutofit/>
          </a:bodyPr>
          <a:lstStyle/>
          <a:p>
            <a:pPr marL="0" indent="0" algn="just">
              <a:lnSpc>
                <a:spcPct val="80000"/>
              </a:lnSpc>
              <a:buNone/>
            </a:pPr>
            <a:r>
              <a:rPr lang="el-GR" sz="2800" b="1" dirty="0" smtClean="0"/>
              <a:t>Ο Υπολογισμός του ΑΕΓΧΠ στο νέο ΣΕΛ σύμφωνα με τους Πίνακες Προσφοράς και Χρήσεων</a:t>
            </a:r>
            <a:endParaRPr lang="en-US" sz="2800" b="1" dirty="0" smtClean="0"/>
          </a:p>
          <a:p>
            <a:pPr marL="0" indent="0" algn="just">
              <a:lnSpc>
                <a:spcPct val="80000"/>
              </a:lnSpc>
              <a:buFontTx/>
              <a:buNone/>
            </a:pPr>
            <a:r>
              <a:rPr lang="el-GR" sz="2200" dirty="0" smtClean="0"/>
              <a:t>Το Ακαθάριστο Εγχώριο Προϊόν (</a:t>
            </a:r>
            <a:r>
              <a:rPr lang="el-GR" sz="2200" dirty="0" err="1" smtClean="0"/>
              <a:t>ΑΕγχΠ</a:t>
            </a:r>
            <a:r>
              <a:rPr lang="el-GR" sz="2200" dirty="0" smtClean="0"/>
              <a:t>.) αποτελεί το πιο σημαντικό μακροοικονομικό μέγεθος του Συστήματος Εθνικών Λογαριασμών. Σε αγοραίες τιμές (</a:t>
            </a:r>
            <a:r>
              <a:rPr lang="el-GR" sz="2200" dirty="0" err="1" smtClean="0"/>
              <a:t>α.τ</a:t>
            </a:r>
            <a:r>
              <a:rPr lang="el-GR" sz="2200" dirty="0" smtClean="0"/>
              <a:t>.) προκύπτει από το γενικό ισοζύγιο προσφοράς και χρήσεων της Εθνικής Οικονομίας.</a:t>
            </a:r>
          </a:p>
          <a:p>
            <a:pPr marL="0" indent="0" algn="just">
              <a:lnSpc>
                <a:spcPct val="80000"/>
              </a:lnSpc>
              <a:buFontTx/>
              <a:buNone/>
            </a:pPr>
            <a:r>
              <a:rPr lang="el-GR" sz="2200" dirty="0" smtClean="0"/>
              <a:t>Στο γενικό αυτό ισοζύγιο προσφοράς και χρήσεων, καταγράφονται τα συστατικά στοιχεία της προσφοράς τα οποία εξισώνονται µε τα συστατικά στοιχεία της ζήτησης, όπου:</a:t>
            </a:r>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400" dirty="0" smtClean="0"/>
              <a:t>Ακαθάριστο Εγχώριο Προϊόν </a:t>
            </a:r>
            <a:endParaRPr lang="el-GR" sz="3400" dirty="0"/>
          </a:p>
        </p:txBody>
      </p:sp>
      <p:sp>
        <p:nvSpPr>
          <p:cNvPr id="3" name="Θέση περιεχομένου 2"/>
          <p:cNvSpPr>
            <a:spLocks noGrp="1"/>
          </p:cNvSpPr>
          <p:nvPr>
            <p:ph idx="1"/>
          </p:nvPr>
        </p:nvSpPr>
        <p:spPr>
          <a:xfrm>
            <a:off x="467544" y="1322512"/>
            <a:ext cx="8229600" cy="4127276"/>
          </a:xfrm>
        </p:spPr>
        <p:txBody>
          <a:bodyPr>
            <a:normAutofit fontScale="77500" lnSpcReduction="20000"/>
          </a:bodyPr>
          <a:lstStyle/>
          <a:p>
            <a:pPr marL="0" indent="0">
              <a:lnSpc>
                <a:spcPct val="80000"/>
              </a:lnSpc>
              <a:buNone/>
            </a:pPr>
            <a:r>
              <a:rPr lang="el-GR" sz="3600" b="1" dirty="0" smtClean="0"/>
              <a:t>Ο Υπολογισμός του ΑΕΓΧΠ στο νέο ΣΕΛ σύμφωνα με τους Πίνακες Προσφοράς και Χρήσεων</a:t>
            </a:r>
            <a:endParaRPr lang="en-US" sz="3600" b="1" dirty="0" smtClean="0"/>
          </a:p>
          <a:p>
            <a:pPr marL="0" indent="0" algn="just">
              <a:lnSpc>
                <a:spcPct val="80000"/>
              </a:lnSpc>
              <a:buFontTx/>
              <a:buNone/>
            </a:pPr>
            <a:r>
              <a:rPr lang="el-GR" sz="2600" dirty="0" smtClean="0"/>
              <a:t>Συνολική παραγωγή σε βασικές τιμές (συμπεριλαμβανομένων και των εμπορικών περιθωρίων)</a:t>
            </a:r>
          </a:p>
          <a:p>
            <a:pPr algn="just">
              <a:lnSpc>
                <a:spcPct val="80000"/>
              </a:lnSpc>
              <a:buFontTx/>
              <a:buNone/>
            </a:pPr>
            <a:r>
              <a:rPr lang="el-GR" sz="2600" dirty="0" smtClean="0"/>
              <a:t>+ Εισαγωγές σε τιμές </a:t>
            </a:r>
            <a:r>
              <a:rPr lang="en-US" sz="2600" dirty="0" err="1" smtClean="0"/>
              <a:t>cif</a:t>
            </a:r>
            <a:endParaRPr lang="el-GR" sz="2600" dirty="0" smtClean="0"/>
          </a:p>
          <a:p>
            <a:pPr algn="just">
              <a:lnSpc>
                <a:spcPct val="80000"/>
              </a:lnSpc>
              <a:buFontTx/>
              <a:buNone/>
            </a:pPr>
            <a:r>
              <a:rPr lang="el-GR" sz="2600" dirty="0" smtClean="0"/>
              <a:t>+ Δασμοί επί των εισαγωγών</a:t>
            </a:r>
          </a:p>
          <a:p>
            <a:pPr algn="just">
              <a:lnSpc>
                <a:spcPct val="80000"/>
              </a:lnSpc>
              <a:buFontTx/>
              <a:buNone/>
            </a:pPr>
            <a:r>
              <a:rPr lang="el-GR" sz="2600" dirty="0" smtClean="0"/>
              <a:t>+ λοιποί καθαροί φόροι επί του προϊόντος</a:t>
            </a:r>
          </a:p>
          <a:p>
            <a:pPr algn="just">
              <a:lnSpc>
                <a:spcPct val="80000"/>
              </a:lnSpc>
              <a:buFontTx/>
              <a:buNone/>
            </a:pPr>
            <a:r>
              <a:rPr lang="el-GR" sz="2600" dirty="0" smtClean="0"/>
              <a:t>+ ΦΠΑ µη </a:t>
            </a:r>
            <a:r>
              <a:rPr lang="el-GR" sz="2600" dirty="0" err="1" smtClean="0"/>
              <a:t>εκπεστέος</a:t>
            </a:r>
            <a:endParaRPr lang="el-GR" sz="2600" dirty="0" smtClean="0"/>
          </a:p>
          <a:p>
            <a:pPr algn="just">
              <a:lnSpc>
                <a:spcPct val="80000"/>
              </a:lnSpc>
              <a:buFontTx/>
              <a:buNone/>
            </a:pPr>
            <a:r>
              <a:rPr lang="el-GR" sz="2600" dirty="0" smtClean="0"/>
              <a:t>= Εγχώριες τελικές χρήσεις σε τιμές αγοραστή (που αποτελούνται από την τελική καταναλωτική δαπάνη, τις ακαθάριστες επενδύσεις παγίου κεφαλαίου και τις αυξομειώσεις αποθεμάτων)</a:t>
            </a:r>
          </a:p>
          <a:p>
            <a:pPr algn="just">
              <a:lnSpc>
                <a:spcPct val="80000"/>
              </a:lnSpc>
              <a:buFontTx/>
              <a:buNone/>
            </a:pPr>
            <a:r>
              <a:rPr lang="el-GR" sz="2600" dirty="0" smtClean="0"/>
              <a:t>+ Ενδιάμεση κατανάλωση σε τιμές αγοραστή</a:t>
            </a:r>
          </a:p>
          <a:p>
            <a:pPr algn="just">
              <a:lnSpc>
                <a:spcPct val="80000"/>
              </a:lnSpc>
              <a:buFontTx/>
              <a:buNone/>
            </a:pPr>
            <a:r>
              <a:rPr lang="el-GR" sz="2600" dirty="0" smtClean="0"/>
              <a:t>+ Εξαγωγές σε τιμές </a:t>
            </a:r>
            <a:r>
              <a:rPr lang="en-US" sz="2600" dirty="0" smtClean="0"/>
              <a:t>fob</a:t>
            </a:r>
            <a:r>
              <a:rPr lang="el-GR" sz="2600" dirty="0" smtClean="0"/>
              <a:t>.</a:t>
            </a:r>
          </a:p>
          <a:p>
            <a:pPr marL="0" indent="0">
              <a:lnSpc>
                <a:spcPct val="80000"/>
              </a:lnSpc>
              <a:buNone/>
            </a:pPr>
            <a:endParaRPr lang="en-US" sz="2800" b="1" dirty="0" smtClean="0"/>
          </a:p>
          <a:p>
            <a:pPr marL="0" indent="0">
              <a:lnSpc>
                <a:spcPct val="80000"/>
              </a:lnSpc>
              <a:buNone/>
            </a:pPr>
            <a:endParaRPr lang="el-GR" sz="2800" b="1"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sz="3600" dirty="0" smtClean="0"/>
              <a:t>Ακαθάριστο Εγχώριο Προϊόν </a:t>
            </a:r>
            <a:endParaRPr lang="en-US" sz="3600" dirty="0"/>
          </a:p>
        </p:txBody>
      </p:sp>
      <p:sp>
        <p:nvSpPr>
          <p:cNvPr id="8" name="7 - Θέση περιεχομένου"/>
          <p:cNvSpPr>
            <a:spLocks noGrp="1"/>
          </p:cNvSpPr>
          <p:nvPr>
            <p:ph idx="1"/>
          </p:nvPr>
        </p:nvSpPr>
        <p:spPr>
          <a:xfrm>
            <a:off x="457200" y="1057300"/>
            <a:ext cx="8229600" cy="4392488"/>
          </a:xfrm>
        </p:spPr>
        <p:txBody>
          <a:bodyPr>
            <a:normAutofit/>
          </a:bodyPr>
          <a:lstStyle/>
          <a:p>
            <a:pPr marL="0" indent="0">
              <a:lnSpc>
                <a:spcPct val="80000"/>
              </a:lnSpc>
              <a:buNone/>
            </a:pPr>
            <a:r>
              <a:rPr lang="el-GR" sz="2800" b="1" dirty="0" smtClean="0"/>
              <a:t>Ο Υπολογισμός του ΑΕΓΧΠ στο νέο ΣΕΛ σύμφωνα με τους Πίνακες Προσφοράς και Χρήσεων</a:t>
            </a:r>
            <a:endParaRPr lang="en-US" sz="2800" b="1" dirty="0" smtClean="0"/>
          </a:p>
          <a:p>
            <a:pPr marL="0" indent="0" algn="just">
              <a:lnSpc>
                <a:spcPct val="90000"/>
              </a:lnSpc>
              <a:buFontTx/>
              <a:buNone/>
            </a:pPr>
            <a:r>
              <a:rPr lang="el-GR" sz="2400" dirty="0" smtClean="0"/>
              <a:t>Με βάση τα στοιχεία του γενικού ισοζυγίου προσφοράς και χρήσεων, το </a:t>
            </a:r>
            <a:r>
              <a:rPr lang="el-GR" sz="2400" dirty="0" err="1" smtClean="0"/>
              <a:t>ΑΕγχΠ</a:t>
            </a:r>
            <a:r>
              <a:rPr lang="el-GR" sz="2400" dirty="0" smtClean="0"/>
              <a:t> σε αγοραίες </a:t>
            </a:r>
            <a:r>
              <a:rPr lang="el-GR" sz="2400" dirty="0" err="1" smtClean="0"/>
              <a:t>τιµές</a:t>
            </a:r>
            <a:r>
              <a:rPr lang="el-GR" sz="2400" dirty="0" smtClean="0"/>
              <a:t> υπολογίζεται µε δύο προσεγγίσεις:</a:t>
            </a:r>
          </a:p>
          <a:p>
            <a:pPr>
              <a:lnSpc>
                <a:spcPct val="80000"/>
              </a:lnSpc>
              <a:buFontTx/>
              <a:buNone/>
            </a:pPr>
            <a:r>
              <a:rPr lang="el-GR" sz="2400" dirty="0" smtClean="0"/>
              <a:t>Η µία είναι η έκφραση του </a:t>
            </a:r>
            <a:r>
              <a:rPr lang="el-GR" sz="2400" dirty="0" err="1" smtClean="0"/>
              <a:t>ΑΕγχΠ</a:t>
            </a:r>
            <a:r>
              <a:rPr lang="el-GR" sz="2400" dirty="0" smtClean="0"/>
              <a:t> σε </a:t>
            </a:r>
            <a:r>
              <a:rPr lang="el-GR" sz="2400" dirty="0" err="1" smtClean="0"/>
              <a:t>α.τ</a:t>
            </a:r>
            <a:r>
              <a:rPr lang="el-GR" sz="2400" dirty="0" smtClean="0"/>
              <a:t>. που προκύπτει από την πλευρά της παραγωγής :</a:t>
            </a:r>
          </a:p>
          <a:p>
            <a:pPr>
              <a:lnSpc>
                <a:spcPct val="80000"/>
              </a:lnSpc>
              <a:buFontTx/>
              <a:buNone/>
            </a:pPr>
            <a:r>
              <a:rPr lang="el-GR" sz="2400" dirty="0" smtClean="0"/>
              <a:t>Συνολική παραγωγή (σε βασικές </a:t>
            </a:r>
            <a:r>
              <a:rPr lang="el-GR" sz="2400" dirty="0" err="1" smtClean="0"/>
              <a:t>τιµές</a:t>
            </a:r>
            <a:r>
              <a:rPr lang="el-GR" sz="2400" dirty="0" smtClean="0"/>
              <a:t>)</a:t>
            </a:r>
          </a:p>
          <a:p>
            <a:pPr>
              <a:lnSpc>
                <a:spcPct val="80000"/>
              </a:lnSpc>
              <a:buFontTx/>
              <a:buNone/>
            </a:pPr>
            <a:r>
              <a:rPr lang="el-GR" sz="2400" dirty="0" smtClean="0"/>
              <a:t>-	</a:t>
            </a:r>
            <a:r>
              <a:rPr lang="el-GR" sz="2400" dirty="0" err="1" smtClean="0"/>
              <a:t>Ενδιάµεση</a:t>
            </a:r>
            <a:r>
              <a:rPr lang="el-GR" sz="2400" dirty="0" smtClean="0"/>
              <a:t> κατανάλωση σε </a:t>
            </a:r>
            <a:r>
              <a:rPr lang="el-GR" sz="2400" dirty="0" err="1" smtClean="0"/>
              <a:t>τιµές</a:t>
            </a:r>
            <a:r>
              <a:rPr lang="el-GR" sz="2400" dirty="0" smtClean="0"/>
              <a:t> αγοραστή</a:t>
            </a:r>
          </a:p>
          <a:p>
            <a:pPr>
              <a:lnSpc>
                <a:spcPct val="80000"/>
              </a:lnSpc>
              <a:buFontTx/>
              <a:buNone/>
            </a:pPr>
            <a:r>
              <a:rPr lang="el-GR" sz="2400" dirty="0" smtClean="0"/>
              <a:t>+ λοιποί καθαροί φόροι επί της παραγωγής και των εισαγωγών</a:t>
            </a:r>
            <a:endParaRPr lang="en-US" sz="24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1674</TotalTime>
  <Words>1908</Words>
  <Application>Microsoft Office PowerPoint</Application>
  <PresentationFormat>Προβολή στην οθόνη (16:10)</PresentationFormat>
  <Paragraphs>208</Paragraphs>
  <Slides>32</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Ακαθάριστο Εγχώριο Προϊόν </vt:lpstr>
      <vt:lpstr>Βιβλιογραφία</vt:lpstr>
      <vt:lpstr>Σημείωμα Αναφοράς</vt:lpstr>
      <vt:lpstr>Σημείωμα Αδειοδότησης</vt:lpstr>
      <vt:lpstr>Διαφάνεια 29</vt:lpstr>
      <vt:lpstr>Διαφάνεια 30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259</cp:revision>
  <dcterms:created xsi:type="dcterms:W3CDTF">2012-09-06T09:03:05Z</dcterms:created>
  <dcterms:modified xsi:type="dcterms:W3CDTF">2015-10-31T18:50:36Z</dcterms:modified>
</cp:coreProperties>
</file>