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261" r:id="rId6"/>
    <p:sldId id="485" r:id="rId7"/>
    <p:sldId id="487" r:id="rId8"/>
    <p:sldId id="486" r:id="rId9"/>
    <p:sldId id="489" r:id="rId10"/>
    <p:sldId id="488" r:id="rId11"/>
    <p:sldId id="379" r:id="rId12"/>
    <p:sldId id="380" r:id="rId13"/>
    <p:sldId id="381" r:id="rId14"/>
    <p:sldId id="382" r:id="rId15"/>
    <p:sldId id="383" r:id="rId16"/>
    <p:sldId id="499" r:id="rId17"/>
    <p:sldId id="384" r:id="rId18"/>
    <p:sldId id="385" r:id="rId19"/>
    <p:sldId id="497" r:id="rId20"/>
    <p:sldId id="498" r:id="rId21"/>
    <p:sldId id="303" r:id="rId22"/>
    <p:sldId id="291" r:id="rId23"/>
    <p:sldId id="292" r:id="rId24"/>
    <p:sldId id="293" r:id="rId25"/>
    <p:sldId id="294" r:id="rId26"/>
    <p:sldId id="295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99309" autoAdjust="0"/>
  </p:normalViewPr>
  <p:slideViewPr>
    <p:cSldViewPr>
      <p:cViewPr>
        <p:scale>
          <a:sx n="75" d="100"/>
          <a:sy n="75" d="100"/>
        </p:scale>
        <p:origin x="-1080" y="-4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01/02/2016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Ενοποιημένες Χρηματοοικονομικές Καταστάσεις</a:t>
            </a:r>
            <a:br>
              <a:rPr lang="el-GR" sz="4000" dirty="0" smtClean="0"/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45533"/>
            <a:ext cx="7488832" cy="648072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Εισαγωγή στις Ενοποιημένες Οικονομικές Καταστάσεις</a:t>
            </a:r>
          </a:p>
          <a:p>
            <a:r>
              <a:rPr lang="el-GR" sz="2200" dirty="0" smtClean="0"/>
              <a:t>Δρ. 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Στις τελευταίες δεκαετίες παρακολουθούμε συνεχώς να δημιουργούνται συνενώσεις επιχειρήσεων ( βιομηχανικών, τραπεζικών, παροχής υπηρεσιών) είτε μέσω εξαγορών, είτε μέσω συγχωνεύσεων που σκοπό έχουν </a:t>
            </a:r>
            <a:r>
              <a:rPr lang="el-GR" b="1" dirty="0"/>
              <a:t>να δημιουργήσουν οικονομίες κλίμακας</a:t>
            </a:r>
            <a:r>
              <a:rPr lang="el-GR" dirty="0"/>
              <a:t>, να συμβάλλουν στη </a:t>
            </a:r>
            <a:r>
              <a:rPr lang="el-GR" b="1" dirty="0"/>
              <a:t>μείωση του κόστους</a:t>
            </a:r>
            <a:r>
              <a:rPr lang="el-GR" dirty="0"/>
              <a:t> των, και γενικότερα να συμβάλλουν στην απόκτηση συγκριτικού </a:t>
            </a:r>
            <a:r>
              <a:rPr lang="el-GR" b="1" dirty="0"/>
              <a:t>πλεονεκτήματος έναντι του ανταγωνισμού.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119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Εισαγωγή </a:t>
            </a:r>
            <a:br>
              <a:rPr lang="el-GR" dirty="0" smtClean="0"/>
            </a:br>
            <a:r>
              <a:rPr lang="el-GR" dirty="0" smtClean="0"/>
              <a:t>«Όμιλος Επιχειρήσεων»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US" sz="2400" b="1" dirty="0" smtClean="0"/>
          </a:p>
          <a:p>
            <a:pPr marL="0">
              <a:lnSpc>
                <a:spcPct val="80000"/>
              </a:lnSpc>
              <a:buNone/>
            </a:pPr>
            <a:r>
              <a:rPr lang="el-GR" sz="2400" b="1" dirty="0" smtClean="0"/>
              <a:t>Όμιλος </a:t>
            </a:r>
            <a:r>
              <a:rPr lang="el-GR" sz="2400" dirty="0" smtClean="0"/>
              <a:t>επιχειρήσεων για τους σκοπούς της λογιστικής ορίζεται ένα </a:t>
            </a:r>
            <a:r>
              <a:rPr lang="el-GR" sz="2400" b="1" dirty="0" smtClean="0"/>
              <a:t>σύνολο  επιχειρήσεων, στο οποίο μια εταιρία, η μητρική ασκεί άμεσα ή έμμεσα έλεγχο</a:t>
            </a:r>
            <a:r>
              <a:rPr lang="el-GR" sz="2400" dirty="0" smtClean="0"/>
              <a:t>  επί των άλλων επιχειρήσεων. </a:t>
            </a:r>
          </a:p>
          <a:p>
            <a:pPr>
              <a:lnSpc>
                <a:spcPct val="80000"/>
              </a:lnSpc>
              <a:buNone/>
            </a:pPr>
            <a:endParaRPr lang="el-GR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 Όμιλο επιχειρήσεων μπορεί να </a:t>
            </a:r>
            <a:r>
              <a:rPr lang="el-GR" sz="2400" b="1" dirty="0" smtClean="0"/>
              <a:t>συγκροτούν</a:t>
            </a:r>
            <a:r>
              <a:rPr lang="el-GR" sz="2400" dirty="0" smtClean="0"/>
              <a:t> και επιχειρήσεις </a:t>
            </a:r>
            <a:r>
              <a:rPr lang="el-GR" sz="2400" b="1" dirty="0" smtClean="0"/>
              <a:t>που δεν συνδέονται μετοχικά</a:t>
            </a:r>
            <a:r>
              <a:rPr lang="el-GR" sz="2400" dirty="0" smtClean="0"/>
              <a:t> μεταξύ τους, εφόσον έχουν </a:t>
            </a:r>
            <a:r>
              <a:rPr lang="el-GR" sz="2400" b="1" dirty="0" smtClean="0"/>
              <a:t>τεθεί κάτω από ενιαία διεύθυνση</a:t>
            </a:r>
            <a:r>
              <a:rPr lang="el-GR" sz="2400" dirty="0" smtClean="0"/>
              <a:t> ή τα </a:t>
            </a:r>
            <a:r>
              <a:rPr lang="el-GR" sz="2400" b="1" dirty="0" smtClean="0"/>
              <a:t>διοικητικά, διαχειριστικά ή εποπτικά όργανά</a:t>
            </a:r>
            <a:r>
              <a:rPr lang="el-GR" sz="2400" dirty="0" smtClean="0"/>
              <a:t> τους αποτελούνται κατά πλειοψηφία από τα </a:t>
            </a:r>
            <a:r>
              <a:rPr lang="el-GR" sz="2400" b="1" dirty="0" smtClean="0"/>
              <a:t>ίδια πρόσωπα.</a:t>
            </a:r>
          </a:p>
          <a:p>
            <a:pPr marL="0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Αναγκαιότητα Δημιουργίας Ομίλων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400" b="1" dirty="0" smtClean="0"/>
              <a:t> </a:t>
            </a:r>
            <a:r>
              <a:rPr lang="el-GR" sz="2400" dirty="0" smtClean="0"/>
              <a:t>Από ιδιωτικοοικονομική άποψη ο Όμιλος  δημιουργείται 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είτε ως </a:t>
            </a:r>
            <a:r>
              <a:rPr lang="el-GR" sz="2400" b="1" dirty="0" smtClean="0"/>
              <a:t>χρηματοοικονομικός</a:t>
            </a:r>
            <a:r>
              <a:rPr lang="el-GR" sz="2400" dirty="0" smtClean="0"/>
              <a:t> όταν οι συμμετοχές αποκτώνται με σκοπό την μακροπρόθεσμη επένδυση κεφαλαίων ( η μητρική είναι εταιρία  </a:t>
            </a:r>
            <a:r>
              <a:rPr lang="en-US" sz="2400" dirty="0" smtClean="0"/>
              <a:t>Holding</a:t>
            </a:r>
            <a:r>
              <a:rPr lang="el-GR" sz="24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είτε ως </a:t>
            </a:r>
            <a:r>
              <a:rPr lang="el-GR" sz="2400" b="1" dirty="0" smtClean="0"/>
              <a:t>επιχειρηματικός</a:t>
            </a:r>
            <a:r>
              <a:rPr lang="el-GR" sz="2400" dirty="0" smtClean="0"/>
              <a:t> όταν η μητρική αποκτά ή δημιουργεί  συμμετοχές προκειμένου να εξυπηρετήσει την  καλύτερη προώθηση των επιχειρηματικών της συμφερόντων και της οικονομικής της μεγέθυνσης </a:t>
            </a:r>
          </a:p>
          <a:p>
            <a:pPr>
              <a:lnSpc>
                <a:spcPct val="80000"/>
              </a:lnSpc>
              <a:buNone/>
            </a:pPr>
            <a:r>
              <a:rPr lang="el-GR" sz="2400" dirty="0" smtClean="0"/>
              <a:t>Η επίτευξη της </a:t>
            </a:r>
            <a:r>
              <a:rPr lang="el-GR" sz="2400" b="1" dirty="0" smtClean="0"/>
              <a:t>οικονομικής μεγέθυνσης</a:t>
            </a:r>
            <a:r>
              <a:rPr lang="el-GR" sz="2400" dirty="0" smtClean="0"/>
              <a:t> μιας επιχείρησης μπορεί να γίνει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l-GR" sz="2400" dirty="0" smtClean="0"/>
              <a:t>Με ίδια μέσα και ανάπτυξη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l-GR" sz="2400" dirty="0" smtClean="0"/>
              <a:t>Με δημιουργία μιας νέας εταιρίας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l-GR" sz="2400" dirty="0" smtClean="0"/>
              <a:t>Με εξαγορά υφιστάμενης εταιρίας</a:t>
            </a:r>
          </a:p>
          <a:p>
            <a:pPr marL="0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ανάπτυξη των Ομίλων εταιριών στην Ελλάδα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Οι </a:t>
            </a:r>
            <a:r>
              <a:rPr lang="el-GR" sz="2400" b="1" dirty="0" smtClean="0"/>
              <a:t>ιδιαιτερότητες</a:t>
            </a:r>
            <a:r>
              <a:rPr lang="el-GR" sz="2400" dirty="0" smtClean="0"/>
              <a:t> που διέκριναν τις  επιχειρηματικές δομές στη χώρα μας  ( μικρού σχετικά μεγέθους επιχειρήσεις, έντονη συμμετοχή των φυσικών προσώπων – μετόχων σε βάρος των ίδιων των επιχειρήσεων) </a:t>
            </a:r>
            <a:r>
              <a:rPr lang="el-GR" sz="2400" b="1" dirty="0" smtClean="0"/>
              <a:t>δεν επέτρεψαν στη δημιουργία σημαντικών επιχειρηματικών</a:t>
            </a:r>
            <a:r>
              <a:rPr lang="el-GR" sz="2400" dirty="0" smtClean="0"/>
              <a:t> </a:t>
            </a:r>
            <a:r>
              <a:rPr lang="el-GR" sz="2400" b="1" dirty="0" smtClean="0"/>
              <a:t>Ομιλών</a:t>
            </a:r>
            <a:r>
              <a:rPr lang="el-GR" sz="2400" dirty="0" smtClean="0"/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el-GR" sz="2400" dirty="0" smtClean="0"/>
              <a:t>      με ορισμένες βέβαια </a:t>
            </a:r>
            <a:r>
              <a:rPr lang="el-GR" sz="2400" b="1" dirty="0" smtClean="0"/>
              <a:t>εξαιρέσεις</a:t>
            </a:r>
            <a:r>
              <a:rPr lang="el-GR" sz="2400" dirty="0" smtClean="0"/>
              <a:t> οι οποίες εντοπίζονται στο τ</a:t>
            </a:r>
            <a:r>
              <a:rPr lang="el-GR" sz="2400" b="1" dirty="0" smtClean="0"/>
              <a:t>ραπεζικό</a:t>
            </a:r>
            <a:r>
              <a:rPr lang="el-GR" sz="2400" dirty="0" smtClean="0"/>
              <a:t> και στο </a:t>
            </a:r>
            <a:r>
              <a:rPr lang="el-GR" sz="2400" b="1" dirty="0" smtClean="0"/>
              <a:t>βιομηχανικό</a:t>
            </a:r>
            <a:r>
              <a:rPr lang="el-GR" sz="2400" dirty="0" smtClean="0"/>
              <a:t> κυρίως κλάδο.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Κατά τα τελευταία χρόνια η απελευθέρωση της εσωτερικής αγοράς λόγω εισόδου της χώρας στην </a:t>
            </a:r>
            <a:r>
              <a:rPr lang="el-GR" sz="2400" b="1" dirty="0" smtClean="0"/>
              <a:t>ΕΕ,</a:t>
            </a:r>
            <a:r>
              <a:rPr lang="el-GR" sz="2400" dirty="0" smtClean="0"/>
              <a:t>  η αθρόα εισαγωγή νέων επιχειρήσεων στο </a:t>
            </a:r>
            <a:r>
              <a:rPr lang="el-GR" sz="2400" b="1" dirty="0" smtClean="0"/>
              <a:t>Χρηματιστήριο</a:t>
            </a:r>
            <a:r>
              <a:rPr lang="el-GR" sz="2400" dirty="0" smtClean="0"/>
              <a:t>,  και η εξ αυτού απορρέουσα αναγκαιότητα για γρήγορη </a:t>
            </a:r>
            <a:r>
              <a:rPr lang="el-GR" sz="2400" b="1" dirty="0" smtClean="0"/>
              <a:t>μεγέθυνση</a:t>
            </a:r>
            <a:r>
              <a:rPr lang="el-GR" sz="2400" dirty="0" smtClean="0"/>
              <a:t>, επέβαλλαν στις επιχειρήσεις όπως προχωρήσουν σε </a:t>
            </a:r>
            <a:r>
              <a:rPr lang="el-GR" sz="2400" b="1" dirty="0" smtClean="0"/>
              <a:t>συνενώσεις και στο σχηματισμό Ομίλου,</a:t>
            </a:r>
            <a:r>
              <a:rPr lang="el-GR" sz="2400" dirty="0" smtClean="0"/>
              <a:t>  προκειμένου  να </a:t>
            </a:r>
            <a:r>
              <a:rPr lang="el-GR" sz="2400" b="1" dirty="0" smtClean="0"/>
              <a:t>ισχυροποιηθούν έναντι του ανταγωνισμού</a:t>
            </a:r>
            <a:r>
              <a:rPr lang="el-GR" sz="2400" dirty="0" smtClean="0"/>
              <a:t> και να εξασφαλίσουν τα μέσα που θα επέτρεπαν να </a:t>
            </a:r>
            <a:r>
              <a:rPr lang="el-GR" sz="2400" b="1" dirty="0" smtClean="0"/>
              <a:t>επεκταθούν</a:t>
            </a:r>
            <a:r>
              <a:rPr lang="el-GR" sz="2400" dirty="0" smtClean="0"/>
              <a:t> σε άλλες αγορές. </a:t>
            </a:r>
          </a:p>
          <a:p>
            <a:pPr>
              <a:lnSpc>
                <a:spcPct val="80000"/>
              </a:lnSpc>
            </a:pPr>
            <a:endParaRPr lang="el-GR" sz="2400" dirty="0" smtClean="0"/>
          </a:p>
          <a:p>
            <a:pPr marL="0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Εισηγμένες στο Χ</a:t>
            </a:r>
            <a:r>
              <a:rPr lang="en-US" sz="3200" dirty="0" smtClean="0"/>
              <a:t>.</a:t>
            </a:r>
            <a:r>
              <a:rPr lang="el-GR" sz="3200" dirty="0" smtClean="0"/>
              <a:t>Α</a:t>
            </a:r>
            <a:r>
              <a:rPr lang="en-US" sz="3200" dirty="0" smtClean="0"/>
              <a:t>.</a:t>
            </a:r>
            <a:r>
              <a:rPr lang="el-GR" sz="3200" dirty="0" smtClean="0"/>
              <a:t> εταιρίες που συγκροτούν όμιλο επιχειρήσεων</a:t>
            </a:r>
            <a:endParaRPr lang="el-GR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1026" name="Picture 2" descr="C:\Users\Ρίτα\Desktop\Καταγραφή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61356"/>
            <a:ext cx="5970564" cy="3208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65"/>
            <a:ext cx="9036496" cy="756427"/>
          </a:xfrm>
        </p:spPr>
        <p:txBody>
          <a:bodyPr>
            <a:noAutofit/>
          </a:bodyPr>
          <a:lstStyle/>
          <a:p>
            <a:r>
              <a:rPr lang="el-GR" sz="3200" dirty="0" smtClean="0"/>
              <a:t>Η ανάγκη κατάρτισης ενοποιημένων οικονομικών καταστάσεων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9308"/>
            <a:ext cx="8496944" cy="458569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l-GR" sz="2400" dirty="0" smtClean="0"/>
              <a:t>Οι επιχειρήσεις, έχουν  την υποχρέωση σύνταξης εταιρικών οικονομικών καταστάσεων.  </a:t>
            </a:r>
          </a:p>
          <a:p>
            <a:pPr algn="just">
              <a:lnSpc>
                <a:spcPct val="80000"/>
              </a:lnSpc>
            </a:pPr>
            <a:r>
              <a:rPr lang="el-GR" sz="2400" dirty="0" smtClean="0"/>
              <a:t>Ωστόσο,  όταν  διατηρούν  </a:t>
            </a:r>
            <a:r>
              <a:rPr lang="el-GR" sz="2400" b="1" dirty="0" smtClean="0"/>
              <a:t>σημαντική συμμετοχή</a:t>
            </a:r>
            <a:r>
              <a:rPr lang="el-GR" sz="2400" dirty="0" smtClean="0"/>
              <a:t> σε άλλες επιχειρήσεις </a:t>
            </a:r>
            <a:r>
              <a:rPr lang="el-GR" sz="2400" b="1" dirty="0" smtClean="0"/>
              <a:t>οι χρήστες των οικονομικών καταστάσεων</a:t>
            </a:r>
            <a:r>
              <a:rPr lang="el-GR" sz="2400" dirty="0" smtClean="0"/>
              <a:t> (μέτοχοι, πιστωτές, αναλυτές,  κλπ),  ενδιαφέρονται να έχουν πληροφορίες για την εξέλιξη των μεγεθών, όπως αυτά διαμορφώνονται αφού ληφθεί υπόψη  </a:t>
            </a:r>
            <a:r>
              <a:rPr lang="el-GR" sz="2400" b="1" dirty="0" smtClean="0"/>
              <a:t>το σύνολο</a:t>
            </a:r>
            <a:r>
              <a:rPr lang="el-GR" sz="2400" dirty="0" smtClean="0"/>
              <a:t> των μεταξύ των διεταιρικών σχέσεων.</a:t>
            </a:r>
          </a:p>
          <a:p>
            <a:pPr algn="just">
              <a:lnSpc>
                <a:spcPct val="80000"/>
              </a:lnSpc>
            </a:pPr>
            <a:r>
              <a:rPr lang="el-GR" sz="2400" dirty="0" smtClean="0"/>
              <a:t>Στις </a:t>
            </a:r>
            <a:r>
              <a:rPr lang="el-GR" sz="2400" b="1" dirty="0" smtClean="0"/>
              <a:t>αδυναμίες</a:t>
            </a:r>
            <a:r>
              <a:rPr lang="el-GR" sz="2400" dirty="0" smtClean="0"/>
              <a:t> παροχής επαρκούς πληροφόρησης  μέσω των εταιρικών οικονομικών καταστάσεων περιλαμβάνονται  :</a:t>
            </a:r>
          </a:p>
          <a:p>
            <a:pPr algn="just">
              <a:lnSpc>
                <a:spcPct val="90000"/>
              </a:lnSpc>
              <a:buNone/>
            </a:pPr>
            <a:endParaRPr lang="el-GR" sz="2400" dirty="0" smtClean="0"/>
          </a:p>
          <a:p>
            <a:pPr marL="0" algn="just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500" dirty="0" smtClean="0"/>
              <a:t>Η ανάγκη κατάρτισης ενοποιημένων οικονομικών καταστάσεων</a:t>
            </a:r>
            <a:endParaRPr lang="en-US" sz="35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l-GR" dirty="0" smtClean="0"/>
              <a:t>Ο λογαριασμός </a:t>
            </a:r>
            <a:r>
              <a:rPr lang="el-GR" b="1" dirty="0" smtClean="0"/>
              <a:t>«Συμμετοχές σε συνδεδεμένες επιχειρήσεις»</a:t>
            </a:r>
            <a:r>
              <a:rPr lang="el-GR" dirty="0" smtClean="0"/>
              <a:t> </a:t>
            </a:r>
            <a:r>
              <a:rPr lang="el-GR" b="1" dirty="0" smtClean="0"/>
              <a:t>εμφανίζεται ως επένδυση</a:t>
            </a:r>
            <a:r>
              <a:rPr lang="el-GR" dirty="0" smtClean="0"/>
              <a:t>, ενώ στην πραγματικότητα αντιστοιχεί σε συγκεκριμένα περιουσιακά στοιχεία.</a:t>
            </a:r>
          </a:p>
          <a:p>
            <a:pPr>
              <a:lnSpc>
                <a:spcPct val="80000"/>
              </a:lnSpc>
            </a:pPr>
            <a:r>
              <a:rPr lang="el-GR" dirty="0" smtClean="0"/>
              <a:t>Η επένδυση εμφανίζεται στην </a:t>
            </a:r>
            <a:r>
              <a:rPr lang="el-GR" b="1" dirty="0" smtClean="0"/>
              <a:t>αξία κτήσης</a:t>
            </a:r>
            <a:r>
              <a:rPr lang="el-GR" dirty="0" smtClean="0"/>
              <a:t>, η οποία σπάνια συμπίπτει με την αντίστοιχη </a:t>
            </a:r>
            <a:r>
              <a:rPr lang="el-GR" b="1" dirty="0" smtClean="0"/>
              <a:t>λογιστική της αξία</a:t>
            </a:r>
            <a:r>
              <a:rPr lang="el-GR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l-GR" dirty="0" smtClean="0"/>
              <a:t>Υπάρχουν </a:t>
            </a:r>
            <a:r>
              <a:rPr lang="el-GR" b="1" dirty="0" err="1" smtClean="0"/>
              <a:t>διεταιρικές</a:t>
            </a:r>
            <a:r>
              <a:rPr lang="el-GR" b="1" dirty="0" smtClean="0"/>
              <a:t> απαιτήσεις και υποχρεώσεις</a:t>
            </a:r>
            <a:r>
              <a:rPr lang="el-GR" dirty="0" smtClean="0"/>
              <a:t> καθώς και </a:t>
            </a:r>
            <a:r>
              <a:rPr lang="el-GR" dirty="0" err="1" smtClean="0"/>
              <a:t>διεταιρικά</a:t>
            </a:r>
            <a:r>
              <a:rPr lang="el-GR" dirty="0" smtClean="0"/>
              <a:t> έσοδα και έξοδα.</a:t>
            </a:r>
          </a:p>
          <a:p>
            <a:pPr>
              <a:lnSpc>
                <a:spcPct val="80000"/>
              </a:lnSpc>
            </a:pPr>
            <a:r>
              <a:rPr lang="el-GR" dirty="0" smtClean="0"/>
              <a:t>Γίνονται μερικές φορές </a:t>
            </a:r>
            <a:r>
              <a:rPr lang="el-GR" b="1" dirty="0" smtClean="0"/>
              <a:t>μετατοπίσεις αποτελεσμάτων</a:t>
            </a:r>
            <a:r>
              <a:rPr lang="el-GR" dirty="0" smtClean="0"/>
              <a:t> από εταιρία σε εταιρία. 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Η ανάγκη κατάρτισης ενοποιημένων οικονομικών καταστάσεων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sz="2400" dirty="0" smtClean="0"/>
              <a:t>Για παράδειγμα: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α) Η εταιρία </a:t>
            </a:r>
            <a:r>
              <a:rPr lang="el-GR" sz="2400" b="1" dirty="0" smtClean="0"/>
              <a:t>Μ</a:t>
            </a:r>
            <a:r>
              <a:rPr lang="el-GR" sz="2400" dirty="0" smtClean="0"/>
              <a:t> έχει κάνει πωλήσεις εμπορευμάτων ύψους </a:t>
            </a:r>
            <a:r>
              <a:rPr lang="el-GR" sz="2400" b="1" dirty="0" smtClean="0"/>
              <a:t>€ 600.000</a:t>
            </a:r>
            <a:r>
              <a:rPr lang="el-GR" sz="2400" dirty="0" smtClean="0"/>
              <a:t> και </a:t>
            </a:r>
            <a:r>
              <a:rPr lang="el-GR" sz="2400" b="1" dirty="0" smtClean="0"/>
              <a:t>κόστους € 500.000</a:t>
            </a:r>
            <a:r>
              <a:rPr lang="el-GR" sz="2400" dirty="0" smtClean="0"/>
              <a:t> προς την κατά </a:t>
            </a:r>
            <a:r>
              <a:rPr lang="el-GR" sz="2400" b="1" dirty="0" smtClean="0"/>
              <a:t>100%</a:t>
            </a:r>
            <a:r>
              <a:rPr lang="el-GR" sz="2400" dirty="0" smtClean="0"/>
              <a:t> ελεγχόμενη της εταιρία </a:t>
            </a:r>
            <a:r>
              <a:rPr lang="el-GR" sz="2400" b="1" dirty="0" smtClean="0"/>
              <a:t>Θ,</a:t>
            </a:r>
            <a:r>
              <a:rPr lang="el-GR" sz="2400" dirty="0" smtClean="0"/>
              <a:t> η οποία στο τέλος της χρήσης διατηρεί τα εν λόγω εμπορεύματα ως αποθέματα.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Στις </a:t>
            </a:r>
            <a:r>
              <a:rPr lang="el-GR" sz="2400" b="1" dirty="0" smtClean="0"/>
              <a:t>ατομικές</a:t>
            </a:r>
            <a:r>
              <a:rPr lang="el-GR" sz="2400" dirty="0" smtClean="0"/>
              <a:t> οικονομικές τους καταστάσεις η εταιρία </a:t>
            </a:r>
            <a:r>
              <a:rPr lang="el-GR" sz="2400" b="1" dirty="0" smtClean="0"/>
              <a:t>Μ </a:t>
            </a:r>
            <a:r>
              <a:rPr lang="el-GR" sz="2400" dirty="0" smtClean="0"/>
              <a:t>έχει απεικονίσει </a:t>
            </a:r>
            <a:r>
              <a:rPr lang="el-GR" sz="2400" b="1" dirty="0" smtClean="0"/>
              <a:t>κέρδη </a:t>
            </a:r>
            <a:r>
              <a:rPr lang="el-GR" sz="2400" dirty="0" smtClean="0"/>
              <a:t>από την ανωτέρω συναλλαγή </a:t>
            </a:r>
            <a:r>
              <a:rPr lang="el-GR" sz="2400" b="1" dirty="0" smtClean="0"/>
              <a:t>€ 100.000</a:t>
            </a:r>
            <a:r>
              <a:rPr lang="el-GR" sz="2400" dirty="0" smtClean="0"/>
              <a:t> ( € 600.000 </a:t>
            </a:r>
            <a:r>
              <a:rPr lang="en-US" sz="2400" dirty="0" smtClean="0"/>
              <a:t>-</a:t>
            </a:r>
            <a:r>
              <a:rPr lang="el-GR" sz="2400" dirty="0" smtClean="0"/>
              <a:t> € 500.000 κόστος πωλήσεων), ενώ η εταιρία </a:t>
            </a:r>
            <a:r>
              <a:rPr lang="el-GR" sz="2400" b="1" dirty="0" smtClean="0"/>
              <a:t>Θ</a:t>
            </a:r>
            <a:r>
              <a:rPr lang="el-GR" sz="2400" dirty="0" smtClean="0"/>
              <a:t> έχει απεικονίσει </a:t>
            </a:r>
            <a:r>
              <a:rPr lang="el-GR" sz="2400" b="1" dirty="0" smtClean="0"/>
              <a:t>αποθέματα 600.000</a:t>
            </a:r>
            <a:r>
              <a:rPr lang="el-GR" sz="2400" dirty="0" smtClean="0"/>
              <a:t> και αντίστοιχου ύψους </a:t>
            </a:r>
            <a:r>
              <a:rPr lang="el-GR" sz="2400" b="1" dirty="0" smtClean="0"/>
              <a:t>υποχρεώσεις</a:t>
            </a:r>
            <a:r>
              <a:rPr lang="el-GR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 οι ανωτέρω δύο εταιρίες θεωρηθούν </a:t>
            </a:r>
            <a:r>
              <a:rPr lang="el-GR" sz="2400" b="1" dirty="0" smtClean="0"/>
              <a:t>ως ενιαίο σύνολο</a:t>
            </a:r>
            <a:r>
              <a:rPr lang="el-GR" sz="2400" dirty="0" smtClean="0"/>
              <a:t> συμφερόντων γίνεται αντιληπτό, ότι ο </a:t>
            </a:r>
            <a:r>
              <a:rPr lang="el-GR" sz="2400" b="1" dirty="0" smtClean="0"/>
              <a:t>κύκλος εργασιών</a:t>
            </a:r>
            <a:r>
              <a:rPr lang="el-GR" sz="2400" dirty="0" smtClean="0"/>
              <a:t> των δύο εταιριών θα </a:t>
            </a:r>
            <a:r>
              <a:rPr lang="el-GR" sz="2400" b="1" dirty="0" smtClean="0"/>
              <a:t>πρέπει να μειωθεί κατά  € 600.000</a:t>
            </a:r>
            <a:r>
              <a:rPr lang="el-GR" sz="2400" dirty="0" smtClean="0"/>
              <a:t> και τα </a:t>
            </a:r>
            <a:r>
              <a:rPr lang="el-GR" sz="2400" b="1" dirty="0" smtClean="0"/>
              <a:t>κέρδη</a:t>
            </a:r>
            <a:r>
              <a:rPr lang="el-GR" sz="2400" dirty="0" smtClean="0"/>
              <a:t> τους κατά ποσό ύψους € 100.000 διότι οι πωλήσεις και τα κέρδη που έχει καταγράψει  η </a:t>
            </a:r>
            <a:r>
              <a:rPr lang="el-GR" sz="2400" b="1" dirty="0" smtClean="0"/>
              <a:t>Μ</a:t>
            </a:r>
            <a:r>
              <a:rPr lang="el-GR" sz="2400" dirty="0" smtClean="0"/>
              <a:t> από τις συναλλαγές της με την  </a:t>
            </a:r>
            <a:r>
              <a:rPr lang="el-GR" sz="2400" b="1" dirty="0" smtClean="0"/>
              <a:t>Θ </a:t>
            </a:r>
            <a:r>
              <a:rPr lang="el-GR" sz="2400" dirty="0" smtClean="0"/>
              <a:t>δεν μπορούν να θεωρήσουν ως πραγματοποιηθέντα μέχρι της πώλησης των εμπορευμάτων σε τρίτους.</a:t>
            </a:r>
          </a:p>
          <a:p>
            <a:pPr marL="0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Σκοπός των Ενοποιημένων Οικονομικών Καταστάσεων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7300"/>
            <a:ext cx="9036496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400" dirty="0" smtClean="0"/>
              <a:t>Σκοπός των ενοποιημένων οικονομικών καταστάσεων είναι να </a:t>
            </a:r>
            <a:r>
              <a:rPr lang="el-GR" sz="2400" b="1" dirty="0" smtClean="0"/>
              <a:t>παρέχει την απαιτούμενη πληροφόρηση</a:t>
            </a:r>
            <a:r>
              <a:rPr lang="el-GR" sz="2400" dirty="0" smtClean="0"/>
              <a:t> στους χρήστες όσον αφορά την </a:t>
            </a:r>
            <a:r>
              <a:rPr lang="el-GR" sz="2400" b="1" dirty="0" smtClean="0"/>
              <a:t>πραγματική χρηματοοικονομική</a:t>
            </a:r>
            <a:r>
              <a:rPr lang="el-GR" sz="2400" dirty="0" smtClean="0"/>
              <a:t> κατάσταση και τα </a:t>
            </a:r>
            <a:r>
              <a:rPr lang="el-GR" sz="2400" b="1" dirty="0" smtClean="0"/>
              <a:t>αποτελέσματα του Ομίλου</a:t>
            </a:r>
            <a:r>
              <a:rPr lang="el-GR" sz="2400" dirty="0" smtClean="0"/>
              <a:t> επιχειρήσεων, όπως αυτά διαμορφώνονται μετά την επίδραση όλων των συμμετοχικών δεσμών και σχέσεων. 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Οι ενοποιημένες οικονομικές καταστάσεις ικανοποιούν τις ανάγκες πληροφόρησης των χρηστών (μετοχών, πιστωτών κλπ)  ικανοποιούνται καθότι </a:t>
            </a:r>
            <a:r>
              <a:rPr lang="el-GR" sz="2400" b="1" dirty="0" smtClean="0"/>
              <a:t>απεικονίζουν τον Όμιλο επιχειρήσεων σαν μια ενιαία οικονομική μονάδα. 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Χαρακτηριστικό είναι το γεγονός  ότι σύμφωνα με τα </a:t>
            </a:r>
            <a:r>
              <a:rPr lang="el-GR" sz="2400" b="1" dirty="0" smtClean="0"/>
              <a:t>ΔΠΧΠ </a:t>
            </a:r>
            <a:r>
              <a:rPr lang="el-GR" sz="2400" dirty="0" smtClean="0"/>
              <a:t>πρωτεύων στοιχείο πληροφόρησης αποτελούν τα </a:t>
            </a:r>
            <a:r>
              <a:rPr lang="el-GR" sz="2400" b="1" dirty="0" smtClean="0"/>
              <a:t>στοιχεία του Ομίλου</a:t>
            </a:r>
            <a:r>
              <a:rPr lang="el-GR" sz="2400" dirty="0" smtClean="0"/>
              <a:t> και μόνον όπου απαιτείται για ειδικούς σκοπούς ( πχ. διατάξεις τοπικής νομοθεσίας ) υπάρχει η υποχρέωση για σύνταξη οικονομικών καταστάσεων σε επίπεδο μητρικής εταιρίας. </a:t>
            </a:r>
          </a:p>
          <a:p>
            <a:pPr marL="0"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8865"/>
            <a:ext cx="6768752" cy="612411"/>
          </a:xfrm>
        </p:spPr>
        <p:txBody>
          <a:bodyPr>
            <a:normAutofit fontScale="90000"/>
          </a:bodyPr>
          <a:lstStyle/>
          <a:p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ΕΤΑΙΡΙΑ  ΑΕ</a:t>
            </a:r>
            <a:r>
              <a:rPr lang="el-GR" sz="1600" dirty="0"/>
              <a:t/>
            </a:r>
            <a:br>
              <a:rPr lang="el-GR" sz="1600" dirty="0"/>
            </a:br>
            <a:r>
              <a:rPr lang="el-GR" sz="1600" dirty="0"/>
              <a:t>Συνοπτικά στοιχεία και πληροφορίες της χρήσης από </a:t>
            </a:r>
            <a:r>
              <a:rPr lang="el-GR" sz="1600" dirty="0" smtClean="0"/>
              <a:t>1/1/2012 </a:t>
            </a:r>
            <a:r>
              <a:rPr lang="el-GR" sz="1600" dirty="0"/>
              <a:t>έως </a:t>
            </a:r>
            <a:r>
              <a:rPr lang="el-GR" sz="1600" dirty="0" smtClean="0"/>
              <a:t>31/12/2012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8004674"/>
              </p:ext>
            </p:extLst>
          </p:nvPr>
        </p:nvGraphicFramePr>
        <p:xfrm>
          <a:off x="1259632" y="841276"/>
          <a:ext cx="6696744" cy="43924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23301"/>
                <a:gridCol w="1036550"/>
                <a:gridCol w="942319"/>
                <a:gridCol w="1036550"/>
                <a:gridCol w="958024"/>
              </a:tblGrid>
              <a:tr h="22719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Ποσά σε χιλ ευρώ </a:t>
                      </a:r>
                      <a:endParaRPr lang="el-GR" sz="120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Ο ΟΜΙΛΟΣ</a:t>
                      </a:r>
                      <a:endParaRPr lang="el-GR" sz="120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Η ΕΤΑΙΡΙΑ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4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Ενεργητικό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31/12/06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31/12/05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31/12/06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31/12/05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Πάγια στοιχεία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68.071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53.853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25.464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20.800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Συμμετοχές σε επιχειρήσεις</a:t>
                      </a:r>
                      <a:endParaRPr lang="el-GR" sz="120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4.134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4.872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25.416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26.930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Αποθέματα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24.166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22.634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9.675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9.437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Απαιτήσεις από πελάτες 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70.906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73.548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42.678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50.674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Λοιπά στοιχεία ενεργητικού 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20.176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25.865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8.341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15.563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Σύνολο ενεργητικού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187.453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180.772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111.574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123.404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Παθητικό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Μακροπρόθεσμες υποχρεώσεις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16.469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13.238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2.614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4.287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Βραχυπρόθεσμες τραπεζικές υποχρεώσεις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37.905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43.733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6.495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16.152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Λοιπές βραχυπρόθεσμες υποχρεώσεις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55.791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55.325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38.946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39.252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Σύνολο υποχρεώσεων 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110.165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112.296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48.055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59.691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Μετοχικό κεφάλαιο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51.287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12.822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51.287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12.822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Λοιπά στοιχεία καθαρής θέσης 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11.699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44.301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12.232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50.891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Σύνολο καθαρής θέσης μετόχων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62.986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57.123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63.519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63.713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Δικαιώματα μειοψηφίας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14.302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11.353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Σύνολο καθαρής θέσης 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77.288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68.476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63.519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63.713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2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Σύνολο Παθητικού 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187.453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180.772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111.519</a:t>
                      </a:r>
                      <a:endParaRPr lang="el-GR" sz="1200" i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b="1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123.044</a:t>
                      </a:r>
                      <a:endParaRPr lang="el-GR" sz="120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895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Λογιστικής και Χρηματοοικονομικής</a:t>
            </a:r>
          </a:p>
          <a:p>
            <a:pPr algn="l"/>
            <a:r>
              <a:rPr lang="el-GR" sz="2800" dirty="0" smtClean="0"/>
              <a:t>Ενοποιημένες Χρηματοοικονομικές Καταστάσεις </a:t>
            </a:r>
            <a:r>
              <a:rPr lang="el-GR" sz="2800" b="1" dirty="0" smtClean="0"/>
              <a:t>Ενότητα 1: Εισαγωγή στις Ενοποιημένες Οικονομικές Καταστάσεις 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ea typeface="Times New Roman"/>
              </a:rPr>
              <a:t/>
            </a:r>
            <a:br>
              <a:rPr lang="el-GR" sz="3200" dirty="0" smtClean="0">
                <a:ea typeface="Times New Roman"/>
              </a:rPr>
            </a:br>
            <a:r>
              <a:rPr lang="el-GR" sz="2800" dirty="0" smtClean="0">
                <a:ea typeface="Times New Roman"/>
              </a:rPr>
              <a:t>Ενοποιημένη </a:t>
            </a:r>
            <a:r>
              <a:rPr lang="el-GR" sz="2800" dirty="0">
                <a:ea typeface="Times New Roman"/>
              </a:rPr>
              <a:t>Κατάσταση Αποτελεσμάτων Χρήσης </a:t>
            </a:r>
            <a:br>
              <a:rPr lang="el-GR" sz="2800" dirty="0">
                <a:ea typeface="Times New Roman"/>
              </a:rPr>
            </a:br>
            <a:endParaRPr lang="el-GR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4933000"/>
              </p:ext>
            </p:extLst>
          </p:nvPr>
        </p:nvGraphicFramePr>
        <p:xfrm>
          <a:off x="971601" y="1057303"/>
          <a:ext cx="7200798" cy="40324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24306"/>
                <a:gridCol w="1114570"/>
                <a:gridCol w="1215894"/>
                <a:gridCol w="1114570"/>
                <a:gridCol w="1131458"/>
              </a:tblGrid>
              <a:tr h="3101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000" i="0" dirty="0">
                          <a:effectLst/>
                          <a:latin typeface="+mj-lt"/>
                          <a:ea typeface="Times New Roman"/>
                        </a:rPr>
                        <a:t>Ποσά σε χιλ. ευρώ</a:t>
                      </a:r>
                      <a:endParaRPr lang="el-GR" sz="1200" i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0" dirty="0">
                          <a:effectLst/>
                          <a:latin typeface="+mj-lt"/>
                          <a:ea typeface="Times New Roman"/>
                        </a:rPr>
                        <a:t>Ο ΟΜΙΛΟΣ</a:t>
                      </a:r>
                      <a:endParaRPr lang="el-GR" sz="1200" i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0">
                          <a:effectLst/>
                          <a:latin typeface="+mj-lt"/>
                          <a:ea typeface="Times New Roman"/>
                        </a:rPr>
                        <a:t>Η ΕΤΑΙΡΙΑ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10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200" b="1" i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b="1" i="0">
                          <a:effectLst/>
                          <a:latin typeface="+mj-lt"/>
                          <a:ea typeface="Times New Roman"/>
                        </a:rPr>
                        <a:t>1/1-31/12/06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b="1" i="0">
                          <a:effectLst/>
                          <a:latin typeface="+mj-lt"/>
                          <a:ea typeface="Times New Roman"/>
                        </a:rPr>
                        <a:t>1/1-31/12/05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b="1" i="0">
                          <a:effectLst/>
                          <a:latin typeface="+mj-lt"/>
                          <a:ea typeface="Times New Roman"/>
                        </a:rPr>
                        <a:t>1/1-31/12/06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00" b="1" i="0">
                          <a:effectLst/>
                          <a:latin typeface="+mj-lt"/>
                          <a:ea typeface="Times New Roman"/>
                        </a:rPr>
                        <a:t>1/1-31/12/05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Κύκλος εργασιών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207.762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215.616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97.148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111.718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Μικτά κέρδη 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41.389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40.256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20.778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20.450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i="0">
                          <a:effectLst/>
                          <a:latin typeface="+mj-lt"/>
                          <a:ea typeface="Times New Roman"/>
                        </a:rPr>
                        <a:t>EBITDA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6.582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8.171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-528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1.432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i="0">
                          <a:effectLst/>
                          <a:latin typeface="+mj-lt"/>
                          <a:ea typeface="Times New Roman"/>
                        </a:rPr>
                        <a:t>EBIT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3.587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5.561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-1.713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260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 dirty="0">
                          <a:effectLst/>
                          <a:latin typeface="+mj-lt"/>
                          <a:ea typeface="Times New Roman"/>
                        </a:rPr>
                        <a:t>Κέρδη προ φόρων </a:t>
                      </a:r>
                      <a:endParaRPr lang="el-GR" sz="1200" i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11.550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13.464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514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3.228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Μείον: Φόροι 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2.010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2.588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187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894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Κέρδη μετά από φόρους 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9.540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10.906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327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2.334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 u="sng">
                          <a:effectLst/>
                          <a:latin typeface="+mj-lt"/>
                          <a:ea typeface="Times New Roman"/>
                        </a:rPr>
                        <a:t>Κατανέμονται σε: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Μετόχους εταιρίας</a:t>
                      </a:r>
                      <a:r>
                        <a:rPr lang="en-US" sz="1100" i="0">
                          <a:effectLst/>
                          <a:latin typeface="+mj-lt"/>
                          <a:ea typeface="Times New Roman"/>
                        </a:rPr>
                        <a:t> (59%)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5.706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7.319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</a:rPr>
                        <a:t>Μετόχους Μειοψηφίας</a:t>
                      </a:r>
                      <a:r>
                        <a:rPr lang="en-US" sz="1100" i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</a:rPr>
                        <a:t>( 41%)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</a:rPr>
                        <a:t>3.834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3.587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Κέρδη μετά από φόρους ανά μετοχή σε ευρώ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0,18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0,23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>
                          <a:effectLst/>
                          <a:latin typeface="+mj-lt"/>
                          <a:ea typeface="Times New Roman"/>
                        </a:rPr>
                        <a:t>0,01</a:t>
                      </a:r>
                      <a:endParaRPr lang="el-GR" sz="1200" i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1100" i="0" dirty="0">
                          <a:effectLst/>
                          <a:latin typeface="+mj-lt"/>
                          <a:ea typeface="Times New Roman"/>
                        </a:rPr>
                        <a:t>0,07</a:t>
                      </a:r>
                      <a:endParaRPr lang="el-GR" sz="1200" i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172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Γεωργίου Στ. </a:t>
            </a:r>
            <a:r>
              <a:rPr lang="el-GR" sz="1400" dirty="0" err="1" smtClean="0"/>
              <a:t>Αληφαντή</a:t>
            </a:r>
            <a:r>
              <a:rPr lang="el-GR" sz="1400" dirty="0" smtClean="0"/>
              <a:t> (2015): Ενοποιημένες Οικονομικές Καταστάσεις Έκδοση 6η </a:t>
            </a:r>
          </a:p>
          <a:p>
            <a:pPr>
              <a:buNone/>
            </a:pPr>
            <a:r>
              <a:rPr lang="el-GR" sz="1400" dirty="0" err="1" smtClean="0"/>
              <a:t>Γκίνογλου</a:t>
            </a:r>
            <a:r>
              <a:rPr lang="el-GR" sz="1400" dirty="0" smtClean="0"/>
              <a:t> Δ, Π. </a:t>
            </a:r>
            <a:r>
              <a:rPr lang="el-GR" sz="1400" dirty="0" err="1" smtClean="0"/>
              <a:t>Ταχυνάκης</a:t>
            </a:r>
            <a:r>
              <a:rPr lang="el-GR" sz="1400" dirty="0" smtClean="0"/>
              <a:t> (2004): Λογιστική Ενοποιημένων Οικονομικών Καταστάσεων, Διαθέτης (Εκδότης): Μ.ΤΖΩΡΤΖΑΚΗΣ ΚΑΙ ΣΙΑ Ε.Ε. </a:t>
            </a:r>
          </a:p>
          <a:p>
            <a:pPr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 Κωνσταντίνος (1995): Ενοποιημένες Χρηματοοικονομικές Καταστάσεις, Διαθέτης (Εκδότης): ΝΙΚΗΤΟΠΟΥΛΟΣ Ε ΚΑΙ ΣΙΑ ΟΕ 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, Ε., Πρωτοψάλτης Ν. (1991), Ενοποιημένες Οικονομικές Καταστάσεις, Εκδόσεις Μερακλή. </a:t>
            </a:r>
          </a:p>
          <a:p>
            <a:pPr>
              <a:buNone/>
            </a:pPr>
            <a:r>
              <a:rPr lang="el-GR" sz="1400" smtClean="0"/>
              <a:t>Χύτης </a:t>
            </a:r>
            <a:r>
              <a:rPr lang="el-GR" sz="1400" dirty="0" smtClean="0"/>
              <a:t>Ε.(2013) «Οι Ενοποιημένες  Καταστάσεις σύμφωνα με τον Ν. 2190/1920 το Ε.Γ.Λ.Σ. και τα Διεθνή Λογιστικά Πρότυπα» διδακτικές σημειώσεις για το μάθημα“ Ενοποιημένες Χρηματοοικονομικές Καταστάσεις¨</a:t>
            </a: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Ευ. (2015) Ενοποιημένες Χρηματοοικονομικές Καταστάσεις. ΤΕΙ 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-457200">
              <a:buNone/>
            </a:pPr>
            <a:r>
              <a:rPr lang="el-GR" sz="2600" dirty="0" smtClean="0"/>
              <a:t>Στην ενότητα αυτήν θα ασχοληθούμε με τις παρακάτω έννοιες:</a:t>
            </a:r>
            <a:endParaRPr lang="en-US" sz="2600" dirty="0" smtClean="0"/>
          </a:p>
          <a:p>
            <a:pPr marL="114300" indent="-457200">
              <a:buFont typeface="Wingdings" pitchFamily="2" charset="2"/>
              <a:buChar char="q"/>
            </a:pPr>
            <a:r>
              <a:rPr lang="el-GR" sz="2600" dirty="0" smtClean="0"/>
              <a:t>Η αναγκαιοτητα Δημιουργίας Ομίλων </a:t>
            </a:r>
          </a:p>
          <a:p>
            <a:pPr marL="114300" indent="-457200">
              <a:buFont typeface="Wingdings" pitchFamily="2" charset="2"/>
              <a:buChar char="q"/>
            </a:pPr>
            <a:r>
              <a:rPr lang="el-GR" sz="2600" dirty="0" smtClean="0"/>
              <a:t>Όμιλοι Επιχειρήσεων  (έννοια &amp; κατηγορίες) </a:t>
            </a:r>
          </a:p>
          <a:p>
            <a:pPr marL="114300" indent="-457200">
              <a:buFont typeface="Wingdings" pitchFamily="2" charset="2"/>
              <a:buChar char="q"/>
            </a:pPr>
            <a:r>
              <a:rPr lang="el-GR" sz="2600" dirty="0" smtClean="0"/>
              <a:t>Σκοπός  &amp;  Μορφή   των Ομίλων </a:t>
            </a:r>
          </a:p>
          <a:p>
            <a:pPr marL="114300" indent="-457200">
              <a:buFont typeface="Wingdings" pitchFamily="2" charset="2"/>
              <a:buChar char="q"/>
            </a:pPr>
            <a:r>
              <a:rPr lang="el-GR" sz="2600" dirty="0"/>
              <a:t>Η </a:t>
            </a:r>
            <a:r>
              <a:rPr lang="el-GR" sz="2600" dirty="0" smtClean="0"/>
              <a:t>αναγκαιότητα  </a:t>
            </a:r>
            <a:r>
              <a:rPr lang="el-GR" sz="2600" dirty="0"/>
              <a:t>κατάρτισης </a:t>
            </a:r>
            <a:r>
              <a:rPr lang="el-GR" sz="2600" dirty="0" smtClean="0"/>
              <a:t>Ενοποιημένων Οικονομικών Καταστάσεων (Ε.Ο.Κ.)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241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Εισαγωγή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600" dirty="0" smtClean="0"/>
              <a:t>Οι </a:t>
            </a:r>
            <a:r>
              <a:rPr lang="el-GR" sz="2600" dirty="0"/>
              <a:t>επιχειρήσεις προκειμένου να επιτύχουν  την </a:t>
            </a:r>
            <a:r>
              <a:rPr lang="el-GR" sz="2600" b="1" dirty="0"/>
              <a:t>οικονομική τους μεγέθυνση</a:t>
            </a:r>
            <a:r>
              <a:rPr lang="el-GR" sz="2600" dirty="0"/>
              <a:t>, και να εξασφαλίσουν </a:t>
            </a:r>
            <a:r>
              <a:rPr lang="el-GR" sz="2600" b="1" dirty="0"/>
              <a:t>συγκριτικά πλεονεκτήματα έναντι του ανταγωνισμού</a:t>
            </a:r>
            <a:r>
              <a:rPr lang="el-GR" sz="2600" dirty="0"/>
              <a:t>, συχνά επιλέγουν να </a:t>
            </a:r>
            <a:r>
              <a:rPr lang="el-GR" sz="2600" b="1" dirty="0"/>
              <a:t>δημιουργούν νέες εταιρίες ή να αποκτούν άλλες επιχειρήσεις</a:t>
            </a:r>
            <a:r>
              <a:rPr lang="el-GR" sz="2600" dirty="0"/>
              <a:t> και να επεκτείνουν τις δραστηριότητες τους μέσω των επιχειρήσεων αυτών και όχι απευθείας από την ίδια την επιχείρηση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539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l-GR" dirty="0"/>
              <a:t>Συνήθης είναι η περίπτωση όπου μια επιχείρηση ιδρύει μια νέα επιχείρηση προκειμένου να επεκτείνει τις υφιστάμενες δραστηριότητές της σε μια νέα τοπική αγορά ή να προκειμένου να προωθήσει ένα νέο προϊόν ή μια νέα υπηρεσία σε μια υφιστάμενη αγορά. </a:t>
            </a:r>
            <a:endParaRPr lang="el-GR" dirty="0" smtClean="0"/>
          </a:p>
          <a:p>
            <a:pPr algn="just"/>
            <a:r>
              <a:rPr lang="el-GR" dirty="0" smtClean="0"/>
              <a:t>Ωστόσο </a:t>
            </a:r>
            <a:r>
              <a:rPr lang="el-GR" dirty="0"/>
              <a:t>η </a:t>
            </a:r>
            <a:r>
              <a:rPr lang="el-GR" b="1" dirty="0"/>
              <a:t>δημιουργία μιας νέας επιχείρησης προϋποθέτει γενικά μεγάλο χρονικό διάστημα αναμονής </a:t>
            </a:r>
            <a:r>
              <a:rPr lang="el-GR" dirty="0"/>
              <a:t>ώστε  να υπάρξει ωρίμανση και οικονομική απόδοση της επένδυσης, ενώ παράλληλα  ενέχει και αυξημένο επιχειρηματικό κίνδυνο. </a:t>
            </a:r>
            <a:endParaRPr lang="el-GR" dirty="0" smtClean="0"/>
          </a:p>
          <a:p>
            <a:pPr algn="just"/>
            <a:r>
              <a:rPr lang="el-GR" dirty="0" smtClean="0"/>
              <a:t>Γι</a:t>
            </a:r>
            <a:r>
              <a:rPr lang="el-GR" dirty="0"/>
              <a:t>’ αυτό και οι </a:t>
            </a:r>
            <a:r>
              <a:rPr lang="el-GR" b="1" dirty="0"/>
              <a:t>επιχειρήσεις που επιδιώκουν γρήγορη μεγέθυνση και υψηλές αποδόσεις κατευθύνονται στην απόκτηση του ελέγχου άλλων, ήδη υφιστάμενων επιχειρήσεων,</a:t>
            </a:r>
            <a:r>
              <a:rPr lang="el-GR" dirty="0"/>
              <a:t> μέσω των οποίων επεκτείνουν  τις επιχειρηματικές τους δραστηριότητες. </a:t>
            </a:r>
          </a:p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32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l-GR" b="1" dirty="0"/>
              <a:t>Η απόκτηση του ελέγχου</a:t>
            </a:r>
            <a:r>
              <a:rPr lang="el-GR" dirty="0"/>
              <a:t>, ( ειδικά στις εταιρίες με τη νομική μορφή της ανωνύμου εταιρίας, ή της εταιρίας περιορισμένης ευθύνης (ΕΠΕ),   προϋποθέτει την απόκτηση </a:t>
            </a:r>
            <a:r>
              <a:rPr lang="el-GR" b="1" dirty="0"/>
              <a:t>πλειοψηφικής συμμετοχής  στο μετοχικό κεφάλαιο, ή στα δικαιώματα ψήφου</a:t>
            </a:r>
            <a:r>
              <a:rPr lang="el-GR" dirty="0"/>
              <a:t> των εταιριών αυτών, γεγονός το οποίο μπορεί να επιτευχθεί είτε με </a:t>
            </a:r>
            <a:r>
              <a:rPr lang="el-GR" b="1" dirty="0"/>
              <a:t>εξαγορά, είτε με συγχώνευση.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792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Το σύγχρονο επιχειρηματικό περιβάλλον, όπως αυτό διαμορφώνεται με την </a:t>
            </a:r>
            <a:r>
              <a:rPr lang="el-GR" b="1" dirty="0"/>
              <a:t>παγκοσμιοποίηση των αγορών</a:t>
            </a:r>
            <a:r>
              <a:rPr lang="el-GR" dirty="0"/>
              <a:t>, τη ραγδαία ανάπτυξη των </a:t>
            </a:r>
            <a:r>
              <a:rPr lang="el-GR" b="1" dirty="0"/>
              <a:t>νέων τεχνολογιών</a:t>
            </a:r>
            <a:r>
              <a:rPr lang="el-GR" dirty="0"/>
              <a:t>, την </a:t>
            </a:r>
            <a:r>
              <a:rPr lang="el-GR" b="1" dirty="0"/>
              <a:t>ένταση του ανταγωνισμού</a:t>
            </a:r>
            <a:r>
              <a:rPr lang="el-GR" dirty="0"/>
              <a:t> και την ανάγκη για μεγαλύτερη </a:t>
            </a:r>
            <a:r>
              <a:rPr lang="el-GR" b="1" dirty="0"/>
              <a:t>διαφοροποίηση στις δραστηριότητες,</a:t>
            </a:r>
            <a:r>
              <a:rPr lang="el-GR" dirty="0"/>
              <a:t> ωθεί όλο και πιο έντονα τις επιχειρήσεις να αναζητούν σχέσεις συνεργασίας και ισχυροποίησής τους μέσω της συνένωσης τους με άλλες επιχειρήσεις.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013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1790</TotalTime>
  <Words>1777</Words>
  <Application>Microsoft Office PowerPoint</Application>
  <PresentationFormat>Προβολή στην οθόνη (16:10)</PresentationFormat>
  <Paragraphs>314</Paragraphs>
  <Slides>27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 Ενοποιημένες Χρηματοοικονομικές Καταστάσεις </vt:lpstr>
      <vt:lpstr>Διαφάνεια 2</vt:lpstr>
      <vt:lpstr>Άδειες Χρήσης</vt:lpstr>
      <vt:lpstr>Χρηματοδότηση</vt:lpstr>
      <vt:lpstr>Σκοποί</vt:lpstr>
      <vt:lpstr>  Εισαγωγή  </vt:lpstr>
      <vt:lpstr>Εισαγωγή</vt:lpstr>
      <vt:lpstr>Εισαγωγή</vt:lpstr>
      <vt:lpstr>Εισαγωγή</vt:lpstr>
      <vt:lpstr>Εισαγωγή</vt:lpstr>
      <vt:lpstr>Εισαγωγή  «Όμιλος Επιχειρήσεων» </vt:lpstr>
      <vt:lpstr>Αναγκαιότητα Δημιουργίας Ομίλων </vt:lpstr>
      <vt:lpstr>Η ανάπτυξη των Ομίλων εταιριών στην Ελλάδα</vt:lpstr>
      <vt:lpstr>Εισηγμένες στο Χ.Α. εταιρίες που συγκροτούν όμιλο επιχειρήσεων</vt:lpstr>
      <vt:lpstr>Η ανάγκη κατάρτισης ενοποιημένων οικονομικών καταστάσεων</vt:lpstr>
      <vt:lpstr>Η ανάγκη κατάρτισης ενοποιημένων οικονομικών καταστάσεων</vt:lpstr>
      <vt:lpstr>Η ανάγκη κατάρτισης ενοποιημένων οικονομικών καταστάσεων</vt:lpstr>
      <vt:lpstr>Σκοπός των Ενοποιημένων Οικονομικών Καταστάσεων</vt:lpstr>
      <vt:lpstr>        ΕΤΑΙΡΙΑ  ΑΕ Συνοπτικά στοιχεία και πληροφορίες της χρήσης από 1/1/2012 έως 31/12/2012    </vt:lpstr>
      <vt:lpstr> Ενοποιημένη Κατάσταση Αποτελεσμάτων Χρήσης  </vt:lpstr>
      <vt:lpstr>Βιβλιογραφία</vt:lpstr>
      <vt:lpstr>Σημείωμα Αναφοράς</vt:lpstr>
      <vt:lpstr>Σημείωμα Αδειοδότησης</vt:lpstr>
      <vt:lpstr>Διαφάνεια 24</vt:lpstr>
      <vt:lpstr>Διαφάνεια 25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308</cp:revision>
  <dcterms:created xsi:type="dcterms:W3CDTF">2012-09-06T09:03:05Z</dcterms:created>
  <dcterms:modified xsi:type="dcterms:W3CDTF">2016-02-01T19:45:44Z</dcterms:modified>
</cp:coreProperties>
</file>