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289" r:id="rId3"/>
    <p:sldId id="257" r:id="rId4"/>
    <p:sldId id="259" r:id="rId5"/>
    <p:sldId id="261" r:id="rId6"/>
    <p:sldId id="265" r:id="rId7"/>
    <p:sldId id="274" r:id="rId8"/>
    <p:sldId id="296" r:id="rId9"/>
    <p:sldId id="297" r:id="rId10"/>
    <p:sldId id="298" r:id="rId11"/>
    <p:sldId id="299" r:id="rId12"/>
    <p:sldId id="300" r:id="rId13"/>
    <p:sldId id="283" r:id="rId14"/>
    <p:sldId id="285" r:id="rId15"/>
    <p:sldId id="290" r:id="rId16"/>
    <p:sldId id="317" r:id="rId17"/>
    <p:sldId id="316" r:id="rId18"/>
    <p:sldId id="291" r:id="rId19"/>
    <p:sldId id="292" r:id="rId20"/>
    <p:sldId id="293" r:id="rId21"/>
    <p:sldId id="294" r:id="rId22"/>
    <p:sldId id="295" r:id="rId23"/>
    <p:sldId id="280" r:id="rId24"/>
  </p:sldIdLst>
  <p:sldSz cx="9144000" cy="5715000" type="screen16x1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p:scale>
          <a:sx n="106" d="100"/>
          <a:sy n="106" d="100"/>
        </p:scale>
        <p:origin x="-228" y="-72"/>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6FD7C3-D6B9-42BB-A7A4-7D449DB9A6E2}" type="datetimeFigureOut">
              <a:rPr lang="en-GB" smtClean="0"/>
              <a:pPr/>
              <a:t>02/11/2015</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6BA1F4-DDF4-4058-8933-5F04CCBA71D1}" type="slidenum">
              <a:rPr lang="en-GB" smtClean="0"/>
              <a:pPr/>
              <a:t>‹#›</a:t>
            </a:fld>
            <a:endParaRPr lang="en-GB"/>
          </a:p>
        </p:txBody>
      </p:sp>
    </p:spTree>
    <p:extLst>
      <p:ext uri="{BB962C8B-B14F-4D97-AF65-F5344CB8AC3E}">
        <p14:creationId xmlns="" xmlns:p14="http://schemas.microsoft.com/office/powerpoint/2010/main" val="31753628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pPr/>
              <a:t>2/11/2015</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pPr/>
              <a:t>‹#›</a:t>
            </a:fld>
            <a:endParaRPr lang="el-GR"/>
          </a:p>
        </p:txBody>
      </p:sp>
    </p:spTree>
    <p:extLst>
      <p:ext uri="{BB962C8B-B14F-4D97-AF65-F5344CB8AC3E}">
        <p14:creationId xmlns=""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10</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11</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12</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n-US" baseline="0" dirty="0" smtClean="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13</a:t>
            </a:fld>
            <a:endParaRPr lang="el-GR"/>
          </a:p>
        </p:txBody>
      </p:sp>
    </p:spTree>
    <p:extLst>
      <p:ext uri="{BB962C8B-B14F-4D97-AF65-F5344CB8AC3E}">
        <p14:creationId xmlns="" xmlns:p14="http://schemas.microsoft.com/office/powerpoint/2010/main" val="24044648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solidFill>
                  <a:srgbClr val="00B050"/>
                </a:solidFill>
              </a:rPr>
              <a:t> </a:t>
            </a:r>
            <a:endParaRPr lang="el-GR" dirty="0">
              <a:solidFill>
                <a:srgbClr val="00B05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a:p>
        </p:txBody>
      </p:sp>
    </p:spTree>
    <p:extLst>
      <p:ext uri="{BB962C8B-B14F-4D97-AF65-F5344CB8AC3E}">
        <p14:creationId xmlns="" xmlns:p14="http://schemas.microsoft.com/office/powerpoint/2010/main" val="3256669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15</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16</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17</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18</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19</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a:t>
            </a:fld>
            <a:endParaRPr lang="el-GR"/>
          </a:p>
        </p:txBody>
      </p:sp>
    </p:spTree>
    <p:extLst>
      <p:ext uri="{BB962C8B-B14F-4D97-AF65-F5344CB8AC3E}">
        <p14:creationId xmlns="" xmlns:p14="http://schemas.microsoft.com/office/powerpoint/2010/main" val="3992812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20</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21</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960438" y="1143000"/>
            <a:ext cx="4937125" cy="3086100"/>
          </a:xfrm>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DF61EA0F-A667-4B49-8422-0062BC55E249}" type="slidenum">
              <a:rPr lang="el-GR" smtClean="0"/>
              <a:pPr/>
              <a:t>22</a:t>
            </a:fld>
            <a:endParaRPr lang="el-GR"/>
          </a:p>
        </p:txBody>
      </p:sp>
    </p:spTree>
    <p:extLst>
      <p:ext uri="{BB962C8B-B14F-4D97-AF65-F5344CB8AC3E}">
        <p14:creationId xmlns="" xmlns:p14="http://schemas.microsoft.com/office/powerpoint/2010/main" val="36499802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23</a:t>
            </a:fld>
            <a:endParaRPr lang="el-GR"/>
          </a:p>
        </p:txBody>
      </p:sp>
    </p:spTree>
    <p:extLst>
      <p:ext uri="{BB962C8B-B14F-4D97-AF65-F5344CB8AC3E}">
        <p14:creationId xmlns=""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a:t>
            </a:fld>
            <a:endParaRPr lang="el-GR"/>
          </a:p>
        </p:txBody>
      </p:sp>
    </p:spTree>
    <p:extLst>
      <p:ext uri="{BB962C8B-B14F-4D97-AF65-F5344CB8AC3E}">
        <p14:creationId xmlns="" xmlns:p14="http://schemas.microsoft.com/office/powerpoint/2010/main" val="3142176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4</a:t>
            </a:fld>
            <a:endParaRPr lang="el-GR"/>
          </a:p>
        </p:txBody>
      </p:sp>
    </p:spTree>
    <p:extLst>
      <p:ext uri="{BB962C8B-B14F-4D97-AF65-F5344CB8AC3E}">
        <p14:creationId xmlns="" xmlns:p14="http://schemas.microsoft.com/office/powerpoint/2010/main" val="2533023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5</a:t>
            </a:fld>
            <a:endParaRPr lang="el-GR"/>
          </a:p>
        </p:txBody>
      </p:sp>
    </p:spTree>
    <p:extLst>
      <p:ext uri="{BB962C8B-B14F-4D97-AF65-F5344CB8AC3E}">
        <p14:creationId xmlns="" xmlns:p14="http://schemas.microsoft.com/office/powerpoint/2010/main" val="4156830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6</a:t>
            </a:fld>
            <a:endParaRPr lang="el-GR"/>
          </a:p>
        </p:txBody>
      </p:sp>
    </p:spTree>
    <p:extLst>
      <p:ext uri="{BB962C8B-B14F-4D97-AF65-F5344CB8AC3E}">
        <p14:creationId xmlns="" xmlns:p14="http://schemas.microsoft.com/office/powerpoint/2010/main" val="2947138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7</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8</a:t>
            </a:fld>
            <a:endParaRPr lang="el-GR"/>
          </a:p>
        </p:txBody>
      </p:sp>
    </p:spTree>
    <p:extLst>
      <p:ext uri="{BB962C8B-B14F-4D97-AF65-F5344CB8AC3E}">
        <p14:creationId xmlns="" xmlns:p14="http://schemas.microsoft.com/office/powerpoint/2010/main" val="981724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685800" y="685800"/>
            <a:ext cx="5486400" cy="3429000"/>
          </a:xfrm>
        </p:spPr>
      </p:sp>
      <p:sp>
        <p:nvSpPr>
          <p:cNvPr id="3" name="Θέση σημειώσεων 2"/>
          <p:cNvSpPr>
            <a:spLocks noGrp="1"/>
          </p:cNvSpPr>
          <p:nvPr>
            <p:ph type="body" idx="1"/>
          </p:nvPr>
        </p:nvSpPr>
        <p:spPr/>
        <p:txBody>
          <a:bodyPr/>
          <a:lstStyle/>
          <a:p>
            <a:r>
              <a:rPr lang="el-GR" dirty="0" smtClean="0"/>
              <a:t>  </a:t>
            </a: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a:p>
        </p:txBody>
      </p:sp>
    </p:spTree>
    <p:extLst>
      <p:ext uri="{BB962C8B-B14F-4D97-AF65-F5344CB8AC3E}">
        <p14:creationId xmlns="" xmlns:p14="http://schemas.microsoft.com/office/powerpoint/2010/main" val="981724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extLst>
      <p:ext uri="{BB962C8B-B14F-4D97-AF65-F5344CB8AC3E}">
        <p14:creationId xmlns=""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a:p>
        </p:txBody>
      </p:sp>
    </p:spTree>
    <p:extLst>
      <p:ext uri="{BB962C8B-B14F-4D97-AF65-F5344CB8AC3E}">
        <p14:creationId xmlns="" xmlns:p14="http://schemas.microsoft.com/office/powerpoint/2010/main" val="4238612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a:t>
            </a:fld>
            <a:endParaRPr lang="el-GR" dirty="0"/>
          </a:p>
        </p:txBody>
      </p:sp>
      <p:sp>
        <p:nvSpPr>
          <p:cNvPr id="5" name="Ορθογώνιο 4"/>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6"/>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8" name="Εικόνα 7"/>
          <p:cNvPicPr>
            <a:picLocks noChangeAspect="1"/>
          </p:cNvPicPr>
          <p:nvPr userDrawn="1"/>
        </p:nvPicPr>
        <p:blipFill>
          <a:blip r:embed="rId2" cstate="print"/>
          <a:stretch>
            <a:fillRect/>
          </a:stretch>
        </p:blipFill>
        <p:spPr>
          <a:xfrm>
            <a:off x="38062" y="-14"/>
            <a:ext cx="213458" cy="324000"/>
          </a:xfrm>
          <a:prstGeom prst="rect">
            <a:avLst/>
          </a:prstGeom>
        </p:spPr>
      </p:pic>
      <p:pic>
        <p:nvPicPr>
          <p:cNvPr id="9" name="Εικόνα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pic>
        <p:nvPicPr>
          <p:cNvPr id="8" name="Εικόνα 7"/>
          <p:cNvPicPr>
            <a:picLocks noChangeAspect="1"/>
          </p:cNvPicPr>
          <p:nvPr userDrawn="1"/>
        </p:nvPicPr>
        <p:blipFill>
          <a:blip r:embed="rId2" cstate="print"/>
          <a:stretch>
            <a:fillRect/>
          </a:stretch>
        </p:blipFill>
        <p:spPr>
          <a:xfrm>
            <a:off x="3464680" y="913284"/>
            <a:ext cx="2214640" cy="1031492"/>
          </a:xfrm>
          <a:prstGeom prst="rect">
            <a:avLst/>
          </a:prstGeom>
        </p:spPr>
      </p:pic>
    </p:spTree>
    <p:extLst>
      <p:ext uri="{BB962C8B-B14F-4D97-AF65-F5344CB8AC3E}">
        <p14:creationId xmlns=""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11" name="Ορθογώνιο 10"/>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2" name="TextBox 11"/>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3" name="Εικόνα 12"/>
          <p:cNvPicPr>
            <a:picLocks noChangeAspect="1"/>
          </p:cNvPicPr>
          <p:nvPr userDrawn="1"/>
        </p:nvPicPr>
        <p:blipFill>
          <a:blip r:embed="rId2" cstate="print"/>
          <a:stretch>
            <a:fillRect/>
          </a:stretch>
        </p:blipFill>
        <p:spPr>
          <a:xfrm>
            <a:off x="38062" y="-14"/>
            <a:ext cx="213458" cy="324000"/>
          </a:xfrm>
          <a:prstGeom prst="rect">
            <a:avLst/>
          </a:prstGeom>
        </p:spPr>
      </p:pic>
      <p:pic>
        <p:nvPicPr>
          <p:cNvPr id="14" name="Εικόνα 13"/>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8"/>
          <p:cNvSpPr>
            <a:spLocks noGrp="1"/>
          </p:cNvSpPr>
          <p:nvPr>
            <p:ph type="sldNum" sz="quarter" idx="12"/>
          </p:nvPr>
        </p:nvSpPr>
        <p:spPr/>
        <p:txBody>
          <a:bodyPr/>
          <a:lstStyle/>
          <a:p>
            <a:fld id="{53C4726A-630D-4CB4-B088-BAB00F4188E9}" type="slidenum">
              <a:rPr lang="el-GR" smtClean="0"/>
              <a:pPr/>
              <a:t>‹#›</a:t>
            </a:fld>
            <a:endParaRPr lang="el-GR"/>
          </a:p>
        </p:txBody>
      </p:sp>
      <p:sp>
        <p:nvSpPr>
          <p:cNvPr id="13" name="Ορθογώνιο 12"/>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4" name="TextBox 13"/>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5" name="Εικόνα 14"/>
          <p:cNvPicPr>
            <a:picLocks noChangeAspect="1"/>
          </p:cNvPicPr>
          <p:nvPr userDrawn="1"/>
        </p:nvPicPr>
        <p:blipFill>
          <a:blip r:embed="rId2" cstate="print"/>
          <a:stretch>
            <a:fillRect/>
          </a:stretch>
        </p:blipFill>
        <p:spPr>
          <a:xfrm>
            <a:off x="38062" y="-14"/>
            <a:ext cx="213458" cy="324000"/>
          </a:xfrm>
          <a:prstGeom prst="rect">
            <a:avLst/>
          </a:prstGeom>
        </p:spPr>
      </p:pic>
      <p:pic>
        <p:nvPicPr>
          <p:cNvPr id="16" name="Εικόνα 15"/>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5" name="Θέση αριθμού διαφάνειας 4"/>
          <p:cNvSpPr>
            <a:spLocks noGrp="1"/>
          </p:cNvSpPr>
          <p:nvPr>
            <p:ph type="sldNum" sz="quarter" idx="12"/>
          </p:nvPr>
        </p:nvSpPr>
        <p:spPr/>
        <p:txBody>
          <a:bodyPr/>
          <a:lstStyle/>
          <a:p>
            <a:fld id="{53C4726A-630D-4CB4-B088-BAB00F4188E9}" type="slidenum">
              <a:rPr lang="el-GR" smtClean="0"/>
              <a:pPr/>
              <a:t>‹#›</a:t>
            </a:fld>
            <a:endParaRPr lang="el-GR"/>
          </a:p>
        </p:txBody>
      </p:sp>
      <p:sp>
        <p:nvSpPr>
          <p:cNvPr id="9" name="Ορθογώνιο 8"/>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0" name="TextBox 9"/>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1" name="Εικόνα 10"/>
          <p:cNvPicPr>
            <a:picLocks noChangeAspect="1"/>
          </p:cNvPicPr>
          <p:nvPr userDrawn="1"/>
        </p:nvPicPr>
        <p:blipFill>
          <a:blip r:embed="rId2" cstate="print"/>
          <a:stretch>
            <a:fillRect/>
          </a:stretch>
        </p:blipFill>
        <p:spPr>
          <a:xfrm>
            <a:off x="38062" y="-14"/>
            <a:ext cx="213458" cy="324000"/>
          </a:xfrm>
          <a:prstGeom prst="rect">
            <a:avLst/>
          </a:prstGeom>
        </p:spPr>
      </p:pic>
      <p:pic>
        <p:nvPicPr>
          <p:cNvPr id="12" name="Εικόνα 11"/>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4" name="Θέση αριθμού διαφάνειας 3"/>
          <p:cNvSpPr>
            <a:spLocks noGrp="1"/>
          </p:cNvSpPr>
          <p:nvPr>
            <p:ph type="sldNum" sz="quarter" idx="12"/>
          </p:nvPr>
        </p:nvSpPr>
        <p:spPr/>
        <p:txBody>
          <a:bodyPr/>
          <a:lstStyle/>
          <a:p>
            <a:fld id="{53C4726A-630D-4CB4-B088-BAB00F4188E9}" type="slidenum">
              <a:rPr lang="el-GR" smtClean="0"/>
              <a:pPr/>
              <a:t>‹#›</a:t>
            </a:fld>
            <a:endParaRPr lang="el-GR"/>
          </a:p>
        </p:txBody>
      </p:sp>
      <p:sp>
        <p:nvSpPr>
          <p:cNvPr id="8" name="Ορθογώνιο 7"/>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9" name="TextBox 8"/>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0" name="Εικόνα 9"/>
          <p:cNvPicPr>
            <a:picLocks noChangeAspect="1"/>
          </p:cNvPicPr>
          <p:nvPr userDrawn="1"/>
        </p:nvPicPr>
        <p:blipFill>
          <a:blip r:embed="rId2" cstate="print"/>
          <a:stretch>
            <a:fillRect/>
          </a:stretch>
        </p:blipFill>
        <p:spPr>
          <a:xfrm>
            <a:off x="38062" y="-14"/>
            <a:ext cx="213458" cy="324000"/>
          </a:xfrm>
          <a:prstGeom prst="rect">
            <a:avLst/>
          </a:prstGeom>
        </p:spPr>
      </p:pic>
      <p:pic>
        <p:nvPicPr>
          <p:cNvPr id="11" name="Εικόνα 10"/>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6"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297327"/>
            <a:ext cx="5486400" cy="28803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7" name="Θέση αριθμού διαφάνειας 6"/>
          <p:cNvSpPr>
            <a:spLocks noGrp="1"/>
          </p:cNvSpPr>
          <p:nvPr>
            <p:ph type="sldNum" sz="quarter" idx="12"/>
          </p:nvPr>
        </p:nvSpPr>
        <p:spPr/>
        <p:txBody>
          <a:bodyPr/>
          <a:lstStyle/>
          <a:p>
            <a:fld id="{53C4726A-630D-4CB4-B088-BAB00F4188E9}" type="slidenum">
              <a:rPr lang="el-GR" smtClean="0"/>
              <a:pPr/>
              <a:t>‹#›</a:t>
            </a:fld>
            <a:endParaRPr lang="el-GR"/>
          </a:p>
        </p:txBody>
      </p:sp>
      <p:sp>
        <p:nvSpPr>
          <p:cNvPr id="9" name="Τίτλος 1"/>
          <p:cNvSpPr>
            <a:spLocks noGrp="1"/>
          </p:cNvSpPr>
          <p:nvPr>
            <p:ph type="title"/>
          </p:nvPr>
        </p:nvSpPr>
        <p:spPr>
          <a:xfrm>
            <a:off x="457200" y="228000"/>
            <a:ext cx="8229600" cy="954000"/>
          </a:xfrm>
        </p:spPr>
        <p:txBody>
          <a:bodyPr vert="horz" lIns="91440" tIns="45720" rIns="91440" bIns="45720" rtlCol="0" anchor="ctr">
            <a:normAutofit/>
          </a:bodyPr>
          <a:lstStyle>
            <a:lvl1pPr>
              <a:defRPr lang="el-GR"/>
            </a:lvl1pPr>
          </a:lstStyle>
          <a:p>
            <a:pPr lvl="0"/>
            <a:r>
              <a:rPr lang="el-GR" smtClean="0"/>
              <a:t>Στυλ κύριου τίτλου</a:t>
            </a:r>
            <a:endParaRPr lang="el-GR"/>
          </a:p>
        </p:txBody>
      </p:sp>
      <p:sp>
        <p:nvSpPr>
          <p:cNvPr id="12" name="Ορθογώνιο 11"/>
          <p:cNvSpPr/>
          <p:nvPr userDrawn="1"/>
        </p:nvSpPr>
        <p:spPr>
          <a:xfrm>
            <a:off x="0" y="8326"/>
            <a:ext cx="9144000" cy="193431"/>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sz="1600">
              <a:ln w="0"/>
              <a:solidFill>
                <a:schemeClr val="tx1"/>
              </a:solidFill>
              <a:effectLst>
                <a:outerShdw blurRad="38100" dist="19050" dir="2700000" algn="tl" rotWithShape="0">
                  <a:schemeClr val="dk1">
                    <a:alpha val="40000"/>
                  </a:schemeClr>
                </a:outerShdw>
              </a:effectLst>
            </a:endParaRPr>
          </a:p>
        </p:txBody>
      </p:sp>
      <p:sp>
        <p:nvSpPr>
          <p:cNvPr id="13" name="TextBox 12"/>
          <p:cNvSpPr txBox="1"/>
          <p:nvPr userDrawn="1"/>
        </p:nvSpPr>
        <p:spPr>
          <a:xfrm>
            <a:off x="3498" y="-57951"/>
            <a:ext cx="9140502" cy="323163"/>
          </a:xfrm>
          <a:prstGeom prst="rect">
            <a:avLst/>
          </a:prstGeom>
          <a:noFill/>
        </p:spPr>
        <p:txBody>
          <a:bodyPr wrap="square" lIns="91436" tIns="45719" rIns="91436" bIns="45719" rtlCol="0">
            <a:spAutoFit/>
          </a:bodyPr>
          <a:lstStyle/>
          <a:p>
            <a:pPr algn="ctr">
              <a:lnSpc>
                <a:spcPct val="150000"/>
              </a:lnSpc>
              <a:spcBef>
                <a:spcPts val="500"/>
              </a:spcBef>
              <a:defRPr/>
            </a:pPr>
            <a:r>
              <a:rPr lang="en-US" sz="1000" b="1" dirty="0" smtClean="0">
                <a:solidFill>
                  <a:schemeClr val="bg1"/>
                </a:solidFill>
              </a:rPr>
              <a:t>&lt;</a:t>
            </a:r>
            <a:r>
              <a:rPr lang="el-GR" sz="1000" b="1" dirty="0" smtClean="0">
                <a:solidFill>
                  <a:schemeClr val="bg1"/>
                </a:solidFill>
              </a:rPr>
              <a:t>Τίτλος</a:t>
            </a:r>
            <a:r>
              <a:rPr lang="el-GR" sz="1000" b="1" baseline="0" dirty="0" smtClean="0">
                <a:solidFill>
                  <a:schemeClr val="bg1"/>
                </a:solidFill>
              </a:rPr>
              <a:t> Μαθήματος&gt;</a:t>
            </a:r>
            <a:r>
              <a:rPr lang="el-GR" sz="1000" b="1" dirty="0" smtClean="0">
                <a:solidFill>
                  <a:schemeClr val="bg1"/>
                </a:solidFill>
              </a:rPr>
              <a:t> - </a:t>
            </a:r>
            <a:r>
              <a:rPr lang="el-GR" sz="1000" dirty="0" smtClean="0">
                <a:solidFill>
                  <a:schemeClr val="bg1"/>
                </a:solidFill>
              </a:rPr>
              <a:t>&lt;Τίτλος Ενότητα&gt;, &lt;ΤΜΗΜΑ&gt;, </a:t>
            </a:r>
            <a:r>
              <a:rPr lang="el-GR" sz="1000" dirty="0">
                <a:solidFill>
                  <a:schemeClr val="bg1"/>
                </a:solidFill>
              </a:rPr>
              <a:t>ΤΕΙ ΗΠΕΙΡΟΥ </a:t>
            </a:r>
            <a:r>
              <a:rPr lang="el-GR" sz="1000" b="1" dirty="0">
                <a:solidFill>
                  <a:schemeClr val="bg1"/>
                </a:solidFill>
              </a:rPr>
              <a:t>- Ανοιχτά Ακαδημαϊκά Μαθήματα στο ΤΕΙ Ηπείρου</a:t>
            </a:r>
          </a:p>
        </p:txBody>
      </p:sp>
      <p:pic>
        <p:nvPicPr>
          <p:cNvPr id="14" name="Εικόνα 13"/>
          <p:cNvPicPr>
            <a:picLocks noChangeAspect="1"/>
          </p:cNvPicPr>
          <p:nvPr userDrawn="1"/>
        </p:nvPicPr>
        <p:blipFill>
          <a:blip r:embed="rId2" cstate="print"/>
          <a:stretch>
            <a:fillRect/>
          </a:stretch>
        </p:blipFill>
        <p:spPr>
          <a:xfrm>
            <a:off x="38062" y="-14"/>
            <a:ext cx="213458" cy="324000"/>
          </a:xfrm>
          <a:prstGeom prst="rect">
            <a:avLst/>
          </a:prstGeom>
        </p:spPr>
      </p:pic>
      <p:pic>
        <p:nvPicPr>
          <p:cNvPr id="15" name="Εικόνα 14"/>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8748464" y="0"/>
            <a:ext cx="364880" cy="317287"/>
          </a:xfrm>
          <a:prstGeom prst="rect">
            <a:avLst/>
          </a:prstGeom>
        </p:spPr>
      </p:pic>
    </p:spTree>
    <p:extLst>
      <p:ext uri="{BB962C8B-B14F-4D97-AF65-F5344CB8AC3E}">
        <p14:creationId xmlns=""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αριθμού διαφάνειας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400">
                <a:solidFill>
                  <a:schemeClr val="tx1"/>
                </a:solidFill>
              </a:defRPr>
            </a:lvl1pPr>
          </a:lstStyle>
          <a:p>
            <a:fld id="{53C4726A-630D-4CB4-B088-BAB00F4188E9}" type="slidenum">
              <a:rPr lang="el-GR" smtClean="0"/>
              <a:pPr/>
              <a:t>‹#›</a:t>
            </a:fld>
            <a:endParaRPr lang="el-GR" dirty="0"/>
          </a:p>
        </p:txBody>
      </p:sp>
      <p:sp>
        <p:nvSpPr>
          <p:cNvPr id="9" name="Θέση αριθμού διαφάνειας 3"/>
          <p:cNvSpPr txBox="1">
            <a:spLocks/>
          </p:cNvSpPr>
          <p:nvPr userDrawn="1"/>
        </p:nvSpPr>
        <p:spPr bwMode="auto">
          <a:xfrm>
            <a:off x="8729256" y="5466151"/>
            <a:ext cx="333105" cy="304271"/>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6C6787FC-6543-471B-A41A-5AEEC386B628}" type="slidenum">
              <a:rPr lang="el-GR" altLang="el-GR" sz="1600" smtClean="0">
                <a:solidFill>
                  <a:schemeClr val="bg1"/>
                </a:solidFill>
              </a:rPr>
              <a:pPr algn="r"/>
              <a:t>‹#›</a:t>
            </a:fld>
            <a:endParaRPr lang="el-GR" altLang="el-GR" sz="1600" dirty="0" smtClean="0">
              <a:solidFill>
                <a:schemeClr val="bg1"/>
              </a:solidFill>
            </a:endParaRPr>
          </a:p>
        </p:txBody>
      </p:sp>
    </p:spTree>
    <p:extLst>
      <p:ext uri="{BB962C8B-B14F-4D97-AF65-F5344CB8AC3E}">
        <p14:creationId xmlns=""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noAutofit/>
          </a:bodyPr>
          <a:lstStyle/>
          <a:p>
            <a:r>
              <a:rPr lang="el-GR" sz="4000" dirty="0" smtClean="0"/>
              <a:t>Ανάλυση Χρηματοοικονομικών Καταστάσεων</a:t>
            </a:r>
            <a:endParaRPr lang="el-GR" sz="4000" dirty="0"/>
          </a:p>
        </p:txBody>
      </p:sp>
      <p:sp>
        <p:nvSpPr>
          <p:cNvPr id="3" name="Υπότιτλος 2"/>
          <p:cNvSpPr>
            <a:spLocks noGrp="1"/>
          </p:cNvSpPr>
          <p:nvPr>
            <p:ph type="subTitle" idx="1"/>
          </p:nvPr>
        </p:nvSpPr>
        <p:spPr>
          <a:xfrm>
            <a:off x="683568" y="2897167"/>
            <a:ext cx="7776864" cy="1460500"/>
          </a:xfrm>
        </p:spPr>
        <p:txBody>
          <a:bodyPr>
            <a:noAutofit/>
          </a:bodyPr>
          <a:lstStyle/>
          <a:p>
            <a:pPr>
              <a:defRPr/>
            </a:pPr>
            <a:r>
              <a:rPr lang="el-GR" altLang="zh-CN" sz="3800" b="1" kern="0" dirty="0" smtClean="0">
                <a:latin typeface="+mj-lt"/>
              </a:rPr>
              <a:t>Συγκριτική ή διαχρονική ανάλυση</a:t>
            </a:r>
            <a:endParaRPr lang="en-US" altLang="zh-CN" sz="3800" b="1" kern="0" dirty="0" smtClean="0">
              <a:latin typeface="Calibri" pitchFamily="34" charset="0"/>
            </a:endParaRPr>
          </a:p>
          <a:p>
            <a:pPr>
              <a:defRPr/>
            </a:pPr>
            <a:r>
              <a:rPr lang="el-GR" sz="2800" dirty="0" err="1" smtClean="0"/>
              <a:t>Διακομιχάλης</a:t>
            </a:r>
            <a:r>
              <a:rPr lang="el-GR" sz="2800" dirty="0" smtClean="0"/>
              <a:t> Μιχαήλ</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grpSp>
        <p:nvGrpSpPr>
          <p:cNvPr id="10" name="Ομάδα 9"/>
          <p:cNvGrpSpPr/>
          <p:nvPr/>
        </p:nvGrpSpPr>
        <p:grpSpPr>
          <a:xfrm>
            <a:off x="642158" y="210000"/>
            <a:ext cx="4217874" cy="1147333"/>
            <a:chOff x="642158" y="252000"/>
            <a:chExt cx="4217874" cy="1376800"/>
          </a:xfrm>
        </p:grpSpPr>
        <p:pic>
          <p:nvPicPr>
            <p:cNvPr id="8" name="Εικόνα 7"/>
            <p:cNvPicPr>
              <a:picLocks noChangeAspect="1"/>
            </p:cNvPicPr>
            <p:nvPr/>
          </p:nvPicPr>
          <p:blipFill rotWithShape="1">
            <a:blip r:embed="rId5" cstate="print"/>
            <a:srcRect t="-11106" b="11106"/>
            <a:stretch/>
          </p:blipFill>
          <p:spPr>
            <a:xfrm>
              <a:off x="642158" y="252000"/>
              <a:ext cx="905506" cy="1374430"/>
            </a:xfrm>
            <a:prstGeom prst="rect">
              <a:avLst/>
            </a:prstGeom>
          </p:spPr>
        </p:pic>
        <p:sp>
          <p:nvSpPr>
            <p:cNvPr id="9" name="TextBox 8"/>
            <p:cNvSpPr txBox="1"/>
            <p:nvPr/>
          </p:nvSpPr>
          <p:spPr>
            <a:xfrm>
              <a:off x="1619672" y="404664"/>
              <a:ext cx="3240360" cy="1224136"/>
            </a:xfrm>
            <a:prstGeom prst="rect">
              <a:avLst/>
            </a:prstGeom>
          </p:spPr>
          <p:txBody>
            <a:bodyPr vert="horz" wrap="square" lIns="91440" tIns="45720" rIns="91440" bIns="45720" rtlCol="0" anchor="ctr">
              <a:noAutofit/>
            </a:bodyPr>
            <a:lstStyle/>
            <a:p>
              <a:pPr>
                <a:lnSpc>
                  <a:spcPts val="2600"/>
                </a:lnSpc>
              </a:pPr>
              <a:r>
                <a:rPr lang="el-GR" sz="2000" dirty="0" smtClean="0"/>
                <a:t>Ελληνική Δημοκρατία</a:t>
              </a:r>
            </a:p>
            <a:p>
              <a:pPr>
                <a:lnSpc>
                  <a:spcPts val="2600"/>
                </a:lnSpc>
              </a:pPr>
              <a:r>
                <a:rPr lang="el-GR" sz="2000" dirty="0" smtClean="0"/>
                <a:t>Τεχνολογικό Εκπαιδευτικό Ίδρυμα Ηπείρου</a:t>
              </a:r>
              <a:endParaRPr lang="en-GB" sz="2000" dirty="0" smtClean="0"/>
            </a:p>
          </p:txBody>
        </p:sp>
      </p:grpSp>
    </p:spTree>
    <p:extLst>
      <p:ext uri="{BB962C8B-B14F-4D97-AF65-F5344CB8AC3E}">
        <p14:creationId xmlns="" xmlns:p14="http://schemas.microsoft.com/office/powerpoint/2010/main" val="34281954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409228"/>
            <a:ext cx="8229600" cy="952500"/>
          </a:xfrm>
        </p:spPr>
        <p:txBody>
          <a:bodyPr>
            <a:noAutofit/>
          </a:bodyPr>
          <a:lstStyle/>
          <a:p>
            <a:r>
              <a:rPr lang="el-GR" altLang="zh-CN" sz="3600" u="sng" dirty="0" smtClean="0"/>
              <a:t>2. Οριζόντια Ανάλυση με Σταθερή Περίοδο</a:t>
            </a:r>
            <a:endParaRPr lang="el-GR" sz="3400" dirty="0"/>
          </a:p>
        </p:txBody>
      </p:sp>
      <p:sp>
        <p:nvSpPr>
          <p:cNvPr id="3" name="Θέση περιεχομένου 2"/>
          <p:cNvSpPr>
            <a:spLocks noGrp="1"/>
          </p:cNvSpPr>
          <p:nvPr>
            <p:ph idx="1"/>
          </p:nvPr>
        </p:nvSpPr>
        <p:spPr>
          <a:xfrm>
            <a:off x="467544" y="1417340"/>
            <a:ext cx="8229600" cy="3771636"/>
          </a:xfrm>
        </p:spPr>
        <p:txBody>
          <a:bodyPr>
            <a:normAutofit fontScale="92500" lnSpcReduction="20000"/>
          </a:bodyPr>
          <a:lstStyle/>
          <a:p>
            <a:pPr algn="just">
              <a:lnSpc>
                <a:spcPct val="80000"/>
              </a:lnSpc>
            </a:pPr>
            <a:r>
              <a:rPr lang="el-GR" altLang="zh-CN" sz="2800" dirty="0" smtClean="0"/>
              <a:t>Η παρακολούθηση των διαχρονικών μεταβολών είναι εύκολη διαδικασία όταν, πρόκειται να εξεταστεί μικρή χρονική περίοδος. </a:t>
            </a:r>
          </a:p>
          <a:p>
            <a:pPr algn="just">
              <a:lnSpc>
                <a:spcPct val="80000"/>
              </a:lnSpc>
            </a:pPr>
            <a:endParaRPr lang="el-GR" altLang="zh-CN" sz="2800" dirty="0" smtClean="0"/>
          </a:p>
          <a:p>
            <a:pPr algn="just">
              <a:lnSpc>
                <a:spcPct val="80000"/>
              </a:lnSpc>
            </a:pPr>
            <a:r>
              <a:rPr lang="el-GR" altLang="zh-CN" sz="2800" dirty="0" smtClean="0"/>
              <a:t>Σε διαφορετική περίπτωση η μέθοδος αυτή είναι ιδιαίτερα κοπιαστική, δύσκολη και χρονοβόρα διαδικασία.</a:t>
            </a:r>
          </a:p>
          <a:p>
            <a:pPr algn="just">
              <a:lnSpc>
                <a:spcPct val="80000"/>
              </a:lnSpc>
            </a:pPr>
            <a:endParaRPr lang="el-GR" altLang="zh-CN" sz="2800" dirty="0" smtClean="0"/>
          </a:p>
          <a:p>
            <a:pPr algn="just">
              <a:lnSpc>
                <a:spcPct val="80000"/>
              </a:lnSpc>
            </a:pPr>
            <a:r>
              <a:rPr lang="el-GR" altLang="zh-CN" sz="2800" dirty="0" smtClean="0"/>
              <a:t>Αποτελεσματικότερος τρόπος για  να απεικονιστούν οι μεταβολές των στοιχείων των οικονομικών καταστάσεων είναι παράλληλα, με την ανάλυση κοινού μεγέθους, να χρησιμοποιούνται και δείκτες με βάση το εκατό.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10</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zh-CN" sz="3600" u="sng" dirty="0" smtClean="0"/>
              <a:t>2. Οριζόντια Ανάλυση με Σταθερή Περίοδο</a:t>
            </a:r>
            <a:endParaRPr lang="el-GR" sz="3600" dirty="0"/>
          </a:p>
        </p:txBody>
      </p:sp>
      <p:sp>
        <p:nvSpPr>
          <p:cNvPr id="3" name="Θέση περιεχομένου 2"/>
          <p:cNvSpPr>
            <a:spLocks noGrp="1"/>
          </p:cNvSpPr>
          <p:nvPr>
            <p:ph idx="1"/>
          </p:nvPr>
        </p:nvSpPr>
        <p:spPr/>
        <p:txBody>
          <a:bodyPr>
            <a:normAutofit fontScale="92500" lnSpcReduction="10000"/>
          </a:bodyPr>
          <a:lstStyle/>
          <a:p>
            <a:pPr algn="just">
              <a:lnSpc>
                <a:spcPct val="80000"/>
              </a:lnSpc>
            </a:pPr>
            <a:r>
              <a:rPr lang="el-GR" altLang="zh-CN" sz="2800" dirty="0" smtClean="0"/>
              <a:t>Η μέθοδος αυτή είναι γνωστή και σαν ποσοστά τάσης ή σειρές δεικτών τάσης ή οριζόντια ανάλυση με σταθερή περίοδο γιατί, το πρώτο έτος που επρόκειτο να αναλυθεί θεωρείται έτος βάσης ή βάση σύγκρισης.</a:t>
            </a:r>
          </a:p>
          <a:p>
            <a:pPr algn="just">
              <a:lnSpc>
                <a:spcPct val="80000"/>
              </a:lnSpc>
            </a:pPr>
            <a:r>
              <a:rPr lang="el-GR" altLang="zh-CN" sz="2800" dirty="0" smtClean="0"/>
              <a:t>Ο δείκτης τάσης υπολογίζεται αν, διαιρέσουμε την απόλυτη τιμή ενός μεγέθους της περιόδου που εξετάζεται με την απόλυτη τιμή του ίδιου μεγέθους στη περίοδο που έχει οριστεί ως έτος βάσης. </a:t>
            </a:r>
          </a:p>
          <a:p>
            <a:pPr algn="just">
              <a:lnSpc>
                <a:spcPct val="80000"/>
              </a:lnSpc>
            </a:pPr>
            <a:endParaRPr lang="el-GR" altLang="zh-CN" sz="2800" dirty="0" smtClean="0"/>
          </a:p>
          <a:p>
            <a:pPr algn="just">
              <a:lnSpc>
                <a:spcPct val="80000"/>
              </a:lnSpc>
            </a:pPr>
            <a:r>
              <a:rPr lang="el-GR" altLang="zh-CN" sz="2800" dirty="0" smtClean="0"/>
              <a:t>Εκφράζεται ποσοστιαία πολλαπλασιάζοντας το πηλίκο με το εκατό. </a:t>
            </a:r>
          </a:p>
          <a:p>
            <a:pPr algn="just">
              <a:lnSpc>
                <a:spcPct val="80000"/>
              </a:lnSpc>
            </a:pPr>
            <a:endParaRPr lang="el-GR" altLang="zh-CN" sz="2800" dirty="0" smtClean="0"/>
          </a:p>
          <a:p>
            <a:pPr marL="0" indent="0" algn="just">
              <a:lnSpc>
                <a:spcPct val="110000"/>
              </a:lnSpc>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11</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altLang="zh-CN" sz="3600" u="sng" dirty="0" smtClean="0"/>
              <a:t>2. Οριζόντια Ανάλυση με Σταθερή Περίοδο</a:t>
            </a:r>
            <a:endParaRPr lang="el-GR" sz="3600" b="0" dirty="0"/>
          </a:p>
        </p:txBody>
      </p:sp>
      <p:sp>
        <p:nvSpPr>
          <p:cNvPr id="3" name="Θέση περιεχομένου 2"/>
          <p:cNvSpPr>
            <a:spLocks noGrp="1"/>
          </p:cNvSpPr>
          <p:nvPr>
            <p:ph idx="1"/>
          </p:nvPr>
        </p:nvSpPr>
        <p:spPr/>
        <p:txBody>
          <a:bodyPr>
            <a:normAutofit/>
          </a:bodyPr>
          <a:lstStyle/>
          <a:p>
            <a:pPr algn="just">
              <a:lnSpc>
                <a:spcPct val="80000"/>
              </a:lnSpc>
            </a:pPr>
            <a:r>
              <a:rPr lang="el-GR" altLang="zh-CN" sz="2600" dirty="0" smtClean="0"/>
              <a:t>Με αυτή την τεχνική ο χρήστης, σχηματίζει ποιο εύκολα γνώμη σε σχέση με την σπουδαιότητα των μεταβολών και μπορεί να εκτιμήσει διαχρονικά τις τάσεις των στοιχείων των οικονομικών καταστάσεων, όπου αποτελεί γνώμονα για περαιτέρω μεταβολές διαχείρισης, αλλαγής ή όχι πολιτικής της διοίκησης και επένδυσης ή όχι κεφαλαίων από επενδυτές .</a:t>
            </a:r>
            <a:r>
              <a:rPr lang="en-GB" altLang="zh-CN" sz="2600" dirty="0" smtClean="0">
                <a:ea typeface="SimSun" pitchFamily="2" charset="-122"/>
              </a:rPr>
              <a:t> </a:t>
            </a:r>
            <a:endParaRPr lang="el-GR" altLang="zh-CN" sz="2600" dirty="0" smtClean="0"/>
          </a:p>
          <a:p>
            <a:pPr marL="0" indent="0" algn="just">
              <a:lnSpc>
                <a:spcPct val="110000"/>
              </a:lnSpc>
              <a:buNone/>
            </a:pPr>
            <a:endParaRPr lang="el-GR" sz="26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12</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37220"/>
            <a:ext cx="8229600" cy="952500"/>
          </a:xfrm>
        </p:spPr>
        <p:txBody>
          <a:bodyPr>
            <a:noAutofit/>
          </a:bodyPr>
          <a:lstStyle/>
          <a:p>
            <a:r>
              <a:rPr lang="el-GR" altLang="zh-CN" sz="3200" u="sng" dirty="0" smtClean="0"/>
              <a:t>Οριζόντια Ανάλυση με Σταθερή Περίοδο</a:t>
            </a:r>
            <a:endParaRPr lang="el-GR" sz="2000" dirty="0"/>
          </a:p>
        </p:txBody>
      </p:sp>
      <p:sp>
        <p:nvSpPr>
          <p:cNvPr id="3" name="Content Placeholder 2"/>
          <p:cNvSpPr>
            <a:spLocks noGrp="1"/>
          </p:cNvSpPr>
          <p:nvPr>
            <p:ph idx="1"/>
          </p:nvPr>
        </p:nvSpPr>
        <p:spPr>
          <a:xfrm>
            <a:off x="467544" y="1273324"/>
            <a:ext cx="8229600" cy="3771636"/>
          </a:xfrm>
        </p:spPr>
        <p:txBody>
          <a:bodyPr>
            <a:noAutofit/>
          </a:bodyPr>
          <a:lstStyle/>
          <a:p>
            <a:pPr marL="609600" indent="-609600">
              <a:lnSpc>
                <a:spcPct val="80000"/>
              </a:lnSpc>
              <a:buNone/>
            </a:pPr>
            <a:r>
              <a:rPr lang="el-GR" sz="2400" dirty="0" smtClean="0"/>
              <a:t> </a:t>
            </a:r>
            <a:endParaRPr lang="en-GB"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13</a:t>
            </a:fld>
            <a:endParaRPr lang="el-GR"/>
          </a:p>
        </p:txBody>
      </p:sp>
      <p:graphicFrame>
        <p:nvGraphicFramePr>
          <p:cNvPr id="5" name="4 - Πίνακας"/>
          <p:cNvGraphicFramePr>
            <a:graphicFrameLocks noGrp="1"/>
          </p:cNvGraphicFramePr>
          <p:nvPr/>
        </p:nvGraphicFramePr>
        <p:xfrm>
          <a:off x="1403648" y="1129308"/>
          <a:ext cx="5962078" cy="3990848"/>
        </p:xfrm>
        <a:graphic>
          <a:graphicData uri="http://schemas.openxmlformats.org/drawingml/2006/table">
            <a:tbl>
              <a:tblPr firstRow="1" bandRow="1">
                <a:tableStyleId>{5C22544A-7EE6-4342-B048-85BDC9FD1C3A}</a:tableStyleId>
              </a:tblPr>
              <a:tblGrid>
                <a:gridCol w="1038542"/>
                <a:gridCol w="757555"/>
                <a:gridCol w="757555"/>
                <a:gridCol w="757555"/>
                <a:gridCol w="757555"/>
                <a:gridCol w="757555"/>
                <a:gridCol w="1135761"/>
              </a:tblGrid>
              <a:tr h="370840">
                <a:tc gridSpan="7">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l-GR" altLang="zh-CN" sz="1800" b="1" i="0" u="none" strike="noStrike" cap="none" normalizeH="0" baseline="0" dirty="0" smtClean="0">
                          <a:ln>
                            <a:noFill/>
                          </a:ln>
                          <a:solidFill>
                            <a:schemeClr val="tx1"/>
                          </a:solidFill>
                          <a:effectLst/>
                          <a:latin typeface="+mj-lt"/>
                          <a:ea typeface="SimSun" pitchFamily="2" charset="-122"/>
                          <a:cs typeface="Arial" pitchFamily="34" charset="0"/>
                        </a:rPr>
                        <a:t>ΔΕΙΚΤΗΣ ΓΕΝΙΚΗΣ ΡΕΥΣΤΟΤΗΤΑΣ</a:t>
                      </a:r>
                      <a:endParaRPr kumimoji="0" lang="el-GR" altLang="zh-CN" sz="1800" b="0" i="0" u="none" strike="noStrike" cap="none" normalizeH="0" baseline="0" dirty="0" smtClean="0">
                        <a:ln>
                          <a:noFill/>
                        </a:ln>
                        <a:solidFill>
                          <a:schemeClr val="tx1"/>
                        </a:solidFill>
                        <a:effectLst/>
                        <a:latin typeface="+mj-lt"/>
                        <a:ea typeface="SimSun" pitchFamily="2" charset="-122"/>
                        <a:cs typeface="Arial"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ΕΤΟΣ</a:t>
                      </a:r>
                      <a:endParaRPr kumimoji="0" lang="el-GR" altLang="zh-CN" sz="14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2004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2005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2006</a:t>
                      </a:r>
                      <a:endParaRPr kumimoji="0" lang="el-GR"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2007</a:t>
                      </a:r>
                      <a:endParaRPr kumimoji="0" lang="el-GR"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Times New Roman" pitchFamily="18" charset="0"/>
                          <a:ea typeface="SimSun" pitchFamily="2" charset="-122"/>
                          <a:cs typeface="Times New Roman" pitchFamily="18" charset="0"/>
                        </a:rPr>
                        <a:t>2008</a:t>
                      </a:r>
                      <a:endParaRPr kumimoji="0" lang="el-GR" altLang="zh-CN" sz="1400" b="0" i="0" u="none" strike="noStrike" cap="none" normalizeH="0" baseline="0" dirty="0" smtClean="0">
                        <a:ln>
                          <a:noFill/>
                        </a:ln>
                        <a:solidFill>
                          <a:schemeClr val="tx1"/>
                        </a:solidFill>
                        <a:effectLst/>
                        <a:latin typeface="Times New Roman" pitchFamily="18" charset="0"/>
                        <a:ea typeface="SimSun" pitchFamily="2" charset="-122"/>
                        <a:cs typeface="Times New Roman"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chemeClr val="tx1"/>
                          </a:solidFill>
                          <a:effectLst/>
                          <a:latin typeface="+mj-lt"/>
                          <a:ea typeface="SimSun" pitchFamily="2" charset="-122"/>
                          <a:cs typeface="Times New Roman" pitchFamily="18" charset="0"/>
                        </a:rPr>
                        <a:t>ΜΕΣΗ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chemeClr val="tx1"/>
                          </a:solidFill>
                          <a:effectLst/>
                          <a:latin typeface="+mj-lt"/>
                          <a:ea typeface="SimSun" pitchFamily="2" charset="-122"/>
                          <a:cs typeface="Times New Roman" pitchFamily="18" charset="0"/>
                        </a:rPr>
                        <a:t>ΤΙΜΗ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chemeClr val="tx1"/>
                          </a:solidFill>
                          <a:effectLst/>
                          <a:latin typeface="+mj-lt"/>
                          <a:ea typeface="SimSun" pitchFamily="2" charset="-122"/>
                          <a:cs typeface="Times New Roman" pitchFamily="18" charset="0"/>
                        </a:rPr>
                        <a:t>ΠΕΝΤΑΕΤΙΑΣ</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ΑΣΤΗΡ </a:t>
                      </a: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ΠΑΛΛΑΣ</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smtClean="0">
                          <a:ln>
                            <a:noFill/>
                          </a:ln>
                          <a:solidFill>
                            <a:srgbClr val="000000"/>
                          </a:solidFill>
                          <a:effectLst/>
                          <a:latin typeface="+mn-lt"/>
                          <a:ea typeface="SimSun" pitchFamily="2" charset="-122"/>
                          <a:cs typeface="Times New Roman" pitchFamily="18" charset="0"/>
                        </a:rPr>
                        <a:t>1,1</a:t>
                      </a:r>
                      <a:r>
                        <a:rPr kumimoji="0" lang="en-US" altLang="zh-CN" sz="1200" b="1" i="0" u="none" strike="noStrike" cap="none" normalizeH="0" baseline="0" smtClean="0">
                          <a:ln>
                            <a:noFill/>
                          </a:ln>
                          <a:solidFill>
                            <a:srgbClr val="000000"/>
                          </a:solidFill>
                          <a:effectLst/>
                          <a:latin typeface="+mn-lt"/>
                          <a:ea typeface="SimSun" pitchFamily="2" charset="-122"/>
                          <a:cs typeface="Times New Roman" pitchFamily="18" charset="0"/>
                        </a:rPr>
                        <a:t>9</a:t>
                      </a:r>
                      <a:endParaRPr kumimoji="0" lang="el-GR" altLang="zh-CN" sz="1200" b="1" i="0" u="none" strike="noStrike" cap="none" normalizeH="0" baseline="0" smtClean="0">
                        <a:ln>
                          <a:noFill/>
                        </a:ln>
                        <a:solidFill>
                          <a:schemeClr val="tx1"/>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ea typeface="SimSun" pitchFamily="2" charset="-122"/>
                          <a:cs typeface="Arial" pitchFamily="34" charset="0"/>
                        </a:rPr>
                        <a:t>100,00%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smtClean="0">
                          <a:ln>
                            <a:noFill/>
                          </a:ln>
                          <a:solidFill>
                            <a:srgbClr val="000000"/>
                          </a:solidFill>
                          <a:effectLst/>
                          <a:latin typeface="+mn-lt"/>
                          <a:ea typeface="SimSun" pitchFamily="2" charset="-122"/>
                          <a:cs typeface="Times New Roman" pitchFamily="18" charset="0"/>
                        </a:rPr>
                        <a:t>1,02</a:t>
                      </a:r>
                      <a:endParaRPr kumimoji="0" lang="en-US" altLang="zh-CN" sz="1200" b="1" i="0" u="none" strike="noStrike" cap="none" normalizeH="0" baseline="0" smtClean="0">
                        <a:ln>
                          <a:noFill/>
                        </a:ln>
                        <a:solidFill>
                          <a:srgbClr val="000000"/>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ea typeface="SimSun" pitchFamily="2" charset="-122"/>
                          <a:cs typeface="Arial" pitchFamily="34" charset="0"/>
                        </a:rPr>
                        <a:t>8</a:t>
                      </a:r>
                      <a:r>
                        <a:rPr kumimoji="0" lang="en-GB" sz="1200" b="1" i="0" u="none" strike="noStrike" cap="none" normalizeH="0" baseline="0" smtClean="0">
                          <a:ln>
                            <a:noFill/>
                          </a:ln>
                          <a:solidFill>
                            <a:schemeClr val="tx1"/>
                          </a:solidFill>
                          <a:effectLst/>
                          <a:latin typeface="+mn-lt"/>
                          <a:ea typeface="SimSun" pitchFamily="2" charset="-122"/>
                          <a:cs typeface="Arial" pitchFamily="34" charset="0"/>
                        </a:rPr>
                        <a:t>6,02%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dirty="0" smtClean="0">
                          <a:ln>
                            <a:noFill/>
                          </a:ln>
                          <a:solidFill>
                            <a:srgbClr val="000000"/>
                          </a:solidFill>
                          <a:effectLst/>
                          <a:latin typeface="+mn-lt"/>
                          <a:ea typeface="SimSun" pitchFamily="2" charset="-122"/>
                          <a:cs typeface="Times New Roman" pitchFamily="18" charset="0"/>
                        </a:rPr>
                        <a:t>0,69</a:t>
                      </a:r>
                      <a:endParaRPr kumimoji="0" lang="en-US" altLang="zh-CN" sz="1200" b="1" i="0" u="none" strike="noStrike" cap="none" normalizeH="0" baseline="0" dirty="0" smtClean="0">
                        <a:ln>
                          <a:noFill/>
                        </a:ln>
                        <a:solidFill>
                          <a:srgbClr val="000000"/>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ea typeface="SimSun" pitchFamily="2" charset="-122"/>
                          <a:cs typeface="Arial" pitchFamily="34" charset="0"/>
                        </a:rPr>
                        <a:t>58,24%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smtClean="0">
                          <a:ln>
                            <a:noFill/>
                          </a:ln>
                          <a:solidFill>
                            <a:srgbClr val="000000"/>
                          </a:solidFill>
                          <a:effectLst/>
                          <a:latin typeface="+mn-lt"/>
                          <a:ea typeface="SimSun" pitchFamily="2" charset="-122"/>
                          <a:cs typeface="Times New Roman" pitchFamily="18" charset="0"/>
                        </a:rPr>
                        <a:t>0,43</a:t>
                      </a:r>
                      <a:endParaRPr kumimoji="0" lang="en-US" altLang="zh-CN" sz="1200" b="1" i="0" u="none" strike="noStrike" cap="none" normalizeH="0" baseline="0" smtClean="0">
                        <a:ln>
                          <a:noFill/>
                        </a:ln>
                        <a:solidFill>
                          <a:srgbClr val="000000"/>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ea typeface="SimSun" pitchFamily="2" charset="-122"/>
                          <a:cs typeface="Arial" pitchFamily="34" charset="0"/>
                        </a:rPr>
                        <a:t>36,33%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smtClean="0">
                          <a:ln>
                            <a:noFill/>
                          </a:ln>
                          <a:solidFill>
                            <a:srgbClr val="000000"/>
                          </a:solidFill>
                          <a:effectLst/>
                          <a:latin typeface="+mn-lt"/>
                          <a:ea typeface="SimSun" pitchFamily="2" charset="-122"/>
                          <a:cs typeface="Times New Roman" pitchFamily="18" charset="0"/>
                        </a:rPr>
                        <a:t>0,67</a:t>
                      </a:r>
                      <a:endParaRPr kumimoji="0" lang="el-GR" altLang="zh-CN" sz="1200" b="1" i="0" u="none" strike="noStrike" cap="none" normalizeH="0" baseline="0" smtClean="0">
                        <a:ln>
                          <a:noFill/>
                        </a:ln>
                        <a:solidFill>
                          <a:schemeClr val="tx1"/>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ea typeface="SimSun" pitchFamily="2" charset="-122"/>
                          <a:cs typeface="Arial" pitchFamily="34" charset="0"/>
                        </a:rPr>
                        <a:t>56,48%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altLang="zh-CN" sz="1200" b="1" i="0" u="none" strike="noStrike" cap="none" normalizeH="0" baseline="0" dirty="0" smtClean="0">
                          <a:ln>
                            <a:noFill/>
                          </a:ln>
                          <a:solidFill>
                            <a:srgbClr val="000000"/>
                          </a:solidFill>
                          <a:effectLst/>
                          <a:latin typeface="+mn-lt"/>
                          <a:ea typeface="SimSun" pitchFamily="2" charset="-122"/>
                          <a:cs typeface="Times New Roman" pitchFamily="18" charset="0"/>
                        </a:rPr>
                        <a:t>0,80</a:t>
                      </a:r>
                      <a:endParaRPr kumimoji="0" lang="el-GR" altLang="zh-CN" sz="1200" b="1" i="0" u="none" strike="noStrike" cap="none" normalizeH="0" baseline="0" dirty="0" smtClean="0">
                        <a:ln>
                          <a:noFill/>
                        </a:ln>
                        <a:solidFill>
                          <a:schemeClr val="tx1"/>
                        </a:solidFill>
                        <a:effectLst/>
                        <a:latin typeface="+mn-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ea typeface="SimSun" pitchFamily="2" charset="-122"/>
                          <a:cs typeface="Arial" pitchFamily="34" charset="0"/>
                        </a:rPr>
                        <a:t>67,42%</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ΓΕΚΕ ΑΕ</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4,70</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1,86</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39,50%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4,91</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104,55%</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4,94</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105,03%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4,78</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101,76%</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4,24</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90,17%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85544">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ΙΟΝΙΚΗ ΑΕ</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1,44</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1,28</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88,71%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4,40</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304,60%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4,70</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325,54%</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0,82</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56,48%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2,53</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175,07%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ΛΑΜΨΑΑΕ</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1,87</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100,00%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3,13</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167,08%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1,14</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60,81%</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1,27</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67,53%</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1,15</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61,47%</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1,71</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91,38%</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endPar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l-GR" altLang="zh-CN" sz="1400" b="1" i="0" u="none" strike="noStrike" cap="none" normalizeH="0" baseline="0" dirty="0" smtClean="0">
                          <a:ln>
                            <a:noFill/>
                          </a:ln>
                          <a:solidFill>
                            <a:srgbClr val="000000"/>
                          </a:solidFill>
                          <a:effectLst/>
                          <a:latin typeface="+mj-lt"/>
                          <a:ea typeface="SimSun" pitchFamily="2" charset="-122"/>
                          <a:cs typeface="Times New Roman" pitchFamily="18" charset="0"/>
                        </a:rPr>
                        <a:t>Μ.Ο.</a:t>
                      </a:r>
                      <a:endParaRPr kumimoji="0" lang="el-GR" altLang="zh-CN" sz="1400" b="0" i="0" u="none" strike="noStrike" cap="none" normalizeH="0" baseline="0" dirty="0" smtClean="0">
                        <a:ln>
                          <a:noFill/>
                        </a:ln>
                        <a:solidFill>
                          <a:schemeClr val="tx1"/>
                        </a:solidFill>
                        <a:effectLst/>
                        <a:latin typeface="+mj-lt"/>
                        <a:ea typeface="SimSun" pitchFamily="2" charset="-122"/>
                        <a:cs typeface="Times New Roman" pitchFamily="18"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1,74</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100,00%</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1,35</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77</a:t>
                      </a:r>
                      <a:r>
                        <a:rPr kumimoji="0" lang="en-GB" sz="1200" b="1" i="0" u="none" strike="noStrike" cap="none" normalizeH="0" baseline="0" smtClean="0">
                          <a:ln>
                            <a:noFill/>
                          </a:ln>
                          <a:solidFill>
                            <a:schemeClr val="tx1"/>
                          </a:solidFill>
                          <a:effectLst/>
                          <a:latin typeface="+mn-lt"/>
                          <a:cs typeface="Arial" pitchFamily="34" charset="0"/>
                        </a:rPr>
                        <a:t>,</a:t>
                      </a:r>
                      <a:r>
                        <a:rPr kumimoji="0" lang="el-GR" sz="1200" b="1" i="0" u="none" strike="noStrike" cap="none" normalizeH="0" baseline="0" smtClean="0">
                          <a:ln>
                            <a:noFill/>
                          </a:ln>
                          <a:solidFill>
                            <a:schemeClr val="tx1"/>
                          </a:solidFill>
                          <a:effectLst/>
                          <a:latin typeface="+mn-lt"/>
                          <a:cs typeface="Arial" pitchFamily="34" charset="0"/>
                        </a:rPr>
                        <a:t>28</a:t>
                      </a:r>
                      <a:r>
                        <a:rPr kumimoji="0" lang="en-GB" sz="1200" b="1" i="0" u="none" strike="noStrike" cap="none" normalizeH="0" baseline="0" smtClean="0">
                          <a:ln>
                            <a:noFill/>
                          </a:ln>
                          <a:solidFill>
                            <a:schemeClr val="tx1"/>
                          </a:solidFill>
                          <a:effectLst/>
                          <a:latin typeface="+mn-lt"/>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2,26</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12</a:t>
                      </a:r>
                      <a:r>
                        <a:rPr kumimoji="0" lang="el-GR" sz="1200" b="1" i="0" u="none" strike="noStrike" cap="none" normalizeH="0" baseline="0" dirty="0" smtClean="0">
                          <a:ln>
                            <a:noFill/>
                          </a:ln>
                          <a:solidFill>
                            <a:schemeClr val="tx1"/>
                          </a:solidFill>
                          <a:effectLst/>
                          <a:latin typeface="+mn-lt"/>
                          <a:cs typeface="Arial" pitchFamily="34" charset="0"/>
                        </a:rPr>
                        <a:t>9</a:t>
                      </a:r>
                      <a:r>
                        <a:rPr kumimoji="0" lang="en-GB" sz="1200" b="1" i="0" u="none" strike="noStrike" cap="none" normalizeH="0" baseline="0" dirty="0" smtClean="0">
                          <a:ln>
                            <a:noFill/>
                          </a:ln>
                          <a:solidFill>
                            <a:schemeClr val="tx1"/>
                          </a:solidFill>
                          <a:effectLst/>
                          <a:latin typeface="+mn-lt"/>
                          <a:cs typeface="Arial" pitchFamily="34" charset="0"/>
                        </a:rPr>
                        <a:t>,5</a:t>
                      </a:r>
                      <a:r>
                        <a:rPr kumimoji="0" lang="el-GR" sz="1200" b="1" i="0" u="none" strike="noStrike" cap="none" normalizeH="0" baseline="0" dirty="0" smtClean="0">
                          <a:ln>
                            <a:noFill/>
                          </a:ln>
                          <a:solidFill>
                            <a:schemeClr val="tx1"/>
                          </a:solidFill>
                          <a:effectLst/>
                          <a:latin typeface="+mn-lt"/>
                          <a:cs typeface="Arial" pitchFamily="34" charset="0"/>
                        </a:rPr>
                        <a:t>8</a:t>
                      </a:r>
                      <a:r>
                        <a:rPr kumimoji="0" lang="en-GB" sz="1200" b="1" i="0" u="none" strike="noStrike" cap="none" normalizeH="0" baseline="0" dirty="0" smtClean="0">
                          <a:ln>
                            <a:noFill/>
                          </a:ln>
                          <a:solidFill>
                            <a:schemeClr val="tx1"/>
                          </a:solidFill>
                          <a:effectLst/>
                          <a:latin typeface="+mn-lt"/>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2,29</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smtClean="0">
                          <a:ln>
                            <a:noFill/>
                          </a:ln>
                          <a:solidFill>
                            <a:schemeClr val="tx1"/>
                          </a:solidFill>
                          <a:effectLst/>
                          <a:latin typeface="+mn-lt"/>
                          <a:cs typeface="Arial" pitchFamily="34" charset="0"/>
                        </a:rPr>
                        <a:t>13</a:t>
                      </a:r>
                      <a:r>
                        <a:rPr kumimoji="0" lang="el-GR" sz="1200" b="1" i="0" u="none" strike="noStrike" cap="none" normalizeH="0" baseline="0" smtClean="0">
                          <a:ln>
                            <a:noFill/>
                          </a:ln>
                          <a:solidFill>
                            <a:schemeClr val="tx1"/>
                          </a:solidFill>
                          <a:effectLst/>
                          <a:latin typeface="+mn-lt"/>
                          <a:cs typeface="Arial" pitchFamily="34" charset="0"/>
                        </a:rPr>
                        <a:t>1</a:t>
                      </a:r>
                      <a:r>
                        <a:rPr kumimoji="0" lang="en-GB" sz="1200" b="1" i="0" u="none" strike="noStrike" cap="none" normalizeH="0" baseline="0" smtClean="0">
                          <a:ln>
                            <a:noFill/>
                          </a:ln>
                          <a:solidFill>
                            <a:schemeClr val="tx1"/>
                          </a:solidFill>
                          <a:effectLst/>
                          <a:latin typeface="+mn-lt"/>
                          <a:cs typeface="Arial" pitchFamily="34" charset="0"/>
                        </a:rPr>
                        <a:t>,1</a:t>
                      </a:r>
                      <a:r>
                        <a:rPr kumimoji="0" lang="el-GR" sz="1200" b="1" i="0" u="none" strike="noStrike" cap="none" normalizeH="0" baseline="0" smtClean="0">
                          <a:ln>
                            <a:noFill/>
                          </a:ln>
                          <a:solidFill>
                            <a:schemeClr val="tx1"/>
                          </a:solidFill>
                          <a:effectLst/>
                          <a:latin typeface="+mn-lt"/>
                          <a:cs typeface="Arial" pitchFamily="34" charset="0"/>
                        </a:rPr>
                        <a:t>0</a:t>
                      </a:r>
                      <a:r>
                        <a:rPr kumimoji="0" lang="en-GB" sz="1200" b="1" i="0" u="none" strike="noStrike" cap="none" normalizeH="0" baseline="0" smtClean="0">
                          <a:ln>
                            <a:noFill/>
                          </a:ln>
                          <a:solidFill>
                            <a:schemeClr val="tx1"/>
                          </a:solidFill>
                          <a:effectLst/>
                          <a:latin typeface="+mn-lt"/>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1,37</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smtClean="0">
                          <a:ln>
                            <a:noFill/>
                          </a:ln>
                          <a:solidFill>
                            <a:schemeClr val="tx1"/>
                          </a:solidFill>
                          <a:effectLst/>
                          <a:latin typeface="+mn-lt"/>
                          <a:cs typeface="Arial" pitchFamily="34" charset="0"/>
                        </a:rPr>
                        <a:t>78</a:t>
                      </a:r>
                      <a:r>
                        <a:rPr kumimoji="0" lang="en-GB" sz="1200" b="1" i="0" u="none" strike="noStrike" cap="none" normalizeH="0" baseline="0" smtClean="0">
                          <a:ln>
                            <a:noFill/>
                          </a:ln>
                          <a:solidFill>
                            <a:schemeClr val="tx1"/>
                          </a:solidFill>
                          <a:effectLst/>
                          <a:latin typeface="+mn-lt"/>
                          <a:cs typeface="Arial" pitchFamily="34" charset="0"/>
                        </a:rPr>
                        <a:t>,</a:t>
                      </a:r>
                      <a:r>
                        <a:rPr kumimoji="0" lang="el-GR" sz="1200" b="1" i="0" u="none" strike="noStrike" cap="none" normalizeH="0" baseline="0" smtClean="0">
                          <a:ln>
                            <a:noFill/>
                          </a:ln>
                          <a:solidFill>
                            <a:schemeClr val="tx1"/>
                          </a:solidFill>
                          <a:effectLst/>
                          <a:latin typeface="+mn-lt"/>
                          <a:cs typeface="Arial" pitchFamily="34" charset="0"/>
                        </a:rPr>
                        <a:t>39</a:t>
                      </a:r>
                      <a:r>
                        <a:rPr kumimoji="0" lang="en-GB" sz="1200" b="1" i="0" u="none" strike="noStrike" cap="none" normalizeH="0" baseline="0" smtClean="0">
                          <a:ln>
                            <a:noFill/>
                          </a:ln>
                          <a:solidFill>
                            <a:schemeClr val="tx1"/>
                          </a:solidFill>
                          <a:effectLst/>
                          <a:latin typeface="+mn-lt"/>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l-GR" sz="1200" b="1" i="0" u="none" strike="noStrike" cap="none" normalizeH="0" baseline="0" dirty="0" smtClean="0">
                          <a:ln>
                            <a:noFill/>
                          </a:ln>
                          <a:solidFill>
                            <a:schemeClr val="tx1"/>
                          </a:solidFill>
                          <a:effectLst/>
                          <a:latin typeface="+mn-lt"/>
                          <a:cs typeface="Arial" pitchFamily="34" charset="0"/>
                        </a:rPr>
                        <a:t>1,80</a:t>
                      </a:r>
                    </a:p>
                    <a:p>
                      <a:pPr marL="342900" marR="0" lvl="0" indent="-342900" algn="ctr" defTabSz="914400" rtl="0" eaLnBrk="1" fontAlgn="base" latinLnBrk="0" hangingPunct="1">
                        <a:lnSpc>
                          <a:spcPct val="100000"/>
                        </a:lnSpc>
                        <a:spcBef>
                          <a:spcPct val="20000"/>
                        </a:spcBef>
                        <a:spcAft>
                          <a:spcPct val="0"/>
                        </a:spcAft>
                        <a:buClr>
                          <a:schemeClr val="folHlink"/>
                        </a:buClr>
                        <a:buSzPct val="60000"/>
                        <a:buFont typeface="Wingdings" pitchFamily="2" charset="2"/>
                        <a:buNone/>
                        <a:tabLst/>
                      </a:pPr>
                      <a:r>
                        <a:rPr kumimoji="0" lang="en-GB" sz="1200" b="1" i="0" u="none" strike="noStrike" cap="none" normalizeH="0" baseline="0" dirty="0" smtClean="0">
                          <a:ln>
                            <a:noFill/>
                          </a:ln>
                          <a:solidFill>
                            <a:schemeClr val="tx1"/>
                          </a:solidFill>
                          <a:effectLst/>
                          <a:latin typeface="+mn-lt"/>
                          <a:cs typeface="Arial" pitchFamily="34" charset="0"/>
                        </a:rPr>
                        <a:t>10</a:t>
                      </a:r>
                      <a:r>
                        <a:rPr kumimoji="0" lang="el-GR" sz="1200" b="1" i="0" u="none" strike="noStrike" cap="none" normalizeH="0" baseline="0" dirty="0" smtClean="0">
                          <a:ln>
                            <a:noFill/>
                          </a:ln>
                          <a:solidFill>
                            <a:schemeClr val="tx1"/>
                          </a:solidFill>
                          <a:effectLst/>
                          <a:latin typeface="+mn-lt"/>
                          <a:cs typeface="Arial" pitchFamily="34" charset="0"/>
                        </a:rPr>
                        <a:t>3</a:t>
                      </a:r>
                      <a:r>
                        <a:rPr kumimoji="0" lang="en-GB" sz="1200" b="1" i="0" u="none" strike="noStrike" cap="none" normalizeH="0" baseline="0" dirty="0" smtClean="0">
                          <a:ln>
                            <a:noFill/>
                          </a:ln>
                          <a:solidFill>
                            <a:schemeClr val="tx1"/>
                          </a:solidFill>
                          <a:effectLst/>
                          <a:latin typeface="+mn-lt"/>
                          <a:cs typeface="Arial" pitchFamily="34" charset="0"/>
                        </a:rPr>
                        <a:t>,</a:t>
                      </a:r>
                      <a:r>
                        <a:rPr kumimoji="0" lang="el-GR" sz="1200" b="1" i="0" u="none" strike="noStrike" cap="none" normalizeH="0" baseline="0" dirty="0" smtClean="0">
                          <a:ln>
                            <a:noFill/>
                          </a:ln>
                          <a:solidFill>
                            <a:schemeClr val="tx1"/>
                          </a:solidFill>
                          <a:effectLst/>
                          <a:latin typeface="+mn-lt"/>
                          <a:cs typeface="Arial" pitchFamily="34" charset="0"/>
                        </a:rPr>
                        <a:t>27</a:t>
                      </a:r>
                      <a:r>
                        <a:rPr kumimoji="0" lang="en-GB" sz="1200" b="1" i="0" u="none" strike="noStrike" cap="none" normalizeH="0" baseline="0" dirty="0" smtClean="0">
                          <a:ln>
                            <a:noFill/>
                          </a:ln>
                          <a:solidFill>
                            <a:schemeClr val="tx1"/>
                          </a:solidFill>
                          <a:effectLst/>
                          <a:latin typeface="+mn-lt"/>
                          <a:cs typeface="Arial" pitchFamily="34" charset="0"/>
                        </a:rPr>
                        <a:t>%</a:t>
                      </a: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ln>
                          <a:solidFill>
                            <a:schemeClr val="bg1"/>
                          </a:solidFill>
                        </a:ln>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extLst>
      <p:ext uri="{BB962C8B-B14F-4D97-AF65-F5344CB8AC3E}">
        <p14:creationId xmlns="" xmlns:p14="http://schemas.microsoft.com/office/powerpoint/2010/main" val="40766661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37220"/>
            <a:ext cx="8229600" cy="952500"/>
          </a:xfrm>
        </p:spPr>
        <p:txBody>
          <a:bodyPr>
            <a:noAutofit/>
          </a:bodyPr>
          <a:lstStyle/>
          <a:p>
            <a:r>
              <a:rPr lang="el-GR" sz="3400" dirty="0" smtClean="0"/>
              <a:t>Ανάλυση με πίνακες τάσης</a:t>
            </a:r>
            <a:endParaRPr lang="el-GR" sz="3400" dirty="0"/>
          </a:p>
        </p:txBody>
      </p:sp>
      <p:sp>
        <p:nvSpPr>
          <p:cNvPr id="3" name="Content Placeholder 2"/>
          <p:cNvSpPr>
            <a:spLocks noGrp="1"/>
          </p:cNvSpPr>
          <p:nvPr>
            <p:ph idx="1"/>
          </p:nvPr>
        </p:nvSpPr>
        <p:spPr>
          <a:xfrm>
            <a:off x="395536" y="1273325"/>
            <a:ext cx="8229600" cy="2880320"/>
          </a:xfrm>
        </p:spPr>
        <p:txBody>
          <a:bodyPr>
            <a:noAutofit/>
          </a:bodyPr>
          <a:lstStyle/>
          <a:p>
            <a:pPr marL="0" indent="0" algn="just">
              <a:buNone/>
            </a:pPr>
            <a:r>
              <a:rPr lang="en-US" sz="2400" dirty="0" smtClean="0">
                <a:cs typeface="Times New Roman" pitchFamily="18" charset="0"/>
              </a:rPr>
              <a:t>H</a:t>
            </a:r>
            <a:r>
              <a:rPr lang="el-GR" sz="2400" dirty="0" smtClean="0">
                <a:cs typeface="Times New Roman" pitchFamily="18" charset="0"/>
              </a:rPr>
              <a:t> ανάλυση με πίνακες τάσης συνίσταται στην επιλογή ενός έτους βάσης και εν συνεχεία στον υπολογισμό των βασικών μεγεθών επί της τιμής του έτους βάσης. Πρόκειται ουσιαστικά για τον υπολογισμό της σωρευτικής μεταβολής.</a:t>
            </a:r>
          </a:p>
          <a:p>
            <a:pPr marL="0" indent="0" algn="just">
              <a:buNone/>
            </a:pPr>
            <a:r>
              <a:rPr lang="el-GR" sz="2400" dirty="0" smtClean="0">
                <a:cs typeface="Times New Roman" pitchFamily="18" charset="0"/>
              </a:rPr>
              <a:t> Συγκεκριμένα, αν έχουμε τη χρονική στιγμή t, το υπό εξέταση μέγεθος Χ είχε τιμή </a:t>
            </a:r>
            <a:r>
              <a:rPr lang="el-GR" sz="2400" dirty="0" err="1" smtClean="0">
                <a:cs typeface="Times New Roman" pitchFamily="18" charset="0"/>
              </a:rPr>
              <a:t>Xt</a:t>
            </a:r>
            <a:r>
              <a:rPr lang="el-GR" sz="2400" dirty="0" smtClean="0">
                <a:cs typeface="Times New Roman" pitchFamily="18" charset="0"/>
              </a:rPr>
              <a:t>, τότε ο υπολογισμός της τάσης του για οποιαδήποτε μελλοντική στιγμή (</a:t>
            </a:r>
            <a:r>
              <a:rPr lang="el-GR" sz="2400" dirty="0" err="1" smtClean="0">
                <a:cs typeface="Times New Roman" pitchFamily="18" charset="0"/>
              </a:rPr>
              <a:t>t+n</a:t>
            </a:r>
            <a:r>
              <a:rPr lang="el-GR" sz="2400" dirty="0" smtClean="0">
                <a:cs typeface="Times New Roman" pitchFamily="18" charset="0"/>
              </a:rPr>
              <a:t>) γίνεται με τον τύπο:</a:t>
            </a:r>
            <a:endParaRPr lang="el-GR" sz="2400" dirty="0" smtClean="0"/>
          </a:p>
          <a:p>
            <a:pPr indent="457200">
              <a:buNone/>
            </a:pPr>
            <a:endParaRPr lang="en-US" sz="2400" dirty="0" smtClean="0">
              <a:cs typeface="Times New Roman" pitchFamily="18" charset="0"/>
            </a:endParaRPr>
          </a:p>
          <a:p>
            <a:pPr marL="609600" indent="-609600">
              <a:lnSpc>
                <a:spcPct val="80000"/>
              </a:lnSpc>
              <a:buNone/>
            </a:pPr>
            <a:endParaRPr lang="el-GR" sz="2400" dirty="0" smtClean="0"/>
          </a:p>
        </p:txBody>
      </p:sp>
      <p:sp>
        <p:nvSpPr>
          <p:cNvPr id="4" name="Slide Number Placeholder 3"/>
          <p:cNvSpPr>
            <a:spLocks noGrp="1"/>
          </p:cNvSpPr>
          <p:nvPr>
            <p:ph type="sldNum" sz="quarter" idx="12"/>
          </p:nvPr>
        </p:nvSpPr>
        <p:spPr/>
        <p:txBody>
          <a:bodyPr/>
          <a:lstStyle/>
          <a:p>
            <a:fld id="{95390251-5B84-4D2F-A9C7-1C62C4738B3F}" type="slidenum">
              <a:rPr lang="el-GR" smtClean="0"/>
              <a:pPr/>
              <a:t>14</a:t>
            </a:fld>
            <a:endParaRPr lang="el-GR"/>
          </a:p>
        </p:txBody>
      </p:sp>
      <p:pic>
        <p:nvPicPr>
          <p:cNvPr id="5" name="Picture 1"/>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55776" y="4441676"/>
            <a:ext cx="2901950" cy="785812"/>
          </a:xfrm>
          <a:prstGeom prst="rect">
            <a:avLst/>
          </a:prstGeom>
          <a:noFill/>
          <a:ln w="9525">
            <a:noFill/>
            <a:miter lim="800000"/>
            <a:headEnd/>
            <a:tailEnd/>
          </a:ln>
        </p:spPr>
      </p:pic>
    </p:spTree>
    <p:extLst>
      <p:ext uri="{BB962C8B-B14F-4D97-AF65-F5344CB8AC3E}">
        <p14:creationId xmlns="" xmlns:p14="http://schemas.microsoft.com/office/powerpoint/2010/main" val="39769565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Αθανασοπούλου, Κ., </a:t>
            </a:r>
            <a:r>
              <a:rPr lang="el-GR" sz="1400" dirty="0" err="1" smtClean="0"/>
              <a:t>Γεωργοπούλου</a:t>
            </a:r>
            <a:r>
              <a:rPr lang="el-GR" sz="1400" dirty="0" smtClean="0"/>
              <a:t> Α., </a:t>
            </a:r>
            <a:r>
              <a:rPr lang="el-GR" sz="1400" dirty="0" err="1" smtClean="0"/>
              <a:t>Μπέλλα</a:t>
            </a:r>
            <a:r>
              <a:rPr lang="el-GR" sz="1400" dirty="0" smtClean="0"/>
              <a:t>, Α. (2008) Ανάλυση λογιστικών καταστάσεων. Τμήμα διοίκησης επιχειρήσεων, Πανεπιστήμιο Πατρών.</a:t>
            </a:r>
          </a:p>
          <a:p>
            <a:pPr>
              <a:buNone/>
            </a:pPr>
            <a:r>
              <a:rPr lang="el-GR" sz="1400" dirty="0" smtClean="0"/>
              <a:t>Βρανάς Ανδρέας (1991). Υποδείγματα πιθανότητας για την πρόγνωση της οικονομικής αποτυχίας Ελληνικών βιομηχανικών επιχειρήσεων. </a:t>
            </a:r>
            <a:r>
              <a:rPr lang="el-GR" sz="1400" i="1" dirty="0" smtClean="0"/>
              <a:t>«ΣΠΟΥΔΑΙ»</a:t>
            </a:r>
            <a:r>
              <a:rPr lang="el-GR" sz="1400" dirty="0" smtClean="0"/>
              <a:t>, Τόμος 41, Τεύχος 4ο, Πανεπιστήμιο Πειραιώς, σελ 431 </a:t>
            </a:r>
          </a:p>
          <a:p>
            <a:pPr>
              <a:buNone/>
            </a:pPr>
            <a:r>
              <a:rPr lang="el-GR" sz="1400" dirty="0" err="1" smtClean="0"/>
              <a:t>Κιόχος</a:t>
            </a:r>
            <a:r>
              <a:rPr lang="el-GR" sz="1400" dirty="0" smtClean="0"/>
              <a:t> Π, Παπανικολάου Γ., Θάνος Γ. (2002) Χρηματοοικονομική Διοίκηση και Πολιτική, Σύγχρονη Εκδοτική, Αθήνα</a:t>
            </a:r>
          </a:p>
          <a:p>
            <a:pPr>
              <a:buNone/>
            </a:pPr>
            <a:r>
              <a:rPr lang="el-GR" sz="1400" dirty="0" smtClean="0"/>
              <a:t>Λαζαρίδης, Γ., Παπαδόπουλος, Δ., (2002). </a:t>
            </a:r>
            <a:r>
              <a:rPr lang="el-GR" sz="1400" i="1" dirty="0" smtClean="0"/>
              <a:t>Χρηματοοικονομική Διοίκηση. Τεύχος Β.</a:t>
            </a:r>
            <a:r>
              <a:rPr lang="el-GR" sz="1400" dirty="0" smtClean="0"/>
              <a:t> Θεσσαλονίκη : εκδόσεις Λαζαρίδης- Παπαδόπουλος</a:t>
            </a:r>
            <a:endParaRPr lang="el-GR" altLang="zh-CN" sz="1400" dirty="0" smtClean="0"/>
          </a:p>
          <a:p>
            <a:pPr>
              <a:buNone/>
            </a:pPr>
            <a:r>
              <a:rPr lang="el-GR" sz="1400" dirty="0" smtClean="0"/>
              <a:t>Νιάρχος Ν. (2004). Χρηματοοικονομική Ανάλυση Λογιστικών Καταστάσεων , Εκδόσεις </a:t>
            </a:r>
            <a:r>
              <a:rPr lang="el-GR" sz="1400" dirty="0" err="1" smtClean="0"/>
              <a:t>Σταμούλης</a:t>
            </a:r>
            <a:r>
              <a:rPr lang="el-GR" sz="1400" dirty="0" smtClean="0"/>
              <a:t> , Αθήνα.</a:t>
            </a:r>
          </a:p>
          <a:p>
            <a:pPr>
              <a:buNone/>
            </a:pPr>
            <a:r>
              <a:rPr lang="el-GR" sz="1400" dirty="0" smtClean="0"/>
              <a:t>Νιάρχος, Ν., </a:t>
            </a:r>
            <a:r>
              <a:rPr lang="el-GR" sz="1400" dirty="0" err="1" smtClean="0"/>
              <a:t>Αλεξάκης</a:t>
            </a:r>
            <a:r>
              <a:rPr lang="el-GR" sz="1400" dirty="0" smtClean="0"/>
              <a:t>, Χ., </a:t>
            </a:r>
            <a:r>
              <a:rPr lang="el-GR" sz="1400" dirty="0" err="1" smtClean="0"/>
              <a:t>Ηρειώτης</a:t>
            </a:r>
            <a:r>
              <a:rPr lang="el-GR" sz="1400" dirty="0" smtClean="0"/>
              <a:t>, Ν. (2004), Ασκήσεις χρηματοοικονομικής λογιστικής και ανάλυσης λογιστικών καταστάσεων. Αθήνα: Κριτική.</a:t>
            </a: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l-GR" sz="1400" dirty="0" smtClean="0"/>
              <a:t>Παπαδόπουλος, Δ.,(1986). </a:t>
            </a:r>
            <a:r>
              <a:rPr lang="el-GR" sz="1400" i="1" dirty="0" smtClean="0"/>
              <a:t>Ανάλυση Χρηματοοικονομικών Καταστάσεων της Επιχείρησης. Β Έκδοση. Τόμος Α΄</a:t>
            </a:r>
            <a:r>
              <a:rPr lang="en-US" sz="1400" i="1" dirty="0" smtClean="0"/>
              <a:t>&amp;B</a:t>
            </a:r>
            <a:r>
              <a:rPr lang="el-GR" sz="1400" i="1" dirty="0" smtClean="0"/>
              <a:t>΄.</a:t>
            </a:r>
            <a:r>
              <a:rPr lang="el-GR" sz="1400" dirty="0" smtClean="0"/>
              <a:t> Θεσσαλονίκη : εκδόσεις Παρατηρητής.</a:t>
            </a:r>
            <a:endParaRPr lang="en-US" sz="1400" dirty="0" smtClean="0"/>
          </a:p>
          <a:p>
            <a:pPr>
              <a:buNone/>
            </a:pPr>
            <a:r>
              <a:rPr lang="el-GR" sz="1400" dirty="0" smtClean="0"/>
              <a:t>Σωτηριάδης Μ. (2005).Οικονομικό </a:t>
            </a:r>
            <a:r>
              <a:rPr lang="en-US" sz="1400" dirty="0" smtClean="0"/>
              <a:t>Management </a:t>
            </a:r>
            <a:r>
              <a:rPr lang="el-GR" sz="1400" dirty="0" smtClean="0"/>
              <a:t>Ξενοδοχειακών Επιχειρήσεων. Εκδόσεις Προπομπός , Αθήνα. </a:t>
            </a:r>
            <a:r>
              <a:rPr lang="en-GB" sz="1400" dirty="0" smtClean="0"/>
              <a:t>Andrew, W. P., &amp; </a:t>
            </a:r>
            <a:r>
              <a:rPr lang="en-GB" sz="1400" dirty="0" err="1" smtClean="0"/>
              <a:t>Schmidgall</a:t>
            </a:r>
            <a:r>
              <a:rPr lang="en-GB" sz="1400" dirty="0" smtClean="0"/>
              <a:t>, R. S. (1993). </a:t>
            </a:r>
            <a:r>
              <a:rPr lang="en-GB" sz="1400" i="1" dirty="0" smtClean="0"/>
              <a:t>Financial management for the hospitality industry</a:t>
            </a:r>
            <a:r>
              <a:rPr lang="en-GB" sz="1400" dirty="0" smtClean="0"/>
              <a:t>. Lansing, MI: Educational Institute of  the American Hotel &amp; Lodging Association</a:t>
            </a:r>
            <a:endParaRPr lang="el-GR" altLang="zh-CN" sz="1400" dirty="0" smtClean="0"/>
          </a:p>
          <a:p>
            <a:pPr>
              <a:buNone/>
            </a:pPr>
            <a:r>
              <a:rPr lang="en-US" sz="1400" dirty="0" smtClean="0"/>
              <a:t>Bragg, S. (2002), Business Ratios and Formulas a Comprehensive Guide. New Jersey</a:t>
            </a:r>
            <a:r>
              <a:rPr lang="en-GB" sz="1400" dirty="0" smtClean="0"/>
              <a:t>: </a:t>
            </a:r>
            <a:r>
              <a:rPr lang="en-US" sz="1400" dirty="0" smtClean="0"/>
              <a:t>John Wiley &amp; Sons.</a:t>
            </a:r>
            <a:endParaRPr lang="el-GR" sz="1400" dirty="0" smtClean="0"/>
          </a:p>
          <a:p>
            <a:pPr>
              <a:buNone/>
            </a:pPr>
            <a:r>
              <a:rPr lang="en-US" sz="1400" dirty="0" smtClean="0"/>
              <a:t>Chew, D. H.,(1997). </a:t>
            </a:r>
            <a:r>
              <a:rPr lang="en-US" sz="1400" i="1" dirty="0" smtClean="0"/>
              <a:t>Studies in International Corporate Finance and Governance Systems</a:t>
            </a:r>
            <a:r>
              <a:rPr lang="en-US" sz="1400" dirty="0" smtClean="0"/>
              <a:t>. New York, Oxford : Oxford University Press </a:t>
            </a:r>
            <a:endParaRPr lang="el-GR" sz="1400" dirty="0" smtClean="0"/>
          </a:p>
          <a:p>
            <a:pPr>
              <a:buNone/>
            </a:pPr>
            <a:r>
              <a:rPr lang="de-DE" sz="1400" dirty="0" err="1" smtClean="0"/>
              <a:t>Coltman</a:t>
            </a:r>
            <a:r>
              <a:rPr lang="de-DE" sz="1400" dirty="0" smtClean="0"/>
              <a:t>, M. M., &amp; </a:t>
            </a:r>
            <a:r>
              <a:rPr lang="de-DE" sz="1400" dirty="0" err="1" smtClean="0"/>
              <a:t>Jagels</a:t>
            </a:r>
            <a:r>
              <a:rPr lang="de-DE" sz="1400" dirty="0" smtClean="0"/>
              <a:t>, M. G. (2001). </a:t>
            </a:r>
            <a:r>
              <a:rPr lang="en-GB" sz="1400" i="1" dirty="0" smtClean="0"/>
              <a:t>Hospitality management accounting</a:t>
            </a:r>
            <a:r>
              <a:rPr lang="en-GB" sz="1400" dirty="0" smtClean="0"/>
              <a:t>, 7th ed. New York: Wiley </a:t>
            </a:r>
            <a:r>
              <a:rPr lang="en-US" sz="1400" dirty="0" smtClean="0"/>
              <a:t>Emmanuel, C.</a:t>
            </a:r>
            <a:r>
              <a:rPr lang="en-GB" sz="1400" dirty="0" smtClean="0"/>
              <a:t>, </a:t>
            </a:r>
            <a:r>
              <a:rPr lang="en-GB" sz="1400" dirty="0" err="1" smtClean="0"/>
              <a:t>Otley</a:t>
            </a:r>
            <a:r>
              <a:rPr lang="en-GB" sz="1400" dirty="0" smtClean="0"/>
              <a:t>, D., Merchant, K. (1990), Accounting for management control. London: </a:t>
            </a:r>
            <a:r>
              <a:rPr lang="en-US" sz="1400" dirty="0" smtClean="0"/>
              <a:t>Chapman &amp; Hall</a:t>
            </a:r>
            <a:endParaRPr lang="el-GR" sz="1400" dirty="0" smtClean="0"/>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Βιβλιογραφία</a:t>
            </a:r>
            <a:endParaRPr lang="el-GR" dirty="0"/>
          </a:p>
        </p:txBody>
      </p:sp>
      <p:sp>
        <p:nvSpPr>
          <p:cNvPr id="3" name="Θέση περιεχομένου 2"/>
          <p:cNvSpPr>
            <a:spLocks noGrp="1"/>
          </p:cNvSpPr>
          <p:nvPr>
            <p:ph idx="1"/>
          </p:nvPr>
        </p:nvSpPr>
        <p:spPr>
          <a:xfrm>
            <a:off x="437785" y="1300518"/>
            <a:ext cx="8240150" cy="3852804"/>
          </a:xfrm>
        </p:spPr>
        <p:txBody>
          <a:bodyPr>
            <a:noAutofit/>
          </a:bodyPr>
          <a:lstStyle/>
          <a:p>
            <a:pPr>
              <a:buNone/>
            </a:pPr>
            <a:r>
              <a:rPr lang="en-US" sz="1400" dirty="0" err="1" smtClean="0"/>
              <a:t>Fridson</a:t>
            </a:r>
            <a:r>
              <a:rPr lang="en-US" sz="1400" dirty="0" smtClean="0"/>
              <a:t>, M., Alvarez, F. (2002), Financial Statement Analysis</a:t>
            </a:r>
            <a:r>
              <a:rPr lang="en-GB" sz="1400" dirty="0" smtClean="0"/>
              <a:t>: A Practitioner’</a:t>
            </a:r>
            <a:r>
              <a:rPr lang="en-US" sz="1400" dirty="0" smtClean="0"/>
              <a:t>s Guide. New Jersey</a:t>
            </a:r>
            <a:r>
              <a:rPr lang="en-GB" sz="1400" dirty="0" smtClean="0"/>
              <a:t>: </a:t>
            </a:r>
            <a:r>
              <a:rPr lang="en-US" sz="1400" dirty="0" smtClean="0"/>
              <a:t>John Wiley</a:t>
            </a:r>
            <a:r>
              <a:rPr lang="en-GB" sz="1400" dirty="0" smtClean="0"/>
              <a:t> &amp; </a:t>
            </a:r>
            <a:r>
              <a:rPr lang="en-US" sz="1400" dirty="0" smtClean="0"/>
              <a:t>Sons</a:t>
            </a:r>
            <a:endParaRPr lang="el-GR" sz="1400" dirty="0" smtClean="0"/>
          </a:p>
          <a:p>
            <a:pPr>
              <a:buNone/>
            </a:pPr>
            <a:r>
              <a:rPr lang="en-GB" sz="1400" dirty="0" err="1" smtClean="0"/>
              <a:t>Kisang</a:t>
            </a:r>
            <a:r>
              <a:rPr lang="en-GB" sz="1400" dirty="0" smtClean="0"/>
              <a:t> </a:t>
            </a:r>
            <a:r>
              <a:rPr lang="en-GB" sz="1400" dirty="0" err="1" smtClean="0"/>
              <a:t>Ryu</a:t>
            </a:r>
            <a:r>
              <a:rPr lang="en-GB" sz="1400" dirty="0" smtClean="0"/>
              <a:t>, Shawn Jang (2004). Performance Measurement Through Cash Flow Ratios and Traditional Ratios: A Comparison of Commercial and Casino Hotel Companies, </a:t>
            </a:r>
            <a:r>
              <a:rPr lang="en-GB" sz="1400" i="1" dirty="0" smtClean="0"/>
              <a:t>Journal of Hospitality Financial Management</a:t>
            </a:r>
            <a:r>
              <a:rPr lang="en-GB" sz="1400" dirty="0" smtClean="0"/>
              <a:t>.  Vol. 12 (1), pp.13-25. </a:t>
            </a:r>
            <a:endParaRPr lang="el-GR" sz="1400" dirty="0" smtClean="0"/>
          </a:p>
          <a:p>
            <a:pPr>
              <a:buNone/>
            </a:pPr>
            <a:r>
              <a:rPr lang="en-GB" sz="1400" dirty="0" smtClean="0"/>
              <a:t>Mills, J. R., &amp; Yamamura, J. H. (1998). The power of cash flow ratios. </a:t>
            </a:r>
            <a:r>
              <a:rPr lang="en-GB" sz="1400" i="1" dirty="0" smtClean="0"/>
              <a:t>Journal of Accountancy</a:t>
            </a:r>
            <a:r>
              <a:rPr lang="en-GB" sz="1400" dirty="0" smtClean="0"/>
              <a:t>,186 (4), pp.53-62.</a:t>
            </a:r>
            <a:endParaRPr lang="el-GR" sz="1400" dirty="0" smtClean="0"/>
          </a:p>
          <a:p>
            <a:pPr>
              <a:buNone/>
            </a:pPr>
            <a:r>
              <a:rPr lang="en-GB" sz="1400" dirty="0" err="1" smtClean="0"/>
              <a:t>Schmidgall</a:t>
            </a:r>
            <a:r>
              <a:rPr lang="en-GB" sz="1400" dirty="0" smtClean="0"/>
              <a:t>, R. </a:t>
            </a:r>
            <a:r>
              <a:rPr lang="de-DE" sz="1400" dirty="0" smtClean="0"/>
              <a:t>S., Geller, A. N., &amp; </a:t>
            </a:r>
            <a:r>
              <a:rPr lang="de-DE" sz="1400" dirty="0" err="1" smtClean="0"/>
              <a:t>Ilvento</a:t>
            </a:r>
            <a:r>
              <a:rPr lang="de-DE" sz="1400" dirty="0" smtClean="0"/>
              <a:t>, C. (1993). </a:t>
            </a:r>
            <a:r>
              <a:rPr lang="en-GB" sz="1400" dirty="0" smtClean="0"/>
              <a:t>Financial analysis using the statement of cash flows. </a:t>
            </a:r>
            <a:r>
              <a:rPr lang="en-GB" sz="1400" i="1" dirty="0" smtClean="0"/>
              <a:t>Cornell Hotel and Restaurant Administration Quarterly</a:t>
            </a:r>
            <a:r>
              <a:rPr lang="en-GB" sz="1400" dirty="0" smtClean="0"/>
              <a:t>, Vol. 34 (1), pp. </a:t>
            </a:r>
            <a:r>
              <a:rPr lang="en-GB" sz="1400" smtClean="0"/>
              <a:t>46-53</a:t>
            </a:r>
            <a:endParaRPr lang="el-GR" sz="1400" dirty="0">
              <a:ea typeface="Arial Unicode MS"/>
              <a:cs typeface="Times New Roman" pitchFamily="18" charset="0"/>
            </a:endParaRPr>
          </a:p>
        </p:txBody>
      </p:sp>
    </p:spTree>
    <p:extLst>
      <p:ext uri="{BB962C8B-B14F-4D97-AF65-F5344CB8AC3E}">
        <p14:creationId xmlns="" xmlns:p14="http://schemas.microsoft.com/office/powerpoint/2010/main" val="41913882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18</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lstStyle/>
          <a:p>
            <a:r>
              <a:rPr lang="el-GR" dirty="0"/>
              <a:t>Σημείωμα </a:t>
            </a:r>
            <a:r>
              <a:rPr lang="el-GR" dirty="0" smtClean="0"/>
              <a:t>Αναφοράς</a:t>
            </a:r>
            <a:endParaRPr lang="el-GR" dirty="0"/>
          </a:p>
        </p:txBody>
      </p:sp>
      <p:sp>
        <p:nvSpPr>
          <p:cNvPr id="2" name="Rectangle 1"/>
          <p:cNvSpPr/>
          <p:nvPr/>
        </p:nvSpPr>
        <p:spPr>
          <a:xfrm>
            <a:off x="348176" y="2259034"/>
            <a:ext cx="7938137" cy="1200327"/>
          </a:xfrm>
          <a:prstGeom prst="rect">
            <a:avLst/>
          </a:prstGeom>
        </p:spPr>
        <p:txBody>
          <a:bodyPr wrap="square" lIns="91436" tIns="45719" rIns="91436" bIns="45719">
            <a:spAutoFit/>
          </a:bodyPr>
          <a:lstStyle/>
          <a:p>
            <a:pPr algn="just"/>
            <a:r>
              <a:rPr lang="el-GR" sz="2400" dirty="0" err="1" smtClean="0">
                <a:solidFill>
                  <a:schemeClr val="bg1">
                    <a:lumMod val="50000"/>
                  </a:schemeClr>
                </a:solidFill>
              </a:rPr>
              <a:t>Διακομιχάλης</a:t>
            </a:r>
            <a:r>
              <a:rPr lang="el-GR" sz="2400" dirty="0" smtClean="0">
                <a:solidFill>
                  <a:schemeClr val="bg1">
                    <a:lumMod val="50000"/>
                  </a:schemeClr>
                </a:solidFill>
              </a:rPr>
              <a:t> Μ. (2015) Ανάλυση Χρηματοοικονομικών Καταστάσεων. ΤΕΙ Ηπείρου. Διαθέσιμο από:</a:t>
            </a:r>
          </a:p>
          <a:p>
            <a:pPr algn="just"/>
            <a:r>
              <a:rPr lang="en-US" sz="2400" dirty="0" smtClean="0">
                <a:solidFill>
                  <a:schemeClr val="bg1">
                    <a:lumMod val="50000"/>
                  </a:schemeClr>
                </a:solidFill>
                <a:hlinkClick r:id="rId5"/>
              </a:rPr>
              <a:t>http://oc-web.ioa.teiep.gr/OpenClass/courses/LOGO125/</a:t>
            </a:r>
            <a:endParaRPr lang="en-US" sz="2400" dirty="0" smtClean="0">
              <a:solidFill>
                <a:schemeClr val="bg1">
                  <a:lumMod val="50000"/>
                </a:schemeClr>
              </a:solidFill>
            </a:endParaRPr>
          </a:p>
        </p:txBody>
      </p:sp>
    </p:spTree>
    <p:extLst>
      <p:ext uri="{BB962C8B-B14F-4D97-AF65-F5344CB8AC3E}">
        <p14:creationId xmlns="" xmlns:p14="http://schemas.microsoft.com/office/powerpoint/2010/main" val="24442207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Τίτλος 1"/>
          <p:cNvSpPr>
            <a:spLocks noGrp="1"/>
          </p:cNvSpPr>
          <p:nvPr>
            <p:ph type="title"/>
          </p:nvPr>
        </p:nvSpPr>
        <p:spPr>
          <a:xfrm>
            <a:off x="453327" y="1"/>
            <a:ext cx="8062025" cy="1007390"/>
          </a:xfrm>
        </p:spPr>
        <p:txBody>
          <a:bodyPr>
            <a:normAutofit/>
          </a:bodyPr>
          <a:lstStyle/>
          <a:p>
            <a:r>
              <a:rPr lang="el-GR" dirty="0"/>
              <a:t>Σημείωμα </a:t>
            </a:r>
            <a:r>
              <a:rPr lang="el-GR" dirty="0" err="1"/>
              <a:t>Αδειοδότησης</a:t>
            </a:r>
            <a:endParaRPr lang="el-GR" dirty="0"/>
          </a:p>
        </p:txBody>
      </p:sp>
      <p:sp>
        <p:nvSpPr>
          <p:cNvPr id="2" name="Rectangle 1"/>
          <p:cNvSpPr/>
          <p:nvPr/>
        </p:nvSpPr>
        <p:spPr>
          <a:xfrm>
            <a:off x="434604" y="1253192"/>
            <a:ext cx="8425932" cy="1938990"/>
          </a:xfrm>
          <a:prstGeom prst="rect">
            <a:avLst/>
          </a:prstGeom>
        </p:spPr>
        <p:txBody>
          <a:bodyPr wrap="square" lIns="91436" tIns="45719" rIns="91436" bIns="45719">
            <a:spAutoFit/>
          </a:bodyPr>
          <a:lstStyle/>
          <a:p>
            <a:pPr algn="just"/>
            <a:r>
              <a:rPr lang="el-GR" sz="2000" dirty="0">
                <a:solidFill>
                  <a:schemeClr val="bg1">
                    <a:lumMod val="50000"/>
                  </a:schemeClr>
                </a:solidFill>
              </a:rPr>
              <a:t>Το</a:t>
            </a:r>
            <a:r>
              <a:rPr lang="en-US" sz="2000" dirty="0">
                <a:solidFill>
                  <a:schemeClr val="bg1">
                    <a:lumMod val="50000"/>
                  </a:schemeClr>
                </a:solidFill>
              </a:rPr>
              <a:t> </a:t>
            </a:r>
            <a:r>
              <a:rPr lang="el-GR" sz="2000" dirty="0">
                <a:solidFill>
                  <a:schemeClr val="bg1">
                    <a:lumMod val="50000"/>
                  </a:schemeClr>
                </a:solidFill>
              </a:rPr>
              <a:t>παρόν υλικό διατίθεται με τους όρους της άδειας χρήσης </a:t>
            </a:r>
            <a:r>
              <a:rPr lang="el-GR" sz="2000" dirty="0" err="1">
                <a:solidFill>
                  <a:schemeClr val="bg1">
                    <a:lumMod val="50000"/>
                  </a:schemeClr>
                </a:solidFill>
              </a:rPr>
              <a:t>Creative</a:t>
            </a:r>
            <a:r>
              <a:rPr lang="en-US" sz="2000" dirty="0">
                <a:solidFill>
                  <a:schemeClr val="bg1">
                    <a:lumMod val="50000"/>
                  </a:schemeClr>
                </a:solidFill>
              </a:rPr>
              <a:t> </a:t>
            </a:r>
            <a:r>
              <a:rPr lang="el-GR" sz="2000" dirty="0" err="1">
                <a:solidFill>
                  <a:schemeClr val="bg1">
                    <a:lumMod val="50000"/>
                  </a:schemeClr>
                </a:solidFill>
              </a:rPr>
              <a:t>Commons</a:t>
            </a:r>
            <a:r>
              <a:rPr lang="en-US" sz="2000" dirty="0">
                <a:solidFill>
                  <a:schemeClr val="bg1">
                    <a:lumMod val="50000"/>
                  </a:schemeClr>
                </a:solidFill>
              </a:rPr>
              <a:t> </a:t>
            </a:r>
            <a:r>
              <a:rPr lang="el-GR" sz="2000" dirty="0">
                <a:solidFill>
                  <a:schemeClr val="bg1">
                    <a:lumMod val="50000"/>
                  </a:schemeClr>
                </a:solidFill>
              </a:rPr>
              <a:t>Αναφορά Δημιουργού-Μη Εμπορική Χρήση-Όχι Παράγωγα Έργα 4.0 Διεθνές [1] ή </a:t>
            </a:r>
            <a:r>
              <a:rPr lang="el-GR" sz="2000" dirty="0" smtClean="0">
                <a:solidFill>
                  <a:schemeClr val="bg1">
                    <a:lumMod val="50000"/>
                  </a:schemeClr>
                </a:solidFill>
              </a:rPr>
              <a:t>μεταγενέστερη.</a:t>
            </a:r>
            <a:r>
              <a:rPr lang="en-US" sz="2000" dirty="0" smtClean="0">
                <a:solidFill>
                  <a:schemeClr val="bg1">
                    <a:lumMod val="50000"/>
                  </a:schemeClr>
                </a:solidFill>
              </a:rPr>
              <a:t> </a:t>
            </a:r>
            <a:r>
              <a:rPr lang="el-GR" sz="2000" dirty="0">
                <a:solidFill>
                  <a:schemeClr val="bg1">
                    <a:lumMod val="50000"/>
                  </a:schemeClr>
                </a:solidFill>
              </a:rPr>
              <a:t>Εξαιρούνται</a:t>
            </a:r>
            <a:r>
              <a:rPr lang="en-US" sz="2000" dirty="0">
                <a:solidFill>
                  <a:schemeClr val="bg1">
                    <a:lumMod val="50000"/>
                  </a:schemeClr>
                </a:solidFill>
              </a:rPr>
              <a:t> </a:t>
            </a:r>
            <a:r>
              <a:rPr lang="el-GR" sz="2000" dirty="0">
                <a:solidFill>
                  <a:schemeClr val="bg1">
                    <a:lumMod val="50000"/>
                  </a:schemeClr>
                </a:solidFill>
              </a:rPr>
              <a:t>τα αυτοτελή έργα τρίτων π.χ. φωτογραφίες,</a:t>
            </a:r>
            <a:r>
              <a:rPr lang="en-US" sz="2000" dirty="0">
                <a:solidFill>
                  <a:schemeClr val="bg1">
                    <a:lumMod val="50000"/>
                  </a:schemeClr>
                </a:solidFill>
              </a:rPr>
              <a:t> </a:t>
            </a:r>
            <a:r>
              <a:rPr lang="el-GR" sz="2000" dirty="0">
                <a:solidFill>
                  <a:schemeClr val="bg1">
                    <a:lumMod val="50000"/>
                  </a:schemeClr>
                </a:solidFill>
              </a:rPr>
              <a:t>Διαγράμματα</a:t>
            </a:r>
            <a:r>
              <a:rPr lang="en-US" sz="2000" dirty="0">
                <a:solidFill>
                  <a:schemeClr val="bg1">
                    <a:lumMod val="50000"/>
                  </a:schemeClr>
                </a:solidFill>
              </a:rPr>
              <a:t> </a:t>
            </a:r>
            <a:r>
              <a:rPr lang="el-GR" sz="2000" dirty="0" err="1">
                <a:solidFill>
                  <a:schemeClr val="bg1">
                    <a:lumMod val="50000"/>
                  </a:schemeClr>
                </a:solidFill>
              </a:rPr>
              <a:t>κ.λ.π</a:t>
            </a:r>
            <a:r>
              <a:rPr lang="el-GR" sz="2000" dirty="0">
                <a:solidFill>
                  <a:schemeClr val="bg1">
                    <a:lumMod val="50000"/>
                  </a:schemeClr>
                </a:solidFill>
              </a:rPr>
              <a:t>.,</a:t>
            </a:r>
            <a:r>
              <a:rPr lang="en-US" sz="2000" dirty="0">
                <a:solidFill>
                  <a:schemeClr val="bg1">
                    <a:lumMod val="50000"/>
                  </a:schemeClr>
                </a:solidFill>
              </a:rPr>
              <a:t> </a:t>
            </a:r>
            <a:r>
              <a:rPr lang="el-GR" sz="2000" dirty="0">
                <a:solidFill>
                  <a:schemeClr val="bg1">
                    <a:lumMod val="50000"/>
                  </a:schemeClr>
                </a:solidFill>
              </a:rPr>
              <a:t>τα</a:t>
            </a:r>
            <a:r>
              <a:rPr lang="en-US" sz="2000" dirty="0">
                <a:solidFill>
                  <a:schemeClr val="bg1">
                    <a:lumMod val="50000"/>
                  </a:schemeClr>
                </a:solidFill>
              </a:rPr>
              <a:t> </a:t>
            </a:r>
            <a:r>
              <a:rPr lang="el-GR" sz="2000" dirty="0">
                <a:solidFill>
                  <a:schemeClr val="bg1">
                    <a:lumMod val="50000"/>
                  </a:schemeClr>
                </a:solidFill>
              </a:rPr>
              <a:t>οποία εμπεριέχονται σε αυτό και τα οποία</a:t>
            </a:r>
            <a:r>
              <a:rPr lang="en-US" sz="2000" dirty="0">
                <a:solidFill>
                  <a:schemeClr val="bg1">
                    <a:lumMod val="50000"/>
                  </a:schemeClr>
                </a:solidFill>
              </a:rPr>
              <a:t> </a:t>
            </a:r>
            <a:r>
              <a:rPr lang="el-GR" sz="2000" dirty="0">
                <a:solidFill>
                  <a:schemeClr val="bg1">
                    <a:lumMod val="50000"/>
                  </a:schemeClr>
                </a:solidFill>
              </a:rPr>
              <a:t>αναφέρονται μαζί με τους όρους χρήσης τους στο «Σημείωμα Χρήσης</a:t>
            </a:r>
            <a:r>
              <a:rPr lang="en-US" sz="2000" dirty="0">
                <a:solidFill>
                  <a:schemeClr val="bg1">
                    <a:lumMod val="50000"/>
                  </a:schemeClr>
                </a:solidFill>
              </a:rPr>
              <a:t> </a:t>
            </a:r>
            <a:r>
              <a:rPr lang="el-GR" sz="2000" dirty="0">
                <a:solidFill>
                  <a:schemeClr val="bg1">
                    <a:lumMod val="50000"/>
                  </a:schemeClr>
                </a:solidFill>
              </a:rPr>
              <a:t>Έργων</a:t>
            </a:r>
            <a:r>
              <a:rPr lang="en-US" sz="2000" dirty="0">
                <a:solidFill>
                  <a:schemeClr val="bg1">
                    <a:lumMod val="50000"/>
                  </a:schemeClr>
                </a:solidFill>
              </a:rPr>
              <a:t> </a:t>
            </a:r>
            <a:r>
              <a:rPr lang="el-GR" sz="2000" dirty="0">
                <a:solidFill>
                  <a:schemeClr val="bg1">
                    <a:lumMod val="50000"/>
                  </a:schemeClr>
                </a:solidFill>
              </a:rPr>
              <a:t>Τρίτων». </a:t>
            </a:r>
          </a:p>
        </p:txBody>
      </p:sp>
      <p:sp>
        <p:nvSpPr>
          <p:cNvPr id="12" name="Rectangle 11"/>
          <p:cNvSpPr/>
          <p:nvPr/>
        </p:nvSpPr>
        <p:spPr>
          <a:xfrm>
            <a:off x="740223" y="5010467"/>
            <a:ext cx="6568081" cy="369330"/>
          </a:xfrm>
          <a:prstGeom prst="rect">
            <a:avLst/>
          </a:prstGeom>
        </p:spPr>
        <p:txBody>
          <a:bodyPr wrap="square" lIns="91436" tIns="45719" rIns="91436" bIns="45719">
            <a:spAutoFit/>
          </a:bodyPr>
          <a:lstStyle/>
          <a:p>
            <a:pPr algn="ctr"/>
            <a:r>
              <a:rPr lang="en-US" dirty="0">
                <a:hlinkClick r:id="rId3"/>
              </a:rPr>
              <a:t>http://</a:t>
            </a:r>
            <a:r>
              <a:rPr lang="en-US" dirty="0" smtClean="0">
                <a:hlinkClick r:id="rId3"/>
              </a:rPr>
              <a:t>creativecommons.org/licenses/by-nc-nd/4.0/deed.el</a:t>
            </a:r>
            <a:r>
              <a:rPr lang="el-GR" dirty="0" smtClean="0"/>
              <a:t> </a:t>
            </a:r>
          </a:p>
        </p:txBody>
      </p:sp>
      <p:sp>
        <p:nvSpPr>
          <p:cNvPr id="3" name="Rectangle 2"/>
          <p:cNvSpPr/>
          <p:nvPr/>
        </p:nvSpPr>
        <p:spPr>
          <a:xfrm>
            <a:off x="590667" y="4950343"/>
            <a:ext cx="657544" cy="492440"/>
          </a:xfrm>
          <a:prstGeom prst="rect">
            <a:avLst/>
          </a:prstGeom>
        </p:spPr>
        <p:txBody>
          <a:bodyPr wrap="none" lIns="91436" tIns="45719" rIns="91436" bIns="45719">
            <a:spAutoFit/>
          </a:bodyPr>
          <a:lstStyle/>
          <a:p>
            <a:r>
              <a:rPr lang="el-GR" sz="2600" dirty="0">
                <a:solidFill>
                  <a:prstClr val="white">
                    <a:lumMod val="50000"/>
                  </a:prstClr>
                </a:solidFill>
              </a:rPr>
              <a:t>[1] </a:t>
            </a:r>
            <a:endParaRPr lang="en-US" dirty="0"/>
          </a:p>
        </p:txBody>
      </p:sp>
      <p:sp>
        <p:nvSpPr>
          <p:cNvPr id="4" name="Rectangle 3"/>
          <p:cNvSpPr/>
          <p:nvPr/>
        </p:nvSpPr>
        <p:spPr>
          <a:xfrm>
            <a:off x="434604" y="3865352"/>
            <a:ext cx="8329920" cy="707884"/>
          </a:xfrm>
          <a:prstGeom prst="rect">
            <a:avLst/>
          </a:prstGeom>
        </p:spPr>
        <p:txBody>
          <a:bodyPr wrap="square" lIns="91436" tIns="45719" rIns="91436" bIns="45719">
            <a:spAutoFit/>
          </a:bodyPr>
          <a:lstStyle/>
          <a:p>
            <a:pPr algn="just"/>
            <a:r>
              <a:rPr lang="el-GR" sz="2000" dirty="0">
                <a:solidFill>
                  <a:schemeClr val="bg1">
                    <a:lumMod val="50000"/>
                  </a:schemeClr>
                </a:solidFill>
              </a:rPr>
              <a:t>Ο δικαιούχος μπορεί να </a:t>
            </a:r>
            <a:r>
              <a:rPr lang="el-GR" sz="2000" dirty="0" smtClean="0">
                <a:solidFill>
                  <a:schemeClr val="bg1">
                    <a:lumMod val="50000"/>
                  </a:schemeClr>
                </a:solidFill>
              </a:rPr>
              <a:t>παρέχει </a:t>
            </a:r>
            <a:r>
              <a:rPr lang="el-GR" sz="2000" dirty="0">
                <a:solidFill>
                  <a:schemeClr val="bg1">
                    <a:lumMod val="50000"/>
                  </a:schemeClr>
                </a:solidFill>
              </a:rPr>
              <a:t>στον </a:t>
            </a:r>
            <a:r>
              <a:rPr lang="el-GR" sz="2000" dirty="0" err="1">
                <a:solidFill>
                  <a:schemeClr val="bg1">
                    <a:lumMod val="50000"/>
                  </a:schemeClr>
                </a:solidFill>
              </a:rPr>
              <a:t>αδειοδόχο</a:t>
            </a:r>
            <a:r>
              <a:rPr lang="en-US" sz="2000" dirty="0">
                <a:solidFill>
                  <a:schemeClr val="bg1">
                    <a:lumMod val="50000"/>
                  </a:schemeClr>
                </a:solidFill>
              </a:rPr>
              <a:t> </a:t>
            </a:r>
            <a:r>
              <a:rPr lang="el-GR" sz="2000" dirty="0">
                <a:solidFill>
                  <a:schemeClr val="bg1">
                    <a:lumMod val="50000"/>
                  </a:schemeClr>
                </a:solidFill>
              </a:rPr>
              <a:t>ξεχωριστή άδεια να </a:t>
            </a:r>
            <a:r>
              <a:rPr lang="en-US" sz="2000" dirty="0">
                <a:solidFill>
                  <a:schemeClr val="bg1">
                    <a:lumMod val="50000"/>
                  </a:schemeClr>
                </a:solidFill>
              </a:rPr>
              <a:t> </a:t>
            </a:r>
            <a:r>
              <a:rPr lang="el-GR" sz="2000" dirty="0">
                <a:solidFill>
                  <a:schemeClr val="bg1">
                    <a:lumMod val="50000"/>
                  </a:schemeClr>
                </a:solidFill>
              </a:rPr>
              <a:t>χρησιμοποιεί το έργο για εμπορική χρήση, εφόσον αυτό του </a:t>
            </a:r>
            <a:r>
              <a:rPr lang="en-US" sz="2000" dirty="0">
                <a:solidFill>
                  <a:schemeClr val="bg1">
                    <a:lumMod val="50000"/>
                  </a:schemeClr>
                </a:solidFill>
              </a:rPr>
              <a:t> </a:t>
            </a:r>
            <a:r>
              <a:rPr lang="el-GR" sz="2000" dirty="0">
                <a:solidFill>
                  <a:schemeClr val="bg1">
                    <a:lumMod val="50000"/>
                  </a:schemeClr>
                </a:solidFill>
              </a:rPr>
              <a:t>ζητηθεί.</a:t>
            </a:r>
          </a:p>
        </p:txBody>
      </p:sp>
      <p:pic>
        <p:nvPicPr>
          <p:cNvPr id="13" name="7 - Εικόνα" descr="Λογότυπο για Άδειες χρήσης Creative Commons BY-NC-ND"/>
          <p:cNvPicPr>
            <a:picLocks noChangeAspect="1"/>
          </p:cNvPicPr>
          <p:nvPr/>
        </p:nvPicPr>
        <p:blipFill>
          <a:blip r:embed="rId4" cstate="print"/>
          <a:stretch>
            <a:fillRect/>
          </a:stretch>
        </p:blipFill>
        <p:spPr>
          <a:xfrm>
            <a:off x="3856727" y="3217540"/>
            <a:ext cx="1581685" cy="461161"/>
          </a:xfrm>
          <a:prstGeom prst="rect">
            <a:avLst/>
          </a:prstGeom>
        </p:spPr>
      </p:pic>
    </p:spTree>
    <p:extLst>
      <p:ext uri="{BB962C8B-B14F-4D97-AF65-F5344CB8AC3E}">
        <p14:creationId xmlns="" xmlns:p14="http://schemas.microsoft.com/office/powerpoint/2010/main" val="10977143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Υπότιτλος 2"/>
          <p:cNvSpPr>
            <a:spLocks noGrp="1"/>
          </p:cNvSpPr>
          <p:nvPr>
            <p:ph type="subTitle" idx="1"/>
          </p:nvPr>
        </p:nvSpPr>
        <p:spPr>
          <a:xfrm>
            <a:off x="683568" y="1345332"/>
            <a:ext cx="7776864" cy="2702345"/>
          </a:xfrm>
        </p:spPr>
        <p:txBody>
          <a:bodyPr>
            <a:noAutofit/>
          </a:bodyPr>
          <a:lstStyle/>
          <a:p>
            <a:pPr algn="l"/>
            <a:r>
              <a:rPr lang="el-GR" sz="2800" dirty="0" smtClean="0"/>
              <a:t>Λογιστικής και Χρηματοοικονομικής</a:t>
            </a:r>
          </a:p>
          <a:p>
            <a:pPr algn="l"/>
            <a:r>
              <a:rPr lang="el-GR" sz="3000" b="1" dirty="0" smtClean="0"/>
              <a:t>Ανάλυση Χρηματοοικονομικών Καταστάσεων</a:t>
            </a:r>
          </a:p>
          <a:p>
            <a:pPr algn="l"/>
            <a:r>
              <a:rPr lang="el-GR" sz="2800" b="1" dirty="0" smtClean="0"/>
              <a:t>Ενότητα </a:t>
            </a:r>
            <a:r>
              <a:rPr lang="el-GR" sz="2800" b="1" dirty="0" smtClean="0"/>
              <a:t>6:</a:t>
            </a:r>
            <a:r>
              <a:rPr lang="en-US" sz="2800" dirty="0" smtClean="0"/>
              <a:t> </a:t>
            </a:r>
            <a:r>
              <a:rPr lang="el-GR" altLang="zh-CN" sz="2800" kern="0" dirty="0" smtClean="0">
                <a:latin typeface="+mj-lt"/>
              </a:rPr>
              <a:t>Συγκριτική ή διαχρονική</a:t>
            </a:r>
            <a:endParaRPr lang="en-US" sz="2200" dirty="0" smtClean="0">
              <a:latin typeface="+mj-lt"/>
            </a:endParaRPr>
          </a:p>
          <a:p>
            <a:pPr algn="l"/>
            <a:r>
              <a:rPr lang="el-GR" sz="2800" dirty="0" err="1" smtClean="0"/>
              <a:t>Διακομιχάλης</a:t>
            </a:r>
            <a:r>
              <a:rPr lang="el-GR" sz="2800" dirty="0" smtClean="0"/>
              <a:t> Μιχαήλ</a:t>
            </a:r>
          </a:p>
          <a:p>
            <a:pPr algn="l">
              <a:lnSpc>
                <a:spcPts val="2600"/>
              </a:lnSpc>
            </a:pPr>
            <a:r>
              <a:rPr lang="el-GR" sz="2400" dirty="0" smtClean="0"/>
              <a:t>Αναπληρωτής Καθηγητής</a:t>
            </a:r>
          </a:p>
          <a:p>
            <a:pPr algn="l">
              <a:lnSpc>
                <a:spcPts val="2600"/>
              </a:lnSpc>
            </a:pPr>
            <a:r>
              <a:rPr lang="el-GR" sz="2400" dirty="0" smtClean="0"/>
              <a:t>Ιωάννινα, 2015</a:t>
            </a:r>
          </a:p>
        </p:txBody>
      </p:sp>
      <p:pic>
        <p:nvPicPr>
          <p:cNvPr id="4" name="7 - Εικόνα" descr="Λογότυπο για Άδειες χρήσης Creative Commons BY-NC-ND"/>
          <p:cNvPicPr>
            <a:picLocks noChangeAspect="1"/>
          </p:cNvPicPr>
          <p:nvPr/>
        </p:nvPicPr>
        <p:blipFill>
          <a:blip r:embed="rId3" cstate="print"/>
          <a:stretch>
            <a:fillRect/>
          </a:stretch>
        </p:blipFill>
        <p:spPr>
          <a:xfrm>
            <a:off x="2080878" y="4856613"/>
            <a:ext cx="1581685" cy="461161"/>
          </a:xfrm>
          <a:prstGeom prst="rect">
            <a:avLst/>
          </a:prstGeom>
        </p:spPr>
      </p:pic>
      <p:pic>
        <p:nvPicPr>
          <p:cNvPr id="5"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1139" y="4659746"/>
            <a:ext cx="4310289" cy="854894"/>
          </a:xfrm>
          <a:prstGeom prst="rect">
            <a:avLst/>
          </a:prstGeom>
          <a:noFill/>
        </p:spPr>
      </p:pic>
      <p:sp>
        <p:nvSpPr>
          <p:cNvPr id="10" name="Τίτλος 1"/>
          <p:cNvSpPr txBox="1">
            <a:spLocks/>
          </p:cNvSpPr>
          <p:nvPr/>
        </p:nvSpPr>
        <p:spPr>
          <a:xfrm>
            <a:off x="0" y="3547"/>
            <a:ext cx="7452320" cy="1023697"/>
          </a:xfrm>
          <a:prstGeom prst="rect">
            <a:avLst/>
          </a:prstGeom>
          <a:solidFill>
            <a:schemeClr val="accent2"/>
          </a:solidFill>
        </p:spPr>
        <p:txBody>
          <a:bodyPr vert="horz" lIns="91440" tIns="45720" rIns="91440" bIns="45720" rtlCol="0" anchor="ctr">
            <a:norm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l-GR" sz="2400" dirty="0" smtClean="0">
                <a:solidFill>
                  <a:schemeClr val="bg1"/>
                </a:solidFill>
              </a:rPr>
              <a:t>Ανοιχτά Ακαδημαϊκά Μαθήματα στο ΤΕΙ Ηπείρου</a:t>
            </a:r>
            <a:endParaRPr lang="el-GR" sz="2400" dirty="0">
              <a:solidFill>
                <a:schemeClr val="bg1"/>
              </a:solidFill>
            </a:endParaRPr>
          </a:p>
        </p:txBody>
      </p:sp>
      <p:pic>
        <p:nvPicPr>
          <p:cNvPr id="11" name="Εικόνα 10"/>
          <p:cNvPicPr>
            <a:picLocks noChangeAspect="1"/>
          </p:cNvPicPr>
          <p:nvPr/>
        </p:nvPicPr>
        <p:blipFill>
          <a:blip r:embed="rId5" cstate="print"/>
          <a:stretch>
            <a:fillRect/>
          </a:stretch>
        </p:blipFill>
        <p:spPr>
          <a:xfrm>
            <a:off x="6948264" y="3547"/>
            <a:ext cx="2214640" cy="1031492"/>
          </a:xfrm>
          <a:prstGeom prst="rect">
            <a:avLst/>
          </a:prstGeom>
        </p:spPr>
      </p:pic>
    </p:spTree>
    <p:extLst>
      <p:ext uri="{BB962C8B-B14F-4D97-AF65-F5344CB8AC3E}">
        <p14:creationId xmlns="" xmlns:p14="http://schemas.microsoft.com/office/powerpoint/2010/main" val="23856713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619672" y="1756275"/>
            <a:ext cx="5876239" cy="938716"/>
          </a:xfrm>
          <a:prstGeom prst="rect">
            <a:avLst/>
          </a:prstGeom>
        </p:spPr>
        <p:txBody>
          <a:bodyPr wrap="square" lIns="91436" tIns="45719" rIns="91436" bIns="45719">
            <a:spAutoFit/>
          </a:bodyPr>
          <a:lstStyle/>
          <a:p>
            <a:pPr algn="ctr"/>
            <a:r>
              <a:rPr lang="el-GR" sz="5500" b="1" dirty="0"/>
              <a:t>Τέλος Ενότητας</a:t>
            </a:r>
          </a:p>
        </p:txBody>
      </p:sp>
      <p:sp>
        <p:nvSpPr>
          <p:cNvPr id="13" name="Rectangle 12"/>
          <p:cNvSpPr/>
          <p:nvPr/>
        </p:nvSpPr>
        <p:spPr>
          <a:xfrm>
            <a:off x="1547664" y="3325078"/>
            <a:ext cx="7156721" cy="984883"/>
          </a:xfrm>
          <a:prstGeom prst="rect">
            <a:avLst/>
          </a:prstGeom>
        </p:spPr>
        <p:txBody>
          <a:bodyPr wrap="square" lIns="91436" tIns="45719" rIns="91436" bIns="45719">
            <a:spAutoFit/>
          </a:bodyPr>
          <a:lstStyle/>
          <a:p>
            <a:pPr algn="r"/>
            <a:r>
              <a:rPr lang="el-GR" sz="2900" b="1" smtClean="0"/>
              <a:t>Επεξεργασία: Βαφειάδης </a:t>
            </a:r>
            <a:r>
              <a:rPr lang="el-GR" sz="2900" b="1" dirty="0" smtClean="0"/>
              <a:t>Νικόλαος</a:t>
            </a:r>
            <a:endParaRPr lang="el-GR" sz="2900" b="1" dirty="0"/>
          </a:p>
          <a:p>
            <a:pPr algn="r"/>
            <a:r>
              <a:rPr lang="el-GR" sz="2900" dirty="0" smtClean="0"/>
              <a:t>Πρέβεζα, 2015</a:t>
            </a:r>
            <a:endParaRPr lang="el-GR" sz="2900" dirty="0"/>
          </a:p>
        </p:txBody>
      </p:sp>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18101" y="4423057"/>
            <a:ext cx="3255169" cy="8638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4" name="7 - Εικόνα" descr="Λογότυπο για Άδειες χρήσης Creative Commons"/>
          <p:cNvPicPr>
            <a:picLocks noChangeAspect="1"/>
          </p:cNvPicPr>
          <p:nvPr/>
        </p:nvPicPr>
        <p:blipFill>
          <a:blip r:embed="rId4" cstate="print"/>
          <a:stretch>
            <a:fillRect/>
          </a:stretch>
        </p:blipFill>
        <p:spPr>
          <a:xfrm>
            <a:off x="7122700" y="4630237"/>
            <a:ext cx="1581685" cy="461161"/>
          </a:xfrm>
          <a:prstGeom prst="rect">
            <a:avLst/>
          </a:prstGeom>
        </p:spPr>
      </p:pic>
    </p:spTree>
    <p:extLst>
      <p:ext uri="{BB962C8B-B14F-4D97-AF65-F5344CB8AC3E}">
        <p14:creationId xmlns="" xmlns:p14="http://schemas.microsoft.com/office/powerpoint/2010/main" val="28179209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21</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5" name="Rectangle 14"/>
          <p:cNvSpPr/>
          <p:nvPr/>
        </p:nvSpPr>
        <p:spPr>
          <a:xfrm>
            <a:off x="2317212" y="2411595"/>
            <a:ext cx="4572000" cy="938716"/>
          </a:xfrm>
          <a:prstGeom prst="rect">
            <a:avLst/>
          </a:prstGeom>
        </p:spPr>
        <p:txBody>
          <a:bodyPr lIns="91436" tIns="45719" rIns="91436" bIns="45719">
            <a:spAutoFit/>
          </a:bodyPr>
          <a:lstStyle/>
          <a:p>
            <a:pPr algn="ctr"/>
            <a:r>
              <a:rPr lang="el-GR" sz="5500" b="1" dirty="0"/>
              <a:t>Σημειώματα</a:t>
            </a:r>
          </a:p>
        </p:txBody>
      </p:sp>
      <p:sp>
        <p:nvSpPr>
          <p:cNvPr id="2" name="Title 1"/>
          <p:cNvSpPr>
            <a:spLocks noGrp="1"/>
          </p:cNvSpPr>
          <p:nvPr>
            <p:ph type="title"/>
          </p:nvPr>
        </p:nvSpPr>
        <p:spPr/>
        <p:txBody>
          <a:bodyPr/>
          <a:lstStyle/>
          <a:p>
            <a:endParaRPr lang="en-US"/>
          </a:p>
        </p:txBody>
      </p:sp>
    </p:spTree>
    <p:extLst>
      <p:ext uri="{BB962C8B-B14F-4D97-AF65-F5344CB8AC3E}">
        <p14:creationId xmlns="" xmlns:p14="http://schemas.microsoft.com/office/powerpoint/2010/main" val="41097392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rtlCol="0" anchor="ctr"/>
          <a:lstStyle/>
          <a:p>
            <a:pPr algn="ctr"/>
            <a:endParaRPr lang="el-GR">
              <a:ln w="0"/>
              <a:solidFill>
                <a:schemeClr val="tx1"/>
              </a:solidFill>
              <a:effectLst>
                <a:outerShdw blurRad="38100" dist="19050" dir="2700000" algn="tl" rotWithShape="0">
                  <a:schemeClr val="dk1">
                    <a:alpha val="40000"/>
                  </a:schemeClr>
                </a:outerShdw>
              </a:effectLst>
            </a:endParaRPr>
          </a:p>
        </p:txBody>
      </p:sp>
      <p:sp>
        <p:nvSpPr>
          <p:cNvPr id="7" name="TextBox 6"/>
          <p:cNvSpPr txBox="1"/>
          <p:nvPr/>
        </p:nvSpPr>
        <p:spPr>
          <a:xfrm>
            <a:off x="618100" y="5474677"/>
            <a:ext cx="7970227" cy="646329"/>
          </a:xfrm>
          <a:prstGeom prst="rect">
            <a:avLst/>
          </a:prstGeom>
          <a:noFill/>
        </p:spPr>
        <p:txBody>
          <a:bodyPr wrap="square" lIns="91436" tIns="45719" rIns="91436" bIns="45719" rtlCol="0">
            <a:spAutoFit/>
          </a:bodyPr>
          <a:lstStyle/>
          <a:p>
            <a:pPr>
              <a:lnSpc>
                <a:spcPct val="150000"/>
              </a:lnSpc>
              <a:spcBef>
                <a:spcPts val="500"/>
              </a:spcBef>
              <a:defRPr/>
            </a:pPr>
            <a:r>
              <a:rPr lang="el-GR" sz="1200" b="1" dirty="0">
                <a:solidFill>
                  <a:schemeClr val="bg1"/>
                </a:solidFill>
              </a:rPr>
              <a:t>ΔΙΑΤΑΡΑΧΕΣ ΦΩΝΗΣ</a:t>
            </a:r>
            <a:r>
              <a:rPr lang="el-GR" sz="1200" dirty="0">
                <a:solidFill>
                  <a:schemeClr val="bg1"/>
                </a:solidFill>
              </a:rPr>
              <a:t>, Ενότητα 0, ΤΜΗΜΑ ΛΟΓΟΘΕΡΑΠΕΙΑΣ, ΤΕΙ ΗΠΕΙΡΟΥ </a:t>
            </a:r>
            <a:r>
              <a:rPr lang="el-GR" sz="1200" b="1" dirty="0">
                <a:solidFill>
                  <a:schemeClr val="bg1"/>
                </a:solidFill>
              </a:rPr>
              <a:t>- Ανοιχτά Ακαδημαϊκά Μαθήματα στο ΤΕΙ Ηπείρου</a:t>
            </a:r>
          </a:p>
        </p:txBody>
      </p:sp>
      <p:pic>
        <p:nvPicPr>
          <p:cNvPr id="8" name="Εικόνα 7"/>
          <p:cNvPicPr>
            <a:picLocks noChangeAspect="1"/>
          </p:cNvPicPr>
          <p:nvPr/>
        </p:nvPicPr>
        <p:blipFill>
          <a:blip r:embed="rId3" cstate="print"/>
          <a:stretch>
            <a:fillRect/>
          </a:stretch>
        </p:blipFill>
        <p:spPr>
          <a:xfrm>
            <a:off x="80450" y="5286920"/>
            <a:ext cx="267726" cy="451523"/>
          </a:xfrm>
          <a:prstGeom prst="rect">
            <a:avLst/>
          </a:prstGeom>
        </p:spPr>
      </p:pic>
      <p:sp>
        <p:nvSpPr>
          <p:cNvPr id="9" name="Θέση αριθμού διαφάνειας 3"/>
          <p:cNvSpPr>
            <a:spLocks noGrp="1"/>
          </p:cNvSpPr>
          <p:nvPr>
            <p:ph type="sldNum" sz="quarter" idx="4294967295"/>
          </p:nvPr>
        </p:nvSpPr>
        <p:spPr bwMode="auto">
          <a:xfrm>
            <a:off x="8515350" y="5466151"/>
            <a:ext cx="628650" cy="304271"/>
          </a:xfrm>
          <a:prstGeom prst="rect">
            <a:avLst/>
          </a:prstGeom>
          <a:noFill/>
          <a:ln>
            <a:miter lim="800000"/>
            <a:headEnd/>
            <a:tailEnd/>
          </a:ln>
        </p:spPr>
        <p:txBody>
          <a:bodyPr/>
          <a:lstStyle/>
          <a:p>
            <a:fld id="{58358F7F-E2C6-412D-B7CA-3FDF70C3B50B}" type="slidenum">
              <a:rPr lang="el-GR" altLang="el-GR" smtClean="0">
                <a:solidFill>
                  <a:schemeClr val="bg1"/>
                </a:solidFill>
              </a:rPr>
              <a:pPr/>
              <a:t>22</a:t>
            </a:fld>
            <a:endParaRPr lang="el-GR" altLang="el-GR" dirty="0" smtClean="0">
              <a:solidFill>
                <a:schemeClr val="bg1"/>
              </a:solidFill>
            </a:endParaRPr>
          </a:p>
        </p:txBody>
      </p:sp>
      <p:pic>
        <p:nvPicPr>
          <p:cNvPr id="11" name="Εικόνα 10"/>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8103873" y="5406242"/>
            <a:ext cx="364880" cy="317287"/>
          </a:xfrm>
          <a:prstGeom prst="rect">
            <a:avLst/>
          </a:prstGeom>
        </p:spPr>
      </p:pic>
      <p:sp>
        <p:nvSpPr>
          <p:cNvPr id="14" name="Τίτλος 1"/>
          <p:cNvSpPr>
            <a:spLocks noGrp="1"/>
          </p:cNvSpPr>
          <p:nvPr>
            <p:ph type="title"/>
          </p:nvPr>
        </p:nvSpPr>
        <p:spPr>
          <a:xfrm>
            <a:off x="453327" y="1"/>
            <a:ext cx="8062025" cy="1007390"/>
          </a:xfrm>
        </p:spPr>
        <p:txBody>
          <a:bodyPr>
            <a:normAutofit/>
          </a:bodyPr>
          <a:lstStyle/>
          <a:p>
            <a:r>
              <a:rPr lang="el-GR" dirty="0" smtClean="0"/>
              <a:t>Διατήρηση Σημειωμάτων</a:t>
            </a:r>
            <a:endParaRPr lang="el-GR" dirty="0"/>
          </a:p>
        </p:txBody>
      </p:sp>
      <p:sp>
        <p:nvSpPr>
          <p:cNvPr id="168" name="Rectangle 167"/>
          <p:cNvSpPr/>
          <p:nvPr/>
        </p:nvSpPr>
        <p:spPr>
          <a:xfrm>
            <a:off x="618101" y="1587284"/>
            <a:ext cx="7765365" cy="4093426"/>
          </a:xfrm>
          <a:prstGeom prst="rect">
            <a:avLst/>
          </a:prstGeom>
        </p:spPr>
        <p:txBody>
          <a:bodyPr wrap="square" lIns="91436" tIns="45719" rIns="91436" bIns="45719">
            <a:spAutoFit/>
          </a:bodyPr>
          <a:lstStyle/>
          <a:p>
            <a:pPr algn="just"/>
            <a:r>
              <a:rPr lang="el-GR" sz="2600" dirty="0">
                <a:solidFill>
                  <a:schemeClr val="bg1">
                    <a:lumMod val="50000"/>
                  </a:schemeClr>
                </a:solidFill>
              </a:rPr>
              <a:t>Οποιαδήποτε  αναπαραγωγή ή διασκευή του υλικού θα πρέπει  να συμπεριλαμβάνει:</a:t>
            </a:r>
          </a:p>
          <a:p>
            <a:pPr algn="just"/>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το Σημείωμα Αναφοράς</a:t>
            </a:r>
          </a:p>
          <a:p>
            <a:pPr marL="342886" indent="-342886" algn="just">
              <a:buFont typeface="Arial" pitchFamily="34" charset="0"/>
              <a:buChar char="•"/>
            </a:pPr>
            <a:r>
              <a:rPr lang="el-GR" sz="2600" dirty="0">
                <a:solidFill>
                  <a:schemeClr val="bg1">
                    <a:lumMod val="50000"/>
                  </a:schemeClr>
                </a:solidFill>
              </a:rPr>
              <a:t>το  Σημείωμα </a:t>
            </a:r>
            <a:r>
              <a:rPr lang="el-GR" sz="2600" dirty="0" err="1">
                <a:solidFill>
                  <a:schemeClr val="bg1">
                    <a:lumMod val="50000"/>
                  </a:schemeClr>
                </a:solidFill>
              </a:rPr>
              <a:t>Αδειοδότησης</a:t>
            </a:r>
            <a:endParaRPr lang="el-GR" sz="2600" dirty="0">
              <a:solidFill>
                <a:schemeClr val="bg1">
                  <a:lumMod val="50000"/>
                </a:schemeClr>
              </a:solidFill>
            </a:endParaRPr>
          </a:p>
          <a:p>
            <a:pPr marL="342886" indent="-342886" algn="just">
              <a:buFont typeface="Arial" pitchFamily="34" charset="0"/>
              <a:buChar char="•"/>
            </a:pPr>
            <a:r>
              <a:rPr lang="el-GR" sz="2600" dirty="0">
                <a:solidFill>
                  <a:schemeClr val="bg1">
                    <a:lumMod val="50000"/>
                  </a:schemeClr>
                </a:solidFill>
              </a:rPr>
              <a:t>τη Δήλωση Διατήρησης Σημειωμάτων</a:t>
            </a:r>
          </a:p>
          <a:p>
            <a:pPr marL="342886" indent="-342886" algn="just">
              <a:buFont typeface="Arial" pitchFamily="34" charset="0"/>
              <a:buChar char="•"/>
            </a:pPr>
            <a:r>
              <a:rPr lang="el-GR" sz="2600" dirty="0">
                <a:solidFill>
                  <a:schemeClr val="bg1">
                    <a:lumMod val="50000"/>
                  </a:schemeClr>
                </a:solidFill>
              </a:rPr>
              <a:t>το Σημείωμα Χρήσης Έργων Τρίτων (εφόσον υπάρχει) </a:t>
            </a:r>
          </a:p>
          <a:p>
            <a:pPr algn="just"/>
            <a:endParaRPr lang="el-GR" sz="2600" dirty="0">
              <a:solidFill>
                <a:schemeClr val="bg1">
                  <a:lumMod val="50000"/>
                </a:schemeClr>
              </a:solidFill>
            </a:endParaRPr>
          </a:p>
          <a:p>
            <a:pPr algn="just"/>
            <a:r>
              <a:rPr lang="el-GR" sz="2600" dirty="0">
                <a:solidFill>
                  <a:schemeClr val="bg1">
                    <a:lumMod val="50000"/>
                  </a:schemeClr>
                </a:solidFill>
              </a:rPr>
              <a:t>μαζί με τους συνοδευόμενους </a:t>
            </a:r>
            <a:r>
              <a:rPr lang="el-GR" sz="2600" dirty="0" err="1">
                <a:solidFill>
                  <a:schemeClr val="bg1">
                    <a:lumMod val="50000"/>
                  </a:schemeClr>
                </a:solidFill>
              </a:rPr>
              <a:t>υπερσυνδέσμους</a:t>
            </a:r>
            <a:r>
              <a:rPr lang="el-GR" sz="2600" dirty="0">
                <a:solidFill>
                  <a:schemeClr val="bg1">
                    <a:lumMod val="50000"/>
                  </a:schemeClr>
                </a:solidFill>
              </a:rPr>
              <a:t>.</a:t>
            </a:r>
          </a:p>
        </p:txBody>
      </p:sp>
    </p:spTree>
    <p:extLst>
      <p:ext uri="{BB962C8B-B14F-4D97-AF65-F5344CB8AC3E}">
        <p14:creationId xmlns="" xmlns:p14="http://schemas.microsoft.com/office/powerpoint/2010/main" val="5769979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9" name="7 - Εικόνα" descr="Λογότυπο για Άδειες χρήσης Creative Commons"/>
          <p:cNvPicPr>
            <a:picLocks noChangeAspect="1"/>
          </p:cNvPicPr>
          <p:nvPr/>
        </p:nvPicPr>
        <p:blipFill>
          <a:blip r:embed="rId3" cstate="print"/>
          <a:stretch>
            <a:fillRect/>
          </a:stretch>
        </p:blipFill>
        <p:spPr>
          <a:xfrm>
            <a:off x="2080878" y="4856613"/>
            <a:ext cx="1581685" cy="461161"/>
          </a:xfrm>
          <a:prstGeom prst="rect">
            <a:avLst/>
          </a:prstGeom>
        </p:spPr>
      </p:pic>
      <p:pic>
        <p:nvPicPr>
          <p:cNvPr id="10"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562" y="4777713"/>
            <a:ext cx="3240360" cy="642687"/>
          </a:xfrm>
          <a:prstGeom prst="rect">
            <a:avLst/>
          </a:prstGeom>
          <a:noFill/>
        </p:spPr>
      </p:pic>
    </p:spTree>
    <p:extLst>
      <p:ext uri="{BB962C8B-B14F-4D97-AF65-F5344CB8AC3E}">
        <p14:creationId xmlns="" xmlns:p14="http://schemas.microsoft.com/office/powerpoint/2010/main" val="212802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l-GR" dirty="0" smtClean="0"/>
              <a:t>Άδειες Χρήσης</a:t>
            </a:r>
            <a:endParaRPr lang="el-GR" dirty="0"/>
          </a:p>
        </p:txBody>
      </p:sp>
      <p:sp>
        <p:nvSpPr>
          <p:cNvPr id="9" name="Subtitle 8"/>
          <p:cNvSpPr>
            <a:spLocks noGrp="1"/>
          </p:cNvSpPr>
          <p:nvPr>
            <p:ph idx="1"/>
          </p:nvPr>
        </p:nvSpPr>
        <p:spPr/>
        <p:txBody>
          <a:bodyPr>
            <a:normAutofit/>
          </a:bodyPr>
          <a:lstStyle/>
          <a:p>
            <a:r>
              <a:rPr lang="el-GR" sz="2800" dirty="0"/>
              <a:t>Το παρόν εκπαιδευτικό υλικό υπόκειται σε άδειες χρήσης </a:t>
            </a:r>
            <a:r>
              <a:rPr lang="el-GR" sz="2800" dirty="0" err="1"/>
              <a:t>Creative</a:t>
            </a:r>
            <a:r>
              <a:rPr lang="el-GR" sz="2800" dirty="0"/>
              <a:t> </a:t>
            </a:r>
            <a:r>
              <a:rPr lang="el-GR" sz="2800" dirty="0" err="1"/>
              <a:t>Commons</a:t>
            </a:r>
            <a:r>
              <a:rPr lang="el-GR" sz="2800" dirty="0"/>
              <a:t>. </a:t>
            </a:r>
          </a:p>
          <a:p>
            <a:r>
              <a:rPr lang="el-GR" sz="2800" dirty="0"/>
              <a:t>Για εκπαιδευτικό υλικό, όπως εικόνες, που υπόκειται σε άλλου τύπου άδειας χρήσης, η άδεια χρήσης αναφέρεται ρητώς. </a:t>
            </a:r>
            <a:endParaRPr lang="el-GR" sz="2800" dirty="0" smtClean="0"/>
          </a:p>
        </p:txBody>
      </p:sp>
      <p:pic>
        <p:nvPicPr>
          <p:cNvPr id="5" name="7 - Εικόνα" descr="Λογότυπο για Άδειες χρήσης Creative Commons BY-NC-ND"/>
          <p:cNvPicPr>
            <a:picLocks noChangeAspect="1"/>
          </p:cNvPicPr>
          <p:nvPr/>
        </p:nvPicPr>
        <p:blipFill>
          <a:blip r:embed="rId3" cstate="print"/>
          <a:stretch>
            <a:fillRect/>
          </a:stretch>
        </p:blipFill>
        <p:spPr>
          <a:xfrm>
            <a:off x="3707905" y="4117640"/>
            <a:ext cx="1581685" cy="461161"/>
          </a:xfrm>
          <a:prstGeom prst="rect">
            <a:avLst/>
          </a:prstGeom>
        </p:spPr>
      </p:pic>
      <p:sp>
        <p:nvSpPr>
          <p:cNvPr id="3" name="Θέση αριθμού διαφάνειας 2"/>
          <p:cNvSpPr>
            <a:spLocks noGrp="1"/>
          </p:cNvSpPr>
          <p:nvPr>
            <p:ph type="sldNum" sz="quarter" idx="12"/>
          </p:nvPr>
        </p:nvSpPr>
        <p:spPr/>
        <p:txBody>
          <a:bodyPr/>
          <a:lstStyle/>
          <a:p>
            <a:fld id="{53C4726A-630D-4CB4-B088-BAB00F4188E9}" type="slidenum">
              <a:rPr lang="el-GR" smtClean="0"/>
              <a:pPr/>
              <a:t>3</a:t>
            </a:fld>
            <a:endParaRPr lang="el-GR" dirty="0"/>
          </a:p>
        </p:txBody>
      </p:sp>
    </p:spTree>
    <p:extLst>
      <p:ext uri="{BB962C8B-B14F-4D97-AF65-F5344CB8AC3E}">
        <p14:creationId xmlns="" xmlns:p14="http://schemas.microsoft.com/office/powerpoint/2010/main" val="67298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117307"/>
            <a:ext cx="8229600" cy="3771636"/>
          </a:xfrm>
        </p:spPr>
        <p:txBody>
          <a:bodyPr>
            <a:noAutofit/>
          </a:bodyPr>
          <a:lstStyle/>
          <a:p>
            <a:pPr marL="342886" indent="-342886" algn="just"/>
            <a:r>
              <a:rPr lang="el-GR" altLang="el-GR" sz="2000" dirty="0"/>
              <a:t>Το έργο υλοποιείται στο πλαίσιο του Επιχειρησιακού Προγράμματος «</a:t>
            </a:r>
            <a:r>
              <a:rPr lang="el-GR" altLang="el-GR" sz="2000" b="1" dirty="0"/>
              <a:t>Εκπαίδευση και Δια Βίου Μάθηση</a:t>
            </a:r>
            <a:r>
              <a:rPr lang="el-GR" altLang="el-GR" sz="2000" dirty="0"/>
              <a:t>» και συγχρηματοδοτείται από την Ευρωπαϊκή Ένωση (Ευρωπαϊκό Κοινωνικό Ταμείο) και από εθνικούς πόρους.</a:t>
            </a:r>
          </a:p>
          <a:p>
            <a:pPr marL="342886" indent="-342886" algn="just"/>
            <a:r>
              <a:rPr lang="el-GR" altLang="el-GR" sz="2000" dirty="0"/>
              <a:t>Το έργο «</a:t>
            </a:r>
            <a:r>
              <a:rPr lang="el-GR" altLang="el-GR" sz="2000" b="1" dirty="0"/>
              <a:t>Ανοικτά Ακαδημαϊκά Μαθήματα στο TEI Ηπείρου</a:t>
            </a:r>
            <a:r>
              <a:rPr lang="el-GR" altLang="el-GR" sz="2000" dirty="0"/>
              <a:t>» έχει χρηματοδοτήσει μόνο τη αναδιαμόρφωση του εκπαιδευτικού υλικού.</a:t>
            </a:r>
          </a:p>
          <a:p>
            <a:pPr marL="342886" indent="-342886" algn="just"/>
            <a:r>
              <a:rPr lang="el-GR" altLang="el-GR" sz="2000" dirty="0"/>
              <a:t>Το παρόν εκπαιδευτικό υλικό έχει αναπτυχθεί στα πλαίσια του εκπαιδευτικού έργου του διδάσκοντα.</a:t>
            </a:r>
          </a:p>
        </p:txBody>
      </p:sp>
      <p:pic>
        <p:nvPicPr>
          <p:cNvPr id="5"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2312" y="4212553"/>
            <a:ext cx="6480048" cy="1285240"/>
          </a:xfrm>
          <a:prstGeom prst="rect">
            <a:avLst/>
          </a:prstGeom>
          <a:noFill/>
        </p:spPr>
      </p:pic>
    </p:spTree>
    <p:extLst>
      <p:ext uri="{BB962C8B-B14F-4D97-AF65-F5344CB8AC3E}">
        <p14:creationId xmlns="" xmlns:p14="http://schemas.microsoft.com/office/powerpoint/2010/main" val="16286615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Σκοποί  ενότητας</a:t>
            </a:r>
            <a:endParaRPr lang="el-GR" dirty="0"/>
          </a:p>
        </p:txBody>
      </p:sp>
      <p:sp>
        <p:nvSpPr>
          <p:cNvPr id="3" name="Content Placeholder 2"/>
          <p:cNvSpPr>
            <a:spLocks noGrp="1"/>
          </p:cNvSpPr>
          <p:nvPr>
            <p:ph idx="1"/>
          </p:nvPr>
        </p:nvSpPr>
        <p:spPr/>
        <p:txBody>
          <a:bodyPr/>
          <a:lstStyle/>
          <a:p>
            <a:pPr marL="0" algn="just">
              <a:buNone/>
            </a:pPr>
            <a:r>
              <a:rPr lang="el-GR" dirty="0" smtClean="0"/>
              <a:t>Ο σκοπός της ενότητας αυτής είναι να αναλύσουμε την δεύτερη από τις τεχνικές ανάλυσης που αναφέρθηκε στο τέλος της Ενότητας 2, την συγκριτική ή διαχρονική ανάλυση.</a:t>
            </a:r>
            <a:endParaRPr lang="el-GR" dirty="0"/>
          </a:p>
        </p:txBody>
      </p:sp>
      <p:sp>
        <p:nvSpPr>
          <p:cNvPr id="6" name="Slide Number Placeholder 5"/>
          <p:cNvSpPr>
            <a:spLocks noGrp="1"/>
          </p:cNvSpPr>
          <p:nvPr>
            <p:ph type="sldNum" sz="quarter" idx="12"/>
          </p:nvPr>
        </p:nvSpPr>
        <p:spPr/>
        <p:txBody>
          <a:bodyPr/>
          <a:lstStyle/>
          <a:p>
            <a:fld id="{95390251-5B84-4D2F-A9C7-1C62C4738B3F}" type="slidenum">
              <a:rPr lang="el-GR" smtClean="0"/>
              <a:pPr/>
              <a:t>5</a:t>
            </a:fld>
            <a:endParaRPr lang="el-GR"/>
          </a:p>
        </p:txBody>
      </p:sp>
    </p:spTree>
    <p:extLst>
      <p:ext uri="{BB962C8B-B14F-4D97-AF65-F5344CB8AC3E}">
        <p14:creationId xmlns="" xmlns:p14="http://schemas.microsoft.com/office/powerpoint/2010/main" val="2061497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zh-CN" sz="4200" dirty="0" smtClean="0"/>
              <a:t>Συγκριτική ή διαχρονική ανάλυση</a:t>
            </a:r>
            <a:endParaRPr lang="el-GR" sz="4200" dirty="0"/>
          </a:p>
        </p:txBody>
      </p:sp>
      <p:sp>
        <p:nvSpPr>
          <p:cNvPr id="5" name="Θέση περιεχομένου 4"/>
          <p:cNvSpPr>
            <a:spLocks noGrp="1"/>
          </p:cNvSpPr>
          <p:nvPr>
            <p:ph idx="1"/>
          </p:nvPr>
        </p:nvSpPr>
        <p:spPr/>
        <p:txBody>
          <a:bodyPr>
            <a:noAutofit/>
          </a:bodyPr>
          <a:lstStyle/>
          <a:p>
            <a:pPr algn="just">
              <a:lnSpc>
                <a:spcPct val="80000"/>
              </a:lnSpc>
            </a:pPr>
            <a:r>
              <a:rPr lang="el-GR" altLang="zh-CN" sz="2600" dirty="0" smtClean="0"/>
              <a:t>Σύμφωνα με την μέθοδο αυτή, τα στοιχεία κατατάσσονται κατά κατηγορίες και για μια σειρά ετών και αποκτούν ιδιαίτερη σημασία όταν συγκρίνονται με τα αντίστοιχα στοιχεία παλαιότερων χρήσεων. </a:t>
            </a:r>
          </a:p>
          <a:p>
            <a:pPr algn="just">
              <a:lnSpc>
                <a:spcPct val="80000"/>
              </a:lnSpc>
            </a:pPr>
            <a:endParaRPr lang="el-GR" altLang="zh-CN" sz="2600" dirty="0" smtClean="0"/>
          </a:p>
          <a:p>
            <a:pPr algn="just">
              <a:lnSpc>
                <a:spcPct val="80000"/>
              </a:lnSpc>
            </a:pPr>
            <a:r>
              <a:rPr lang="el-GR" altLang="zh-CN" sz="2600" dirty="0" smtClean="0"/>
              <a:t>Με αυτό τον τρόπο εμφανίζονται ποιο καθαρά, οι τάσεις και η φύση των μεταβολών εκείνων των στοιχείων που επηρεάζουν την χρηματοοικονομική θέση μιας επιχείρησης. </a:t>
            </a:r>
          </a:p>
          <a:p>
            <a:pPr marL="0" indent="0" algn="just">
              <a:buNone/>
            </a:pPr>
            <a:endParaRPr lang="el-GR" altLang="zh-CN" sz="2600" dirty="0" smtClean="0"/>
          </a:p>
          <a:p>
            <a:pPr marL="0" indent="0" algn="just">
              <a:buNone/>
            </a:pPr>
            <a:endParaRPr lang="el-GR" sz="2600" dirty="0" smtClean="0"/>
          </a:p>
        </p:txBody>
      </p:sp>
      <p:sp>
        <p:nvSpPr>
          <p:cNvPr id="6" name="Θέση αριθμού διαφάνειας 5"/>
          <p:cNvSpPr>
            <a:spLocks noGrp="1"/>
          </p:cNvSpPr>
          <p:nvPr>
            <p:ph type="sldNum" sz="quarter" idx="12"/>
          </p:nvPr>
        </p:nvSpPr>
        <p:spPr/>
        <p:txBody>
          <a:bodyPr/>
          <a:lstStyle/>
          <a:p>
            <a:fld id="{53C4726A-630D-4CB4-B088-BAB00F4188E9}" type="slidenum">
              <a:rPr lang="el-GR" smtClean="0"/>
              <a:pPr/>
              <a:t>6</a:t>
            </a:fld>
            <a:endParaRPr lang="el-GR" dirty="0"/>
          </a:p>
        </p:txBody>
      </p:sp>
    </p:spTree>
    <p:extLst>
      <p:ext uri="{BB962C8B-B14F-4D97-AF65-F5344CB8AC3E}">
        <p14:creationId xmlns="" xmlns:p14="http://schemas.microsoft.com/office/powerpoint/2010/main" val="4999550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altLang="zh-CN" dirty="0" smtClean="0"/>
              <a:t>Συγκριτική ή διαχρονική ανάλυση</a:t>
            </a:r>
            <a:endParaRPr lang="el-GR" dirty="0"/>
          </a:p>
        </p:txBody>
      </p:sp>
      <p:sp>
        <p:nvSpPr>
          <p:cNvPr id="3" name="Θέση περιεχομένου 2"/>
          <p:cNvSpPr>
            <a:spLocks noGrp="1"/>
          </p:cNvSpPr>
          <p:nvPr>
            <p:ph idx="1"/>
          </p:nvPr>
        </p:nvSpPr>
        <p:spPr/>
        <p:txBody>
          <a:bodyPr>
            <a:normAutofit/>
          </a:bodyPr>
          <a:lstStyle/>
          <a:p>
            <a:pPr algn="just">
              <a:lnSpc>
                <a:spcPct val="80000"/>
              </a:lnSpc>
            </a:pPr>
            <a:r>
              <a:rPr lang="el-GR" altLang="zh-CN" sz="2600" dirty="0" smtClean="0"/>
              <a:t>Αξιολογούνται με ποιο εύκολο τρόπο οι μεταβολές των διαφόρων στοιχείων των λογιστικών καταστάσεων και των μεταβολών που επιφέρουν αυτές οι μεταβολές στην οικονομική θέση της επιχείρησης. </a:t>
            </a:r>
          </a:p>
          <a:p>
            <a:pPr algn="just">
              <a:lnSpc>
                <a:spcPct val="80000"/>
              </a:lnSpc>
            </a:pPr>
            <a:endParaRPr lang="el-GR" altLang="zh-CN" sz="2600" dirty="0" smtClean="0"/>
          </a:p>
          <a:p>
            <a:pPr algn="just">
              <a:lnSpc>
                <a:spcPct val="80000"/>
              </a:lnSpc>
            </a:pPr>
            <a:r>
              <a:rPr lang="el-GR" altLang="zh-CN" sz="2600" dirty="0" smtClean="0"/>
              <a:t>Η απεικόνισή τους μπορεί να γίνει διαχρονικά είτε σε απόλυτα μεγέθη είτε σε ποσοστιαία μορφή. </a:t>
            </a:r>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7</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zh-CN" u="sng" dirty="0" smtClean="0"/>
              <a:t>1. Οριζόντια Ανάλυση με Προηγούμενη Περίοδο</a:t>
            </a:r>
            <a:endParaRPr lang="el-GR" dirty="0"/>
          </a:p>
        </p:txBody>
      </p:sp>
      <p:sp>
        <p:nvSpPr>
          <p:cNvPr id="3" name="Θέση περιεχομένου 2"/>
          <p:cNvSpPr>
            <a:spLocks noGrp="1"/>
          </p:cNvSpPr>
          <p:nvPr>
            <p:ph idx="1"/>
          </p:nvPr>
        </p:nvSpPr>
        <p:spPr/>
        <p:txBody>
          <a:bodyPr>
            <a:normAutofit fontScale="92500" lnSpcReduction="10000"/>
          </a:bodyPr>
          <a:lstStyle/>
          <a:p>
            <a:pPr algn="just">
              <a:lnSpc>
                <a:spcPct val="80000"/>
              </a:lnSpc>
            </a:pPr>
            <a:r>
              <a:rPr lang="el-GR" altLang="zh-CN" sz="2600" dirty="0" smtClean="0"/>
              <a:t>Η μέθοδος των συγκριτικών καταστάσεων μπορεί να υπολογιστεί σύμφωνα, με την οριζόντια ανάλυση με προηγούμενη περίοδο και οριζόντια ανάλυση με σταθερή περίοδο.</a:t>
            </a:r>
            <a:endParaRPr lang="en-GB" sz="2600" dirty="0" smtClean="0"/>
          </a:p>
          <a:p>
            <a:pPr algn="just">
              <a:lnSpc>
                <a:spcPct val="80000"/>
              </a:lnSpc>
            </a:pPr>
            <a:endParaRPr lang="el-GR" altLang="zh-CN" sz="2600" dirty="0" smtClean="0"/>
          </a:p>
          <a:p>
            <a:pPr algn="just">
              <a:lnSpc>
                <a:spcPct val="80000"/>
              </a:lnSpc>
            </a:pPr>
            <a:r>
              <a:rPr lang="el-GR" altLang="zh-CN" sz="2600" dirty="0" smtClean="0"/>
              <a:t>Σύμφωνα με αυτή την τεχνική, τα ποσά τουλάχιστον δύο διαδοχικών περιόδων,  παρουσιάζονται το ένα δίπλα στο άλλο. </a:t>
            </a:r>
          </a:p>
          <a:p>
            <a:pPr algn="just">
              <a:lnSpc>
                <a:spcPct val="80000"/>
              </a:lnSpc>
            </a:pPr>
            <a:r>
              <a:rPr lang="el-GR" altLang="zh-CN" sz="2800" dirty="0" smtClean="0"/>
              <a:t>Ποιο χρήσιμο είναι να παρουσιάζονται τα ποσά με τα οποία έχουν μεταβληθεί τα διάφορά μεγέθη, δηλαδή να παρουσιάζεται το ποσό της διαφοράς από την μια περίοδο στην επόμενη. </a:t>
            </a:r>
          </a:p>
          <a:p>
            <a:pPr algn="just">
              <a:lnSpc>
                <a:spcPct val="80000"/>
              </a:lnSpc>
            </a:pPr>
            <a:endParaRPr lang="el-GR" altLang="zh-CN" sz="2600" dirty="0" smtClean="0"/>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8</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altLang="zh-CN" u="sng" dirty="0" smtClean="0"/>
              <a:t>1. Οριζόντια Ανάλυση με Προηγούμενη Περίοδο</a:t>
            </a:r>
            <a:endParaRPr lang="el-GR" dirty="0"/>
          </a:p>
        </p:txBody>
      </p:sp>
      <p:sp>
        <p:nvSpPr>
          <p:cNvPr id="3" name="Θέση περιεχομένου 2"/>
          <p:cNvSpPr>
            <a:spLocks noGrp="1"/>
          </p:cNvSpPr>
          <p:nvPr>
            <p:ph idx="1"/>
          </p:nvPr>
        </p:nvSpPr>
        <p:spPr/>
        <p:txBody>
          <a:bodyPr>
            <a:normAutofit fontScale="85000" lnSpcReduction="10000"/>
          </a:bodyPr>
          <a:lstStyle/>
          <a:p>
            <a:pPr algn="just">
              <a:lnSpc>
                <a:spcPct val="80000"/>
              </a:lnSpc>
            </a:pPr>
            <a:endParaRPr lang="el-GR" altLang="zh-CN" sz="2600" dirty="0" smtClean="0"/>
          </a:p>
          <a:p>
            <a:pPr algn="just">
              <a:lnSpc>
                <a:spcPct val="80000"/>
              </a:lnSpc>
            </a:pPr>
            <a:r>
              <a:rPr lang="el-GR" altLang="zh-CN" sz="2600" dirty="0" smtClean="0"/>
              <a:t>Βασικό στοιχείο είναι ότι, θα πρέπει να έχει οριστεί μια περίοδος  σαν βάση σύγκρισης.</a:t>
            </a:r>
          </a:p>
          <a:p>
            <a:pPr algn="just">
              <a:lnSpc>
                <a:spcPct val="80000"/>
              </a:lnSpc>
            </a:pPr>
            <a:endParaRPr lang="el-GR" altLang="zh-CN" sz="2600" dirty="0" smtClean="0"/>
          </a:p>
          <a:p>
            <a:pPr algn="just">
              <a:lnSpc>
                <a:spcPct val="80000"/>
              </a:lnSpc>
            </a:pPr>
            <a:r>
              <a:rPr lang="el-GR" altLang="zh-CN" sz="2600" dirty="0" smtClean="0"/>
              <a:t>Για να υπολογιστεί η ποσοστιαία μεταβολή, είτε πρόκειται για αύξηση, είτε πρόκειται για μείωση, διαιρούμε το ποσό της απόλυτης μεταβολής κάθε λογαριασμού με το υπόλοιπο του λογαριασμού της περιόδου, η οποία αποτελεί τη βάση σύγκρισης. </a:t>
            </a:r>
          </a:p>
          <a:p>
            <a:pPr algn="just">
              <a:lnSpc>
                <a:spcPct val="80000"/>
              </a:lnSpc>
            </a:pPr>
            <a:endParaRPr lang="el-GR" altLang="zh-CN" sz="2600" dirty="0" smtClean="0"/>
          </a:p>
          <a:p>
            <a:pPr algn="just">
              <a:lnSpc>
                <a:spcPct val="80000"/>
              </a:lnSpc>
            </a:pPr>
            <a:r>
              <a:rPr lang="el-GR" altLang="zh-CN" sz="2600" dirty="0" smtClean="0"/>
              <a:t>Εξετάζονται τα στοιχεία που έχουν μεταβληθεί διαχρονικά και οι σημαντικές μεταβολές τους, θα πρέπει να αξιολογηθούν με τρόπο που να ενισχύει στον εντοπισμό της πολιτικής της επιχείρησης.</a:t>
            </a:r>
            <a:endParaRPr lang="en-GB" sz="2600" dirty="0" smtClean="0"/>
          </a:p>
          <a:p>
            <a:pPr algn="just">
              <a:lnSpc>
                <a:spcPct val="80000"/>
              </a:lnSpc>
            </a:pPr>
            <a:endParaRPr lang="el-GR" altLang="zh-CN" sz="2400" dirty="0" smtClean="0"/>
          </a:p>
          <a:p>
            <a:pPr marL="0" indent="0" algn="just">
              <a:buNone/>
            </a:pPr>
            <a:endParaRPr lang="el-GR" sz="2800" dirty="0"/>
          </a:p>
        </p:txBody>
      </p:sp>
      <p:sp>
        <p:nvSpPr>
          <p:cNvPr id="4" name="Θέση αριθμού διαφάνειας 3"/>
          <p:cNvSpPr>
            <a:spLocks noGrp="1"/>
          </p:cNvSpPr>
          <p:nvPr>
            <p:ph type="sldNum" sz="quarter" idx="12"/>
          </p:nvPr>
        </p:nvSpPr>
        <p:spPr/>
        <p:txBody>
          <a:bodyPr/>
          <a:lstStyle/>
          <a:p>
            <a:fld id="{53C4726A-630D-4CB4-B088-BAB00F4188E9}" type="slidenum">
              <a:rPr lang="el-GR" smtClean="0"/>
              <a:pPr/>
              <a:t>9</a:t>
            </a:fld>
            <a:endParaRPr lang="el-GR" dirty="0"/>
          </a:p>
        </p:txBody>
      </p:sp>
    </p:spTree>
    <p:extLst>
      <p:ext uri="{BB962C8B-B14F-4D97-AF65-F5344CB8AC3E}">
        <p14:creationId xmlns="" xmlns:p14="http://schemas.microsoft.com/office/powerpoint/2010/main" val="379877080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1418</TotalTime>
  <Words>1600</Words>
  <Application>Microsoft Office PowerPoint</Application>
  <PresentationFormat>Προβολή στην οθόνη (16:10)</PresentationFormat>
  <Paragraphs>226</Paragraphs>
  <Slides>23</Slides>
  <Notes>23</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Θέμα του Office</vt:lpstr>
      <vt:lpstr>Ανάλυση Χρηματοοικονομικών Καταστάσεων</vt:lpstr>
      <vt:lpstr>Διαφάνεια 2</vt:lpstr>
      <vt:lpstr>Άδειες Χρήσης</vt:lpstr>
      <vt:lpstr>Χρηματοδότηση</vt:lpstr>
      <vt:lpstr>Σκοποί  ενότητας</vt:lpstr>
      <vt:lpstr>Συγκριτική ή διαχρονική ανάλυση</vt:lpstr>
      <vt:lpstr>Συγκριτική ή διαχρονική ανάλυση</vt:lpstr>
      <vt:lpstr>1. Οριζόντια Ανάλυση με Προηγούμενη Περίοδο</vt:lpstr>
      <vt:lpstr>1. Οριζόντια Ανάλυση με Προηγούμενη Περίοδο</vt:lpstr>
      <vt:lpstr>2. Οριζόντια Ανάλυση με Σταθερή Περίοδο</vt:lpstr>
      <vt:lpstr>2. Οριζόντια Ανάλυση με Σταθερή Περίοδο</vt:lpstr>
      <vt:lpstr>2. Οριζόντια Ανάλυση με Σταθερή Περίοδο</vt:lpstr>
      <vt:lpstr>Οριζόντια Ανάλυση με Σταθερή Περίοδο</vt:lpstr>
      <vt:lpstr>Ανάλυση με πίνακες τάσης</vt:lpstr>
      <vt:lpstr>Βιβλιογραφία</vt:lpstr>
      <vt:lpstr>Βιβλιογραφία</vt:lpstr>
      <vt:lpstr>Βιβλιογραφία</vt:lpstr>
      <vt:lpstr>Σημείωμα Αναφοράς</vt:lpstr>
      <vt:lpstr>Σημείωμα Αδειοδότησης</vt:lpstr>
      <vt:lpstr>Διαφάνεια 20</vt:lpstr>
      <vt:lpstr>Διαφάνεια 21</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212</cp:revision>
  <dcterms:created xsi:type="dcterms:W3CDTF">2012-09-06T09:03:05Z</dcterms:created>
  <dcterms:modified xsi:type="dcterms:W3CDTF">2015-11-02T18:32:54Z</dcterms:modified>
</cp:coreProperties>
</file>