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89" r:id="rId3"/>
    <p:sldId id="257" r:id="rId4"/>
    <p:sldId id="259" r:id="rId5"/>
    <p:sldId id="261" r:id="rId6"/>
    <p:sldId id="262" r:id="rId7"/>
    <p:sldId id="264" r:id="rId8"/>
    <p:sldId id="267" r:id="rId9"/>
    <p:sldId id="288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290" r:id="rId20"/>
    <p:sldId id="291" r:id="rId21"/>
    <p:sldId id="292" r:id="rId22"/>
    <p:sldId id="293" r:id="rId23"/>
    <p:sldId id="294" r:id="rId24"/>
    <p:sldId id="295" r:id="rId25"/>
    <p:sldId id="280" r:id="rId26"/>
  </p:sldIdLst>
  <p:sldSz cx="9144000" cy="5715000" type="screen16x10"/>
  <p:notesSz cx="6858000" cy="9144000"/>
  <p:custDataLst>
    <p:tags r:id="rId29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92" autoAdjust="0"/>
    <p:restoredTop sz="86401" autoAdjust="0"/>
  </p:normalViewPr>
  <p:slideViewPr>
    <p:cSldViewPr>
      <p:cViewPr varScale="1">
        <p:scale>
          <a:sx n="92" d="100"/>
          <a:sy n="92" d="100"/>
        </p:scale>
        <p:origin x="1440" y="66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t>09/10/2015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9/10/2015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mtClean="0"/>
              <a:t> </a:t>
            </a: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mtClean="0"/>
              <a:t> </a:t>
            </a: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mtClean="0"/>
              <a:t> </a:t>
            </a: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62154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mtClean="0"/>
          </a:p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900" b="1" smtClean="0">
                <a:solidFill>
                  <a:schemeClr val="bg1"/>
                </a:solidFill>
              </a:rPr>
              <a:t>Διοικητική των επιχειρήσεων – </a:t>
            </a:r>
            <a:r>
              <a:rPr lang="el-GR" sz="900" smtClean="0">
                <a:solidFill>
                  <a:schemeClr val="bg1"/>
                </a:solidFill>
              </a:rPr>
              <a:t>Εσωτερικό περιβάλλον, τμήμα λογιστικής και χρηματοοικονομικής,</a:t>
            </a:r>
            <a:r>
              <a:rPr lang="el-GR" sz="900" baseline="0" smtClean="0">
                <a:solidFill>
                  <a:schemeClr val="bg1"/>
                </a:solidFill>
              </a:rPr>
              <a:t> </a:t>
            </a:r>
            <a:r>
              <a:rPr lang="el-GR" sz="900" smtClean="0">
                <a:solidFill>
                  <a:schemeClr val="bg1"/>
                </a:solidFill>
              </a:rPr>
              <a:t>ΤΕΙ </a:t>
            </a:r>
            <a:r>
              <a:rPr lang="el-GR" sz="900">
                <a:solidFill>
                  <a:schemeClr val="bg1"/>
                </a:solidFill>
              </a:rPr>
              <a:t>ΗΠΕΙΡΟΥ </a:t>
            </a:r>
            <a:r>
              <a:rPr lang="el-GR" sz="900" b="1">
                <a:solidFill>
                  <a:schemeClr val="bg1"/>
                </a:solidFill>
              </a:rPr>
              <a:t>- Ανοιχτά Ακαδημαϊκά Μαθήματα στο ΤΕΙ </a:t>
            </a:r>
            <a:r>
              <a:rPr lang="el-GR" sz="1000" b="1">
                <a:solidFill>
                  <a:schemeClr val="bg1"/>
                </a:solidFill>
              </a:rPr>
              <a:t>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0542" y="8326"/>
            <a:ext cx="263363" cy="229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smtClean="0">
                <a:solidFill>
                  <a:schemeClr val="bg1"/>
                </a:solidFill>
              </a:rPr>
              <a:t>&lt;</a:t>
            </a:r>
            <a:r>
              <a:rPr lang="el-GR" sz="1000" b="1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smtClean="0">
                <a:solidFill>
                  <a:schemeClr val="bg1"/>
                </a:solidFill>
              </a:rPr>
              <a:t> - </a:t>
            </a:r>
            <a:r>
              <a:rPr lang="el-GR" sz="100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>
                <a:solidFill>
                  <a:schemeClr val="bg1"/>
                </a:solidFill>
              </a:rPr>
              <a:t>ΤΕΙ ΗΠΕΙΡΟΥ </a:t>
            </a:r>
            <a:r>
              <a:rPr lang="el-GR" sz="1000" b="1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smtClean="0">
                <a:solidFill>
                  <a:schemeClr val="bg1"/>
                </a:solidFill>
              </a:rPr>
              <a:t>&lt;</a:t>
            </a:r>
            <a:r>
              <a:rPr lang="el-GR" sz="1000" b="1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smtClean="0">
                <a:solidFill>
                  <a:schemeClr val="bg1"/>
                </a:solidFill>
              </a:rPr>
              <a:t> - </a:t>
            </a:r>
            <a:r>
              <a:rPr lang="el-GR" sz="100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>
                <a:solidFill>
                  <a:schemeClr val="bg1"/>
                </a:solidFill>
              </a:rPr>
              <a:t>ΤΕΙ ΗΠΕΙΡΟΥ </a:t>
            </a:r>
            <a:r>
              <a:rPr lang="el-GR" sz="1000" b="1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smtClean="0">
                <a:solidFill>
                  <a:schemeClr val="bg1"/>
                </a:solidFill>
              </a:rPr>
              <a:t>&lt;</a:t>
            </a:r>
            <a:r>
              <a:rPr lang="el-GR" sz="1000" b="1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smtClean="0">
                <a:solidFill>
                  <a:schemeClr val="bg1"/>
                </a:solidFill>
              </a:rPr>
              <a:t> - </a:t>
            </a:r>
            <a:r>
              <a:rPr lang="el-GR" sz="100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>
                <a:solidFill>
                  <a:schemeClr val="bg1"/>
                </a:solidFill>
              </a:rPr>
              <a:t>ΤΕΙ ΗΠΕΙΡΟΥ </a:t>
            </a:r>
            <a:r>
              <a:rPr lang="el-GR" sz="1000" b="1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smtClean="0">
                <a:solidFill>
                  <a:schemeClr val="bg1"/>
                </a:solidFill>
              </a:rPr>
              <a:t>&lt;</a:t>
            </a:r>
            <a:r>
              <a:rPr lang="el-GR" sz="1000" b="1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smtClean="0">
                <a:solidFill>
                  <a:schemeClr val="bg1"/>
                </a:solidFill>
              </a:rPr>
              <a:t> - </a:t>
            </a:r>
            <a:r>
              <a:rPr lang="el-GR" sz="100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>
                <a:solidFill>
                  <a:schemeClr val="bg1"/>
                </a:solidFill>
              </a:rPr>
              <a:t>ΤΕΙ ΗΠΕΙΡΟΥ </a:t>
            </a:r>
            <a:r>
              <a:rPr lang="el-GR" sz="1000" b="1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smtClean="0">
                <a:solidFill>
                  <a:schemeClr val="bg1"/>
                </a:solidFill>
              </a:rPr>
              <a:t>&lt;</a:t>
            </a:r>
            <a:r>
              <a:rPr lang="el-GR" sz="1000" b="1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smtClean="0">
                <a:solidFill>
                  <a:schemeClr val="bg1"/>
                </a:solidFill>
              </a:rPr>
              <a:t> - </a:t>
            </a:r>
            <a:r>
              <a:rPr lang="el-GR" sz="100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>
                <a:solidFill>
                  <a:schemeClr val="bg1"/>
                </a:solidFill>
              </a:rPr>
              <a:t>ΤΕΙ ΗΠΕΙΡΟΥ </a:t>
            </a:r>
            <a:r>
              <a:rPr lang="el-GR" sz="1000" b="1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smtClean="0">
                <a:solidFill>
                  <a:schemeClr val="bg1"/>
                </a:solidFill>
              </a:rPr>
              <a:t>&lt;</a:t>
            </a:r>
            <a:r>
              <a:rPr lang="el-GR" sz="1000" b="1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smtClean="0">
                <a:solidFill>
                  <a:schemeClr val="bg1"/>
                </a:solidFill>
              </a:rPr>
              <a:t> - </a:t>
            </a:r>
            <a:r>
              <a:rPr lang="el-GR" sz="100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>
                <a:solidFill>
                  <a:schemeClr val="bg1"/>
                </a:solidFill>
              </a:rPr>
              <a:t>ΤΕΙ ΗΠΕΙΡΟΥ </a:t>
            </a:r>
            <a:r>
              <a:rPr lang="el-GR" sz="1000" b="1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class.teiep.gr/OpenClass/courses/ACC141/" TargetMode="External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smtClean="0"/>
              <a:t>Διοικητική των επιχειρήσεων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2897167"/>
            <a:ext cx="7776864" cy="1460500"/>
          </a:xfrm>
        </p:spPr>
        <p:txBody>
          <a:bodyPr>
            <a:noAutofit/>
          </a:bodyPr>
          <a:lstStyle/>
          <a:p>
            <a:r>
              <a:rPr lang="el-GR" sz="2800" smtClean="0"/>
              <a:t>Ενότητα </a:t>
            </a:r>
            <a:r>
              <a:rPr lang="el-GR" sz="2800"/>
              <a:t>4</a:t>
            </a:r>
            <a:r>
              <a:rPr lang="en-US" sz="2800" smtClean="0"/>
              <a:t> </a:t>
            </a:r>
            <a:r>
              <a:rPr lang="el-GR" sz="2800" smtClean="0"/>
              <a:t>:</a:t>
            </a:r>
            <a:r>
              <a:rPr lang="en-US" sz="2800" smtClean="0"/>
              <a:t> </a:t>
            </a:r>
            <a:r>
              <a:rPr lang="el-GR" sz="2800" b="1" smtClean="0"/>
              <a:t>Ε</a:t>
            </a:r>
            <a:r>
              <a:rPr lang="el-GR" sz="2800" b="1"/>
              <a:t>σ</a:t>
            </a:r>
            <a:r>
              <a:rPr lang="el-GR" sz="2800" b="1" smtClean="0"/>
              <a:t>ωτερικό περιβάλλον </a:t>
            </a:r>
            <a:endParaRPr lang="el-GR" sz="2800" b="1"/>
          </a:p>
          <a:p>
            <a:r>
              <a:rPr lang="el-GR" sz="2800" smtClean="0"/>
              <a:t>Καραμάνης Κωνσταντίνος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smtClean="0"/>
                <a:t>Τεχνολογικό Εκπαιδευτικό Ίδρυμα Ηπείρου</a:t>
              </a:r>
              <a:endParaRPr lang="en-GB" sz="200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468396"/>
          </a:xfrm>
        </p:spPr>
        <p:txBody>
          <a:bodyPr>
            <a:normAutofit fontScale="90000"/>
          </a:bodyPr>
          <a:lstStyle/>
          <a:p>
            <a:r>
              <a:rPr lang="el-GR"/>
              <a:t/>
            </a:r>
            <a:br>
              <a:rPr lang="el-GR"/>
            </a:br>
            <a:r>
              <a:rPr lang="el-GR" smtClean="0"/>
              <a:t/>
            </a:r>
            <a:br>
              <a:rPr lang="el-GR" smtClean="0"/>
            </a:br>
            <a:r>
              <a:rPr lang="el-GR" smtClean="0"/>
              <a:t>ΤΟ </a:t>
            </a:r>
            <a:r>
              <a:rPr lang="el-GR"/>
              <a:t>ΕΣΩΤΕΡΙΚΟ ΠΕΡΙΒΑΛΛΟΝ ΤΩΝ  ΟΡΓΑΝΙΣΜΩΝ</a:t>
            </a:r>
            <a:br>
              <a:rPr lang="el-GR"/>
            </a:b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10</a:t>
            </a:fld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3499"/>
            <a:ext cx="8229600" cy="39634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mtClean="0"/>
              <a:t> Ισχυρές </a:t>
            </a:r>
            <a:r>
              <a:rPr lang="el-GR"/>
              <a:t>κουλτούρες:</a:t>
            </a:r>
          </a:p>
          <a:p>
            <a:r>
              <a:rPr lang="el-GR" smtClean="0"/>
              <a:t>Δεσµεύουν </a:t>
            </a:r>
            <a:r>
              <a:rPr lang="el-GR"/>
              <a:t>τα µέλη τους να κάνουν πράγµατα που είναι προς το συµφέρον του οργανισµού.</a:t>
            </a:r>
          </a:p>
          <a:p>
            <a:r>
              <a:rPr lang="el-GR" smtClean="0"/>
              <a:t>Αποθαρρύνουν </a:t>
            </a:r>
            <a:r>
              <a:rPr lang="el-GR"/>
              <a:t>τις δυσλειτουργικές </a:t>
            </a:r>
            <a:r>
              <a:rPr lang="el-GR" smtClean="0"/>
              <a:t> συµπεριφορές </a:t>
            </a:r>
            <a:r>
              <a:rPr lang="el-GR"/>
              <a:t>εργασίας.</a:t>
            </a:r>
          </a:p>
          <a:p>
            <a:r>
              <a:rPr lang="el-GR" smtClean="0"/>
              <a:t>Ενθαρρύνουν </a:t>
            </a:r>
            <a:r>
              <a:rPr lang="el-GR"/>
              <a:t>τις λειτουργικές (θετικές) συµπεριφορές εργασίας.</a:t>
            </a:r>
          </a:p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178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468396"/>
          </a:xfrm>
        </p:spPr>
        <p:txBody>
          <a:bodyPr>
            <a:normAutofit fontScale="90000"/>
          </a:bodyPr>
          <a:lstStyle/>
          <a:p>
            <a:r>
              <a:rPr lang="el-GR"/>
              <a:t/>
            </a:r>
            <a:br>
              <a:rPr lang="el-GR"/>
            </a:br>
            <a:r>
              <a:rPr lang="el-GR" smtClean="0"/>
              <a:t/>
            </a:r>
            <a:br>
              <a:rPr lang="el-GR" smtClean="0"/>
            </a:br>
            <a:r>
              <a:rPr lang="el-GR" smtClean="0"/>
              <a:t>ΕΠΙΠΕΔΑ </a:t>
            </a:r>
            <a:r>
              <a:rPr lang="el-GR"/>
              <a:t>ΟΡΓΑΝΩΣΙΑΚΗΣ ΚΟΥΛΤΟΥΡΑΣ</a:t>
            </a:r>
            <a:br>
              <a:rPr lang="el-GR"/>
            </a:b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11</a:t>
            </a:fld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3499"/>
            <a:ext cx="8229600" cy="3963459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l-GR"/>
              <a:t> Αισθητή Κουλτούρα: Αυτό που βλέπει και ακούει κανείς καθώς περιπατά στους διαδρόµους ενός οργανισµού (Ήρωες, Ιστορίες Τελετές </a:t>
            </a:r>
            <a:r>
              <a:rPr lang="el-GR" smtClean="0"/>
              <a:t>και τελετουργίες Σύµβολα)</a:t>
            </a:r>
            <a:endParaRPr lang="el-GR"/>
          </a:p>
          <a:p>
            <a:pPr algn="just"/>
            <a:r>
              <a:rPr lang="el-GR" smtClean="0"/>
              <a:t>Θεµελιώδης </a:t>
            </a:r>
            <a:r>
              <a:rPr lang="el-GR"/>
              <a:t>κουλτούρα: οι βαθύτερες αρχές και πεποιθήσεις που επηρεάζουν τη συµπεριφορά των µελών του οργανισµού και συµβάλλουν στην αισθητή κουλτούρα (Εξυπηρέτηση πελατών, Καινοτοµία, Ηθική, Οµαδική εργασία).</a:t>
            </a:r>
          </a:p>
          <a:p>
            <a:pPr marL="0" indent="0">
              <a:buNone/>
            </a:pP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8607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468396"/>
          </a:xfrm>
        </p:spPr>
        <p:txBody>
          <a:bodyPr>
            <a:normAutofit fontScale="90000"/>
          </a:bodyPr>
          <a:lstStyle/>
          <a:p>
            <a:r>
              <a:rPr lang="el-GR"/>
              <a:t/>
            </a:r>
            <a:br>
              <a:rPr lang="el-GR"/>
            </a:br>
            <a:r>
              <a:rPr lang="el-GR" smtClean="0"/>
              <a:t/>
            </a:r>
            <a:br>
              <a:rPr lang="el-GR" smtClean="0"/>
            </a:br>
            <a:r>
              <a:rPr lang="el-GR"/>
              <a:t>ΚΟΥΛΤΟΥΡΑ ΚΑΙ ΑΞΙΕΣ ΤΩΝ  ΟΡΓΑΝΙΣΜΩΝ</a:t>
            </a:r>
            <a:br>
              <a:rPr lang="el-GR"/>
            </a:b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12</a:t>
            </a:fld>
            <a:endParaRPr lang="el-GR"/>
          </a:p>
        </p:txBody>
      </p:sp>
      <p:sp>
        <p:nvSpPr>
          <p:cNvPr id="8" name="TextBox 7"/>
          <p:cNvSpPr txBox="1"/>
          <p:nvPr/>
        </p:nvSpPr>
        <p:spPr>
          <a:xfrm>
            <a:off x="1187624" y="1705372"/>
            <a:ext cx="6624736" cy="367240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endParaRPr lang="el-GR" dirty="0" smtClean="0"/>
          </a:p>
        </p:txBody>
      </p:sp>
      <p:sp>
        <p:nvSpPr>
          <p:cNvPr id="9" name="Rectangle 8"/>
          <p:cNvSpPr/>
          <p:nvPr/>
        </p:nvSpPr>
        <p:spPr>
          <a:xfrm>
            <a:off x="827584" y="1426339"/>
            <a:ext cx="777686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smtClean="0"/>
              <a:t>Σηµαντικές αξίες της κουλτούρας ενός οργανισµού </a:t>
            </a:r>
            <a:r>
              <a:rPr lang="el-GR" sz="2800"/>
              <a:t>είναι οι εξής: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800"/>
              <a:t>	Υψηλή απόδοση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800"/>
              <a:t>	Καινοτοµία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800"/>
              <a:t>	Κοινωνική ευθύνη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800"/>
              <a:t>	Ακεραιότητα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800"/>
              <a:t>	Συµµετοχή των εργαζοµένων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800"/>
              <a:t>	Εξυπηρέτηση πελατών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800"/>
              <a:t>	Οµαδική εργασία</a:t>
            </a:r>
          </a:p>
        </p:txBody>
      </p:sp>
    </p:spTree>
    <p:extLst>
      <p:ext uri="{BB962C8B-B14F-4D97-AF65-F5344CB8AC3E}">
        <p14:creationId xmlns:p14="http://schemas.microsoft.com/office/powerpoint/2010/main" val="198361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468396"/>
          </a:xfrm>
        </p:spPr>
        <p:txBody>
          <a:bodyPr>
            <a:normAutofit fontScale="90000"/>
          </a:bodyPr>
          <a:lstStyle/>
          <a:p>
            <a:r>
              <a:rPr lang="el-GR"/>
              <a:t/>
            </a:r>
            <a:br>
              <a:rPr lang="el-GR"/>
            </a:br>
            <a:r>
              <a:rPr lang="el-GR" smtClean="0"/>
              <a:t/>
            </a:r>
            <a:br>
              <a:rPr lang="el-GR" smtClean="0"/>
            </a:br>
            <a:r>
              <a:rPr lang="el-GR" sz="4000"/>
              <a:t>ΕΦΑΡΜΟΓΗ ΤΩΝ ΑΞΙΩΝ ΚΑΙ ΔΗΜΙΟΥΡΓΙΑ ΙΣΧΥΡΗΣ ΚΟΥΛΤΟΥΡΑΣ</a:t>
            </a:r>
            <a:r>
              <a:rPr lang="el-GR"/>
              <a:t/>
            </a:r>
            <a:br>
              <a:rPr lang="el-GR"/>
            </a:b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13</a:t>
            </a:fld>
            <a:endParaRPr lang="el-GR"/>
          </a:p>
        </p:txBody>
      </p:sp>
      <p:sp>
        <p:nvSpPr>
          <p:cNvPr id="8" name="TextBox 7"/>
          <p:cNvSpPr txBox="1"/>
          <p:nvPr/>
        </p:nvSpPr>
        <p:spPr>
          <a:xfrm>
            <a:off x="1187624" y="1705372"/>
            <a:ext cx="6624736" cy="367240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endParaRPr lang="el-GR" dirty="0" smtClean="0"/>
          </a:p>
        </p:txBody>
      </p:sp>
      <p:sp>
        <p:nvSpPr>
          <p:cNvPr id="9" name="Rectangle 8"/>
          <p:cNvSpPr/>
          <p:nvPr/>
        </p:nvSpPr>
        <p:spPr>
          <a:xfrm>
            <a:off x="179512" y="1201316"/>
            <a:ext cx="842493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800"/>
              <a:t>Διοίκηση    βασισµένη    στις    αξίες: </a:t>
            </a:r>
            <a:r>
              <a:rPr lang="el-GR" sz="2800" smtClean="0"/>
              <a:t>   </a:t>
            </a:r>
            <a:r>
              <a:rPr lang="el-GR" sz="2800"/>
              <a:t>περιγράφει</a:t>
            </a:r>
          </a:p>
          <a:p>
            <a:r>
              <a:rPr lang="el-GR" sz="2800"/>
              <a:t>managers που βοηθούν ενεργά να αναπτυχθούν, να</a:t>
            </a:r>
          </a:p>
          <a:p>
            <a:r>
              <a:rPr lang="el-GR" sz="2800"/>
              <a:t>µεταδοθούν και να ενεργοποιηθούν κοινές αξίες.</a:t>
            </a:r>
          </a:p>
          <a:p>
            <a:pPr marL="9525" indent="347663">
              <a:buFont typeface="Arial" panose="020B0604020202020204" pitchFamily="34" charset="0"/>
              <a:buChar char="•"/>
            </a:pPr>
            <a:r>
              <a:rPr lang="el-GR" sz="2800" smtClean="0"/>
              <a:t> </a:t>
            </a:r>
            <a:r>
              <a:rPr lang="el-GR" sz="2800"/>
              <a:t>Πνευµατικότητα του εργασιακού  χώρου: πρακτικές που δίνουν νόηµα στην εργασία και δηµιουργούν  την  αίσθηση  κοινότητας  µεταξύ  </a:t>
            </a:r>
            <a:r>
              <a:rPr lang="el-GR" sz="2800" smtClean="0"/>
              <a:t>των µελών του οργανισµού</a:t>
            </a:r>
            <a:r>
              <a:rPr lang="el-GR" sz="2800"/>
              <a:t>.</a:t>
            </a:r>
          </a:p>
          <a:p>
            <a:pPr marL="9525" indent="347663" algn="just"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l-GR" sz="2800" smtClean="0"/>
              <a:t>Ηγεσία </a:t>
            </a:r>
            <a:r>
              <a:rPr lang="el-GR" sz="2800"/>
              <a:t>µέσω συµβόλων: οι ηγέτες που χρησιµοποιούν σύµβολα το κάνουν για να καθιερώσουν και να διατηρήσουν µια επιθυµητή εταιρική κουλτούρα.</a:t>
            </a:r>
          </a:p>
        </p:txBody>
      </p:sp>
    </p:spTree>
    <p:extLst>
      <p:ext uri="{BB962C8B-B14F-4D97-AF65-F5344CB8AC3E}">
        <p14:creationId xmlns:p14="http://schemas.microsoft.com/office/powerpoint/2010/main" val="210980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468396"/>
          </a:xfrm>
        </p:spPr>
        <p:txBody>
          <a:bodyPr>
            <a:normAutofit fontScale="90000"/>
          </a:bodyPr>
          <a:lstStyle/>
          <a:p>
            <a:r>
              <a:rPr lang="el-GR"/>
              <a:t/>
            </a:r>
            <a:br>
              <a:rPr lang="el-GR"/>
            </a:br>
            <a:r>
              <a:rPr lang="el-GR" smtClean="0"/>
              <a:t/>
            </a:r>
            <a:br>
              <a:rPr lang="el-GR" smtClean="0"/>
            </a:br>
            <a:r>
              <a:rPr lang="el-GR" sz="4000"/>
              <a:t>ΟΡΓΑΝΩΣΙΑΚΗ ΚΟΥΛΤΟΥΡΑ ΚΑΙ ΠΟΙΚΙΛΟΜΟΡΦΙΑ</a:t>
            </a:r>
            <a:r>
              <a:rPr lang="el-GR"/>
              <a:t/>
            </a:r>
            <a:br>
              <a:rPr lang="el-GR"/>
            </a:b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14</a:t>
            </a:fld>
            <a:endParaRPr lang="el-GR"/>
          </a:p>
        </p:txBody>
      </p:sp>
      <p:sp>
        <p:nvSpPr>
          <p:cNvPr id="8" name="TextBox 7"/>
          <p:cNvSpPr txBox="1"/>
          <p:nvPr/>
        </p:nvSpPr>
        <p:spPr>
          <a:xfrm>
            <a:off x="1187624" y="1705372"/>
            <a:ext cx="6624736" cy="367240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endParaRPr lang="el-GR" dirty="0" smtClean="0"/>
          </a:p>
        </p:txBody>
      </p:sp>
      <p:sp>
        <p:nvSpPr>
          <p:cNvPr id="9" name="Rectangle 8"/>
          <p:cNvSpPr/>
          <p:nvPr/>
        </p:nvSpPr>
        <p:spPr>
          <a:xfrm>
            <a:off x="179512" y="1201316"/>
            <a:ext cx="878497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l-GR" sz="2800"/>
              <a:t>Ποικιλοµορφία: περιγράφει διαφορές µεταξύ των ανθρώπων στην εργασία, για παράδειγµα, ως προς την ηλικία, το φύλο ή τη φυλή.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l-GR" sz="2800" smtClean="0"/>
              <a:t>Πολυπολιτισµικοί οργανισµοί: βασίζονται </a:t>
            </a:r>
            <a:r>
              <a:rPr lang="el-GR" sz="2800"/>
              <a:t>στον πλουραλισµό και λειτουργούν µε ενσωµάτωση και σεβασµό της διαφορετικότητας.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800" smtClean="0"/>
              <a:t>Πολυπολιτισµικότητα: περιλαµβάνει </a:t>
            </a:r>
            <a:r>
              <a:rPr lang="el-GR" sz="2800"/>
              <a:t>πλουραλισµό και σεβασµό προς την ποικιλοµορφία.</a:t>
            </a:r>
          </a:p>
        </p:txBody>
      </p:sp>
    </p:spTree>
    <p:extLst>
      <p:ext uri="{BB962C8B-B14F-4D97-AF65-F5344CB8AC3E}">
        <p14:creationId xmlns:p14="http://schemas.microsoft.com/office/powerpoint/2010/main" val="68355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468396"/>
          </a:xfrm>
        </p:spPr>
        <p:txBody>
          <a:bodyPr>
            <a:normAutofit fontScale="90000"/>
          </a:bodyPr>
          <a:lstStyle/>
          <a:p>
            <a:r>
              <a:rPr lang="el-GR"/>
              <a:t/>
            </a:r>
            <a:br>
              <a:rPr lang="el-GR"/>
            </a:br>
            <a:r>
              <a:rPr lang="el-GR" sz="4000" smtClean="0"/>
              <a:t>ΗΓΕΣΙΑ </a:t>
            </a:r>
            <a:r>
              <a:rPr lang="el-GR" sz="4000"/>
              <a:t>ΤΗΣ ΠΟΙΚΙΛΟΜΟΡΦΙΑΣ</a:t>
            </a:r>
            <a:r>
              <a:rPr lang="el-GR"/>
              <a:t/>
            </a:r>
            <a:br>
              <a:rPr lang="el-GR"/>
            </a:b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15</a:t>
            </a:fld>
            <a:endParaRPr lang="el-GR"/>
          </a:p>
        </p:txBody>
      </p:sp>
      <p:sp>
        <p:nvSpPr>
          <p:cNvPr id="8" name="TextBox 7"/>
          <p:cNvSpPr txBox="1"/>
          <p:nvPr/>
        </p:nvSpPr>
        <p:spPr>
          <a:xfrm>
            <a:off x="1187624" y="1705372"/>
            <a:ext cx="6624736" cy="367240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endParaRPr lang="el-GR" dirty="0" smtClean="0"/>
          </a:p>
        </p:txBody>
      </p:sp>
      <p:sp>
        <p:nvSpPr>
          <p:cNvPr id="9" name="Rectangle 8"/>
          <p:cNvSpPr/>
          <p:nvPr/>
        </p:nvSpPr>
        <p:spPr>
          <a:xfrm>
            <a:off x="179512" y="1201316"/>
            <a:ext cx="878497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l-GR" sz="2800"/>
              <a:t>Αναλαµβάνει να οικοδοµήσει µια εταιρική κουλτούρα που επιτρέπει σε όλα τα µέλη να επιτύχουν το µέγιστο των δυνατοτήτων τους.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l-GR" sz="2800" smtClean="0"/>
              <a:t>Δεσµεύει </a:t>
            </a:r>
            <a:r>
              <a:rPr lang="el-GR" sz="2800"/>
              <a:t>τον οργανισµό στην πρόσληψη και στην προώθηση µειονοτήτων και γυναικών.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l-GR" sz="2800" smtClean="0"/>
              <a:t>Δεσµεύει </a:t>
            </a:r>
            <a:r>
              <a:rPr lang="el-GR" sz="2800"/>
              <a:t>τον οργανισµό στην εκπαίδευση και σε εκπαιδευτικά προγράµµατα.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l-GR" sz="2800"/>
          </a:p>
          <a:p>
            <a:endParaRPr lang="el-GR" sz="2800"/>
          </a:p>
        </p:txBody>
      </p:sp>
    </p:spTree>
    <p:extLst>
      <p:ext uri="{BB962C8B-B14F-4D97-AF65-F5344CB8AC3E}">
        <p14:creationId xmlns:p14="http://schemas.microsoft.com/office/powerpoint/2010/main" val="162589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468396"/>
          </a:xfrm>
        </p:spPr>
        <p:txBody>
          <a:bodyPr>
            <a:normAutofit fontScale="90000"/>
          </a:bodyPr>
          <a:lstStyle/>
          <a:p>
            <a:r>
              <a:rPr lang="el-GR"/>
              <a:t/>
            </a:r>
            <a:br>
              <a:rPr lang="el-GR"/>
            </a:br>
            <a:r>
              <a:rPr lang="el-GR" smtClean="0"/>
              <a:t/>
            </a:r>
            <a:br>
              <a:rPr lang="el-GR" smtClean="0"/>
            </a:br>
            <a:r>
              <a:rPr lang="el-GR"/>
              <a:t/>
            </a:r>
            <a:br>
              <a:rPr lang="el-GR"/>
            </a:br>
            <a:r>
              <a:rPr lang="el-GR" sz="4000" smtClean="0"/>
              <a:t>Σχήµα 2: </a:t>
            </a:r>
            <a:r>
              <a:rPr lang="el-GR" sz="4000"/>
              <a:t>Στάδια προσέγγισης της ποικιλοµορφίας εκ</a:t>
            </a:r>
            <a:br>
              <a:rPr lang="el-GR" sz="4000"/>
            </a:br>
            <a:r>
              <a:rPr lang="el-GR" sz="4000"/>
              <a:t>µέρους της ηγεσίας </a:t>
            </a:r>
            <a:r>
              <a:rPr lang="el-GR"/>
              <a:t/>
            </a:r>
            <a:br>
              <a:rPr lang="el-GR"/>
            </a:b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16</a:t>
            </a:fld>
            <a:endParaRPr lang="el-GR"/>
          </a:p>
        </p:txBody>
      </p:sp>
      <p:sp>
        <p:nvSpPr>
          <p:cNvPr id="8" name="TextBox 7"/>
          <p:cNvSpPr txBox="1"/>
          <p:nvPr/>
        </p:nvSpPr>
        <p:spPr>
          <a:xfrm>
            <a:off x="1187624" y="1705372"/>
            <a:ext cx="6624736" cy="367240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endParaRPr lang="el-GR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381" y="1889554"/>
            <a:ext cx="7495238" cy="29033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9756" y="4719963"/>
            <a:ext cx="8820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/>
              <a:t>Πηγή: </a:t>
            </a:r>
            <a:r>
              <a:rPr lang="en-US"/>
              <a:t>Schermerhorn J.R., 2012 </a:t>
            </a:r>
            <a:r>
              <a:rPr lang="el-GR"/>
              <a:t>και </a:t>
            </a:r>
            <a:r>
              <a:rPr lang="en-US"/>
              <a:t>R. Roosevelt Thomas, Jr., Beyond Race and Gender , 1991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6541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468396"/>
          </a:xfrm>
        </p:spPr>
        <p:txBody>
          <a:bodyPr>
            <a:normAutofit fontScale="90000"/>
          </a:bodyPr>
          <a:lstStyle/>
          <a:p>
            <a:r>
              <a:rPr lang="el-GR"/>
              <a:t/>
            </a:r>
            <a:br>
              <a:rPr lang="el-GR"/>
            </a:br>
            <a:r>
              <a:rPr lang="el-GR" smtClean="0"/>
              <a:t/>
            </a:r>
            <a:br>
              <a:rPr lang="el-GR" smtClean="0"/>
            </a:br>
            <a:r>
              <a:rPr lang="el-GR" smtClean="0"/>
              <a:t/>
            </a:r>
            <a:br>
              <a:rPr lang="el-GR" smtClean="0"/>
            </a:br>
            <a:r>
              <a:rPr lang="el-GR" sz="4000" smtClean="0"/>
              <a:t>ΤΑΣΕΙΣ </a:t>
            </a:r>
            <a:r>
              <a:rPr lang="el-GR" sz="4000"/>
              <a:t>ΠΟΙΚΙΛΟΜΟΡΦΙΑΣ ΣΤΟ ΠΕΡΙΒΑΛΛΟΝ ΤΟΥ </a:t>
            </a:r>
            <a:r>
              <a:rPr lang="el-GR" sz="4000" smtClean="0"/>
              <a:t>ΟΡΓΑΝΙΣΜΟΥ</a:t>
            </a:r>
            <a:br>
              <a:rPr lang="el-GR" sz="4000" smtClean="0"/>
            </a:br>
            <a:r>
              <a:rPr lang="el-GR"/>
              <a:t/>
            </a:r>
            <a:br>
              <a:rPr lang="el-GR"/>
            </a:b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17</a:t>
            </a:fld>
            <a:endParaRPr lang="el-GR"/>
          </a:p>
        </p:txBody>
      </p:sp>
      <p:sp>
        <p:nvSpPr>
          <p:cNvPr id="8" name="TextBox 7"/>
          <p:cNvSpPr txBox="1"/>
          <p:nvPr/>
        </p:nvSpPr>
        <p:spPr>
          <a:xfrm>
            <a:off x="1043608" y="228865"/>
            <a:ext cx="7416824" cy="514891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el-GR" sz="280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l-GR" sz="280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2800" smtClean="0"/>
              <a:t>Αυξάνεται το ποσοστό των εγχρώµων στο </a:t>
            </a:r>
            <a:r>
              <a:rPr lang="el-GR" sz="2800"/>
              <a:t>εργατικό δυναµικό.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2800" smtClean="0"/>
              <a:t>Εργάζονται </a:t>
            </a:r>
            <a:r>
              <a:rPr lang="el-GR" sz="2800"/>
              <a:t>περισσότερες γυναίκες.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2800" smtClean="0"/>
              <a:t>Τα </a:t>
            </a:r>
            <a:r>
              <a:rPr lang="el-GR" sz="2800"/>
              <a:t>άτοµα µε αναπηρίες αποκτούν µεγαλύτερη πρόσβαση στο χώρο εργασίας.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2800" smtClean="0"/>
              <a:t>Αυξάνεται </a:t>
            </a:r>
            <a:r>
              <a:rPr lang="el-GR" sz="2800"/>
              <a:t>η µέση ηλικία των εργαζοµένων.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2800" smtClean="0"/>
              <a:t>Αυξάνεται </a:t>
            </a:r>
            <a:r>
              <a:rPr lang="el-GR" sz="2800"/>
              <a:t>η θρησκευτική ποικιλοµορφία των εργαζοµένων.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005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468396"/>
          </a:xfrm>
        </p:spPr>
        <p:txBody>
          <a:bodyPr>
            <a:normAutofit fontScale="90000"/>
          </a:bodyPr>
          <a:lstStyle/>
          <a:p>
            <a:r>
              <a:rPr lang="el-GR"/>
              <a:t/>
            </a:r>
            <a:br>
              <a:rPr lang="el-GR"/>
            </a:br>
            <a:r>
              <a:rPr lang="el-GR" smtClean="0"/>
              <a:t/>
            </a:r>
            <a:br>
              <a:rPr lang="el-GR" smtClean="0"/>
            </a:br>
            <a:r>
              <a:rPr lang="el-GR" smtClean="0"/>
              <a:t/>
            </a:r>
            <a:br>
              <a:rPr lang="el-GR" smtClean="0"/>
            </a:br>
            <a:r>
              <a:rPr lang="el-GR" smtClean="0"/>
              <a:t/>
            </a:r>
            <a:br>
              <a:rPr lang="el-GR" smtClean="0"/>
            </a:br>
            <a:r>
              <a:rPr lang="el-GR" sz="3600" smtClean="0"/>
              <a:t>Σχήµα </a:t>
            </a:r>
            <a:r>
              <a:rPr lang="el-GR" sz="3600"/>
              <a:t>3</a:t>
            </a:r>
            <a:r>
              <a:rPr lang="el-GR" sz="3600" smtClean="0"/>
              <a:t>: </a:t>
            </a:r>
            <a:r>
              <a:rPr lang="el-GR" sz="3600"/>
              <a:t>Οι γυάλινες οροφές ως εµπόδια στην εξέλιξη των γυναικών και των µειονοτήτων στους παραδοσιακούς οργανισµούς</a:t>
            </a:r>
            <a:r>
              <a:rPr lang="el-GR" sz="4000" smtClean="0"/>
              <a:t/>
            </a:r>
            <a:br>
              <a:rPr lang="el-GR" sz="4000" smtClean="0"/>
            </a:br>
            <a:r>
              <a:rPr lang="el-GR"/>
              <a:t/>
            </a:r>
            <a:br>
              <a:rPr lang="el-GR"/>
            </a:b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18</a:t>
            </a:fld>
            <a:endParaRPr lang="el-GR"/>
          </a:p>
        </p:txBody>
      </p:sp>
      <p:sp>
        <p:nvSpPr>
          <p:cNvPr id="8" name="TextBox 7"/>
          <p:cNvSpPr txBox="1"/>
          <p:nvPr/>
        </p:nvSpPr>
        <p:spPr>
          <a:xfrm>
            <a:off x="1043608" y="228865"/>
            <a:ext cx="7416824" cy="514891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el-GR" sz="2800" smtClean="0"/>
          </a:p>
          <a:p>
            <a:endParaRPr lang="el-G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822919"/>
            <a:ext cx="6405994" cy="36583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31322" y="5386490"/>
            <a:ext cx="3081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/>
              <a:t>Πηγή: </a:t>
            </a:r>
            <a:r>
              <a:rPr lang="en-US"/>
              <a:t>Schermerhorn J.R., 2012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2429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Βιβλιογραφία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</a:pPr>
            <a:r>
              <a:rPr lang="el-GR" sz="140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Εισαγωγή στο </a:t>
            </a:r>
            <a:r>
              <a:rPr lang="en-US" sz="140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Management (2012), Schermerhorn J.R.</a:t>
            </a:r>
          </a:p>
          <a:p>
            <a:pPr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</a:pPr>
            <a:r>
              <a:rPr lang="el-GR" sz="140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Διοίκηση </a:t>
            </a:r>
            <a:r>
              <a:rPr lang="el-GR" sz="140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Επιχειρήσεων (2012), </a:t>
            </a:r>
            <a:r>
              <a:rPr lang="en-US" sz="140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Robbins S., Decento D. </a:t>
            </a:r>
            <a:r>
              <a:rPr lang="el-GR" sz="140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και </a:t>
            </a:r>
            <a:r>
              <a:rPr lang="en-US" sz="140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Coulter M.</a:t>
            </a:r>
          </a:p>
        </p:txBody>
      </p:sp>
    </p:spTree>
    <p:extLst>
      <p:ext uri="{BB962C8B-B14F-4D97-AF65-F5344CB8AC3E}">
        <p14:creationId xmlns:p14="http://schemas.microsoft.com/office/powerpoint/2010/main" val="419138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345332"/>
            <a:ext cx="7776864" cy="2702345"/>
          </a:xfrm>
        </p:spPr>
        <p:txBody>
          <a:bodyPr>
            <a:noAutofit/>
          </a:bodyPr>
          <a:lstStyle/>
          <a:p>
            <a:pPr algn="l"/>
            <a:r>
              <a:rPr lang="el-GR" sz="2800" smtClean="0"/>
              <a:t>Λογιστικής και χρηματοοικονομικής</a:t>
            </a:r>
          </a:p>
          <a:p>
            <a:pPr algn="l"/>
            <a:r>
              <a:rPr lang="el-GR" b="1" smtClean="0"/>
              <a:t>Διοικητική των επιχειρήσεων</a:t>
            </a:r>
            <a:endParaRPr lang="el-GR" b="1"/>
          </a:p>
          <a:p>
            <a:pPr algn="l"/>
            <a:r>
              <a:rPr lang="el-GR" sz="2800" b="1" smtClean="0"/>
              <a:t>Ενότητα </a:t>
            </a:r>
            <a:r>
              <a:rPr lang="el-GR" sz="2800" b="1"/>
              <a:t>4</a:t>
            </a:r>
            <a:r>
              <a:rPr lang="el-GR" sz="2800" b="1" smtClean="0"/>
              <a:t>:</a:t>
            </a:r>
            <a:r>
              <a:rPr lang="en-US" sz="2800" smtClean="0"/>
              <a:t> </a:t>
            </a:r>
            <a:r>
              <a:rPr lang="el-GR" sz="2800" smtClean="0"/>
              <a:t>Εσωτερικό περιβάλλον</a:t>
            </a:r>
          </a:p>
          <a:p>
            <a:pPr algn="l"/>
            <a:r>
              <a:rPr lang="el-GR" sz="2800" smtClean="0">
                <a:solidFill>
                  <a:schemeClr val="tx2">
                    <a:lumMod val="50000"/>
                  </a:schemeClr>
                </a:solidFill>
              </a:rPr>
              <a:t>Καραμάνης Κωνσταντίνος</a:t>
            </a:r>
          </a:p>
          <a:p>
            <a:pPr algn="l">
              <a:lnSpc>
                <a:spcPts val="2600"/>
              </a:lnSpc>
            </a:pPr>
            <a:r>
              <a:rPr lang="el-GR" sz="2400" smtClean="0">
                <a:solidFill>
                  <a:schemeClr val="tx2">
                    <a:lumMod val="50000"/>
                  </a:schemeClr>
                </a:solidFill>
              </a:rPr>
              <a:t>Επίκουρος Καθηγητής</a:t>
            </a:r>
          </a:p>
          <a:p>
            <a:pPr algn="l">
              <a:lnSpc>
                <a:spcPts val="2600"/>
              </a:lnSpc>
            </a:pPr>
            <a:r>
              <a:rPr lang="el-GR" sz="2400" smtClean="0">
                <a:solidFill>
                  <a:schemeClr val="tx2">
                    <a:lumMod val="50000"/>
                  </a:schemeClr>
                </a:solidFill>
              </a:rPr>
              <a:t>Πρέβεζα,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3"/>
            <a:ext cx="9036496" cy="1934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08520" y="5474677"/>
            <a:ext cx="9505056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smtClean="0">
                <a:solidFill>
                  <a:schemeClr val="bg1"/>
                </a:solidFill>
              </a:rPr>
              <a:t>Διοικητική των επιχειρήσεων, </a:t>
            </a:r>
            <a:r>
              <a:rPr lang="el-GR" sz="1200" b="1">
                <a:solidFill>
                  <a:schemeClr val="bg1"/>
                </a:solidFill>
              </a:rPr>
              <a:t>Ενότητα 4</a:t>
            </a:r>
            <a:r>
              <a:rPr lang="el-GR" sz="1200" b="1" smtClean="0">
                <a:solidFill>
                  <a:schemeClr val="bg1"/>
                </a:solidFill>
              </a:rPr>
              <a:t> </a:t>
            </a:r>
            <a:r>
              <a:rPr lang="el-GR" sz="1200" b="1">
                <a:solidFill>
                  <a:schemeClr val="bg1"/>
                </a:solidFill>
              </a:rPr>
              <a:t>ΤΜΗΜΑ ΛΟΓΙΣΤΙΚΗΣ ΚΑΙ ΧΡΗΜΑΤΟΙΚΟΝΟΜΙΚΗΣ , ΤΕΙ ΗΠΕΙΡΟΥ 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4903716"/>
            <a:ext cx="267726" cy="451523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/>
          <a:lstStyle/>
          <a:p>
            <a:r>
              <a:rPr lang="el-GR"/>
              <a:t>Σημείωμα </a:t>
            </a:r>
            <a:r>
              <a:rPr lang="el-GR" smtClean="0"/>
              <a:t>Αναφοράς</a:t>
            </a:r>
            <a:endParaRPr lang="el-GR"/>
          </a:p>
        </p:txBody>
      </p:sp>
      <p:sp>
        <p:nvSpPr>
          <p:cNvPr id="9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20</a:t>
            </a:fld>
            <a:endParaRPr lang="el-GR" altLang="el-GR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235" y="5019858"/>
            <a:ext cx="364880" cy="31728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48176" y="2259034"/>
            <a:ext cx="8191555" cy="4062649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>
                <a:solidFill>
                  <a:schemeClr val="bg1">
                    <a:lumMod val="50000"/>
                  </a:schemeClr>
                </a:solidFill>
              </a:rPr>
              <a:t>Copyright Τεχνολογικό Ίδρυμα Ηπείρου. </a:t>
            </a:r>
            <a:r>
              <a:rPr lang="el-GR" sz="2400" smtClean="0">
                <a:solidFill>
                  <a:schemeClr val="bg1">
                    <a:lumMod val="50000"/>
                  </a:schemeClr>
                </a:solidFill>
              </a:rPr>
              <a:t>Καραμάνης Κωνσταντίνος</a:t>
            </a:r>
            <a:endParaRPr lang="el-GR" sz="240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 smtClean="0">
                <a:solidFill>
                  <a:schemeClr val="bg1">
                    <a:lumMod val="50000"/>
                  </a:schemeClr>
                </a:solidFill>
              </a:rPr>
              <a:t>Διοικητική των επιχειρήσεων</a:t>
            </a:r>
            <a:endParaRPr lang="el-GR" sz="240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>
                <a:solidFill>
                  <a:schemeClr val="bg1">
                    <a:lumMod val="50000"/>
                  </a:schemeClr>
                </a:solidFill>
              </a:rPr>
              <a:t>Έκδοση: 1.0 </a:t>
            </a:r>
            <a:r>
              <a:rPr lang="el-GR" sz="2400" smtClean="0">
                <a:solidFill>
                  <a:schemeClr val="bg1">
                    <a:lumMod val="50000"/>
                  </a:schemeClr>
                </a:solidFill>
              </a:rPr>
              <a:t>Πρέβεζα,2015. </a:t>
            </a:r>
            <a:endParaRPr lang="en-US" sz="240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>
                <a:solidFill>
                  <a:schemeClr val="bg1">
                    <a:lumMod val="50000"/>
                  </a:schemeClr>
                </a:solidFill>
              </a:rPr>
              <a:t>Καραμάνης, Κ. (2015). Διοικητική των επιχειρήσεων. ΤΕΙ Ηπείρου</a:t>
            </a:r>
          </a:p>
          <a:p>
            <a:pPr algn="just"/>
            <a:r>
              <a:rPr lang="el-GR" sz="2400" smtClean="0">
                <a:solidFill>
                  <a:schemeClr val="bg1">
                    <a:lumMod val="50000"/>
                  </a:schemeClr>
                </a:solidFill>
              </a:rPr>
              <a:t>Διαθέσιμο </a:t>
            </a:r>
            <a:r>
              <a:rPr lang="el-GR" sz="2400">
                <a:solidFill>
                  <a:schemeClr val="bg1">
                    <a:lumMod val="50000"/>
                  </a:schemeClr>
                </a:solidFill>
              </a:rPr>
              <a:t>από τη δικτυακή διεύθυνση</a:t>
            </a:r>
            <a:r>
              <a:rPr lang="el-GR" sz="2400" smtClean="0">
                <a:solidFill>
                  <a:schemeClr val="bg1">
                    <a:lumMod val="50000"/>
                  </a:schemeClr>
                </a:solidFill>
              </a:rPr>
              <a:t>:</a:t>
            </a:r>
          </a:p>
          <a:p>
            <a:pPr lvl="0" algn="just"/>
            <a:r>
              <a:rPr lang="en-US">
                <a:solidFill>
                  <a:prstClr val="white">
                    <a:lumMod val="50000"/>
                  </a:prstClr>
                </a:solidFill>
                <a:hlinkClick r:id="rId5"/>
              </a:rPr>
              <a:t>http://eclass.teiep.gr/OpenClass/courses/ACC141/</a:t>
            </a:r>
            <a:endParaRPr lang="el-GR" sz="2400">
              <a:solidFill>
                <a:prstClr val="white">
                  <a:lumMod val="50000"/>
                </a:prstClr>
              </a:solidFill>
            </a:endParaRPr>
          </a:p>
          <a:p>
            <a:pPr algn="just"/>
            <a:endParaRPr lang="el-GR" sz="240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l-GR" sz="240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l-GR" sz="240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2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/>
              <a:t>Σημείωμα </a:t>
            </a:r>
            <a:r>
              <a:rPr lang="el-GR" err="1"/>
              <a:t>Αδειοδότησης</a:t>
            </a:r>
            <a:endParaRPr lang="el-GR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Creative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>
                <a:hlinkClick r:id="rId3"/>
              </a:rPr>
              <a:t>http://</a:t>
            </a:r>
            <a:r>
              <a:rPr lang="en-US" smtClean="0">
                <a:hlinkClick r:id="rId3"/>
              </a:rPr>
              <a:t>creativecommons.org/licenses/by-nc-nd/4.0/deed.el</a:t>
            </a:r>
            <a:r>
              <a:rPr lang="el-GR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/>
              <a:t>Επεξεργασία: </a:t>
            </a:r>
            <a:r>
              <a:rPr lang="el-GR" sz="2900" b="1" smtClean="0"/>
              <a:t>Δαπόντας Δημήτριος </a:t>
            </a:r>
          </a:p>
          <a:p>
            <a:pPr algn="r"/>
            <a:r>
              <a:rPr lang="el-GR" sz="2900" b="1" smtClean="0"/>
              <a:t>Πρέβεζα</a:t>
            </a:r>
            <a:r>
              <a:rPr lang="el-GR" sz="2900" smtClean="0"/>
              <a:t>,2015</a:t>
            </a:r>
            <a:endParaRPr lang="el-GR" sz="290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08520" y="5474677"/>
            <a:ext cx="9505056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smtClean="0">
                <a:solidFill>
                  <a:schemeClr val="bg1"/>
                </a:solidFill>
              </a:rPr>
              <a:t>Διοικητική των επιχειρήσεων, </a:t>
            </a:r>
            <a:r>
              <a:rPr lang="el-GR" sz="1200" b="1">
                <a:solidFill>
                  <a:schemeClr val="bg1"/>
                </a:solidFill>
              </a:rPr>
              <a:t>Ενότητα 4</a:t>
            </a:r>
            <a:r>
              <a:rPr lang="el-GR" sz="1200" b="1" smtClean="0">
                <a:solidFill>
                  <a:schemeClr val="bg1"/>
                </a:solidFill>
              </a:rPr>
              <a:t> </a:t>
            </a:r>
            <a:r>
              <a:rPr lang="el-GR" sz="1200" b="1">
                <a:solidFill>
                  <a:schemeClr val="bg1"/>
                </a:solidFill>
              </a:rPr>
              <a:t>ΤΜΗΜΑ ΛΟΓΙΣΤΙΚΗΣ ΚΑΙ ΧΡΗΜΑΤΟΙΚΟΝΟΜΙΚΗΣ , ΤΕΙ ΗΠΕΙΡΟΥ 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4816577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23</a:t>
            </a:fld>
            <a:endParaRPr lang="el-GR" altLang="el-GR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795" y="5121153"/>
            <a:ext cx="364880" cy="31728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317212" y="2411595"/>
            <a:ext cx="4572000" cy="938716"/>
          </a:xfrm>
          <a:prstGeom prst="rect">
            <a:avLst/>
          </a:prstGeom>
        </p:spPr>
        <p:txBody>
          <a:bodyPr lIns="91436" tIns="45719" rIns="91436" bIns="45719">
            <a:spAutoFit/>
          </a:bodyPr>
          <a:lstStyle/>
          <a:p>
            <a:pPr algn="ctr"/>
            <a:r>
              <a:rPr lang="el-GR" sz="5500" b="1"/>
              <a:t>Σημειώματα</a:t>
            </a:r>
          </a:p>
        </p:txBody>
      </p:sp>
    </p:spTree>
    <p:extLst>
      <p:ext uri="{BB962C8B-B14F-4D97-AF65-F5344CB8AC3E}">
        <p14:creationId xmlns:p14="http://schemas.microsoft.com/office/powerpoint/2010/main" val="410973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447257"/>
            <a:ext cx="9252519" cy="346247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100" b="1">
                <a:solidFill>
                  <a:schemeClr val="bg1"/>
                </a:solidFill>
              </a:rPr>
              <a:t>Διοικητική των επιχειρήσεων</a:t>
            </a:r>
            <a:r>
              <a:rPr lang="el-GR" sz="1100" smtClean="0">
                <a:solidFill>
                  <a:schemeClr val="bg1"/>
                </a:solidFill>
              </a:rPr>
              <a:t>, </a:t>
            </a:r>
            <a:r>
              <a:rPr lang="el-GR" sz="1100">
                <a:solidFill>
                  <a:schemeClr val="bg1"/>
                </a:solidFill>
              </a:rPr>
              <a:t>Ενότητα 4</a:t>
            </a:r>
            <a:r>
              <a:rPr lang="el-GR" sz="1100" smtClean="0">
                <a:solidFill>
                  <a:schemeClr val="bg1"/>
                </a:solidFill>
              </a:rPr>
              <a:t> </a:t>
            </a:r>
            <a:r>
              <a:rPr lang="el-GR" sz="1100">
                <a:solidFill>
                  <a:schemeClr val="bg1"/>
                </a:solidFill>
              </a:rPr>
              <a:t>ΤΜΗΜΑ ΛΟΓΙΣΤΙΚΗΣ ΚΑΙ ΧΡΗΜΑΤΟΙΚΟΝΟΜΙΚΗΣ , ΤΕΙ ΗΠΕΙΡΟΥ </a:t>
            </a:r>
            <a:r>
              <a:rPr lang="el-GR" sz="1100" b="1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745" y="4831871"/>
            <a:ext cx="267726" cy="451523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smtClean="0"/>
              <a:t>Διατήρηση Σημειωμάτων</a:t>
            </a:r>
            <a:endParaRPr lang="el-GR"/>
          </a:p>
        </p:txBody>
      </p:sp>
      <p:sp>
        <p:nvSpPr>
          <p:cNvPr id="9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24</a:t>
            </a:fld>
            <a:endParaRPr lang="el-GR" altLang="el-GR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142" y="5017931"/>
            <a:ext cx="364880" cy="317287"/>
          </a:xfrm>
          <a:prstGeom prst="rect">
            <a:avLst/>
          </a:prstGeom>
        </p:spPr>
      </p:pic>
      <p:sp>
        <p:nvSpPr>
          <p:cNvPr id="168" name="Rectangle 167"/>
          <p:cNvSpPr/>
          <p:nvPr/>
        </p:nvSpPr>
        <p:spPr>
          <a:xfrm>
            <a:off x="618101" y="1587284"/>
            <a:ext cx="7765365" cy="409342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600">
                <a:solidFill>
                  <a:schemeClr val="bg1">
                    <a:lumMod val="50000"/>
                  </a:schemeClr>
                </a:solidFill>
              </a:rPr>
              <a:t>Οποιαδήποτε  αναπαραγωγή ή διασκευή του υλικού θα πρέπει  να συμπεριλαμβάνει:</a:t>
            </a:r>
          </a:p>
          <a:p>
            <a:pPr algn="just"/>
            <a:endParaRPr lang="el-GR" sz="260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>
                <a:solidFill>
                  <a:schemeClr val="bg1">
                    <a:lumMod val="50000"/>
                  </a:schemeClr>
                </a:solidFill>
              </a:rPr>
              <a:t>το Σημείωμα Αναφοράς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>
                <a:solidFill>
                  <a:schemeClr val="bg1">
                    <a:lumMod val="50000"/>
                  </a:schemeClr>
                </a:solidFill>
              </a:rPr>
              <a:t>το  Σημείωμα </a:t>
            </a:r>
            <a:r>
              <a:rPr lang="el-GR" sz="2600" err="1">
                <a:solidFill>
                  <a:schemeClr val="bg1">
                    <a:lumMod val="50000"/>
                  </a:schemeClr>
                </a:solidFill>
              </a:rPr>
              <a:t>Αδειοδότησης</a:t>
            </a:r>
            <a:endParaRPr lang="el-GR" sz="260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>
                <a:solidFill>
                  <a:schemeClr val="bg1">
                    <a:lumMod val="50000"/>
                  </a:schemeClr>
                </a:solidFill>
              </a:rPr>
              <a:t>τη Δήλωση Διατήρησης Σημειωμάτων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>
                <a:solidFill>
                  <a:schemeClr val="bg1">
                    <a:lumMod val="50000"/>
                  </a:schemeClr>
                </a:solidFill>
              </a:rPr>
              <a:t>το Σημείωμα Χρήσης Έργων Τρίτων (εφόσον υπάρχει) </a:t>
            </a:r>
          </a:p>
          <a:p>
            <a:pPr algn="just"/>
            <a:endParaRPr lang="el-GR" sz="260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600">
                <a:solidFill>
                  <a:schemeClr val="bg1">
                    <a:lumMod val="50000"/>
                  </a:schemeClr>
                </a:solidFill>
              </a:rPr>
              <a:t>μαζί με τους συνοδευόμενους </a:t>
            </a:r>
            <a:r>
              <a:rPr lang="el-GR" sz="2600" err="1">
                <a:solidFill>
                  <a:schemeClr val="bg1">
                    <a:lumMod val="50000"/>
                  </a:schemeClr>
                </a:solidFill>
              </a:rPr>
              <a:t>υπερσυνδέσμους</a:t>
            </a:r>
            <a:r>
              <a:rPr lang="el-GR" sz="260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699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smtClean="0"/>
              <a:t>Τέλος Ενότητας</a:t>
            </a:r>
            <a:endParaRPr lang="el-GR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</a:rPr>
              <a:t>Άδειες Χρήσης</a:t>
            </a:r>
            <a:endParaRPr lang="el-GR"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a:endParaRPr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/>
              <a:t>Το παρόν εκπαιδευτικό υλικό υπόκειται σε άδειες χρήσης Creative Commons. </a:t>
            </a:r>
          </a:p>
          <a:p>
            <a:r>
              <a:rPr lang="el-GR" sz="280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smtClean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</a:t>
            </a:fld>
            <a:endParaRPr lang="el-GR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Χρηματοδότηση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/>
              <a:t>Το έργο υλοποιείται στο πλαίσιο του Επιχειρησιακού Προγράμματος «</a:t>
            </a:r>
            <a:r>
              <a:rPr lang="el-GR" altLang="el-GR" sz="2000" b="1"/>
              <a:t>Εκπαίδευση και Δια Βίου Μάθηση</a:t>
            </a:r>
            <a:r>
              <a:rPr lang="el-GR" altLang="el-GR" sz="200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/>
              <a:t>Το έργο «</a:t>
            </a:r>
            <a:r>
              <a:rPr lang="el-GR" altLang="el-GR" sz="2000" b="1"/>
              <a:t>Ανοικτά Ακαδημαϊκά Μαθήματα στο TEI Ηπείρου</a:t>
            </a:r>
            <a:r>
              <a:rPr lang="el-GR" altLang="el-GR" sz="200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Σκοποί  ενότητας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/>
            <a:r>
              <a:rPr lang="el-GR" smtClean="0"/>
              <a:t>Ολοκληρώνοντας την ενότητα θα πρέπει να είστε σε θέση να : </a:t>
            </a:r>
          </a:p>
          <a:p>
            <a:pPr marL="0"/>
            <a:r>
              <a:rPr lang="el-GR"/>
              <a:t>Γ</a:t>
            </a:r>
            <a:r>
              <a:rPr lang="el-GR" smtClean="0"/>
              <a:t>νωρίζετε το εσωτερικό περιβάλλον της εταιρείας και τα στοιχεία του.</a:t>
            </a:r>
          </a:p>
          <a:p>
            <a:pPr marL="0"/>
            <a:r>
              <a:rPr lang="el-GR" smtClean="0"/>
              <a:t>Κατανοείτε στοιχεία της κουλτούρας της επιχείρησης και τα επίπεδα της</a:t>
            </a:r>
          </a:p>
          <a:p>
            <a:pPr marL="0"/>
            <a:r>
              <a:rPr lang="el-GR" smtClean="0"/>
              <a:t>Πως εφαρμόζεται η οργανωσιακή κουλτούρα  </a:t>
            </a:r>
          </a:p>
          <a:p>
            <a:pPr marL="0"/>
            <a:endParaRPr lang="el-GR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Περιεχόμενα ενότητας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mtClean="0"/>
              <a:t>Εσωτερικό περιβάλλον</a:t>
            </a:r>
          </a:p>
          <a:p>
            <a:r>
              <a:rPr lang="el-GR" smtClean="0"/>
              <a:t>Οργανωσιακή κουλτούρα</a:t>
            </a:r>
          </a:p>
          <a:p>
            <a:r>
              <a:rPr lang="el-GR" smtClean="0"/>
              <a:t>Ποικιλομορφία </a:t>
            </a:r>
          </a:p>
          <a:p>
            <a:r>
              <a:rPr lang="el-GR" smtClean="0"/>
              <a:t>Εφαρμογή κουλτούρας </a:t>
            </a:r>
          </a:p>
          <a:p>
            <a:endParaRPr lang="el-GR" smtClean="0"/>
          </a:p>
          <a:p>
            <a:endParaRPr lang="el-GR" smtClean="0"/>
          </a:p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82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smtClean="0"/>
              <a:t>Χρήση Διατάξεων</a:t>
            </a:r>
            <a:endParaRPr lang="el-GR" sz="4400"/>
          </a:p>
        </p:txBody>
      </p:sp>
    </p:spTree>
    <p:extLst>
      <p:ext uri="{BB962C8B-B14F-4D97-AF65-F5344CB8AC3E}">
        <p14:creationId xmlns:p14="http://schemas.microsoft.com/office/powerpoint/2010/main" val="155227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>
          <a:xfrm>
            <a:off x="722312" y="3672417"/>
            <a:ext cx="8314183" cy="1135063"/>
          </a:xfrm>
        </p:spPr>
        <p:txBody>
          <a:bodyPr>
            <a:normAutofit/>
          </a:bodyPr>
          <a:lstStyle/>
          <a:p>
            <a:r>
              <a:rPr lang="el-GR" sz="4400" smtClean="0"/>
              <a:t>Ενότητα </a:t>
            </a:r>
            <a:r>
              <a:rPr lang="el-GR" sz="4400"/>
              <a:t>4</a:t>
            </a:r>
            <a:r>
              <a:rPr lang="el-GR" sz="4400" smtClean="0"/>
              <a:t> : Εσωτερικό περιβάλλον</a:t>
            </a:r>
            <a:endParaRPr lang="el-GR"/>
          </a:p>
        </p:txBody>
      </p:sp>
      <p:sp>
        <p:nvSpPr>
          <p:cNvPr id="10" name="Θέση κειμένου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mtClean="0"/>
              <a:t>Διοικητική των επιχειρήσεων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550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468396"/>
          </a:xfrm>
        </p:spPr>
        <p:txBody>
          <a:bodyPr>
            <a:normAutofit fontScale="90000"/>
          </a:bodyPr>
          <a:lstStyle/>
          <a:p>
            <a:r>
              <a:rPr lang="el-GR"/>
              <a:t/>
            </a:r>
            <a:br>
              <a:rPr lang="el-GR"/>
            </a:br>
            <a:r>
              <a:rPr lang="el-GR" smtClean="0"/>
              <a:t/>
            </a:r>
            <a:br>
              <a:rPr lang="el-GR" smtClean="0"/>
            </a:br>
            <a:r>
              <a:rPr lang="el-GR" smtClean="0"/>
              <a:t>ΤΟ </a:t>
            </a:r>
            <a:r>
              <a:rPr lang="el-GR"/>
              <a:t>ΕΣΩΤΕΡΙΚΟ ΠΕΡΙΒΑΛΛΟΝ ΤΩΝ  ΟΡΓΑΝΙΣΜΩΝ</a:t>
            </a:r>
            <a:br>
              <a:rPr lang="el-GR"/>
            </a:b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9</a:t>
            </a:fld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3499"/>
            <a:ext cx="8229600" cy="3963459"/>
          </a:xfrm>
        </p:spPr>
        <p:txBody>
          <a:bodyPr>
            <a:normAutofit lnSpcReduction="10000"/>
          </a:bodyPr>
          <a:lstStyle/>
          <a:p>
            <a:r>
              <a:rPr lang="el-GR" smtClean="0"/>
              <a:t>Οργανωσιακή </a:t>
            </a:r>
            <a:r>
              <a:rPr lang="el-GR"/>
              <a:t>κουλτούρα: είναι  το σύστηµα των κοινών πεποιθήσεων και αξιών που διαµορφώνεται εντός ενός οργανισµού και καθοδηγεί τη συµπεριφορά των µελών του.</a:t>
            </a:r>
          </a:p>
          <a:p>
            <a:r>
              <a:rPr lang="el-GR" smtClean="0"/>
              <a:t>Κοινωνικοποίηση</a:t>
            </a:r>
            <a:r>
              <a:rPr lang="el-GR"/>
              <a:t>: είναι µια διαδικασία που διαµορφώνει ισχυρές κουλτούρες και βοηθά τα νέα µέλη του οργανισµού να υιοθετήσουν τις κουλτούρες και τις αξίες του.</a:t>
            </a:r>
          </a:p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675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1395</TotalTime>
  <Words>865</Words>
  <Application>Microsoft Office PowerPoint</Application>
  <PresentationFormat>On-screen Show (16:10)</PresentationFormat>
  <Paragraphs>146</Paragraphs>
  <Slides>25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 Unicode MS</vt:lpstr>
      <vt:lpstr>Arial</vt:lpstr>
      <vt:lpstr>Calibri</vt:lpstr>
      <vt:lpstr>Times New Roman</vt:lpstr>
      <vt:lpstr>Θέμα του Office</vt:lpstr>
      <vt:lpstr>Διοικητική των επιχειρήσεων</vt:lpstr>
      <vt:lpstr>PowerPoint Presentation</vt:lpstr>
      <vt:lpstr>Άδειες Χρήσης</vt:lpstr>
      <vt:lpstr>Χρηματοδότηση</vt:lpstr>
      <vt:lpstr>Σκοποί  ενότητας</vt:lpstr>
      <vt:lpstr>Περιεχόμενα ενότητας</vt:lpstr>
      <vt:lpstr>Χρήση Διατάξεων</vt:lpstr>
      <vt:lpstr>Ενότητα 4 : Εσωτερικό περιβάλλον</vt:lpstr>
      <vt:lpstr>  ΤΟ ΕΣΩΤΕΡΙΚΟ ΠΕΡΙΒΑΛΛΟΝ ΤΩΝ  ΟΡΓΑΝΙΣΜΩΝ </vt:lpstr>
      <vt:lpstr>  ΤΟ ΕΣΩΤΕΡΙΚΟ ΠΕΡΙΒΑΛΛΟΝ ΤΩΝ  ΟΡΓΑΝΙΣΜΩΝ </vt:lpstr>
      <vt:lpstr>  ΕΠΙΠΕΔΑ ΟΡΓΑΝΩΣΙΑΚΗΣ ΚΟΥΛΤΟΥΡΑΣ </vt:lpstr>
      <vt:lpstr>  ΚΟΥΛΤΟΥΡΑ ΚΑΙ ΑΞΙΕΣ ΤΩΝ  ΟΡΓΑΝΙΣΜΩΝ </vt:lpstr>
      <vt:lpstr>  ΕΦΑΡΜΟΓΗ ΤΩΝ ΑΞΙΩΝ ΚΑΙ ΔΗΜΙΟΥΡΓΙΑ ΙΣΧΥΡΗΣ ΚΟΥΛΤΟΥΡΑΣ </vt:lpstr>
      <vt:lpstr>  ΟΡΓΑΝΩΣΙΑΚΗ ΚΟΥΛΤΟΥΡΑ ΚΑΙ ΠΟΙΚΙΛΟΜΟΡΦΙΑ </vt:lpstr>
      <vt:lpstr> ΗΓΕΣΙΑ ΤΗΣ ΠΟΙΚΙΛΟΜΟΡΦΙΑΣ </vt:lpstr>
      <vt:lpstr>   Σχήµα 2: Στάδια προσέγγισης της ποικιλοµορφίας εκ µέρους της ηγεσίας  </vt:lpstr>
      <vt:lpstr>   ΤΑΣΕΙΣ ΠΟΙΚΙΛΟΜΟΡΦΙΑΣ ΣΤΟ ΠΕΡΙΒΑΛΛΟΝ ΤΟΥ ΟΡΓΑΝΙΣΜΟΥ  </vt:lpstr>
      <vt:lpstr>    Σχήµα 3: Οι γυάλινες οροφές ως εµπόδια στην εξέλιξη των γυναικών και των µειονοτήτων στους παραδοσιακούς οργανισµούς  </vt:lpstr>
      <vt:lpstr>Βιβλιογραφία</vt:lpstr>
      <vt:lpstr>Σημείωμα Αναφοράς</vt:lpstr>
      <vt:lpstr>Σημείωμα Αδειοδότησης</vt:lpstr>
      <vt:lpstr>PowerPoint Presentation</vt:lpstr>
      <vt:lpstr>PowerPoint Presentation</vt:lpstr>
      <vt:lpstr>Διατήρηση Σημειωμάτων</vt:lpstr>
      <vt:lpstr>Τέλος Ενότητας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mimis mimopoulos</cp:lastModifiedBy>
  <cp:revision>189</cp:revision>
  <dcterms:created xsi:type="dcterms:W3CDTF">2012-09-06T09:03:05Z</dcterms:created>
  <dcterms:modified xsi:type="dcterms:W3CDTF">2015-10-09T17:53:10Z</dcterms:modified>
</cp:coreProperties>
</file>