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7"/>
  </p:notesMasterIdLst>
  <p:handoutMasterIdLst>
    <p:handoutMasterId r:id="rId28"/>
  </p:handoutMasterIdLst>
  <p:sldIdLst>
    <p:sldId id="256" r:id="rId2"/>
    <p:sldId id="289" r:id="rId3"/>
    <p:sldId id="257" r:id="rId4"/>
    <p:sldId id="259" r:id="rId5"/>
    <p:sldId id="261" r:id="rId6"/>
    <p:sldId id="262" r:id="rId7"/>
    <p:sldId id="264" r:id="rId8"/>
    <p:sldId id="267" r:id="rId9"/>
    <p:sldId id="288" r:id="rId10"/>
    <p:sldId id="308" r:id="rId11"/>
    <p:sldId id="309" r:id="rId12"/>
    <p:sldId id="310" r:id="rId13"/>
    <p:sldId id="311" r:id="rId14"/>
    <p:sldId id="312" r:id="rId15"/>
    <p:sldId id="313" r:id="rId16"/>
    <p:sldId id="314" r:id="rId17"/>
    <p:sldId id="315" r:id="rId18"/>
    <p:sldId id="316" r:id="rId19"/>
    <p:sldId id="290" r:id="rId20"/>
    <p:sldId id="291" r:id="rId21"/>
    <p:sldId id="292" r:id="rId22"/>
    <p:sldId id="293" r:id="rId23"/>
    <p:sldId id="294" r:id="rId24"/>
    <p:sldId id="295" r:id="rId25"/>
    <p:sldId id="280" r:id="rId26"/>
  </p:sldIdLst>
  <p:sldSz cx="9144000" cy="5715000" type="screen16x10"/>
  <p:notesSz cx="6858000" cy="9144000"/>
  <p:custDataLst>
    <p:tags r:id="rId29"/>
  </p:custDataLst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80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user" initials="u" lastIdx="2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992" autoAdjust="0"/>
    <p:restoredTop sz="86401" autoAdjust="0"/>
  </p:normalViewPr>
  <p:slideViewPr>
    <p:cSldViewPr>
      <p:cViewPr varScale="1">
        <p:scale>
          <a:sx n="92" d="100"/>
          <a:sy n="92" d="100"/>
        </p:scale>
        <p:origin x="1440" y="66"/>
      </p:cViewPr>
      <p:guideLst>
        <p:guide orient="horz" pos="180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 showGuides="1">
      <p:cViewPr varScale="1">
        <p:scale>
          <a:sx n="85" d="100"/>
          <a:sy n="85" d="100"/>
        </p:scale>
        <p:origin x="-3150" y="-9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gs" Target="tags/tag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commentAuthors" Target="commentAuthors.xml"/><Relationship Id="rId8" Type="http://schemas.openxmlformats.org/officeDocument/2006/relationships/slide" Target="slides/slide7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76FD7C3-D6B9-42BB-A7A4-7D449DB9A6E2}" type="datetimeFigureOut">
              <a:rPr lang="en-GB" smtClean="0"/>
              <a:t>09/10/2015</a:t>
            </a:fld>
            <a:endParaRPr lang="en-GB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F6BA1F4-DDF4-4058-8933-5F04CCBA71D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7536289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17A379C-B41D-45E1-80CB-01FC82FDADA9}" type="datetimeFigureOut">
              <a:rPr lang="el-GR" smtClean="0"/>
              <a:t>9/10/2015</a:t>
            </a:fld>
            <a:endParaRPr lang="el-GR"/>
          </a:p>
        </p:txBody>
      </p:sp>
      <p:sp>
        <p:nvSpPr>
          <p:cNvPr id="4" name="Θέση εικόνας διαφάνειας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Θέση σημειώσεων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BA60D4E-153C-481E-9C52-31B1E4926C1F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553540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>
              <a:solidFill>
                <a:srgbClr val="FF0000"/>
              </a:solidFill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9281275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20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4998024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21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4998024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22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4998024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23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4998024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24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4998024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0179400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>
              <a:solidFill>
                <a:srgbClr val="FF0000"/>
              </a:solidFill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9281275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smtClean="0"/>
              <a:t> </a:t>
            </a:r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14217638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53302333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smtClean="0"/>
              <a:t> </a:t>
            </a:r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15683075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smtClean="0"/>
              <a:t> </a:t>
            </a:r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75379895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7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40621542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l-GR" smtClean="0"/>
          </a:p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8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1664418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19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4998024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5800" y="1775355"/>
            <a:ext cx="7772400" cy="1225021"/>
          </a:xfrm>
        </p:spPr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3238500"/>
            <a:ext cx="7776864" cy="14605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Στυλ κύριου υπότιτλου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45247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4586156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629400" y="228865"/>
            <a:ext cx="2057400" cy="4876271"/>
          </a:xfrm>
        </p:spPr>
        <p:txBody>
          <a:bodyPr vert="eaVert"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457200" y="228865"/>
            <a:ext cx="6019800" cy="4876271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386126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1200"/>
              </a:spcBef>
              <a:defRPr/>
            </a:lvl1pPr>
            <a:lvl2pPr>
              <a:spcBef>
                <a:spcPts val="1200"/>
              </a:spcBef>
              <a:defRPr/>
            </a:lvl2pPr>
            <a:lvl3pPr>
              <a:spcBef>
                <a:spcPts val="1200"/>
              </a:spcBef>
              <a:defRPr/>
            </a:lvl3pPr>
            <a:lvl4pPr>
              <a:spcBef>
                <a:spcPts val="1200"/>
              </a:spcBef>
              <a:defRPr/>
            </a:lvl4pPr>
            <a:lvl5pPr>
              <a:spcBef>
                <a:spcPts val="1200"/>
              </a:spcBef>
              <a:defRPr/>
            </a:lvl5pPr>
          </a:lstStyle>
          <a:p>
            <a:pPr lvl="0"/>
            <a:r>
              <a:rPr lang="el-GR" dirty="0" smtClean="0"/>
              <a:t>Στυλ υποδείγματος κειμένου</a:t>
            </a:r>
          </a:p>
          <a:p>
            <a:pPr lvl="1"/>
            <a:r>
              <a:rPr lang="el-GR" dirty="0" smtClean="0"/>
              <a:t>Δεύτερου επιπέδου</a:t>
            </a:r>
          </a:p>
          <a:p>
            <a:pPr lvl="2"/>
            <a:r>
              <a:rPr lang="el-GR" dirty="0" smtClean="0"/>
              <a:t>Τρίτου επιπέδου</a:t>
            </a:r>
          </a:p>
          <a:p>
            <a:pPr lvl="3"/>
            <a:r>
              <a:rPr lang="el-GR" dirty="0" smtClean="0"/>
              <a:t>Τέταρτου επιπέδου</a:t>
            </a:r>
          </a:p>
          <a:p>
            <a:pPr lvl="4"/>
            <a:r>
              <a:rPr lang="el-GR" dirty="0" smtClean="0"/>
              <a:t>Πέμπτου επιπέδου</a:t>
            </a:r>
            <a:endParaRPr lang="el-GR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5" name="Ορθογώνιο 4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7" name="TextBox 6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l-GR" sz="900" b="1" smtClean="0">
                <a:solidFill>
                  <a:schemeClr val="bg1"/>
                </a:solidFill>
              </a:rPr>
              <a:t>Διοικητική των επιχειρήσεων – </a:t>
            </a:r>
            <a:r>
              <a:rPr lang="el-GR" sz="900" smtClean="0">
                <a:solidFill>
                  <a:schemeClr val="bg1"/>
                </a:solidFill>
              </a:rPr>
              <a:t>Εσωτερικό περιβάλλον, τμήμα λογιστικής και χρηματοοικονομικής,</a:t>
            </a:r>
            <a:r>
              <a:rPr lang="el-GR" sz="900" baseline="0" smtClean="0">
                <a:solidFill>
                  <a:schemeClr val="bg1"/>
                </a:solidFill>
              </a:rPr>
              <a:t> </a:t>
            </a:r>
            <a:r>
              <a:rPr lang="el-GR" sz="900" smtClean="0">
                <a:solidFill>
                  <a:schemeClr val="bg1"/>
                </a:solidFill>
              </a:rPr>
              <a:t>ΤΕΙ </a:t>
            </a:r>
            <a:r>
              <a:rPr lang="el-GR" sz="900">
                <a:solidFill>
                  <a:schemeClr val="bg1"/>
                </a:solidFill>
              </a:rPr>
              <a:t>ΗΠΕΙΡΟΥ </a:t>
            </a:r>
            <a:r>
              <a:rPr lang="el-GR" sz="900" b="1">
                <a:solidFill>
                  <a:schemeClr val="bg1"/>
                </a:solidFill>
              </a:rPr>
              <a:t>- Ανοιχτά Ακαδημαϊκά Μαθήματα στο ΤΕΙ </a:t>
            </a:r>
            <a:r>
              <a:rPr lang="el-GR" sz="1000" b="1">
                <a:solidFill>
                  <a:schemeClr val="bg1"/>
                </a:solidFill>
              </a:rPr>
              <a:t>Ηπείρου</a:t>
            </a:r>
          </a:p>
        </p:txBody>
      </p:sp>
      <p:pic>
        <p:nvPicPr>
          <p:cNvPr id="8" name="Εικόνα 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213458" cy="324000"/>
          </a:xfrm>
          <a:prstGeom prst="rect">
            <a:avLst/>
          </a:prstGeom>
        </p:spPr>
      </p:pic>
      <p:pic>
        <p:nvPicPr>
          <p:cNvPr id="9" name="Εικόνα 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30542" y="8326"/>
            <a:ext cx="263363" cy="2290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75188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22313" y="3672417"/>
            <a:ext cx="7772400" cy="1135063"/>
          </a:xfrm>
        </p:spPr>
        <p:txBody>
          <a:bodyPr anchor="t"/>
          <a:lstStyle>
            <a:lvl1pPr algn="l">
              <a:defRPr sz="4000" b="1" cap="none" baseline="0"/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722313" y="2422261"/>
            <a:ext cx="7772400" cy="1250156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pic>
        <p:nvPicPr>
          <p:cNvPr id="8" name="Εικόνα 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464680" y="913284"/>
            <a:ext cx="2214640" cy="1031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20861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457200" y="1333500"/>
            <a:ext cx="4038600" cy="377163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648200" y="1333500"/>
            <a:ext cx="4038600" cy="377163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11" name="Ορθογώνιο 10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2" name="TextBox 11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smtClean="0">
                <a:solidFill>
                  <a:schemeClr val="bg1"/>
                </a:solidFill>
              </a:rPr>
              <a:t>&lt;</a:t>
            </a:r>
            <a:r>
              <a:rPr lang="el-GR" sz="1000" b="1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smtClean="0">
                <a:solidFill>
                  <a:schemeClr val="bg1"/>
                </a:solidFill>
              </a:rPr>
              <a:t> - </a:t>
            </a:r>
            <a:r>
              <a:rPr lang="el-GR" sz="100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>
                <a:solidFill>
                  <a:schemeClr val="bg1"/>
                </a:solidFill>
              </a:rPr>
              <a:t>ΤΕΙ ΗΠΕΙΡΟΥ </a:t>
            </a:r>
            <a:r>
              <a:rPr lang="el-GR" sz="1000" b="1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3" name="Εικόνα 12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32509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311878"/>
            <a:ext cx="4040188" cy="53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57200" y="1845013"/>
            <a:ext cx="4040188" cy="323273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4645026" y="1311878"/>
            <a:ext cx="4041775" cy="53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45026" y="1845013"/>
            <a:ext cx="4041775" cy="323273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9" name="Θέση αριθμού διαφάνειας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13" name="Ορθογώνιο 12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4" name="TextBox 13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smtClean="0">
                <a:solidFill>
                  <a:schemeClr val="bg1"/>
                </a:solidFill>
              </a:rPr>
              <a:t>&lt;</a:t>
            </a:r>
            <a:r>
              <a:rPr lang="el-GR" sz="1000" b="1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smtClean="0">
                <a:solidFill>
                  <a:schemeClr val="bg1"/>
                </a:solidFill>
              </a:rPr>
              <a:t> - </a:t>
            </a:r>
            <a:r>
              <a:rPr lang="el-GR" sz="100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>
                <a:solidFill>
                  <a:schemeClr val="bg1"/>
                </a:solidFill>
              </a:rPr>
              <a:t>ΤΕΙ ΗΠΕΙΡΟΥ </a:t>
            </a:r>
            <a:r>
              <a:rPr lang="el-GR" sz="1000" b="1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6" name="Εικόνα 15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61127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9" name="Ορθογώνιο 8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0" name="TextBox 9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smtClean="0">
                <a:solidFill>
                  <a:schemeClr val="bg1"/>
                </a:solidFill>
              </a:rPr>
              <a:t>&lt;</a:t>
            </a:r>
            <a:r>
              <a:rPr lang="el-GR" sz="1000" b="1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smtClean="0">
                <a:solidFill>
                  <a:schemeClr val="bg1"/>
                </a:solidFill>
              </a:rPr>
              <a:t> - </a:t>
            </a:r>
            <a:r>
              <a:rPr lang="el-GR" sz="100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>
                <a:solidFill>
                  <a:schemeClr val="bg1"/>
                </a:solidFill>
              </a:rPr>
              <a:t>ΤΕΙ ΗΠΕΙΡΟΥ </a:t>
            </a:r>
            <a:r>
              <a:rPr lang="el-GR" sz="1000" b="1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1" name="Εικόνα 10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2" name="Εικόνα 11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57946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8" name="Ορθογώνιο 7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9" name="TextBox 8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smtClean="0">
                <a:solidFill>
                  <a:schemeClr val="bg1"/>
                </a:solidFill>
              </a:rPr>
              <a:t>&lt;</a:t>
            </a:r>
            <a:r>
              <a:rPr lang="el-GR" sz="1000" b="1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smtClean="0">
                <a:solidFill>
                  <a:schemeClr val="bg1"/>
                </a:solidFill>
              </a:rPr>
              <a:t> - </a:t>
            </a:r>
            <a:r>
              <a:rPr lang="el-GR" sz="100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>
                <a:solidFill>
                  <a:schemeClr val="bg1"/>
                </a:solidFill>
              </a:rPr>
              <a:t>ΤΕΙ ΗΠΕΙΡΟΥ </a:t>
            </a:r>
            <a:r>
              <a:rPr lang="el-GR" sz="1000" b="1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0" name="Εικόνα 9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1" name="Εικόνα 10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96202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575050" y="1297327"/>
            <a:ext cx="5111750" cy="384042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457201" y="1297327"/>
            <a:ext cx="3008313" cy="3840427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6" name="Τίτλος 1"/>
          <p:cNvSpPr>
            <a:spLocks noGrp="1"/>
          </p:cNvSpPr>
          <p:nvPr>
            <p:ph type="title"/>
          </p:nvPr>
        </p:nvSpPr>
        <p:spPr>
          <a:xfrm>
            <a:off x="457200" y="228000"/>
            <a:ext cx="8229600" cy="9540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/>
            </a:lvl1pPr>
          </a:lstStyle>
          <a:p>
            <a:pPr lvl="0"/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12" name="Ορθογώνιο 11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3" name="TextBox 12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smtClean="0">
                <a:solidFill>
                  <a:schemeClr val="bg1"/>
                </a:solidFill>
              </a:rPr>
              <a:t>&lt;</a:t>
            </a:r>
            <a:r>
              <a:rPr lang="el-GR" sz="1000" b="1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smtClean="0">
                <a:solidFill>
                  <a:schemeClr val="bg1"/>
                </a:solidFill>
              </a:rPr>
              <a:t> - </a:t>
            </a:r>
            <a:r>
              <a:rPr lang="el-GR" sz="100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>
                <a:solidFill>
                  <a:schemeClr val="bg1"/>
                </a:solidFill>
              </a:rPr>
              <a:t>ΤΕΙ ΗΠΕΙΡΟΥ </a:t>
            </a:r>
            <a:r>
              <a:rPr lang="el-GR" sz="1000" b="1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31715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1792288" y="1297327"/>
            <a:ext cx="5486400" cy="288032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1792288" y="4297660"/>
            <a:ext cx="5486400" cy="845840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9" name="Τίτλος 1"/>
          <p:cNvSpPr>
            <a:spLocks noGrp="1"/>
          </p:cNvSpPr>
          <p:nvPr>
            <p:ph type="title"/>
          </p:nvPr>
        </p:nvSpPr>
        <p:spPr>
          <a:xfrm>
            <a:off x="457200" y="228000"/>
            <a:ext cx="8229600" cy="9540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/>
            </a:lvl1pPr>
          </a:lstStyle>
          <a:p>
            <a:pPr lvl="0"/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12" name="Ορθογώνιο 11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3" name="TextBox 12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smtClean="0">
                <a:solidFill>
                  <a:schemeClr val="bg1"/>
                </a:solidFill>
              </a:rPr>
              <a:t>&lt;</a:t>
            </a:r>
            <a:r>
              <a:rPr lang="el-GR" sz="1000" b="1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smtClean="0">
                <a:solidFill>
                  <a:schemeClr val="bg1"/>
                </a:solidFill>
              </a:rPr>
              <a:t> - </a:t>
            </a:r>
            <a:r>
              <a:rPr lang="el-GR" sz="100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>
                <a:solidFill>
                  <a:schemeClr val="bg1"/>
                </a:solidFill>
              </a:rPr>
              <a:t>ΤΕΙ ΗΠΕΙΡΟΥ </a:t>
            </a:r>
            <a:r>
              <a:rPr lang="el-GR" sz="1000" b="1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50776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457200" y="228865"/>
            <a:ext cx="8229600" cy="9525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333500"/>
            <a:ext cx="8229600" cy="37716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4"/>
          </p:nvPr>
        </p:nvSpPr>
        <p:spPr>
          <a:xfrm>
            <a:off x="6553200" y="5296959"/>
            <a:ext cx="2133600" cy="3042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1"/>
                </a:solidFill>
              </a:defRPr>
            </a:lvl1pPr>
          </a:lstStyle>
          <a:p>
            <a:fld id="{53C4726A-630D-4CB4-B088-BAB00F4188E9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9" name="Θέση αριθμού διαφάνειας 3"/>
          <p:cNvSpPr txBox="1">
            <a:spLocks/>
          </p:cNvSpPr>
          <p:nvPr userDrawn="1"/>
        </p:nvSpPr>
        <p:spPr bwMode="auto">
          <a:xfrm>
            <a:off x="8729256" y="5466151"/>
            <a:ext cx="333105" cy="30427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6C6787FC-6543-471B-A41A-5AEEC386B628}" type="slidenum">
              <a:rPr lang="el-GR" altLang="el-GR" sz="1600" smtClean="0">
                <a:solidFill>
                  <a:schemeClr val="bg1"/>
                </a:solidFill>
              </a:rPr>
              <a:pPr algn="r"/>
              <a:t>‹#›</a:t>
            </a:fld>
            <a:endParaRPr lang="el-GR" altLang="el-GR" sz="1600" smtClean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838095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60" r:id="rId8"/>
    <p:sldLayoutId id="2147483661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png"/><Relationship Id="rId4" Type="http://schemas.openxmlformats.org/officeDocument/2006/relationships/image" Target="../media/image6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6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5" Type="http://schemas.openxmlformats.org/officeDocument/2006/relationships/hyperlink" Target="http://eclass.teiep.gr/OpenClass/courses/ACC141/" TargetMode="External"/><Relationship Id="rId4" Type="http://schemas.openxmlformats.org/officeDocument/2006/relationships/image" Target="../media/image4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hyperlink" Target="http://creativecommons.org/licenses/by-nc-nd/4.0/deed.el" TargetMode="Externa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smtClean="0"/>
              <a:t>Διοικητική των επιχειρήσεων</a:t>
            </a:r>
            <a:endParaRPr lang="el-GR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2897167"/>
            <a:ext cx="7776864" cy="1460500"/>
          </a:xfrm>
        </p:spPr>
        <p:txBody>
          <a:bodyPr>
            <a:noAutofit/>
          </a:bodyPr>
          <a:lstStyle/>
          <a:p>
            <a:r>
              <a:rPr lang="el-GR" sz="2800" smtClean="0"/>
              <a:t>Ενότητα </a:t>
            </a:r>
            <a:r>
              <a:rPr lang="el-GR" sz="2800"/>
              <a:t>4</a:t>
            </a:r>
            <a:r>
              <a:rPr lang="en-US" sz="2800" smtClean="0"/>
              <a:t> </a:t>
            </a:r>
            <a:r>
              <a:rPr lang="el-GR" sz="2800" smtClean="0"/>
              <a:t>:</a:t>
            </a:r>
            <a:r>
              <a:rPr lang="en-US" sz="2800" smtClean="0"/>
              <a:t> </a:t>
            </a:r>
            <a:r>
              <a:rPr lang="el-GR" sz="2800" b="1" smtClean="0"/>
              <a:t>Ε</a:t>
            </a:r>
            <a:r>
              <a:rPr lang="el-GR" sz="2800" b="1"/>
              <a:t>σ</a:t>
            </a:r>
            <a:r>
              <a:rPr lang="el-GR" sz="2800" b="1" smtClean="0"/>
              <a:t>ωτερικό περιβάλλον </a:t>
            </a:r>
            <a:endParaRPr lang="el-GR" sz="2800" b="1"/>
          </a:p>
          <a:p>
            <a:r>
              <a:rPr lang="el-GR" sz="2800" smtClean="0"/>
              <a:t>Καραμάνης Κωνσταντίνος</a:t>
            </a:r>
          </a:p>
        </p:txBody>
      </p:sp>
      <p:pic>
        <p:nvPicPr>
          <p:cNvPr id="4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78" y="4856613"/>
            <a:ext cx="1581685" cy="461161"/>
          </a:xfrm>
          <a:prstGeom prst="rect">
            <a:avLst/>
          </a:prstGeom>
        </p:spPr>
      </p:pic>
      <p:pic>
        <p:nvPicPr>
          <p:cNvPr id="5" name="Picture 3" descr="Λογότυπο Επιχειρησιακού Προγράμματος Εκπαίδευση και Δια βίου Μάθηση του Υπουργείου Παιδείας ΕΣΠΑ 2007-2013 με τη σημαία της Ευρωπαϊκής Ένωσης, το οποίο συγχρηματοδοτείται από την Ευρωπαϊκή Ένωση (Ευρωπαϊκό Κοινωνικό Ταμείο) και από εθνικούς πόρους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91139" y="4659746"/>
            <a:ext cx="4310289" cy="854894"/>
          </a:xfrm>
          <a:prstGeom prst="rect">
            <a:avLst/>
          </a:prstGeom>
          <a:noFill/>
        </p:spPr>
      </p:pic>
      <p:grpSp>
        <p:nvGrpSpPr>
          <p:cNvPr id="10" name="Ομάδα 9"/>
          <p:cNvGrpSpPr/>
          <p:nvPr/>
        </p:nvGrpSpPr>
        <p:grpSpPr>
          <a:xfrm>
            <a:off x="642158" y="210000"/>
            <a:ext cx="4217874" cy="1147333"/>
            <a:chOff x="642158" y="252000"/>
            <a:chExt cx="4217874" cy="1376800"/>
          </a:xfrm>
        </p:grpSpPr>
        <p:pic>
          <p:nvPicPr>
            <p:cNvPr id="8" name="Εικόνα 7"/>
            <p:cNvPicPr>
              <a:picLocks noChangeAspect="1"/>
            </p:cNvPicPr>
            <p:nvPr/>
          </p:nvPicPr>
          <p:blipFill rotWithShape="1">
            <a:blip r:embed="rId5"/>
            <a:srcRect t="-11106" b="11106"/>
            <a:stretch/>
          </p:blipFill>
          <p:spPr>
            <a:xfrm>
              <a:off x="642158" y="252000"/>
              <a:ext cx="905506" cy="1374430"/>
            </a:xfrm>
            <a:prstGeom prst="rect">
              <a:avLst/>
            </a:prstGeom>
          </p:spPr>
        </p:pic>
        <p:sp>
          <p:nvSpPr>
            <p:cNvPr id="9" name="TextBox 8"/>
            <p:cNvSpPr txBox="1"/>
            <p:nvPr/>
          </p:nvSpPr>
          <p:spPr>
            <a:xfrm>
              <a:off x="1619672" y="404664"/>
              <a:ext cx="3240360" cy="1224136"/>
            </a:xfrm>
            <a:prstGeom prst="rect">
              <a:avLst/>
            </a:prstGeom>
          </p:spPr>
          <p:txBody>
            <a:bodyPr vert="horz" wrap="square" lIns="91440" tIns="45720" rIns="91440" bIns="45720" rtlCol="0" anchor="ctr">
              <a:noAutofit/>
            </a:bodyPr>
            <a:lstStyle/>
            <a:p>
              <a:pPr>
                <a:lnSpc>
                  <a:spcPts val="2600"/>
                </a:lnSpc>
              </a:pPr>
              <a:r>
                <a:rPr lang="el-GR" sz="2000" smtClean="0"/>
                <a:t>Ελληνική Δημοκρατία</a:t>
              </a:r>
            </a:p>
            <a:p>
              <a:pPr>
                <a:lnSpc>
                  <a:spcPts val="2600"/>
                </a:lnSpc>
              </a:pPr>
              <a:r>
                <a:rPr lang="el-GR" sz="2000" smtClean="0"/>
                <a:t>Τεχνολογικό Εκπαιδευτικό Ίδρυμα Ηπείρου</a:t>
              </a:r>
              <a:endParaRPr lang="en-GB" sz="2000" smtClean="0"/>
            </a:p>
          </p:txBody>
        </p:sp>
      </p:grpSp>
    </p:spTree>
    <p:extLst>
      <p:ext uri="{BB962C8B-B14F-4D97-AF65-F5344CB8AC3E}">
        <p14:creationId xmlns:p14="http://schemas.microsoft.com/office/powerpoint/2010/main" val="3428195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228865"/>
            <a:ext cx="8229600" cy="468396"/>
          </a:xfrm>
        </p:spPr>
        <p:txBody>
          <a:bodyPr>
            <a:normAutofit fontScale="90000"/>
          </a:bodyPr>
          <a:lstStyle/>
          <a:p>
            <a:r>
              <a:rPr lang="el-GR"/>
              <a:t/>
            </a:r>
            <a:br>
              <a:rPr lang="el-GR"/>
            </a:br>
            <a:r>
              <a:rPr lang="el-GR" smtClean="0"/>
              <a:t/>
            </a:r>
            <a:br>
              <a:rPr lang="el-GR" smtClean="0"/>
            </a:br>
            <a:r>
              <a:rPr lang="el-GR" smtClean="0"/>
              <a:t>ΤΟ </a:t>
            </a:r>
            <a:r>
              <a:rPr lang="el-GR"/>
              <a:t>ΕΣΩΤΕΡΙΚΟ ΠΕΡΙΒΑΛΛΟΝ ΤΩΝ  ΟΡΓΑΝΙΣΜΩΝ</a:t>
            </a:r>
            <a:br>
              <a:rPr lang="el-GR"/>
            </a:br>
            <a:endParaRPr lang="el-GR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10</a:t>
            </a:fld>
            <a:endParaRPr lang="el-G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33499"/>
            <a:ext cx="8229600" cy="396345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l-GR" smtClean="0"/>
              <a:t> Ισχυρές </a:t>
            </a:r>
            <a:r>
              <a:rPr lang="el-GR"/>
              <a:t>κουλτούρες:</a:t>
            </a:r>
          </a:p>
          <a:p>
            <a:r>
              <a:rPr lang="el-GR" smtClean="0"/>
              <a:t>Δεσµεύουν </a:t>
            </a:r>
            <a:r>
              <a:rPr lang="el-GR"/>
              <a:t>τα µέλη τους να κάνουν πράγµατα που είναι προς το συµφέρον του οργανισµού.</a:t>
            </a:r>
          </a:p>
          <a:p>
            <a:r>
              <a:rPr lang="el-GR" smtClean="0"/>
              <a:t>Αποθαρρύνουν </a:t>
            </a:r>
            <a:r>
              <a:rPr lang="el-GR"/>
              <a:t>τις δυσλειτουργικές </a:t>
            </a:r>
            <a:r>
              <a:rPr lang="el-GR" smtClean="0"/>
              <a:t> συµπεριφορές </a:t>
            </a:r>
            <a:r>
              <a:rPr lang="el-GR"/>
              <a:t>εργασίας.</a:t>
            </a:r>
          </a:p>
          <a:p>
            <a:r>
              <a:rPr lang="el-GR" smtClean="0"/>
              <a:t>Ενθαρρύνουν </a:t>
            </a:r>
            <a:r>
              <a:rPr lang="el-GR"/>
              <a:t>τις λειτουργικές (θετικές) συµπεριφορές εργασίας.</a:t>
            </a:r>
          </a:p>
          <a:p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517821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228865"/>
            <a:ext cx="8229600" cy="468396"/>
          </a:xfrm>
        </p:spPr>
        <p:txBody>
          <a:bodyPr>
            <a:normAutofit fontScale="90000"/>
          </a:bodyPr>
          <a:lstStyle/>
          <a:p>
            <a:r>
              <a:rPr lang="el-GR"/>
              <a:t/>
            </a:r>
            <a:br>
              <a:rPr lang="el-GR"/>
            </a:br>
            <a:r>
              <a:rPr lang="el-GR" smtClean="0"/>
              <a:t/>
            </a:r>
            <a:br>
              <a:rPr lang="el-GR" smtClean="0"/>
            </a:br>
            <a:r>
              <a:rPr lang="el-GR" smtClean="0"/>
              <a:t>ΕΠΙΠΕΔΑ </a:t>
            </a:r>
            <a:r>
              <a:rPr lang="el-GR"/>
              <a:t>ΟΡΓΑΝΩΣΙΑΚΗΣ ΚΟΥΛΤΟΥΡΑΣ</a:t>
            </a:r>
            <a:br>
              <a:rPr lang="el-GR"/>
            </a:br>
            <a:endParaRPr lang="el-GR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11</a:t>
            </a:fld>
            <a:endParaRPr lang="el-G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33499"/>
            <a:ext cx="8229600" cy="3963459"/>
          </a:xfrm>
        </p:spPr>
        <p:txBody>
          <a:bodyPr>
            <a:normAutofit fontScale="92500" lnSpcReduction="10000"/>
          </a:bodyPr>
          <a:lstStyle/>
          <a:p>
            <a:pPr algn="just"/>
            <a:r>
              <a:rPr lang="el-GR"/>
              <a:t> Αισθητή Κουλτούρα: Αυτό που βλέπει και ακούει κανείς καθώς περιπατά στους διαδρόµους ενός οργανισµού (Ήρωες, Ιστορίες Τελετές </a:t>
            </a:r>
            <a:r>
              <a:rPr lang="el-GR" smtClean="0"/>
              <a:t>και τελετουργίες Σύµβολα)</a:t>
            </a:r>
            <a:endParaRPr lang="el-GR"/>
          </a:p>
          <a:p>
            <a:pPr algn="just"/>
            <a:r>
              <a:rPr lang="el-GR" smtClean="0"/>
              <a:t>Θεµελιώδης </a:t>
            </a:r>
            <a:r>
              <a:rPr lang="el-GR"/>
              <a:t>κουλτούρα: οι βαθύτερες αρχές και πεποιθήσεις που επηρεάζουν τη συµπεριφορά των µελών του οργανισµού και συµβάλλουν στην αισθητή κουλτούρα (Εξυπηρέτηση πελατών, Καινοτοµία, Ηθική, Οµαδική εργασία).</a:t>
            </a:r>
          </a:p>
          <a:p>
            <a:pPr marL="0" indent="0">
              <a:buNone/>
            </a:pP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4860751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228865"/>
            <a:ext cx="8229600" cy="468396"/>
          </a:xfrm>
        </p:spPr>
        <p:txBody>
          <a:bodyPr>
            <a:normAutofit fontScale="90000"/>
          </a:bodyPr>
          <a:lstStyle/>
          <a:p>
            <a:r>
              <a:rPr lang="el-GR"/>
              <a:t/>
            </a:r>
            <a:br>
              <a:rPr lang="el-GR"/>
            </a:br>
            <a:r>
              <a:rPr lang="el-GR" smtClean="0"/>
              <a:t/>
            </a:r>
            <a:br>
              <a:rPr lang="el-GR" smtClean="0"/>
            </a:br>
            <a:r>
              <a:rPr lang="el-GR"/>
              <a:t>ΚΟΥΛΤΟΥΡΑ ΚΑΙ ΑΞΙΕΣ ΤΩΝ  ΟΡΓΑΝΙΣΜΩΝ</a:t>
            </a:r>
            <a:br>
              <a:rPr lang="el-GR"/>
            </a:br>
            <a:endParaRPr lang="el-GR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12</a:t>
            </a:fld>
            <a:endParaRPr lang="el-GR"/>
          </a:p>
        </p:txBody>
      </p:sp>
      <p:sp>
        <p:nvSpPr>
          <p:cNvPr id="8" name="TextBox 7"/>
          <p:cNvSpPr txBox="1"/>
          <p:nvPr/>
        </p:nvSpPr>
        <p:spPr>
          <a:xfrm>
            <a:off x="1187624" y="1705372"/>
            <a:ext cx="6624736" cy="3672408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/>
          <a:p>
            <a:endParaRPr lang="el-GR" dirty="0" smtClean="0"/>
          </a:p>
        </p:txBody>
      </p:sp>
      <p:sp>
        <p:nvSpPr>
          <p:cNvPr id="9" name="Rectangle 8"/>
          <p:cNvSpPr/>
          <p:nvPr/>
        </p:nvSpPr>
        <p:spPr>
          <a:xfrm>
            <a:off x="827584" y="1426339"/>
            <a:ext cx="7776864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sz="2800" smtClean="0"/>
              <a:t>Σηµαντικές αξίες της κουλτούρας ενός οργανισµού </a:t>
            </a:r>
            <a:r>
              <a:rPr lang="el-GR" sz="2800"/>
              <a:t>είναι οι εξής: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sz="2800"/>
              <a:t>	Υψηλή απόδοση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sz="2800"/>
              <a:t>	Καινοτοµία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sz="2800"/>
              <a:t>	Κοινωνική ευθύνη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sz="2800"/>
              <a:t>	Ακεραιότητα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sz="2800"/>
              <a:t>	Συµµετοχή των εργαζοµένων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sz="2800"/>
              <a:t>	Εξυπηρέτηση πελατών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sz="2800"/>
              <a:t>	Οµαδική εργασία</a:t>
            </a:r>
          </a:p>
        </p:txBody>
      </p:sp>
    </p:spTree>
    <p:extLst>
      <p:ext uri="{BB962C8B-B14F-4D97-AF65-F5344CB8AC3E}">
        <p14:creationId xmlns:p14="http://schemas.microsoft.com/office/powerpoint/2010/main" val="19836134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228865"/>
            <a:ext cx="8229600" cy="468396"/>
          </a:xfrm>
        </p:spPr>
        <p:txBody>
          <a:bodyPr>
            <a:normAutofit fontScale="90000"/>
          </a:bodyPr>
          <a:lstStyle/>
          <a:p>
            <a:r>
              <a:rPr lang="el-GR"/>
              <a:t/>
            </a:r>
            <a:br>
              <a:rPr lang="el-GR"/>
            </a:br>
            <a:r>
              <a:rPr lang="el-GR" smtClean="0"/>
              <a:t/>
            </a:r>
            <a:br>
              <a:rPr lang="el-GR" smtClean="0"/>
            </a:br>
            <a:r>
              <a:rPr lang="el-GR" sz="4000"/>
              <a:t>ΕΦΑΡΜΟΓΗ ΤΩΝ ΑΞΙΩΝ ΚΑΙ ΔΗΜΙΟΥΡΓΙΑ ΙΣΧΥΡΗΣ ΚΟΥΛΤΟΥΡΑΣ</a:t>
            </a:r>
            <a:r>
              <a:rPr lang="el-GR"/>
              <a:t/>
            </a:r>
            <a:br>
              <a:rPr lang="el-GR"/>
            </a:br>
            <a:endParaRPr lang="el-GR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13</a:t>
            </a:fld>
            <a:endParaRPr lang="el-GR"/>
          </a:p>
        </p:txBody>
      </p:sp>
      <p:sp>
        <p:nvSpPr>
          <p:cNvPr id="8" name="TextBox 7"/>
          <p:cNvSpPr txBox="1"/>
          <p:nvPr/>
        </p:nvSpPr>
        <p:spPr>
          <a:xfrm>
            <a:off x="1187624" y="1705372"/>
            <a:ext cx="6624736" cy="3672408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/>
          <a:p>
            <a:endParaRPr lang="el-GR" dirty="0" smtClean="0"/>
          </a:p>
        </p:txBody>
      </p:sp>
      <p:sp>
        <p:nvSpPr>
          <p:cNvPr id="9" name="Rectangle 8"/>
          <p:cNvSpPr/>
          <p:nvPr/>
        </p:nvSpPr>
        <p:spPr>
          <a:xfrm>
            <a:off x="179512" y="1201316"/>
            <a:ext cx="8424936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l-GR" sz="2800"/>
              <a:t>Διοίκηση    βασισµένη    στις    αξίες: </a:t>
            </a:r>
            <a:r>
              <a:rPr lang="el-GR" sz="2800" smtClean="0"/>
              <a:t>   </a:t>
            </a:r>
            <a:r>
              <a:rPr lang="el-GR" sz="2800"/>
              <a:t>περιγράφει</a:t>
            </a:r>
          </a:p>
          <a:p>
            <a:r>
              <a:rPr lang="el-GR" sz="2800"/>
              <a:t>managers που βοηθούν ενεργά να αναπτυχθούν, να</a:t>
            </a:r>
          </a:p>
          <a:p>
            <a:r>
              <a:rPr lang="el-GR" sz="2800"/>
              <a:t>µεταδοθούν και να ενεργοποιηθούν κοινές αξίες.</a:t>
            </a:r>
          </a:p>
          <a:p>
            <a:pPr marL="9525" indent="347663">
              <a:buFont typeface="Arial" panose="020B0604020202020204" pitchFamily="34" charset="0"/>
              <a:buChar char="•"/>
            </a:pPr>
            <a:r>
              <a:rPr lang="el-GR" sz="2800" smtClean="0"/>
              <a:t> </a:t>
            </a:r>
            <a:r>
              <a:rPr lang="el-GR" sz="2800"/>
              <a:t>Πνευµατικότητα του εργασιακού  χώρου: πρακτικές που δίνουν νόηµα στην εργασία και δηµιουργούν  την  αίσθηση  κοινότητας  µεταξύ  </a:t>
            </a:r>
            <a:r>
              <a:rPr lang="el-GR" sz="2800" smtClean="0"/>
              <a:t>των µελών του οργανισµού</a:t>
            </a:r>
            <a:r>
              <a:rPr lang="el-GR" sz="2800"/>
              <a:t>.</a:t>
            </a:r>
          </a:p>
          <a:p>
            <a:pPr marL="9525" indent="347663" algn="just">
              <a:buFont typeface="Arial" panose="020B0604020202020204" pitchFamily="34" charset="0"/>
              <a:buChar char="•"/>
              <a:tabLst>
                <a:tab pos="0" algn="l"/>
              </a:tabLst>
            </a:pPr>
            <a:r>
              <a:rPr lang="el-GR" sz="2800" smtClean="0"/>
              <a:t>Ηγεσία </a:t>
            </a:r>
            <a:r>
              <a:rPr lang="el-GR" sz="2800"/>
              <a:t>µέσω συµβόλων: οι ηγέτες που χρησιµοποιούν σύµβολα το κάνουν για να καθιερώσουν και να διατηρήσουν µια επιθυµητή εταιρική κουλτούρα.</a:t>
            </a:r>
          </a:p>
        </p:txBody>
      </p:sp>
    </p:spTree>
    <p:extLst>
      <p:ext uri="{BB962C8B-B14F-4D97-AF65-F5344CB8AC3E}">
        <p14:creationId xmlns:p14="http://schemas.microsoft.com/office/powerpoint/2010/main" val="21098024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228865"/>
            <a:ext cx="8229600" cy="468396"/>
          </a:xfrm>
        </p:spPr>
        <p:txBody>
          <a:bodyPr>
            <a:normAutofit fontScale="90000"/>
          </a:bodyPr>
          <a:lstStyle/>
          <a:p>
            <a:r>
              <a:rPr lang="el-GR"/>
              <a:t/>
            </a:r>
            <a:br>
              <a:rPr lang="el-GR"/>
            </a:br>
            <a:r>
              <a:rPr lang="el-GR" smtClean="0"/>
              <a:t/>
            </a:r>
            <a:br>
              <a:rPr lang="el-GR" smtClean="0"/>
            </a:br>
            <a:r>
              <a:rPr lang="el-GR" sz="4000"/>
              <a:t>ΟΡΓΑΝΩΣΙΑΚΗ ΚΟΥΛΤΟΥΡΑ ΚΑΙ ΠΟΙΚΙΛΟΜΟΡΦΙΑ</a:t>
            </a:r>
            <a:r>
              <a:rPr lang="el-GR"/>
              <a:t/>
            </a:r>
            <a:br>
              <a:rPr lang="el-GR"/>
            </a:br>
            <a:endParaRPr lang="el-GR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14</a:t>
            </a:fld>
            <a:endParaRPr lang="el-GR"/>
          </a:p>
        </p:txBody>
      </p:sp>
      <p:sp>
        <p:nvSpPr>
          <p:cNvPr id="8" name="TextBox 7"/>
          <p:cNvSpPr txBox="1"/>
          <p:nvPr/>
        </p:nvSpPr>
        <p:spPr>
          <a:xfrm>
            <a:off x="1187624" y="1705372"/>
            <a:ext cx="6624736" cy="3672408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/>
          <a:p>
            <a:endParaRPr lang="el-GR" dirty="0" smtClean="0"/>
          </a:p>
        </p:txBody>
      </p:sp>
      <p:sp>
        <p:nvSpPr>
          <p:cNvPr id="9" name="Rectangle 8"/>
          <p:cNvSpPr/>
          <p:nvPr/>
        </p:nvSpPr>
        <p:spPr>
          <a:xfrm>
            <a:off x="179512" y="1201316"/>
            <a:ext cx="8784976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el-GR" sz="2800"/>
              <a:t>Ποικιλοµορφία: περιγράφει διαφορές µεταξύ των ανθρώπων στην εργασία, για παράδειγµα, ως προς την ηλικία, το φύλο ή τη φυλή.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el-GR" sz="2800" smtClean="0"/>
              <a:t>Πολυπολιτισµικοί οργανισµοί: βασίζονται </a:t>
            </a:r>
            <a:r>
              <a:rPr lang="el-GR" sz="2800"/>
              <a:t>στον πλουραλισµό και λειτουργούν µε ενσωµάτωση και σεβασµό της διαφορετικότητας.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l-GR" sz="2800" smtClean="0"/>
              <a:t>Πολυπολιτισµικότητα: περιλαµβάνει </a:t>
            </a:r>
            <a:r>
              <a:rPr lang="el-GR" sz="2800"/>
              <a:t>πλουραλισµό και σεβασµό προς την ποικιλοµορφία.</a:t>
            </a:r>
          </a:p>
        </p:txBody>
      </p:sp>
    </p:spTree>
    <p:extLst>
      <p:ext uri="{BB962C8B-B14F-4D97-AF65-F5344CB8AC3E}">
        <p14:creationId xmlns:p14="http://schemas.microsoft.com/office/powerpoint/2010/main" val="6835574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228865"/>
            <a:ext cx="8229600" cy="468396"/>
          </a:xfrm>
        </p:spPr>
        <p:txBody>
          <a:bodyPr>
            <a:normAutofit fontScale="90000"/>
          </a:bodyPr>
          <a:lstStyle/>
          <a:p>
            <a:r>
              <a:rPr lang="el-GR"/>
              <a:t/>
            </a:r>
            <a:br>
              <a:rPr lang="el-GR"/>
            </a:br>
            <a:r>
              <a:rPr lang="el-GR" sz="4000" smtClean="0"/>
              <a:t>ΗΓΕΣΙΑ </a:t>
            </a:r>
            <a:r>
              <a:rPr lang="el-GR" sz="4000"/>
              <a:t>ΤΗΣ ΠΟΙΚΙΛΟΜΟΡΦΙΑΣ</a:t>
            </a:r>
            <a:r>
              <a:rPr lang="el-GR"/>
              <a:t/>
            </a:r>
            <a:br>
              <a:rPr lang="el-GR"/>
            </a:br>
            <a:endParaRPr lang="el-GR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15</a:t>
            </a:fld>
            <a:endParaRPr lang="el-GR"/>
          </a:p>
        </p:txBody>
      </p:sp>
      <p:sp>
        <p:nvSpPr>
          <p:cNvPr id="8" name="TextBox 7"/>
          <p:cNvSpPr txBox="1"/>
          <p:nvPr/>
        </p:nvSpPr>
        <p:spPr>
          <a:xfrm>
            <a:off x="1187624" y="1705372"/>
            <a:ext cx="6624736" cy="3672408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/>
          <a:p>
            <a:endParaRPr lang="el-GR" dirty="0" smtClean="0"/>
          </a:p>
        </p:txBody>
      </p:sp>
      <p:sp>
        <p:nvSpPr>
          <p:cNvPr id="9" name="Rectangle 8"/>
          <p:cNvSpPr/>
          <p:nvPr/>
        </p:nvSpPr>
        <p:spPr>
          <a:xfrm>
            <a:off x="179512" y="1201316"/>
            <a:ext cx="8784976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el-GR" sz="2800"/>
              <a:t>Αναλαµβάνει να οικοδοµήσει µια εταιρική κουλτούρα που επιτρέπει σε όλα τα µέλη να επιτύχουν το µέγιστο των δυνατοτήτων τους.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el-GR" sz="2800" smtClean="0"/>
              <a:t>Δεσµεύει </a:t>
            </a:r>
            <a:r>
              <a:rPr lang="el-GR" sz="2800"/>
              <a:t>τον οργανισµό στην πρόσληψη και στην προώθηση µειονοτήτων και γυναικών.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el-GR" sz="2800" smtClean="0"/>
              <a:t>Δεσµεύει </a:t>
            </a:r>
            <a:r>
              <a:rPr lang="el-GR" sz="2800"/>
              <a:t>τον οργανισµό στην εκπαίδευση και σε εκπαιδευτικά προγράµµατα.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endParaRPr lang="el-GR" sz="2800"/>
          </a:p>
          <a:p>
            <a:endParaRPr lang="el-GR" sz="2800"/>
          </a:p>
        </p:txBody>
      </p:sp>
    </p:spTree>
    <p:extLst>
      <p:ext uri="{BB962C8B-B14F-4D97-AF65-F5344CB8AC3E}">
        <p14:creationId xmlns:p14="http://schemas.microsoft.com/office/powerpoint/2010/main" val="16258931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228865"/>
            <a:ext cx="8229600" cy="468396"/>
          </a:xfrm>
        </p:spPr>
        <p:txBody>
          <a:bodyPr>
            <a:normAutofit fontScale="90000"/>
          </a:bodyPr>
          <a:lstStyle/>
          <a:p>
            <a:r>
              <a:rPr lang="el-GR"/>
              <a:t/>
            </a:r>
            <a:br>
              <a:rPr lang="el-GR"/>
            </a:br>
            <a:r>
              <a:rPr lang="el-GR" smtClean="0"/>
              <a:t/>
            </a:r>
            <a:br>
              <a:rPr lang="el-GR" smtClean="0"/>
            </a:br>
            <a:r>
              <a:rPr lang="el-GR"/>
              <a:t/>
            </a:r>
            <a:br>
              <a:rPr lang="el-GR"/>
            </a:br>
            <a:r>
              <a:rPr lang="el-GR" sz="4000" smtClean="0"/>
              <a:t>Σχήµα 2: </a:t>
            </a:r>
            <a:r>
              <a:rPr lang="el-GR" sz="4000"/>
              <a:t>Στάδια προσέγγισης της ποικιλοµορφίας εκ</a:t>
            </a:r>
            <a:br>
              <a:rPr lang="el-GR" sz="4000"/>
            </a:br>
            <a:r>
              <a:rPr lang="el-GR" sz="4000"/>
              <a:t>µέρους της ηγεσίας </a:t>
            </a:r>
            <a:r>
              <a:rPr lang="el-GR"/>
              <a:t/>
            </a:r>
            <a:br>
              <a:rPr lang="el-GR"/>
            </a:br>
            <a:endParaRPr lang="el-GR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16</a:t>
            </a:fld>
            <a:endParaRPr lang="el-GR"/>
          </a:p>
        </p:txBody>
      </p:sp>
      <p:sp>
        <p:nvSpPr>
          <p:cNvPr id="8" name="TextBox 7"/>
          <p:cNvSpPr txBox="1"/>
          <p:nvPr/>
        </p:nvSpPr>
        <p:spPr>
          <a:xfrm>
            <a:off x="1187624" y="1705372"/>
            <a:ext cx="6624736" cy="3672408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/>
          <a:p>
            <a:endParaRPr lang="el-GR" dirty="0" smtClean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4381" y="1889554"/>
            <a:ext cx="7495238" cy="2903350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89756" y="4719963"/>
            <a:ext cx="882047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/>
              <a:t>Πηγή: </a:t>
            </a:r>
            <a:r>
              <a:rPr lang="en-US"/>
              <a:t>Schermerhorn J.R., 2012 </a:t>
            </a:r>
            <a:r>
              <a:rPr lang="el-GR"/>
              <a:t>και </a:t>
            </a:r>
            <a:r>
              <a:rPr lang="en-US"/>
              <a:t>R. Roosevelt Thomas, Jr., Beyond Race and Gender , 1991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654131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228865"/>
            <a:ext cx="8229600" cy="468396"/>
          </a:xfrm>
        </p:spPr>
        <p:txBody>
          <a:bodyPr>
            <a:normAutofit fontScale="90000"/>
          </a:bodyPr>
          <a:lstStyle/>
          <a:p>
            <a:r>
              <a:rPr lang="el-GR"/>
              <a:t/>
            </a:r>
            <a:br>
              <a:rPr lang="el-GR"/>
            </a:br>
            <a:r>
              <a:rPr lang="el-GR" smtClean="0"/>
              <a:t/>
            </a:r>
            <a:br>
              <a:rPr lang="el-GR" smtClean="0"/>
            </a:br>
            <a:r>
              <a:rPr lang="el-GR" smtClean="0"/>
              <a:t/>
            </a:r>
            <a:br>
              <a:rPr lang="el-GR" smtClean="0"/>
            </a:br>
            <a:r>
              <a:rPr lang="el-GR" sz="4000" smtClean="0"/>
              <a:t>ΤΑΣΕΙΣ </a:t>
            </a:r>
            <a:r>
              <a:rPr lang="el-GR" sz="4000"/>
              <a:t>ΠΟΙΚΙΛΟΜΟΡΦΙΑΣ ΣΤΟ ΠΕΡΙΒΑΛΛΟΝ ΤΟΥ </a:t>
            </a:r>
            <a:r>
              <a:rPr lang="el-GR" sz="4000" smtClean="0"/>
              <a:t>ΟΡΓΑΝΙΣΜΟΥ</a:t>
            </a:r>
            <a:br>
              <a:rPr lang="el-GR" sz="4000" smtClean="0"/>
            </a:br>
            <a:r>
              <a:rPr lang="el-GR"/>
              <a:t/>
            </a:r>
            <a:br>
              <a:rPr lang="el-GR"/>
            </a:br>
            <a:endParaRPr lang="el-GR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17</a:t>
            </a:fld>
            <a:endParaRPr lang="el-GR"/>
          </a:p>
        </p:txBody>
      </p:sp>
      <p:sp>
        <p:nvSpPr>
          <p:cNvPr id="8" name="TextBox 7"/>
          <p:cNvSpPr txBox="1"/>
          <p:nvPr/>
        </p:nvSpPr>
        <p:spPr>
          <a:xfrm>
            <a:off x="1043608" y="228865"/>
            <a:ext cx="7416824" cy="5148915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endParaRPr lang="el-GR" sz="2800" smtClean="0"/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el-GR" sz="280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l-GR" sz="2800" smtClean="0"/>
              <a:t>Αυξάνεται το ποσοστό των εγχρώµων στο </a:t>
            </a:r>
            <a:r>
              <a:rPr lang="el-GR" sz="2800"/>
              <a:t>εργατικό δυναµικό.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l-GR" sz="2800" smtClean="0"/>
              <a:t>Εργάζονται </a:t>
            </a:r>
            <a:r>
              <a:rPr lang="el-GR" sz="2800"/>
              <a:t>περισσότερες γυναίκες.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l-GR" sz="2800" smtClean="0"/>
              <a:t>Τα </a:t>
            </a:r>
            <a:r>
              <a:rPr lang="el-GR" sz="2800"/>
              <a:t>άτοµα µε αναπηρίες αποκτούν µεγαλύτερη πρόσβαση στο χώρο εργασίας.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l-GR" sz="2800" smtClean="0"/>
              <a:t>Αυξάνεται </a:t>
            </a:r>
            <a:r>
              <a:rPr lang="el-GR" sz="2800"/>
              <a:t>η µέση ηλικία των εργαζοµένων.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l-GR" sz="2800" smtClean="0"/>
              <a:t>Αυξάνεται </a:t>
            </a:r>
            <a:r>
              <a:rPr lang="el-GR" sz="2800"/>
              <a:t>η θρησκευτική ποικιλοµορφία των εργαζοµένων.</a:t>
            </a: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41600534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228865"/>
            <a:ext cx="8229600" cy="468396"/>
          </a:xfrm>
        </p:spPr>
        <p:txBody>
          <a:bodyPr>
            <a:normAutofit fontScale="90000"/>
          </a:bodyPr>
          <a:lstStyle/>
          <a:p>
            <a:r>
              <a:rPr lang="el-GR"/>
              <a:t/>
            </a:r>
            <a:br>
              <a:rPr lang="el-GR"/>
            </a:br>
            <a:r>
              <a:rPr lang="el-GR" smtClean="0"/>
              <a:t/>
            </a:r>
            <a:br>
              <a:rPr lang="el-GR" smtClean="0"/>
            </a:br>
            <a:r>
              <a:rPr lang="el-GR" smtClean="0"/>
              <a:t/>
            </a:r>
            <a:br>
              <a:rPr lang="el-GR" smtClean="0"/>
            </a:br>
            <a:r>
              <a:rPr lang="el-GR" smtClean="0"/>
              <a:t/>
            </a:r>
            <a:br>
              <a:rPr lang="el-GR" smtClean="0"/>
            </a:br>
            <a:r>
              <a:rPr lang="el-GR" sz="3600" smtClean="0"/>
              <a:t>Σχήµα </a:t>
            </a:r>
            <a:r>
              <a:rPr lang="el-GR" sz="3600"/>
              <a:t>3</a:t>
            </a:r>
            <a:r>
              <a:rPr lang="el-GR" sz="3600" smtClean="0"/>
              <a:t>: </a:t>
            </a:r>
            <a:r>
              <a:rPr lang="el-GR" sz="3600"/>
              <a:t>Οι γυάλινες οροφές ως εµπόδια στην εξέλιξη των γυναικών και των µειονοτήτων στους παραδοσιακούς οργανισµούς</a:t>
            </a:r>
            <a:r>
              <a:rPr lang="el-GR" sz="4000" smtClean="0"/>
              <a:t/>
            </a:r>
            <a:br>
              <a:rPr lang="el-GR" sz="4000" smtClean="0"/>
            </a:br>
            <a:r>
              <a:rPr lang="el-GR"/>
              <a:t/>
            </a:r>
            <a:br>
              <a:rPr lang="el-GR"/>
            </a:br>
            <a:endParaRPr lang="el-GR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18</a:t>
            </a:fld>
            <a:endParaRPr lang="el-GR"/>
          </a:p>
        </p:txBody>
      </p:sp>
      <p:sp>
        <p:nvSpPr>
          <p:cNvPr id="8" name="TextBox 7"/>
          <p:cNvSpPr txBox="1"/>
          <p:nvPr/>
        </p:nvSpPr>
        <p:spPr>
          <a:xfrm>
            <a:off x="1043608" y="228865"/>
            <a:ext cx="7416824" cy="5148915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endParaRPr lang="el-GR" sz="2800" smtClean="0"/>
          </a:p>
          <a:p>
            <a:endParaRPr lang="el-GR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31640" y="1822919"/>
            <a:ext cx="6405994" cy="3658325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3031322" y="5386490"/>
            <a:ext cx="308135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l-GR"/>
              <a:t>Πηγή: </a:t>
            </a:r>
            <a:r>
              <a:rPr lang="en-US"/>
              <a:t>Schermerhorn J.R., 2012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7242991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Βιβλιογραφία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37785" y="1300518"/>
            <a:ext cx="8240150" cy="3852804"/>
          </a:xfrm>
        </p:spPr>
        <p:txBody>
          <a:bodyPr>
            <a:noAutofit/>
          </a:bodyPr>
          <a:lstStyle/>
          <a:p>
            <a:pPr algn="just">
              <a:lnSpc>
                <a:spcPts val="2065"/>
              </a:lnSpc>
              <a:spcBef>
                <a:spcPts val="0"/>
              </a:spcBef>
              <a:buClr>
                <a:srgbClr val="000000"/>
              </a:buClr>
              <a:buSzPts val="1200"/>
            </a:pPr>
            <a:r>
              <a:rPr lang="el-GR" sz="140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Εισαγωγή στο </a:t>
            </a:r>
            <a:r>
              <a:rPr lang="en-US" sz="140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Management (2012), Schermerhorn J.R.</a:t>
            </a:r>
          </a:p>
          <a:p>
            <a:pPr algn="just">
              <a:lnSpc>
                <a:spcPts val="2065"/>
              </a:lnSpc>
              <a:spcBef>
                <a:spcPts val="0"/>
              </a:spcBef>
              <a:buClr>
                <a:srgbClr val="000000"/>
              </a:buClr>
              <a:buSzPts val="1200"/>
            </a:pPr>
            <a:r>
              <a:rPr lang="el-GR" sz="140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Διοίκηση </a:t>
            </a:r>
            <a:r>
              <a:rPr lang="el-GR" sz="140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Επιχειρήσεων (2012), </a:t>
            </a:r>
            <a:r>
              <a:rPr lang="en-US" sz="140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Robbins S., Decento D. </a:t>
            </a:r>
            <a:r>
              <a:rPr lang="el-GR" sz="140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και </a:t>
            </a:r>
            <a:r>
              <a:rPr lang="en-US" sz="140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Coulter M.</a:t>
            </a:r>
          </a:p>
        </p:txBody>
      </p:sp>
    </p:spTree>
    <p:extLst>
      <p:ext uri="{BB962C8B-B14F-4D97-AF65-F5344CB8AC3E}">
        <p14:creationId xmlns:p14="http://schemas.microsoft.com/office/powerpoint/2010/main" val="41913882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1345332"/>
            <a:ext cx="7776864" cy="2702345"/>
          </a:xfrm>
        </p:spPr>
        <p:txBody>
          <a:bodyPr>
            <a:noAutofit/>
          </a:bodyPr>
          <a:lstStyle/>
          <a:p>
            <a:pPr algn="l"/>
            <a:r>
              <a:rPr lang="el-GR" sz="2800" smtClean="0"/>
              <a:t>Λογιστικής και χρηματοοικονομικής</a:t>
            </a:r>
          </a:p>
          <a:p>
            <a:pPr algn="l"/>
            <a:r>
              <a:rPr lang="el-GR" b="1" smtClean="0"/>
              <a:t>Διοικητική των επιχειρήσεων</a:t>
            </a:r>
            <a:endParaRPr lang="el-GR" b="1"/>
          </a:p>
          <a:p>
            <a:pPr algn="l"/>
            <a:r>
              <a:rPr lang="el-GR" sz="2800" b="1" smtClean="0"/>
              <a:t>Ενότητα </a:t>
            </a:r>
            <a:r>
              <a:rPr lang="el-GR" sz="2800" b="1"/>
              <a:t>4</a:t>
            </a:r>
            <a:r>
              <a:rPr lang="el-GR" sz="2800" b="1" smtClean="0"/>
              <a:t>:</a:t>
            </a:r>
            <a:r>
              <a:rPr lang="en-US" sz="2800" smtClean="0"/>
              <a:t> </a:t>
            </a:r>
            <a:r>
              <a:rPr lang="el-GR" sz="2800" smtClean="0"/>
              <a:t>Εσωτερικό περιβάλλον</a:t>
            </a:r>
          </a:p>
          <a:p>
            <a:pPr algn="l"/>
            <a:r>
              <a:rPr lang="el-GR" sz="2800" smtClean="0">
                <a:solidFill>
                  <a:schemeClr val="tx2">
                    <a:lumMod val="50000"/>
                  </a:schemeClr>
                </a:solidFill>
              </a:rPr>
              <a:t>Καραμάνης Κωνσταντίνος</a:t>
            </a:r>
          </a:p>
          <a:p>
            <a:pPr algn="l">
              <a:lnSpc>
                <a:spcPts val="2600"/>
              </a:lnSpc>
            </a:pPr>
            <a:r>
              <a:rPr lang="el-GR" sz="2400" smtClean="0">
                <a:solidFill>
                  <a:schemeClr val="tx2">
                    <a:lumMod val="50000"/>
                  </a:schemeClr>
                </a:solidFill>
              </a:rPr>
              <a:t>Επίκουρος Καθηγητής</a:t>
            </a:r>
          </a:p>
          <a:p>
            <a:pPr algn="l">
              <a:lnSpc>
                <a:spcPts val="2600"/>
              </a:lnSpc>
            </a:pPr>
            <a:r>
              <a:rPr lang="el-GR" sz="2400" smtClean="0">
                <a:solidFill>
                  <a:schemeClr val="tx2">
                    <a:lumMod val="50000"/>
                  </a:schemeClr>
                </a:solidFill>
              </a:rPr>
              <a:t>Πρέβεζα, 2015</a:t>
            </a:r>
          </a:p>
        </p:txBody>
      </p:sp>
      <p:pic>
        <p:nvPicPr>
          <p:cNvPr id="4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78" y="4856613"/>
            <a:ext cx="1581685" cy="461161"/>
          </a:xfrm>
          <a:prstGeom prst="rect">
            <a:avLst/>
          </a:prstGeom>
        </p:spPr>
      </p:pic>
      <p:pic>
        <p:nvPicPr>
          <p:cNvPr id="5" name="Picture 3" descr="Λογότυπο Επιχειρησιακού Προγράμματος Εκπαίδευση και Δια βίου Μάθηση του Υπουργείου Παιδείας ΕΣΠΑ 2007-2013 με τη σημαία της Ευρωπαϊκής Ένωσης, το οποίο συγχρηματοδοτείται από την Ευρωπαϊκή Ένωση (Ευρωπαϊκό Κοινωνικό Ταμείο) και από εθνικούς πόρους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91139" y="4659746"/>
            <a:ext cx="4310289" cy="854894"/>
          </a:xfrm>
          <a:prstGeom prst="rect">
            <a:avLst/>
          </a:prstGeom>
          <a:noFill/>
        </p:spPr>
      </p:pic>
      <p:sp>
        <p:nvSpPr>
          <p:cNvPr id="10" name="Τίτλος 1"/>
          <p:cNvSpPr txBox="1">
            <a:spLocks/>
          </p:cNvSpPr>
          <p:nvPr/>
        </p:nvSpPr>
        <p:spPr>
          <a:xfrm>
            <a:off x="0" y="3547"/>
            <a:ext cx="7452320" cy="1023697"/>
          </a:xfrm>
          <a:prstGeom prst="rect">
            <a:avLst/>
          </a:prstGeom>
          <a:solidFill>
            <a:schemeClr val="accent2"/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l-GR" sz="240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2400">
              <a:solidFill>
                <a:schemeClr val="bg1"/>
              </a:solidFill>
            </a:endParaRPr>
          </a:p>
        </p:txBody>
      </p:sp>
      <p:pic>
        <p:nvPicPr>
          <p:cNvPr id="11" name="Εικόνα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948264" y="3547"/>
            <a:ext cx="2214640" cy="1031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56713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Ορθογώνιο 5"/>
          <p:cNvSpPr/>
          <p:nvPr/>
        </p:nvSpPr>
        <p:spPr>
          <a:xfrm>
            <a:off x="0" y="5521573"/>
            <a:ext cx="9036496" cy="19342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-108520" y="5474677"/>
            <a:ext cx="9505056" cy="646329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>
              <a:lnSpc>
                <a:spcPct val="150000"/>
              </a:lnSpc>
              <a:spcBef>
                <a:spcPts val="500"/>
              </a:spcBef>
              <a:defRPr/>
            </a:pPr>
            <a:r>
              <a:rPr lang="el-GR" sz="1200" b="1" smtClean="0">
                <a:solidFill>
                  <a:schemeClr val="bg1"/>
                </a:solidFill>
              </a:rPr>
              <a:t>Διοικητική των επιχειρήσεων, </a:t>
            </a:r>
            <a:r>
              <a:rPr lang="el-GR" sz="1200" b="1">
                <a:solidFill>
                  <a:schemeClr val="bg1"/>
                </a:solidFill>
              </a:rPr>
              <a:t>Ενότητα 4</a:t>
            </a:r>
            <a:r>
              <a:rPr lang="el-GR" sz="1200" b="1" smtClean="0">
                <a:solidFill>
                  <a:schemeClr val="bg1"/>
                </a:solidFill>
              </a:rPr>
              <a:t> </a:t>
            </a:r>
            <a:r>
              <a:rPr lang="el-GR" sz="1200" b="1">
                <a:solidFill>
                  <a:schemeClr val="bg1"/>
                </a:solidFill>
              </a:rPr>
              <a:t>ΤΜΗΜΑ ΛΟΓΙΣΤΙΚΗΣ ΚΑΙ ΧΡΗΜΑΤΟΙΚΟΝΟΜΙΚΗΣ , ΤΕΙ ΗΠΕΙΡΟΥ - Ανοιχτά Ακαδημαϊκά Μαθήματα στο ΤΕΙ Ηπείρου</a:t>
            </a:r>
          </a:p>
        </p:txBody>
      </p:sp>
      <p:pic>
        <p:nvPicPr>
          <p:cNvPr id="8" name="Εικόνα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450" y="4903716"/>
            <a:ext cx="267726" cy="451523"/>
          </a:xfrm>
          <a:prstGeom prst="rect">
            <a:avLst/>
          </a:prstGeom>
        </p:spPr>
      </p:pic>
      <p:sp>
        <p:nvSpPr>
          <p:cNvPr id="14" name="Τίτλος 1"/>
          <p:cNvSpPr>
            <a:spLocks noGrp="1"/>
          </p:cNvSpPr>
          <p:nvPr>
            <p:ph type="title"/>
          </p:nvPr>
        </p:nvSpPr>
        <p:spPr>
          <a:xfrm>
            <a:off x="453327" y="1"/>
            <a:ext cx="8062025" cy="1007390"/>
          </a:xfrm>
        </p:spPr>
        <p:txBody>
          <a:bodyPr/>
          <a:lstStyle/>
          <a:p>
            <a:r>
              <a:rPr lang="el-GR"/>
              <a:t>Σημείωμα </a:t>
            </a:r>
            <a:r>
              <a:rPr lang="el-GR" smtClean="0"/>
              <a:t>Αναφοράς</a:t>
            </a:r>
            <a:endParaRPr lang="el-GR"/>
          </a:p>
        </p:txBody>
      </p:sp>
      <p:sp>
        <p:nvSpPr>
          <p:cNvPr id="9" name="Θέση αριθμού διαφάνειας 3"/>
          <p:cNvSpPr>
            <a:spLocks noGrp="1"/>
          </p:cNvSpPr>
          <p:nvPr>
            <p:ph type="sldNum" sz="quarter" idx="12"/>
          </p:nvPr>
        </p:nvSpPr>
        <p:spPr bwMode="auto">
          <a:xfrm>
            <a:off x="8515350" y="5466151"/>
            <a:ext cx="628650" cy="30427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fld id="{58358F7F-E2C6-412D-B7CA-3FDF70C3B50B}" type="slidenum">
              <a:rPr lang="el-GR" altLang="el-GR" smtClean="0">
                <a:solidFill>
                  <a:schemeClr val="bg1"/>
                </a:solidFill>
              </a:rPr>
              <a:t>20</a:t>
            </a:fld>
            <a:endParaRPr lang="el-GR" altLang="el-GR" smtClean="0">
              <a:solidFill>
                <a:schemeClr val="bg1"/>
              </a:solidFill>
            </a:endParaRPr>
          </a:p>
        </p:txBody>
      </p:sp>
      <p:pic>
        <p:nvPicPr>
          <p:cNvPr id="11" name="Εικόνα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47235" y="5019858"/>
            <a:ext cx="364880" cy="317287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348176" y="2259034"/>
            <a:ext cx="8191555" cy="4062649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400">
                <a:solidFill>
                  <a:schemeClr val="bg1">
                    <a:lumMod val="50000"/>
                  </a:schemeClr>
                </a:solidFill>
              </a:rPr>
              <a:t>Copyright Τεχνολογικό Ίδρυμα Ηπείρου. </a:t>
            </a:r>
            <a:r>
              <a:rPr lang="el-GR" sz="2400" smtClean="0">
                <a:solidFill>
                  <a:schemeClr val="bg1">
                    <a:lumMod val="50000"/>
                  </a:schemeClr>
                </a:solidFill>
              </a:rPr>
              <a:t>Καραμάνης Κωνσταντίνος</a:t>
            </a:r>
            <a:endParaRPr lang="el-GR" sz="2400">
              <a:solidFill>
                <a:schemeClr val="bg1">
                  <a:lumMod val="50000"/>
                </a:schemeClr>
              </a:solidFill>
            </a:endParaRPr>
          </a:p>
          <a:p>
            <a:pPr algn="just"/>
            <a:r>
              <a:rPr lang="el-GR" sz="2400" smtClean="0">
                <a:solidFill>
                  <a:schemeClr val="bg1">
                    <a:lumMod val="50000"/>
                  </a:schemeClr>
                </a:solidFill>
              </a:rPr>
              <a:t>Διοικητική των επιχειρήσεων</a:t>
            </a:r>
            <a:endParaRPr lang="el-GR" sz="2400">
              <a:solidFill>
                <a:schemeClr val="bg1">
                  <a:lumMod val="50000"/>
                </a:schemeClr>
              </a:solidFill>
            </a:endParaRPr>
          </a:p>
          <a:p>
            <a:pPr algn="just"/>
            <a:r>
              <a:rPr lang="el-GR" sz="2400">
                <a:solidFill>
                  <a:schemeClr val="bg1">
                    <a:lumMod val="50000"/>
                  </a:schemeClr>
                </a:solidFill>
              </a:rPr>
              <a:t>Έκδοση: 1.0 </a:t>
            </a:r>
            <a:r>
              <a:rPr lang="el-GR" sz="2400" smtClean="0">
                <a:solidFill>
                  <a:schemeClr val="bg1">
                    <a:lumMod val="50000"/>
                  </a:schemeClr>
                </a:solidFill>
              </a:rPr>
              <a:t>Πρέβεζα,2015. </a:t>
            </a:r>
            <a:endParaRPr lang="en-US" sz="2400" smtClean="0">
              <a:solidFill>
                <a:schemeClr val="bg1">
                  <a:lumMod val="50000"/>
                </a:schemeClr>
              </a:solidFill>
            </a:endParaRPr>
          </a:p>
          <a:p>
            <a:pPr algn="just"/>
            <a:r>
              <a:rPr lang="el-GR" sz="2400">
                <a:solidFill>
                  <a:schemeClr val="bg1">
                    <a:lumMod val="50000"/>
                  </a:schemeClr>
                </a:solidFill>
              </a:rPr>
              <a:t>Καραμάνης, Κ. (2015). Διοικητική των επιχειρήσεων. ΤΕΙ Ηπείρου</a:t>
            </a:r>
          </a:p>
          <a:p>
            <a:pPr algn="just"/>
            <a:r>
              <a:rPr lang="el-GR" sz="2400" smtClean="0">
                <a:solidFill>
                  <a:schemeClr val="bg1">
                    <a:lumMod val="50000"/>
                  </a:schemeClr>
                </a:solidFill>
              </a:rPr>
              <a:t>Διαθέσιμο </a:t>
            </a:r>
            <a:r>
              <a:rPr lang="el-GR" sz="2400">
                <a:solidFill>
                  <a:schemeClr val="bg1">
                    <a:lumMod val="50000"/>
                  </a:schemeClr>
                </a:solidFill>
              </a:rPr>
              <a:t>από τη δικτυακή διεύθυνση</a:t>
            </a:r>
            <a:r>
              <a:rPr lang="el-GR" sz="2400" smtClean="0">
                <a:solidFill>
                  <a:schemeClr val="bg1">
                    <a:lumMod val="50000"/>
                  </a:schemeClr>
                </a:solidFill>
              </a:rPr>
              <a:t>:</a:t>
            </a:r>
          </a:p>
          <a:p>
            <a:pPr lvl="0" algn="just"/>
            <a:r>
              <a:rPr lang="en-US">
                <a:solidFill>
                  <a:prstClr val="white">
                    <a:lumMod val="50000"/>
                  </a:prstClr>
                </a:solidFill>
                <a:hlinkClick r:id="rId5"/>
              </a:rPr>
              <a:t>http://eclass.teiep.gr/OpenClass/courses/ACC141/</a:t>
            </a:r>
            <a:endParaRPr lang="el-GR" sz="2400">
              <a:solidFill>
                <a:prstClr val="white">
                  <a:lumMod val="50000"/>
                </a:prstClr>
              </a:solidFill>
            </a:endParaRPr>
          </a:p>
          <a:p>
            <a:pPr algn="just"/>
            <a:endParaRPr lang="el-GR" sz="2400">
              <a:solidFill>
                <a:schemeClr val="bg1">
                  <a:lumMod val="50000"/>
                </a:schemeClr>
              </a:solidFill>
            </a:endParaRPr>
          </a:p>
          <a:p>
            <a:pPr algn="just"/>
            <a:endParaRPr lang="el-GR" sz="2400">
              <a:solidFill>
                <a:schemeClr val="bg1">
                  <a:lumMod val="50000"/>
                </a:schemeClr>
              </a:solidFill>
            </a:endParaRPr>
          </a:p>
          <a:p>
            <a:pPr algn="just"/>
            <a:endParaRPr lang="el-GR" sz="240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442207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Τίτλος 1"/>
          <p:cNvSpPr>
            <a:spLocks noGrp="1"/>
          </p:cNvSpPr>
          <p:nvPr>
            <p:ph type="title"/>
          </p:nvPr>
        </p:nvSpPr>
        <p:spPr>
          <a:xfrm>
            <a:off x="453327" y="1"/>
            <a:ext cx="8062025" cy="1007390"/>
          </a:xfrm>
        </p:spPr>
        <p:txBody>
          <a:bodyPr>
            <a:normAutofit/>
          </a:bodyPr>
          <a:lstStyle/>
          <a:p>
            <a:r>
              <a:rPr lang="el-GR"/>
              <a:t>Σημείωμα </a:t>
            </a:r>
            <a:r>
              <a:rPr lang="el-GR" err="1"/>
              <a:t>Αδειοδότησης</a:t>
            </a:r>
            <a:endParaRPr lang="el-GR"/>
          </a:p>
        </p:txBody>
      </p:sp>
      <p:sp>
        <p:nvSpPr>
          <p:cNvPr id="2" name="Rectangle 1"/>
          <p:cNvSpPr/>
          <p:nvPr/>
        </p:nvSpPr>
        <p:spPr>
          <a:xfrm>
            <a:off x="434604" y="1253192"/>
            <a:ext cx="8425932" cy="1938990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000">
                <a:solidFill>
                  <a:schemeClr val="bg1">
                    <a:lumMod val="50000"/>
                  </a:schemeClr>
                </a:solidFill>
              </a:rPr>
              <a:t>Το</a:t>
            </a:r>
            <a:r>
              <a:rPr lang="en-US" sz="200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>
                <a:solidFill>
                  <a:schemeClr val="bg1">
                    <a:lumMod val="50000"/>
                  </a:schemeClr>
                </a:solidFill>
              </a:rPr>
              <a:t>παρόν υλικό διατίθεται με τους όρους της άδειας χρήσης Creative</a:t>
            </a:r>
            <a:r>
              <a:rPr lang="en-US" sz="200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>
                <a:solidFill>
                  <a:schemeClr val="bg1">
                    <a:lumMod val="50000"/>
                  </a:schemeClr>
                </a:solidFill>
              </a:rPr>
              <a:t>Commons</a:t>
            </a:r>
            <a:r>
              <a:rPr lang="en-US" sz="200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>
                <a:solidFill>
                  <a:schemeClr val="bg1">
                    <a:lumMod val="50000"/>
                  </a:schemeClr>
                </a:solidFill>
              </a:rPr>
              <a:t>Αναφορά Δημιουργού-Μη Εμπορική Χρήση-Όχι Παράγωγα Έργα 4.0 Διεθνές [1] ή </a:t>
            </a:r>
            <a:r>
              <a:rPr lang="el-GR" sz="2000" smtClean="0">
                <a:solidFill>
                  <a:schemeClr val="bg1">
                    <a:lumMod val="50000"/>
                  </a:schemeClr>
                </a:solidFill>
              </a:rPr>
              <a:t>μεταγενέστερη.</a:t>
            </a:r>
            <a:r>
              <a:rPr lang="en-US" sz="2000" smtClean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>
                <a:solidFill>
                  <a:schemeClr val="bg1">
                    <a:lumMod val="50000"/>
                  </a:schemeClr>
                </a:solidFill>
              </a:rPr>
              <a:t>Εξαιρούνται</a:t>
            </a:r>
            <a:r>
              <a:rPr lang="en-US" sz="200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>
                <a:solidFill>
                  <a:schemeClr val="bg1">
                    <a:lumMod val="50000"/>
                  </a:schemeClr>
                </a:solidFill>
              </a:rPr>
              <a:t>τα αυτοτελή έργα τρίτων π.χ. φωτογραφίες,</a:t>
            </a:r>
            <a:r>
              <a:rPr lang="en-US" sz="200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>
                <a:solidFill>
                  <a:schemeClr val="bg1">
                    <a:lumMod val="50000"/>
                  </a:schemeClr>
                </a:solidFill>
              </a:rPr>
              <a:t>Διαγράμματα</a:t>
            </a:r>
            <a:r>
              <a:rPr lang="en-US" sz="200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err="1">
                <a:solidFill>
                  <a:schemeClr val="bg1">
                    <a:lumMod val="50000"/>
                  </a:schemeClr>
                </a:solidFill>
              </a:rPr>
              <a:t>κ.λ.π</a:t>
            </a:r>
            <a:r>
              <a:rPr lang="el-GR" sz="2000">
                <a:solidFill>
                  <a:schemeClr val="bg1">
                    <a:lumMod val="50000"/>
                  </a:schemeClr>
                </a:solidFill>
              </a:rPr>
              <a:t>.,</a:t>
            </a:r>
            <a:r>
              <a:rPr lang="en-US" sz="200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>
                <a:solidFill>
                  <a:schemeClr val="bg1">
                    <a:lumMod val="50000"/>
                  </a:schemeClr>
                </a:solidFill>
              </a:rPr>
              <a:t>τα</a:t>
            </a:r>
            <a:r>
              <a:rPr lang="en-US" sz="200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>
                <a:solidFill>
                  <a:schemeClr val="bg1">
                    <a:lumMod val="50000"/>
                  </a:schemeClr>
                </a:solidFill>
              </a:rPr>
              <a:t>οποία εμπεριέχονται σε αυτό και τα οποία</a:t>
            </a:r>
            <a:r>
              <a:rPr lang="en-US" sz="200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>
                <a:solidFill>
                  <a:schemeClr val="bg1">
                    <a:lumMod val="50000"/>
                  </a:schemeClr>
                </a:solidFill>
              </a:rPr>
              <a:t>αναφέρονται μαζί με τους όρους χρήσης τους στο «Σημείωμα Χρήσης</a:t>
            </a:r>
            <a:r>
              <a:rPr lang="en-US" sz="200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>
                <a:solidFill>
                  <a:schemeClr val="bg1">
                    <a:lumMod val="50000"/>
                  </a:schemeClr>
                </a:solidFill>
              </a:rPr>
              <a:t>Έργων</a:t>
            </a:r>
            <a:r>
              <a:rPr lang="en-US" sz="200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>
                <a:solidFill>
                  <a:schemeClr val="bg1">
                    <a:lumMod val="50000"/>
                  </a:schemeClr>
                </a:solidFill>
              </a:rPr>
              <a:t>Τρίτων». </a:t>
            </a:r>
          </a:p>
        </p:txBody>
      </p:sp>
      <p:sp>
        <p:nvSpPr>
          <p:cNvPr id="12" name="Rectangle 11"/>
          <p:cNvSpPr/>
          <p:nvPr/>
        </p:nvSpPr>
        <p:spPr>
          <a:xfrm>
            <a:off x="740223" y="5010467"/>
            <a:ext cx="6568081" cy="369330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ctr"/>
            <a:r>
              <a:rPr lang="en-US">
                <a:hlinkClick r:id="rId3"/>
              </a:rPr>
              <a:t>http://</a:t>
            </a:r>
            <a:r>
              <a:rPr lang="en-US" smtClean="0">
                <a:hlinkClick r:id="rId3"/>
              </a:rPr>
              <a:t>creativecommons.org/licenses/by-nc-nd/4.0/deed.el</a:t>
            </a:r>
            <a:r>
              <a:rPr lang="el-GR" smtClean="0"/>
              <a:t> </a:t>
            </a:r>
          </a:p>
        </p:txBody>
      </p:sp>
      <p:sp>
        <p:nvSpPr>
          <p:cNvPr id="3" name="Rectangle 2"/>
          <p:cNvSpPr/>
          <p:nvPr/>
        </p:nvSpPr>
        <p:spPr>
          <a:xfrm>
            <a:off x="590667" y="4950343"/>
            <a:ext cx="657544" cy="492440"/>
          </a:xfrm>
          <a:prstGeom prst="rect">
            <a:avLst/>
          </a:prstGeom>
        </p:spPr>
        <p:txBody>
          <a:bodyPr wrap="none" lIns="91436" tIns="45719" rIns="91436" bIns="45719">
            <a:spAutoFit/>
          </a:bodyPr>
          <a:lstStyle/>
          <a:p>
            <a:r>
              <a:rPr lang="el-GR" sz="2600">
                <a:solidFill>
                  <a:prstClr val="white">
                    <a:lumMod val="50000"/>
                  </a:prstClr>
                </a:solidFill>
              </a:rPr>
              <a:t>[1] </a:t>
            </a:r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434604" y="3865352"/>
            <a:ext cx="8329920" cy="707884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000">
                <a:solidFill>
                  <a:schemeClr val="bg1">
                    <a:lumMod val="50000"/>
                  </a:schemeClr>
                </a:solidFill>
              </a:rPr>
              <a:t>Ο δικαιούχος μπορεί να παρέχει στον </a:t>
            </a:r>
            <a:r>
              <a:rPr lang="el-GR" sz="2000" err="1">
                <a:solidFill>
                  <a:schemeClr val="bg1">
                    <a:lumMod val="50000"/>
                  </a:schemeClr>
                </a:solidFill>
              </a:rPr>
              <a:t>αδειοδόχο</a:t>
            </a:r>
            <a:r>
              <a:rPr lang="en-US" sz="200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>
                <a:solidFill>
                  <a:schemeClr val="bg1">
                    <a:lumMod val="50000"/>
                  </a:schemeClr>
                </a:solidFill>
              </a:rPr>
              <a:t>ξεχωριστή άδεια να </a:t>
            </a:r>
            <a:r>
              <a:rPr lang="en-US" sz="200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>
                <a:solidFill>
                  <a:schemeClr val="bg1">
                    <a:lumMod val="50000"/>
                  </a:schemeClr>
                </a:solidFill>
              </a:rPr>
              <a:t>χρησιμοποιεί το έργο για εμπορική χρήση, εφόσον αυτό του </a:t>
            </a:r>
            <a:r>
              <a:rPr lang="en-US" sz="200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>
                <a:solidFill>
                  <a:schemeClr val="bg1">
                    <a:lumMod val="50000"/>
                  </a:schemeClr>
                </a:solidFill>
              </a:rPr>
              <a:t>ζητηθεί.</a:t>
            </a:r>
          </a:p>
        </p:txBody>
      </p:sp>
      <p:pic>
        <p:nvPicPr>
          <p:cNvPr id="13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856727" y="3217540"/>
            <a:ext cx="1581685" cy="4611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77143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1619672" y="1756275"/>
            <a:ext cx="5876239" cy="938716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ctr"/>
            <a:r>
              <a:rPr lang="el-GR" sz="5500" b="1"/>
              <a:t>Τέλος Ενότητας</a:t>
            </a:r>
          </a:p>
        </p:txBody>
      </p:sp>
      <p:sp>
        <p:nvSpPr>
          <p:cNvPr id="13" name="Rectangle 12"/>
          <p:cNvSpPr/>
          <p:nvPr/>
        </p:nvSpPr>
        <p:spPr>
          <a:xfrm>
            <a:off x="1547664" y="3325078"/>
            <a:ext cx="7156721" cy="984883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r"/>
            <a:r>
              <a:rPr lang="el-GR" sz="2900" b="1"/>
              <a:t>Επεξεργασία: </a:t>
            </a:r>
            <a:r>
              <a:rPr lang="el-GR" sz="2900" b="1" smtClean="0"/>
              <a:t>Δαπόντας Δημήτριος </a:t>
            </a:r>
          </a:p>
          <a:p>
            <a:pPr algn="r"/>
            <a:r>
              <a:rPr lang="el-GR" sz="2900" b="1" smtClean="0"/>
              <a:t>Πρέβεζα</a:t>
            </a:r>
            <a:r>
              <a:rPr lang="el-GR" sz="2900" smtClean="0"/>
              <a:t>,2015</a:t>
            </a:r>
            <a:endParaRPr lang="el-GR" sz="290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8101" y="4423057"/>
            <a:ext cx="3255169" cy="8638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" name="7 - Εικόνα" descr="Λογότυπο για Άδειες χρήσης Creative Commons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122700" y="4630237"/>
            <a:ext cx="1581685" cy="4611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7920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Ορθογώνιο 5"/>
          <p:cNvSpPr/>
          <p:nvPr/>
        </p:nvSpPr>
        <p:spPr>
          <a:xfrm>
            <a:off x="0" y="5521572"/>
            <a:ext cx="9144000" cy="19343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-108520" y="5474677"/>
            <a:ext cx="9505056" cy="646329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>
              <a:lnSpc>
                <a:spcPct val="150000"/>
              </a:lnSpc>
              <a:spcBef>
                <a:spcPts val="500"/>
              </a:spcBef>
              <a:defRPr/>
            </a:pPr>
            <a:r>
              <a:rPr lang="el-GR" sz="1200" b="1" smtClean="0">
                <a:solidFill>
                  <a:schemeClr val="bg1"/>
                </a:solidFill>
              </a:rPr>
              <a:t>Διοικητική των επιχειρήσεων, </a:t>
            </a:r>
            <a:r>
              <a:rPr lang="el-GR" sz="1200" b="1">
                <a:solidFill>
                  <a:schemeClr val="bg1"/>
                </a:solidFill>
              </a:rPr>
              <a:t>Ενότητα 4</a:t>
            </a:r>
            <a:r>
              <a:rPr lang="el-GR" sz="1200" b="1" smtClean="0">
                <a:solidFill>
                  <a:schemeClr val="bg1"/>
                </a:solidFill>
              </a:rPr>
              <a:t> </a:t>
            </a:r>
            <a:r>
              <a:rPr lang="el-GR" sz="1200" b="1">
                <a:solidFill>
                  <a:schemeClr val="bg1"/>
                </a:solidFill>
              </a:rPr>
              <a:t>ΤΜΗΜΑ ΛΟΓΙΣΤΙΚΗΣ ΚΑΙ ΧΡΗΜΑΤΟΙΚΟΝΟΜΙΚΗΣ , ΤΕΙ ΗΠΕΙΡΟΥ - Ανοιχτά Ακαδημαϊκά Μαθήματα στο ΤΕΙ Ηπείρου</a:t>
            </a:r>
          </a:p>
        </p:txBody>
      </p:sp>
      <p:pic>
        <p:nvPicPr>
          <p:cNvPr id="8" name="Εικόνα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504" y="4816577"/>
            <a:ext cx="267726" cy="451523"/>
          </a:xfrm>
          <a:prstGeom prst="rect">
            <a:avLst/>
          </a:prstGeom>
        </p:spPr>
      </p:pic>
      <p:sp>
        <p:nvSpPr>
          <p:cNvPr id="9" name="Θέση αριθμού διαφάνειας 3"/>
          <p:cNvSpPr>
            <a:spLocks noGrp="1"/>
          </p:cNvSpPr>
          <p:nvPr>
            <p:ph type="sldNum" sz="quarter" idx="12"/>
          </p:nvPr>
        </p:nvSpPr>
        <p:spPr bwMode="auto">
          <a:xfrm>
            <a:off x="8515350" y="5466151"/>
            <a:ext cx="628650" cy="30427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fld id="{58358F7F-E2C6-412D-B7CA-3FDF70C3B50B}" type="slidenum">
              <a:rPr lang="el-GR" altLang="el-GR" smtClean="0">
                <a:solidFill>
                  <a:schemeClr val="bg1"/>
                </a:solidFill>
              </a:rPr>
              <a:t>23</a:t>
            </a:fld>
            <a:endParaRPr lang="el-GR" altLang="el-GR" smtClean="0">
              <a:solidFill>
                <a:schemeClr val="bg1"/>
              </a:solidFill>
            </a:endParaRPr>
          </a:p>
        </p:txBody>
      </p:sp>
      <p:pic>
        <p:nvPicPr>
          <p:cNvPr id="11" name="Εικόνα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64795" y="5121153"/>
            <a:ext cx="364880" cy="317287"/>
          </a:xfrm>
          <a:prstGeom prst="rect">
            <a:avLst/>
          </a:prstGeom>
        </p:spPr>
      </p:pic>
      <p:sp>
        <p:nvSpPr>
          <p:cNvPr id="15" name="Rectangle 14"/>
          <p:cNvSpPr/>
          <p:nvPr/>
        </p:nvSpPr>
        <p:spPr>
          <a:xfrm>
            <a:off x="2317212" y="2411595"/>
            <a:ext cx="4572000" cy="938716"/>
          </a:xfrm>
          <a:prstGeom prst="rect">
            <a:avLst/>
          </a:prstGeom>
        </p:spPr>
        <p:txBody>
          <a:bodyPr lIns="91436" tIns="45719" rIns="91436" bIns="45719">
            <a:spAutoFit/>
          </a:bodyPr>
          <a:lstStyle/>
          <a:p>
            <a:pPr algn="ctr"/>
            <a:r>
              <a:rPr lang="el-GR" sz="5500" b="1"/>
              <a:t>Σημειώματα</a:t>
            </a:r>
          </a:p>
        </p:txBody>
      </p:sp>
    </p:spTree>
    <p:extLst>
      <p:ext uri="{BB962C8B-B14F-4D97-AF65-F5344CB8AC3E}">
        <p14:creationId xmlns:p14="http://schemas.microsoft.com/office/powerpoint/2010/main" val="41097392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Ορθογώνιο 5"/>
          <p:cNvSpPr/>
          <p:nvPr/>
        </p:nvSpPr>
        <p:spPr>
          <a:xfrm>
            <a:off x="0" y="5521572"/>
            <a:ext cx="9144000" cy="19343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0" y="5447257"/>
            <a:ext cx="9252519" cy="346247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>
              <a:lnSpc>
                <a:spcPct val="150000"/>
              </a:lnSpc>
              <a:spcBef>
                <a:spcPts val="500"/>
              </a:spcBef>
              <a:defRPr/>
            </a:pPr>
            <a:r>
              <a:rPr lang="el-GR" sz="1100" b="1">
                <a:solidFill>
                  <a:schemeClr val="bg1"/>
                </a:solidFill>
              </a:rPr>
              <a:t>Διοικητική των επιχειρήσεων</a:t>
            </a:r>
            <a:r>
              <a:rPr lang="el-GR" sz="1100" smtClean="0">
                <a:solidFill>
                  <a:schemeClr val="bg1"/>
                </a:solidFill>
              </a:rPr>
              <a:t>, </a:t>
            </a:r>
            <a:r>
              <a:rPr lang="el-GR" sz="1100">
                <a:solidFill>
                  <a:schemeClr val="bg1"/>
                </a:solidFill>
              </a:rPr>
              <a:t>Ενότητα 4</a:t>
            </a:r>
            <a:r>
              <a:rPr lang="el-GR" sz="1100" smtClean="0">
                <a:solidFill>
                  <a:schemeClr val="bg1"/>
                </a:solidFill>
              </a:rPr>
              <a:t> </a:t>
            </a:r>
            <a:r>
              <a:rPr lang="el-GR" sz="1100">
                <a:solidFill>
                  <a:schemeClr val="bg1"/>
                </a:solidFill>
              </a:rPr>
              <a:t>ΤΜΗΜΑ ΛΟΓΙΣΤΙΚΗΣ ΚΑΙ ΧΡΗΜΑΤΟΙΚΟΝΟΜΙΚΗΣ , ΤΕΙ ΗΠΕΙΡΟΥ </a:t>
            </a:r>
            <a:r>
              <a:rPr lang="el-GR" sz="1100" b="1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8" name="Εικόνα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0745" y="4831871"/>
            <a:ext cx="267726" cy="451523"/>
          </a:xfrm>
          <a:prstGeom prst="rect">
            <a:avLst/>
          </a:prstGeom>
        </p:spPr>
      </p:pic>
      <p:sp>
        <p:nvSpPr>
          <p:cNvPr id="14" name="Τίτλος 1"/>
          <p:cNvSpPr>
            <a:spLocks noGrp="1"/>
          </p:cNvSpPr>
          <p:nvPr>
            <p:ph type="title"/>
          </p:nvPr>
        </p:nvSpPr>
        <p:spPr>
          <a:xfrm>
            <a:off x="453327" y="1"/>
            <a:ext cx="8062025" cy="1007390"/>
          </a:xfrm>
        </p:spPr>
        <p:txBody>
          <a:bodyPr>
            <a:normAutofit/>
          </a:bodyPr>
          <a:lstStyle/>
          <a:p>
            <a:r>
              <a:rPr lang="el-GR" smtClean="0"/>
              <a:t>Διατήρηση Σημειωμάτων</a:t>
            </a:r>
            <a:endParaRPr lang="el-GR"/>
          </a:p>
        </p:txBody>
      </p:sp>
      <p:sp>
        <p:nvSpPr>
          <p:cNvPr id="9" name="Θέση αριθμού διαφάνειας 3"/>
          <p:cNvSpPr>
            <a:spLocks noGrp="1"/>
          </p:cNvSpPr>
          <p:nvPr>
            <p:ph type="sldNum" sz="quarter" idx="12"/>
          </p:nvPr>
        </p:nvSpPr>
        <p:spPr bwMode="auto">
          <a:xfrm>
            <a:off x="8515350" y="5466151"/>
            <a:ext cx="628650" cy="30427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fld id="{58358F7F-E2C6-412D-B7CA-3FDF70C3B50B}" type="slidenum">
              <a:rPr lang="el-GR" altLang="el-GR" smtClean="0">
                <a:solidFill>
                  <a:schemeClr val="bg1"/>
                </a:solidFill>
              </a:rPr>
              <a:t>24</a:t>
            </a:fld>
            <a:endParaRPr lang="el-GR" altLang="el-GR" smtClean="0">
              <a:solidFill>
                <a:schemeClr val="bg1"/>
              </a:solidFill>
            </a:endParaRPr>
          </a:p>
        </p:txBody>
      </p:sp>
      <p:pic>
        <p:nvPicPr>
          <p:cNvPr id="11" name="Εικόνα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4142" y="5017931"/>
            <a:ext cx="364880" cy="317287"/>
          </a:xfrm>
          <a:prstGeom prst="rect">
            <a:avLst/>
          </a:prstGeom>
        </p:spPr>
      </p:pic>
      <p:sp>
        <p:nvSpPr>
          <p:cNvPr id="168" name="Rectangle 167"/>
          <p:cNvSpPr/>
          <p:nvPr/>
        </p:nvSpPr>
        <p:spPr>
          <a:xfrm>
            <a:off x="618101" y="1587284"/>
            <a:ext cx="7765365" cy="4093426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600">
                <a:solidFill>
                  <a:schemeClr val="bg1">
                    <a:lumMod val="50000"/>
                  </a:schemeClr>
                </a:solidFill>
              </a:rPr>
              <a:t>Οποιαδήποτε  αναπαραγωγή ή διασκευή του υλικού θα πρέπει  να συμπεριλαμβάνει:</a:t>
            </a:r>
          </a:p>
          <a:p>
            <a:pPr algn="just"/>
            <a:endParaRPr lang="el-GR" sz="2600">
              <a:solidFill>
                <a:schemeClr val="bg1">
                  <a:lumMod val="50000"/>
                </a:schemeClr>
              </a:solidFill>
            </a:endParaRPr>
          </a:p>
          <a:p>
            <a:pPr marL="342886" indent="-342886" algn="just">
              <a:buFont typeface="Arial" pitchFamily="34" charset="0"/>
              <a:buChar char="•"/>
            </a:pPr>
            <a:r>
              <a:rPr lang="el-GR" sz="2600">
                <a:solidFill>
                  <a:schemeClr val="bg1">
                    <a:lumMod val="50000"/>
                  </a:schemeClr>
                </a:solidFill>
              </a:rPr>
              <a:t>το Σημείωμα Αναφοράς</a:t>
            </a:r>
          </a:p>
          <a:p>
            <a:pPr marL="342886" indent="-342886" algn="just">
              <a:buFont typeface="Arial" pitchFamily="34" charset="0"/>
              <a:buChar char="•"/>
            </a:pPr>
            <a:r>
              <a:rPr lang="el-GR" sz="2600">
                <a:solidFill>
                  <a:schemeClr val="bg1">
                    <a:lumMod val="50000"/>
                  </a:schemeClr>
                </a:solidFill>
              </a:rPr>
              <a:t>το  Σημείωμα </a:t>
            </a:r>
            <a:r>
              <a:rPr lang="el-GR" sz="2600" err="1">
                <a:solidFill>
                  <a:schemeClr val="bg1">
                    <a:lumMod val="50000"/>
                  </a:schemeClr>
                </a:solidFill>
              </a:rPr>
              <a:t>Αδειοδότησης</a:t>
            </a:r>
            <a:endParaRPr lang="el-GR" sz="2600">
              <a:solidFill>
                <a:schemeClr val="bg1">
                  <a:lumMod val="50000"/>
                </a:schemeClr>
              </a:solidFill>
            </a:endParaRPr>
          </a:p>
          <a:p>
            <a:pPr marL="342886" indent="-342886" algn="just">
              <a:buFont typeface="Arial" pitchFamily="34" charset="0"/>
              <a:buChar char="•"/>
            </a:pPr>
            <a:r>
              <a:rPr lang="el-GR" sz="2600">
                <a:solidFill>
                  <a:schemeClr val="bg1">
                    <a:lumMod val="50000"/>
                  </a:schemeClr>
                </a:solidFill>
              </a:rPr>
              <a:t>τη Δήλωση Διατήρησης Σημειωμάτων</a:t>
            </a:r>
          </a:p>
          <a:p>
            <a:pPr marL="342886" indent="-342886" algn="just">
              <a:buFont typeface="Arial" pitchFamily="34" charset="0"/>
              <a:buChar char="•"/>
            </a:pPr>
            <a:r>
              <a:rPr lang="el-GR" sz="2600">
                <a:solidFill>
                  <a:schemeClr val="bg1">
                    <a:lumMod val="50000"/>
                  </a:schemeClr>
                </a:solidFill>
              </a:rPr>
              <a:t>το Σημείωμα Χρήσης Έργων Τρίτων (εφόσον υπάρχει) </a:t>
            </a:r>
          </a:p>
          <a:p>
            <a:pPr algn="just"/>
            <a:endParaRPr lang="el-GR" sz="2600">
              <a:solidFill>
                <a:schemeClr val="bg1">
                  <a:lumMod val="50000"/>
                </a:schemeClr>
              </a:solidFill>
            </a:endParaRPr>
          </a:p>
          <a:p>
            <a:pPr algn="just"/>
            <a:r>
              <a:rPr lang="el-GR" sz="2600">
                <a:solidFill>
                  <a:schemeClr val="bg1">
                    <a:lumMod val="50000"/>
                  </a:schemeClr>
                </a:solidFill>
              </a:rPr>
              <a:t>μαζί με τους συνοδευόμενους </a:t>
            </a:r>
            <a:r>
              <a:rPr lang="el-GR" sz="2600" err="1">
                <a:solidFill>
                  <a:schemeClr val="bg1">
                    <a:lumMod val="50000"/>
                  </a:schemeClr>
                </a:solidFill>
              </a:rPr>
              <a:t>υπερσυνδέσμους</a:t>
            </a:r>
            <a:r>
              <a:rPr lang="el-GR" sz="2600">
                <a:solidFill>
                  <a:schemeClr val="bg1">
                    <a:lumMod val="50000"/>
                  </a:schemeClr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5769979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Τίτλος 6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smtClean="0"/>
              <a:t>Τέλος Ενότητας</a:t>
            </a:r>
            <a:endParaRPr lang="el-GR"/>
          </a:p>
        </p:txBody>
      </p:sp>
      <p:pic>
        <p:nvPicPr>
          <p:cNvPr id="9" name="7 - Εικόνα" descr="Λογότυπο για Άδειες χρήσης Creative Commons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78" y="4856613"/>
            <a:ext cx="1581685" cy="461161"/>
          </a:xfrm>
          <a:prstGeom prst="rect">
            <a:avLst/>
          </a:prstGeom>
        </p:spPr>
      </p:pic>
      <p:pic>
        <p:nvPicPr>
          <p:cNvPr id="10" name="Picture 3" descr="Λογότυπο Επιχειρησιακού Προγράμματος Εκπαίδευση και Δια βίου Μάθηση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662562" y="4777713"/>
            <a:ext cx="3240360" cy="64268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12802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>
                <a:ln>
                  <a:gradFill>
                    <a:gsLst>
                      <a:gs pos="0">
                        <a:schemeClr val="accent1">
                          <a:lumMod val="5000"/>
                          <a:lumOff val="95000"/>
                        </a:schemeClr>
                      </a:gs>
                      <a:gs pos="74000">
                        <a:schemeClr val="accent1">
                          <a:lumMod val="45000"/>
                          <a:lumOff val="55000"/>
                        </a:schemeClr>
                      </a:gs>
                      <a:gs pos="83000">
                        <a:schemeClr val="accent1">
                          <a:lumMod val="45000"/>
                          <a:lumOff val="55000"/>
                        </a:schemeClr>
                      </a:gs>
                      <a:gs pos="100000">
                        <a:schemeClr val="accent1">
                          <a:lumMod val="30000"/>
                          <a:lumOff val="70000"/>
                        </a:schemeClr>
                      </a:gs>
                    </a:gsLst>
                    <a:lin ang="5400000" scaled="1"/>
                  </a:gradFill>
                </a:ln>
              </a:rPr>
              <a:t>Άδειες Χρήσης</a:t>
            </a:r>
            <a:endParaRPr lang="el-GR">
              <a:ln>
                <a:gradFill>
                  <a:gsLst>
                    <a:gs pos="0">
                      <a:schemeClr val="accent1">
                        <a:lumMod val="5000"/>
                        <a:lumOff val="95000"/>
                      </a:schemeClr>
                    </a:gs>
                    <a:gs pos="74000">
                      <a:schemeClr val="accent1">
                        <a:lumMod val="45000"/>
                        <a:lumOff val="55000"/>
                      </a:schemeClr>
                    </a:gs>
                    <a:gs pos="83000">
                      <a:schemeClr val="accent1">
                        <a:lumMod val="45000"/>
                        <a:lumOff val="55000"/>
                      </a:schemeClr>
                    </a:gs>
                    <a:gs pos="100000">
                      <a:schemeClr val="accent1">
                        <a:lumMod val="30000"/>
                        <a:lumOff val="70000"/>
                      </a:schemeClr>
                    </a:gs>
                  </a:gsLst>
                  <a:lin ang="5400000" scaled="1"/>
                </a:gradFill>
              </a:ln>
            </a:endParaRPr>
          </a:p>
        </p:txBody>
      </p:sp>
      <p:sp>
        <p:nvSpPr>
          <p:cNvPr id="9" name="Subtitle 8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sz="2800"/>
              <a:t>Το παρόν εκπαιδευτικό υλικό υπόκειται σε άδειες χρήσης Creative Commons. </a:t>
            </a:r>
          </a:p>
          <a:p>
            <a:r>
              <a:rPr lang="el-GR" sz="2800"/>
              <a:t>Για εκπαιδευτικό υλικό, όπως εικόνες, που υπόκειται σε άλλου τύπου άδειας χρήσης, η άδεια χρήσης αναφέρεται ρητώς. </a:t>
            </a:r>
            <a:endParaRPr lang="el-GR" sz="2800" smtClean="0"/>
          </a:p>
        </p:txBody>
      </p:sp>
      <p:sp>
        <p:nvSpPr>
          <p:cNvPr id="3" name="Θέση αριθμού διαφάνειας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3</a:t>
            </a:fld>
            <a:endParaRPr lang="el-GR"/>
          </a:p>
        </p:txBody>
      </p:sp>
      <p:pic>
        <p:nvPicPr>
          <p:cNvPr id="5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707905" y="4117640"/>
            <a:ext cx="1581685" cy="4611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29874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Χρηματοδότηση</a:t>
            </a:r>
            <a:endParaRPr lang="el-G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17307"/>
            <a:ext cx="8229600" cy="3771636"/>
          </a:xfrm>
        </p:spPr>
        <p:txBody>
          <a:bodyPr>
            <a:noAutofit/>
          </a:bodyPr>
          <a:lstStyle/>
          <a:p>
            <a:pPr marL="342886" indent="-342886" algn="just"/>
            <a:r>
              <a:rPr lang="el-GR" altLang="el-GR" sz="2000"/>
              <a:t>Το έργο υλοποιείται στο πλαίσιο του Επιχειρησιακού Προγράμματος «</a:t>
            </a:r>
            <a:r>
              <a:rPr lang="el-GR" altLang="el-GR" sz="2000" b="1"/>
              <a:t>Εκπαίδευση και Δια Βίου Μάθηση</a:t>
            </a:r>
            <a:r>
              <a:rPr lang="el-GR" altLang="el-GR" sz="2000"/>
              <a:t>» και συγχρηματοδοτείται από την Ευρωπαϊκή Ένωση (Ευρωπαϊκό Κοινωνικό Ταμείο) και από εθνικούς πόρους.</a:t>
            </a:r>
          </a:p>
          <a:p>
            <a:pPr marL="342886" indent="-342886" algn="just"/>
            <a:r>
              <a:rPr lang="el-GR" altLang="el-GR" sz="2000"/>
              <a:t>Το έργο «</a:t>
            </a:r>
            <a:r>
              <a:rPr lang="el-GR" altLang="el-GR" sz="2000" b="1"/>
              <a:t>Ανοικτά Ακαδημαϊκά Μαθήματα στο TEI Ηπείρου</a:t>
            </a:r>
            <a:r>
              <a:rPr lang="el-GR" altLang="el-GR" sz="2000"/>
              <a:t>» έχει χρηματοδοτήσει μόνο τη αναδιαμόρφωση του εκπαιδευτικού υλικού.</a:t>
            </a:r>
          </a:p>
          <a:p>
            <a:pPr marL="342886" indent="-342886" algn="just"/>
            <a:r>
              <a:rPr lang="el-GR" altLang="el-GR" sz="2000"/>
              <a:t>Το παρόν εκπαιδευτικό υλικό έχει αναπτυχθεί στα πλαίσια του εκπαιδευτικού έργου του διδάσκοντα.</a:t>
            </a:r>
          </a:p>
        </p:txBody>
      </p:sp>
      <p:pic>
        <p:nvPicPr>
          <p:cNvPr id="5" name="Picture 3" descr="Λογότυπο Επιχειρησιακού Προγράμματος Εκπαίδευση και Δια βίου Μάθηση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332312" y="4212553"/>
            <a:ext cx="6480048" cy="128524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6286615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Σκοποί  ενότητας</a:t>
            </a:r>
            <a:endParaRPr lang="el-G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/>
            <a:r>
              <a:rPr lang="el-GR" smtClean="0"/>
              <a:t>Ολοκληρώνοντας την ενότητα θα πρέπει να είστε σε θέση να : </a:t>
            </a:r>
          </a:p>
          <a:p>
            <a:pPr marL="0"/>
            <a:r>
              <a:rPr lang="el-GR"/>
              <a:t>Γ</a:t>
            </a:r>
            <a:r>
              <a:rPr lang="el-GR" smtClean="0"/>
              <a:t>νωρίζετε το εσωτερικό περιβάλλον της εταιρείας και τα στοιχεία του.</a:t>
            </a:r>
          </a:p>
          <a:p>
            <a:pPr marL="0"/>
            <a:r>
              <a:rPr lang="el-GR" smtClean="0"/>
              <a:t>Κατανοείτε στοιχεία της κουλτούρας της επιχείρησης και τα επίπεδα της</a:t>
            </a:r>
          </a:p>
          <a:p>
            <a:pPr marL="0"/>
            <a:r>
              <a:rPr lang="el-GR" smtClean="0"/>
              <a:t>Πως εφαρμόζεται η οργανωσιακή κουλτούρα  </a:t>
            </a:r>
          </a:p>
          <a:p>
            <a:pPr marL="0"/>
            <a:endParaRPr lang="el-GR" smtClean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390251-5B84-4D2F-A9C7-1C62C4738B3F}" type="slidenum">
              <a:rPr lang="el-GR" smtClean="0"/>
              <a:pPr/>
              <a:t>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0614974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Περιεχόμενα ενότητας</a:t>
            </a:r>
            <a:endParaRPr lang="el-G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smtClean="0"/>
              <a:t>Εσωτερικό περιβάλλον</a:t>
            </a:r>
          </a:p>
          <a:p>
            <a:r>
              <a:rPr lang="el-GR" smtClean="0"/>
              <a:t>Οργανωσιακή κουλτούρα</a:t>
            </a:r>
          </a:p>
          <a:p>
            <a:r>
              <a:rPr lang="el-GR" smtClean="0"/>
              <a:t>Ποικιλομορφία </a:t>
            </a:r>
          </a:p>
          <a:p>
            <a:r>
              <a:rPr lang="el-GR" smtClean="0"/>
              <a:t>Εφαρμογή κουλτούρας </a:t>
            </a:r>
          </a:p>
          <a:p>
            <a:endParaRPr lang="el-GR" smtClean="0"/>
          </a:p>
          <a:p>
            <a:endParaRPr lang="el-GR" smtClean="0"/>
          </a:p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390251-5B84-4D2F-A9C7-1C62C4738B3F}" type="slidenum">
              <a:rPr lang="el-GR" smtClean="0"/>
              <a:pPr/>
              <a:t>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0382952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Τίτλος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4400" smtClean="0"/>
              <a:t>Χρήση Διατάξεων</a:t>
            </a:r>
            <a:endParaRPr lang="el-GR" sz="4400"/>
          </a:p>
        </p:txBody>
      </p:sp>
    </p:spTree>
    <p:extLst>
      <p:ext uri="{BB962C8B-B14F-4D97-AF65-F5344CB8AC3E}">
        <p14:creationId xmlns:p14="http://schemas.microsoft.com/office/powerpoint/2010/main" val="15522734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Τίτλος 4"/>
          <p:cNvSpPr>
            <a:spLocks noGrp="1"/>
          </p:cNvSpPr>
          <p:nvPr>
            <p:ph type="title"/>
          </p:nvPr>
        </p:nvSpPr>
        <p:spPr>
          <a:xfrm>
            <a:off x="722312" y="3672417"/>
            <a:ext cx="8314183" cy="1135063"/>
          </a:xfrm>
        </p:spPr>
        <p:txBody>
          <a:bodyPr>
            <a:normAutofit/>
          </a:bodyPr>
          <a:lstStyle/>
          <a:p>
            <a:r>
              <a:rPr lang="el-GR" sz="4400" smtClean="0"/>
              <a:t>Ενότητα </a:t>
            </a:r>
            <a:r>
              <a:rPr lang="el-GR" sz="4400"/>
              <a:t>4</a:t>
            </a:r>
            <a:r>
              <a:rPr lang="el-GR" sz="4400" smtClean="0"/>
              <a:t> : Εσωτερικό περιβάλλον</a:t>
            </a:r>
            <a:endParaRPr lang="el-GR"/>
          </a:p>
        </p:txBody>
      </p:sp>
      <p:sp>
        <p:nvSpPr>
          <p:cNvPr id="10" name="Θέση κειμένου 9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smtClean="0"/>
              <a:t>Διοικητική των επιχειρήσεων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955029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228865"/>
            <a:ext cx="8229600" cy="468396"/>
          </a:xfrm>
        </p:spPr>
        <p:txBody>
          <a:bodyPr>
            <a:normAutofit fontScale="90000"/>
          </a:bodyPr>
          <a:lstStyle/>
          <a:p>
            <a:r>
              <a:rPr lang="el-GR"/>
              <a:t/>
            </a:r>
            <a:br>
              <a:rPr lang="el-GR"/>
            </a:br>
            <a:r>
              <a:rPr lang="el-GR" smtClean="0"/>
              <a:t/>
            </a:r>
            <a:br>
              <a:rPr lang="el-GR" smtClean="0"/>
            </a:br>
            <a:r>
              <a:rPr lang="el-GR" smtClean="0"/>
              <a:t>ΤΟ </a:t>
            </a:r>
            <a:r>
              <a:rPr lang="el-GR"/>
              <a:t>ΕΣΩΤΕΡΙΚΟ ΠΕΡΙΒΑΛΛΟΝ ΤΩΝ  ΟΡΓΑΝΙΣΜΩΝ</a:t>
            </a:r>
            <a:br>
              <a:rPr lang="el-GR"/>
            </a:br>
            <a:endParaRPr lang="el-GR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9</a:t>
            </a:fld>
            <a:endParaRPr lang="el-G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33499"/>
            <a:ext cx="8229600" cy="3963459"/>
          </a:xfrm>
        </p:spPr>
        <p:txBody>
          <a:bodyPr>
            <a:normAutofit lnSpcReduction="10000"/>
          </a:bodyPr>
          <a:lstStyle/>
          <a:p>
            <a:r>
              <a:rPr lang="el-GR" smtClean="0"/>
              <a:t>Οργανωσιακή </a:t>
            </a:r>
            <a:r>
              <a:rPr lang="el-GR"/>
              <a:t>κουλτούρα: είναι  το σύστηµα των κοινών πεποιθήσεων και αξιών που διαµορφώνεται εντός ενός οργανισµού και καθοδηγεί τη συµπεριφορά των µελών του.</a:t>
            </a:r>
          </a:p>
          <a:p>
            <a:r>
              <a:rPr lang="el-GR" smtClean="0"/>
              <a:t>Κοινωνικοποίηση</a:t>
            </a:r>
            <a:r>
              <a:rPr lang="el-GR"/>
              <a:t>: είναι µια διαδικασία που διαµορφώνει ισχυρές κουλτούρες και βοηθά τα νέα µέλη του οργανισµού να υιοθετήσουν τις κουλτούρες και τις αξίες του.</a:t>
            </a:r>
          </a:p>
          <a:p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0667560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0"/>
  <p:tag name="MMPROD_UIDATA" val="&lt;database version=&quot;7.0&quot;&gt;&lt;object type=&quot;1&quot; unique_id=&quot;10001&quot;&gt;&lt;object type=&quot;2&quot; unique_id=&quot;10086&quot;&gt;&lt;object type=&quot;3&quot; unique_id=&quot;10087&quot;&gt;&lt;property id=&quot;20148&quot; value=&quot;5&quot;/&gt;&lt;property id=&quot;20300&quot; value=&quot;Slide 1 - &amp;quot;Τίτλος Μαθήματος&amp;quot;&quot;/&gt;&lt;property id=&quot;20307&quot; value=&quot;256&quot;/&gt;&lt;/object&gt;&lt;object type=&quot;3&quot; unique_id=&quot;10088&quot;&gt;&lt;property id=&quot;20148&quot; value=&quot;5&quot;/&gt;&lt;property id=&quot;20300&quot; value=&quot;Slide 2&quot;/&gt;&lt;property id=&quot;20307&quot; value=&quot;289&quot;/&gt;&lt;/object&gt;&lt;object type=&quot;3&quot; unique_id=&quot;10089&quot;&gt;&lt;property id=&quot;20148&quot; value=&quot;5&quot;/&gt;&lt;property id=&quot;20300&quot; value=&quot;Slide 3 - &amp;quot;Άδειες Χρήσης&amp;quot;&quot;/&gt;&lt;property id=&quot;20307&quot; value=&quot;257&quot;/&gt;&lt;/object&gt;&lt;object type=&quot;3&quot; unique_id=&quot;10090&quot;&gt;&lt;property id=&quot;20148&quot; value=&quot;5&quot;/&gt;&lt;property id=&quot;20300&quot; value=&quot;Slide 4 - &amp;quot;Χρηματοδότηση&amp;quot;&quot;/&gt;&lt;property id=&quot;20307&quot; value=&quot;259&quot;/&gt;&lt;/object&gt;&lt;object type=&quot;3&quot; unique_id=&quot;10091&quot;&gt;&lt;property id=&quot;20148&quot; value=&quot;5&quot;/&gt;&lt;property id=&quot;20300&quot; value=&quot;Slide 5 - &amp;quot;Σκοποί  ενότητας&amp;quot;&quot;/&gt;&lt;property id=&quot;20307&quot; value=&quot;261&quot;/&gt;&lt;/object&gt;&lt;object type=&quot;3&quot; unique_id=&quot;10092&quot;&gt;&lt;property id=&quot;20148&quot; value=&quot;5&quot;/&gt;&lt;property id=&quot;20300&quot; value=&quot;Slide 6 - &amp;quot;Περιεχόμενα ενότητας&amp;quot;&quot;/&gt;&lt;property id=&quot;20307&quot; value=&quot;262&quot;/&gt;&lt;/object&gt;&lt;object type=&quot;3&quot; unique_id=&quot;10093&quot;&gt;&lt;property id=&quot;20148&quot; value=&quot;5&quot;/&gt;&lt;property id=&quot;20300&quot; value=&quot;Slide 7 - &amp;quot;Χρήση Διατάξεων&amp;quot;&quot;/&gt;&lt;property id=&quot;20307&quot; value=&quot;264&quot;/&gt;&lt;/object&gt;&lt;object type=&quot;3&quot; unique_id=&quot;10094&quot;&gt;&lt;property id=&quot;20148&quot; value=&quot;5&quot;/&gt;&lt;property id=&quot;20300&quot; value=&quot;Slide 8 - &amp;quot;Διαφάνεια Τίτλου&amp;quot;&quot;/&gt;&lt;property id=&quot;20307&quot; value=&quot;266&quot;/&gt;&lt;/object&gt;&lt;object type=&quot;3&quot; unique_id=&quot;10095&quot;&gt;&lt;property id=&quot;20148&quot; value=&quot;5&quot;/&gt;&lt;property id=&quot;20300&quot; value=&quot;Slide 9 - &amp;quot;Τίτλος και περιεχόμενο 1&amp;quot;&quot;/&gt;&lt;property id=&quot;20307&quot; value=&quot;265&quot;/&gt;&lt;/object&gt;&lt;object type=&quot;3&quot; unique_id=&quot;10096&quot;&gt;&lt;property id=&quot;20148&quot; value=&quot;5&quot;/&gt;&lt;property id=&quot;20300&quot; value=&quot;Slide 10 - &amp;quot;Τίτλος και περιεχόμενο 2&amp;quot;&quot;/&gt;&lt;property id=&quot;20307&quot; value=&quot;274&quot;/&gt;&lt;/object&gt;&lt;object type=&quot;3&quot; unique_id=&quot;10097&quot;&gt;&lt;property id=&quot;20148&quot; value=&quot;5&quot;/&gt;&lt;property id=&quot;20300&quot; value=&quot;Slide 11 - &amp;quot;Κεφαλίδα Ενότητας&amp;quot;&quot;/&gt;&lt;property id=&quot;20307&quot; value=&quot;267&quot;/&gt;&lt;/object&gt;&lt;object type=&quot;3&quot; unique_id=&quot;10098&quot;&gt;&lt;property id=&quot;20148&quot; value=&quot;5&quot;/&gt;&lt;property id=&quot;20300&quot; value=&quot;Slide 12 - &amp;quot;Δύο περιεχόμενα 1 &amp;quot;&quot;/&gt;&lt;property id=&quot;20307&quot; value=&quot;288&quot;/&gt;&lt;/object&gt;&lt;object type=&quot;3&quot; unique_id=&quot;10099&quot;&gt;&lt;property id=&quot;20148&quot; value=&quot;5&quot;/&gt;&lt;property id=&quot;20300&quot; value=&quot;Slide 13 - &amp;quot;Δύο περιεχόμενα 2 &amp;quot;&quot;/&gt;&lt;property id=&quot;20307&quot; value=&quot;277&quot;/&gt;&lt;/object&gt;&lt;object type=&quot;3&quot; unique_id=&quot;10100&quot;&gt;&lt;property id=&quot;20148&quot; value=&quot;5&quot;/&gt;&lt;property id=&quot;20300&quot; value=&quot;Slide 14 - &amp;quot;Σύγκριση 1&amp;quot;&quot;/&gt;&lt;property id=&quot;20307&quot; value=&quot;269&quot;/&gt;&lt;/object&gt;&lt;object type=&quot;3&quot; unique_id=&quot;10101&quot;&gt;&lt;property id=&quot;20148&quot; value=&quot;5&quot;/&gt;&lt;property id=&quot;20300&quot; value=&quot;Slide 15 - &amp;quot;Σύγκριση 2&amp;quot;&quot;/&gt;&lt;property id=&quot;20307&quot; value=&quot;278&quot;/&gt;&lt;/object&gt;&lt;object type=&quot;3&quot; unique_id=&quot;10102&quot;&gt;&lt;property id=&quot;20148&quot; value=&quot;5&quot;/&gt;&lt;property id=&quot;20300&quot; value=&quot;Slide 16 - &amp;quot;Μόνο Τίτλος&amp;quot;&quot;/&gt;&lt;property id=&quot;20307&quot; value=&quot;270&quot;/&gt;&lt;/object&gt;&lt;object type=&quot;3&quot; unique_id=&quot;10103&quot;&gt;&lt;property id=&quot;20148&quot; value=&quot;5&quot;/&gt;&lt;property id=&quot;20300&quot; value=&quot;Slide 17 - &amp;quot;Περιεχόμενο με λεζάντα 1&amp;quot;&quot;/&gt;&lt;property id=&quot;20307&quot; value=&quot;272&quot;/&gt;&lt;/object&gt;&lt;object type=&quot;3&quot; unique_id=&quot;10104&quot;&gt;&lt;property id=&quot;20148&quot; value=&quot;5&quot;/&gt;&lt;property id=&quot;20300&quot; value=&quot;Slide 18 - &amp;quot;Περιεχόμενο με λεζάντα 2&amp;quot;&quot;/&gt;&lt;property id=&quot;20307&quot; value=&quot;279&quot;/&gt;&lt;/object&gt;&lt;object type=&quot;3&quot; unique_id=&quot;10105&quot;&gt;&lt;property id=&quot;20148&quot; value=&quot;5&quot;/&gt;&lt;property id=&quot;20300&quot; value=&quot;Slide 19 - &amp;quot;Εικόνα με λεζάντα&amp;quot;&quot;/&gt;&lt;property id=&quot;20307&quot; value=&quot;273&quot;/&gt;&lt;/object&gt;&lt;object type=&quot;3&quot; unique_id=&quot;10106&quot;&gt;&lt;property id=&quot;20148&quot; value=&quot;5&quot;/&gt;&lt;property id=&quot;20300&quot; value=&quot;Slide 20 - &amp;quot;Οδηγίες&amp;quot;&quot;/&gt;&lt;property id=&quot;20307&quot; value=&quot;281&quot;/&gt;&lt;/object&gt;&lt;object type=&quot;3&quot; unique_id=&quot;10107&quot;&gt;&lt;property id=&quot;20148&quot; value=&quot;5&quot;/&gt;&lt;property id=&quot;20300&quot; value=&quot;Slide 21 - &amp;quot;Οδηγίες (1 από 4)&amp;quot;&quot;/&gt;&lt;property id=&quot;20307&quot; value=&quot;284&quot;/&gt;&lt;/object&gt;&lt;object type=&quot;3&quot; unique_id=&quot;10108&quot;&gt;&lt;property id=&quot;20148&quot; value=&quot;5&quot;/&gt;&lt;property id=&quot;20300&quot; value=&quot;Slide 22 - &amp;quot;Οδηγίες (2 από 4) &amp;quot;&quot;/&gt;&lt;property id=&quot;20307&quot; value=&quot;282&quot;/&gt;&lt;/object&gt;&lt;object type=&quot;3&quot; unique_id=&quot;10109&quot;&gt;&lt;property id=&quot;20148&quot; value=&quot;5&quot;/&gt;&lt;property id=&quot;20300&quot; value=&quot;Slide 23 - &amp;quot;Οδηγίες (3 από 4)&amp;quot;&quot;/&gt;&lt;property id=&quot;20307&quot; value=&quot;283&quot;/&gt;&lt;/object&gt;&lt;object type=&quot;3&quot; unique_id=&quot;10110&quot;&gt;&lt;property id=&quot;20148&quot; value=&quot;5&quot;/&gt;&lt;property id=&quot;20300&quot; value=&quot;Slide 24 - &amp;quot;Οδηγίες (4 από 4)&amp;quot;&quot;/&gt;&lt;property id=&quot;20307&quot; value=&quot;285&quot;/&gt;&lt;/object&gt;&lt;object type=&quot;3&quot; unique_id=&quot;10111&quot;&gt;&lt;property id=&quot;20148&quot; value=&quot;5&quot;/&gt;&lt;property id=&quot;20300&quot; value=&quot;Slide 25 - &amp;quot;Βασικές Οδηγίες Προσβασιμότητας&amp;quot;&quot;/&gt;&lt;property id=&quot;20307&quot; value=&quot;286&quot;/&gt;&lt;/object&gt;&lt;object type=&quot;3&quot; unique_id=&quot;10112&quot;&gt;&lt;property id=&quot;20148&quot; value=&quot;5&quot;/&gt;&lt;property id=&quot;20300&quot; value=&quot;Slide 32 - &amp;quot;Τέλος Ενότητας&amp;quot;&quot;/&gt;&lt;property id=&quot;20307&quot; value=&quot;280&quot;/&gt;&lt;/object&gt;&lt;object type=&quot;3&quot; unique_id=&quot;10757&quot;&gt;&lt;property id=&quot;20148&quot; value=&quot;5&quot;/&gt;&lt;property id=&quot;20300&quot; value=&quot;Slide 26 - &amp;quot;Βιβλιογραφία&amp;quot;&quot;/&gt;&lt;property id=&quot;20307&quot; value=&quot;290&quot;/&gt;&lt;/object&gt;&lt;object type=&quot;3&quot; unique_id=&quot;10758&quot;&gt;&lt;property id=&quot;20148&quot; value=&quot;5&quot;/&gt;&lt;property id=&quot;20300&quot; value=&quot;Slide 27 - &amp;quot;Σημείωμα Αναφοράς&amp;quot;&quot;/&gt;&lt;property id=&quot;20307&quot; value=&quot;291&quot;/&gt;&lt;/object&gt;&lt;object type=&quot;3&quot; unique_id=&quot;10759&quot;&gt;&lt;property id=&quot;20148&quot; value=&quot;5&quot;/&gt;&lt;property id=&quot;20300&quot; value=&quot;Slide 28 - &amp;quot;Σημείωμα Αδειοδότησης&amp;quot;&quot;/&gt;&lt;property id=&quot;20307&quot; value=&quot;292&quot;/&gt;&lt;/object&gt;&lt;object type=&quot;3&quot; unique_id=&quot;10760&quot;&gt;&lt;property id=&quot;20148&quot; value=&quot;5&quot;/&gt;&lt;property id=&quot;20300&quot; value=&quot;Slide 29&quot;/&gt;&lt;property id=&quot;20307&quot; value=&quot;293&quot;/&gt;&lt;/object&gt;&lt;object type=&quot;3&quot; unique_id=&quot;10761&quot;&gt;&lt;property id=&quot;20148&quot; value=&quot;5&quot;/&gt;&lt;property id=&quot;20300&quot; value=&quot;Slide 30&quot;/&gt;&lt;property id=&quot;20307&quot; value=&quot;294&quot;/&gt;&lt;/object&gt;&lt;object type=&quot;3&quot; unique_id=&quot;10762&quot;&gt;&lt;property id=&quot;20148&quot; value=&quot;5&quot;/&gt;&lt;property id=&quot;20300&quot; value=&quot;Slide 31 - &amp;quot;Διατήρηση Σημειωμάτων&amp;quot;&quot;/&gt;&lt;property id=&quot;20307&quot; value=&quot;295&quot;/&gt;&lt;/object&gt;&lt;/object&gt;&lt;object type=&quot;8&quot; unique_id=&quot;10140&quot;&gt;&lt;/object&gt;&lt;/object&gt;&lt;/database&gt;"/>
  <p:tag name="SECTOMILLISECCONVERTED" val="1"/>
</p:tagLst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/>
      <a:bodyPr vert="horz" lIns="91440" tIns="45720" rIns="91440" bIns="45720" rtlCol="0" anchor="ctr">
        <a:normAutofit/>
      </a:bodyPr>
      <a:lstStyle>
        <a:defPPr>
          <a:defRPr dirty="0" smtClean="0"/>
        </a:defPPr>
      </a:lstStyle>
    </a:txDef>
  </a:objectDefaults>
  <a:extraClrSchemeLst/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1395</TotalTime>
  <Words>865</Words>
  <Application>Microsoft Office PowerPoint</Application>
  <PresentationFormat>On-screen Show (16:10)</PresentationFormat>
  <Paragraphs>146</Paragraphs>
  <Slides>25</Slides>
  <Notes>15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30" baseType="lpstr">
      <vt:lpstr>Arial Unicode MS</vt:lpstr>
      <vt:lpstr>Arial</vt:lpstr>
      <vt:lpstr>Calibri</vt:lpstr>
      <vt:lpstr>Times New Roman</vt:lpstr>
      <vt:lpstr>Θέμα του Office</vt:lpstr>
      <vt:lpstr>Διοικητική των επιχειρήσεων</vt:lpstr>
      <vt:lpstr>PowerPoint Presentation</vt:lpstr>
      <vt:lpstr>Άδειες Χρήσης</vt:lpstr>
      <vt:lpstr>Χρηματοδότηση</vt:lpstr>
      <vt:lpstr>Σκοποί  ενότητας</vt:lpstr>
      <vt:lpstr>Περιεχόμενα ενότητας</vt:lpstr>
      <vt:lpstr>Χρήση Διατάξεων</vt:lpstr>
      <vt:lpstr>Ενότητα 4 : Εσωτερικό περιβάλλον</vt:lpstr>
      <vt:lpstr>  ΤΟ ΕΣΩΤΕΡΙΚΟ ΠΕΡΙΒΑΛΛΟΝ ΤΩΝ  ΟΡΓΑΝΙΣΜΩΝ </vt:lpstr>
      <vt:lpstr>  ΤΟ ΕΣΩΤΕΡΙΚΟ ΠΕΡΙΒΑΛΛΟΝ ΤΩΝ  ΟΡΓΑΝΙΣΜΩΝ </vt:lpstr>
      <vt:lpstr>  ΕΠΙΠΕΔΑ ΟΡΓΑΝΩΣΙΑΚΗΣ ΚΟΥΛΤΟΥΡΑΣ </vt:lpstr>
      <vt:lpstr>  ΚΟΥΛΤΟΥΡΑ ΚΑΙ ΑΞΙΕΣ ΤΩΝ  ΟΡΓΑΝΙΣΜΩΝ </vt:lpstr>
      <vt:lpstr>  ΕΦΑΡΜΟΓΗ ΤΩΝ ΑΞΙΩΝ ΚΑΙ ΔΗΜΙΟΥΡΓΙΑ ΙΣΧΥΡΗΣ ΚΟΥΛΤΟΥΡΑΣ </vt:lpstr>
      <vt:lpstr>  ΟΡΓΑΝΩΣΙΑΚΗ ΚΟΥΛΤΟΥΡΑ ΚΑΙ ΠΟΙΚΙΛΟΜΟΡΦΙΑ </vt:lpstr>
      <vt:lpstr> ΗΓΕΣΙΑ ΤΗΣ ΠΟΙΚΙΛΟΜΟΡΦΙΑΣ </vt:lpstr>
      <vt:lpstr>   Σχήµα 2: Στάδια προσέγγισης της ποικιλοµορφίας εκ µέρους της ηγεσίας  </vt:lpstr>
      <vt:lpstr>   ΤΑΣΕΙΣ ΠΟΙΚΙΛΟΜΟΡΦΙΑΣ ΣΤΟ ΠΕΡΙΒΑΛΛΟΝ ΤΟΥ ΟΡΓΑΝΙΣΜΟΥ  </vt:lpstr>
      <vt:lpstr>    Σχήµα 3: Οι γυάλινες οροφές ως εµπόδια στην εξέλιξη των γυναικών και των µειονοτήτων στους παραδοσιακούς οργανισµούς  </vt:lpstr>
      <vt:lpstr>Βιβλιογραφία</vt:lpstr>
      <vt:lpstr>Σημείωμα Αναφοράς</vt:lpstr>
      <vt:lpstr>Σημείωμα Αδειοδότησης</vt:lpstr>
      <vt:lpstr>PowerPoint Presentation</vt:lpstr>
      <vt:lpstr>PowerPoint Presentation</vt:lpstr>
      <vt:lpstr>Διατήρηση Σημειωμάτων</vt:lpstr>
      <vt:lpstr>Τέλος Ενότητας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Παρουσίαση του PowerPoint</dc:title>
  <dc:creator>Stevy</dc:creator>
  <cp:lastModifiedBy>mimis mimopoulos</cp:lastModifiedBy>
  <cp:revision>189</cp:revision>
  <dcterms:created xsi:type="dcterms:W3CDTF">2012-09-06T09:03:05Z</dcterms:created>
  <dcterms:modified xsi:type="dcterms:W3CDTF">2015-10-09T17:53:10Z</dcterms:modified>
</cp:coreProperties>
</file>