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9" r:id="rId3"/>
    <p:sldId id="257" r:id="rId4"/>
    <p:sldId id="259" r:id="rId5"/>
    <p:sldId id="460" r:id="rId6"/>
    <p:sldId id="462" r:id="rId7"/>
    <p:sldId id="463" r:id="rId8"/>
    <p:sldId id="464" r:id="rId9"/>
    <p:sldId id="465" r:id="rId10"/>
    <p:sldId id="466" r:id="rId11"/>
    <p:sldId id="467" r:id="rId12"/>
    <p:sldId id="468" r:id="rId13"/>
    <p:sldId id="469" r:id="rId14"/>
    <p:sldId id="470" r:id="rId15"/>
    <p:sldId id="471" r:id="rId16"/>
    <p:sldId id="461" r:id="rId17"/>
    <p:sldId id="473" r:id="rId18"/>
    <p:sldId id="474" r:id="rId19"/>
    <p:sldId id="475" r:id="rId20"/>
    <p:sldId id="476" r:id="rId21"/>
    <p:sldId id="472" r:id="rId22"/>
    <p:sldId id="291" r:id="rId23"/>
    <p:sldId id="292" r:id="rId24"/>
    <p:sldId id="293" r:id="rId25"/>
    <p:sldId id="280" r:id="rId26"/>
  </p:sldIdLst>
  <p:sldSz cx="9144000" cy="5715000" type="screen16x10"/>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9309" autoAdjust="0"/>
  </p:normalViewPr>
  <p:slideViewPr>
    <p:cSldViewPr>
      <p:cViewPr varScale="1">
        <p:scale>
          <a:sx n="102" d="100"/>
          <a:sy n="102" d="100"/>
        </p:scale>
        <p:origin x="936"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23/09/2015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3079439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2528201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4115934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10248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4263745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15</a:t>
            </a:fld>
            <a:endParaRPr lang="el-GR"/>
          </a:p>
        </p:txBody>
      </p:sp>
    </p:spTree>
    <p:extLst>
      <p:ext uri="{BB962C8B-B14F-4D97-AF65-F5344CB8AC3E}">
        <p14:creationId xmlns:p14="http://schemas.microsoft.com/office/powerpoint/2010/main" val="479697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16</a:t>
            </a:fld>
            <a:endParaRPr lang="el-GR"/>
          </a:p>
        </p:txBody>
      </p:sp>
    </p:spTree>
    <p:extLst>
      <p:ext uri="{BB962C8B-B14F-4D97-AF65-F5344CB8AC3E}">
        <p14:creationId xmlns:p14="http://schemas.microsoft.com/office/powerpoint/2010/main" val="9086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17</a:t>
            </a:fld>
            <a:endParaRPr lang="el-GR"/>
          </a:p>
        </p:txBody>
      </p:sp>
    </p:spTree>
    <p:extLst>
      <p:ext uri="{BB962C8B-B14F-4D97-AF65-F5344CB8AC3E}">
        <p14:creationId xmlns:p14="http://schemas.microsoft.com/office/powerpoint/2010/main" val="1598177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18</a:t>
            </a:fld>
            <a:endParaRPr lang="el-GR"/>
          </a:p>
        </p:txBody>
      </p:sp>
    </p:spTree>
    <p:extLst>
      <p:ext uri="{BB962C8B-B14F-4D97-AF65-F5344CB8AC3E}">
        <p14:creationId xmlns:p14="http://schemas.microsoft.com/office/powerpoint/2010/main" val="3280447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19</a:t>
            </a:fld>
            <a:endParaRPr lang="el-GR"/>
          </a:p>
        </p:txBody>
      </p:sp>
    </p:spTree>
    <p:extLst>
      <p:ext uri="{BB962C8B-B14F-4D97-AF65-F5344CB8AC3E}">
        <p14:creationId xmlns:p14="http://schemas.microsoft.com/office/powerpoint/2010/main" val="14443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20</a:t>
            </a:fld>
            <a:endParaRPr lang="el-GR"/>
          </a:p>
        </p:txBody>
      </p:sp>
    </p:spTree>
    <p:extLst>
      <p:ext uri="{BB962C8B-B14F-4D97-AF65-F5344CB8AC3E}">
        <p14:creationId xmlns:p14="http://schemas.microsoft.com/office/powerpoint/2010/main" val="3811524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21</a:t>
            </a:fld>
            <a:endParaRPr lang="el-GR"/>
          </a:p>
        </p:txBody>
      </p:sp>
    </p:spTree>
    <p:extLst>
      <p:ext uri="{BB962C8B-B14F-4D97-AF65-F5344CB8AC3E}">
        <p14:creationId xmlns:p14="http://schemas.microsoft.com/office/powerpoint/2010/main" val="651811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a:t>
            </a:fld>
            <a:endParaRPr lang="el-GR"/>
          </a:p>
        </p:txBody>
      </p:sp>
    </p:spTree>
    <p:extLst>
      <p:ext uri="{BB962C8B-B14F-4D97-AF65-F5344CB8AC3E}">
        <p14:creationId xmlns:p14="http://schemas.microsoft.com/office/powerpoint/2010/main" val="18349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a:t>
            </a:fld>
            <a:endParaRPr lang="el-GR"/>
          </a:p>
        </p:txBody>
      </p:sp>
    </p:spTree>
    <p:extLst>
      <p:ext uri="{BB962C8B-B14F-4D97-AF65-F5344CB8AC3E}">
        <p14:creationId xmlns:p14="http://schemas.microsoft.com/office/powerpoint/2010/main" val="412508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a:t>
            </a:fld>
            <a:endParaRPr lang="el-GR"/>
          </a:p>
        </p:txBody>
      </p:sp>
    </p:spTree>
    <p:extLst>
      <p:ext uri="{BB962C8B-B14F-4D97-AF65-F5344CB8AC3E}">
        <p14:creationId xmlns:p14="http://schemas.microsoft.com/office/powerpoint/2010/main" val="214058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a:t>
            </a:fld>
            <a:endParaRPr lang="el-GR"/>
          </a:p>
        </p:txBody>
      </p:sp>
    </p:spTree>
    <p:extLst>
      <p:ext uri="{BB962C8B-B14F-4D97-AF65-F5344CB8AC3E}">
        <p14:creationId xmlns:p14="http://schemas.microsoft.com/office/powerpoint/2010/main" val="368894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a:t>
            </a:fld>
            <a:endParaRPr lang="el-GR"/>
          </a:p>
        </p:txBody>
      </p:sp>
    </p:spTree>
    <p:extLst>
      <p:ext uri="{BB962C8B-B14F-4D97-AF65-F5344CB8AC3E}">
        <p14:creationId xmlns:p14="http://schemas.microsoft.com/office/powerpoint/2010/main" val="361863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299311"/>
          </a:xfrm>
          <a:prstGeom prst="rect">
            <a:avLst/>
          </a:prstGeom>
          <a:noFill/>
        </p:spPr>
        <p:txBody>
          <a:bodyPr wrap="square" lIns="91436" tIns="45719" rIns="91436" bIns="45719" rtlCol="0">
            <a:spAutoFit/>
          </a:bodyPr>
          <a:lstStyle/>
          <a:p>
            <a:pPr marL="0" marR="0" lvl="0" indent="0" algn="ctr" defTabSz="914400" rtl="0" eaLnBrk="1" fontAlgn="auto" latinLnBrk="0" hangingPunct="1">
              <a:lnSpc>
                <a:spcPct val="150000"/>
              </a:lnSpc>
              <a:spcBef>
                <a:spcPts val="500"/>
              </a:spcBef>
              <a:spcAft>
                <a:spcPts val="0"/>
              </a:spcAft>
              <a:buClrTx/>
              <a:buSzTx/>
              <a:buFontTx/>
              <a:buNone/>
              <a:tabLst/>
              <a:defRPr/>
            </a:pPr>
            <a:r>
              <a:rPr lang="el-GR" sz="1000" b="1" dirty="0" smtClean="0">
                <a:solidFill>
                  <a:schemeClr val="bg1"/>
                </a:solidFill>
              </a:rPr>
              <a:t>Πληροφορική</a:t>
            </a:r>
            <a:r>
              <a:rPr lang="el-GR" sz="1000" b="1" baseline="0" dirty="0" smtClean="0">
                <a:solidFill>
                  <a:schemeClr val="bg1"/>
                </a:solidFill>
              </a:rPr>
              <a:t> Ι</a:t>
            </a:r>
            <a:r>
              <a:rPr lang="en-US" sz="1000" b="1" baseline="0" dirty="0" smtClean="0">
                <a:solidFill>
                  <a:schemeClr val="bg1"/>
                </a:solidFill>
              </a:rPr>
              <a:t>I</a:t>
            </a:r>
            <a:r>
              <a:rPr lang="el-GR" sz="1000" b="1" dirty="0" smtClean="0">
                <a:solidFill>
                  <a:schemeClr val="bg1"/>
                </a:solidFill>
              </a:rPr>
              <a:t> – Τεχνητή νοημοσύνη, Τμήμα Χρηματοοικονομικής &amp; Ελεγκτικής, 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a:t>
            </a:r>
            <a:r>
              <a:rPr lang="en-US" dirty="0" smtClean="0"/>
              <a:t>II</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9</a:t>
            </a:r>
            <a:r>
              <a:rPr lang="en-US" sz="2800" dirty="0" smtClean="0"/>
              <a:t> </a:t>
            </a:r>
            <a:r>
              <a:rPr lang="el-GR" sz="2800" dirty="0" smtClean="0"/>
              <a:t>:</a:t>
            </a:r>
            <a:r>
              <a:rPr lang="en-US" sz="2800" dirty="0" smtClean="0"/>
              <a:t> </a:t>
            </a:r>
            <a:r>
              <a:rPr lang="el-GR" sz="2800" b="1" dirty="0"/>
              <a:t>Τεχνητή </a:t>
            </a:r>
            <a:r>
              <a:rPr lang="el-GR" sz="2800" b="1" dirty="0" smtClean="0"/>
              <a:t>νοημοσύνη</a:t>
            </a:r>
          </a:p>
          <a:p>
            <a:endParaRPr lang="el-GR" sz="1800" dirty="0" smtClean="0"/>
          </a:p>
          <a:p>
            <a:endParaRPr lang="en-US" sz="18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screen">
              <a:extLst>
                <a:ext uri="{28A0092B-C50C-407E-A947-70E740481C1C}">
                  <a14:useLocalDpi xmlns:a14="http://schemas.microsoft.com/office/drawing/2010/main"/>
                </a:ext>
              </a:extLst>
            </a:blip>
            <a:srcRect t="-12494"/>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Εξαγωγή γνώσης</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000" dirty="0">
                <a:solidFill>
                  <a:srgbClr val="3E3D2D"/>
                </a:solidFill>
              </a:rPr>
              <a:t>Ένα έμπειρο σύστημα δημιουργείται με προκαθορισμένη γνώση σχετικά με το πεδίο εξειδίκευσής του</a:t>
            </a:r>
          </a:p>
          <a:p>
            <a:pPr lvl="0" indent="-274320">
              <a:spcBef>
                <a:spcPct val="20000"/>
              </a:spcBef>
              <a:buClr>
                <a:srgbClr val="94C600"/>
              </a:buClr>
              <a:buSzPct val="76000"/>
              <a:buFont typeface="Wingdings 2" pitchFamily="18" charset="2"/>
              <a:buChar char=""/>
            </a:pPr>
            <a:r>
              <a:rPr lang="el-GR" sz="2000" dirty="0">
                <a:solidFill>
                  <a:srgbClr val="3E3D2D"/>
                </a:solidFill>
              </a:rPr>
              <a:t>Η γνώση αυτή θα πρέπει αρχικά να εξαχθεί από τον άνθρωπο-ειδικό. Η διαδικασία αυτή είναι δύσκολη:</a:t>
            </a:r>
          </a:p>
          <a:p>
            <a:pPr marL="640080" lvl="1" indent="-274320">
              <a:spcBef>
                <a:spcPct val="20000"/>
              </a:spcBef>
              <a:buClr>
                <a:srgbClr val="94C600"/>
              </a:buClr>
              <a:buSzPct val="76000"/>
              <a:buFont typeface="Wingdings 2" pitchFamily="18" charset="2"/>
              <a:buChar char=""/>
            </a:pPr>
            <a:r>
              <a:rPr lang="el-GR" sz="1800" dirty="0">
                <a:solidFill>
                  <a:srgbClr val="3E3D2D"/>
                </a:solidFill>
              </a:rPr>
              <a:t>Η γνώση που έχει ο ειδικός συνήθως βασίζεται σε πιθανότητες και όχι σε βεβαιότητες</a:t>
            </a:r>
          </a:p>
          <a:p>
            <a:pPr marL="640080" lvl="1" indent="-274320">
              <a:spcBef>
                <a:spcPct val="20000"/>
              </a:spcBef>
              <a:buClr>
                <a:srgbClr val="94C600"/>
              </a:buClr>
              <a:buSzPct val="76000"/>
              <a:buFont typeface="Wingdings 2" pitchFamily="18" charset="2"/>
              <a:buChar char=""/>
            </a:pPr>
            <a:r>
              <a:rPr lang="el-GR" sz="1800" dirty="0">
                <a:solidFill>
                  <a:srgbClr val="3E3D2D"/>
                </a:solidFill>
              </a:rPr>
              <a:t>Η γνώση πολλές φορές είναι διαισθητική και δεν είναι εύκολο να αποτυπωθεί σε κανόνες</a:t>
            </a:r>
          </a:p>
          <a:p>
            <a:pPr marL="640080" lvl="1" indent="-274320">
              <a:spcBef>
                <a:spcPct val="20000"/>
              </a:spcBef>
              <a:buClr>
                <a:srgbClr val="94C600"/>
              </a:buClr>
              <a:buSzPct val="76000"/>
              <a:buFont typeface="Wingdings 2" pitchFamily="18" charset="2"/>
              <a:buChar char=""/>
            </a:pPr>
            <a:r>
              <a:rPr lang="el-GR" sz="1800" dirty="0">
                <a:solidFill>
                  <a:srgbClr val="3E3D2D"/>
                </a:solidFill>
              </a:rPr>
              <a:t>Ο μηχανικός γνώσης που δεν είναι απαραίτητα ειδικός στο πεδίο για το οποίο δημιουργείται το έμπειρο σύστημα θα πρέπει να έχει την κατάλληλη εξειδίκευση έτσι ώστε να θέτει τις σωστές ερωτήσεις και να ερμηνεύει τις απαντήσεις έτσι ώστε να προσθέτει γνώση στην βάση γνώσης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3697205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Εξαγωγή γεγονότων</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Για να είναι δυνατό να συναγάγουμε νέα γεγονότα ή να εκτελούμε ενέργειες με μια γλώσσα αναπαράστασης γνώσης, εκτός από τη γνωσιακή βάση απαιτείται και μια βάση δεδομένων γεγονότων. </a:t>
            </a:r>
            <a:endParaRPr lang="el-GR" sz="2400" dirty="0" smtClean="0">
              <a:solidFill>
                <a:srgbClr val="3E3D2D"/>
              </a:solidFill>
            </a:endParaRPr>
          </a:p>
          <a:p>
            <a:pPr lvl="0" indent="-274320">
              <a:spcBef>
                <a:spcPct val="20000"/>
              </a:spcBef>
              <a:buClr>
                <a:srgbClr val="94C600"/>
              </a:buClr>
              <a:buSzPct val="76000"/>
              <a:buFont typeface="Wingdings 2" pitchFamily="18" charset="2"/>
              <a:buChar char=""/>
            </a:pPr>
            <a:r>
              <a:rPr lang="el-GR" sz="2400" dirty="0" smtClean="0">
                <a:solidFill>
                  <a:srgbClr val="3E3D2D"/>
                </a:solidFill>
              </a:rPr>
              <a:t>Η </a:t>
            </a:r>
            <a:r>
              <a:rPr lang="el-GR" sz="2400" dirty="0">
                <a:solidFill>
                  <a:srgbClr val="3E3D2D"/>
                </a:solidFill>
              </a:rPr>
              <a:t>βάση δεδομένων γεγονότων σε ένα έμπειρο σύστημα βασίζεται σε περιπτώσεις (</a:t>
            </a:r>
            <a:r>
              <a:rPr lang="el-GR" sz="2400" dirty="0" err="1">
                <a:solidFill>
                  <a:srgbClr val="3E3D2D"/>
                </a:solidFill>
              </a:rPr>
              <a:t>case-based</a:t>
            </a:r>
            <a:r>
              <a:rPr lang="el-GR" sz="2400" dirty="0">
                <a:solidFill>
                  <a:srgbClr val="3E3D2D"/>
                </a:solidFill>
              </a:rPr>
              <a:t>), το οποίο σημαίνει ότι τα γεγονότα που συλλέγονται ή αξιολογούνται καταχωρίζονται στο σύστημα το οποίο θα χρησιμοποιηθεί από τη μηχανή συμπερασμού.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3620963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Αρχιτεκτονική έμπειρου συστήματος</a:t>
            </a:r>
          </a:p>
        </p:txBody>
      </p:sp>
      <p:sp>
        <p:nvSpPr>
          <p:cNvPr id="3" name="Θέση περιεχομένου 2"/>
          <p:cNvSpPr>
            <a:spLocks noGrp="1"/>
          </p:cNvSpPr>
          <p:nvPr>
            <p:ph idx="1"/>
          </p:nvPr>
        </p:nvSpPr>
        <p:spPr>
          <a:xfrm>
            <a:off x="437785" y="1300518"/>
            <a:ext cx="4566263" cy="3852804"/>
          </a:xfrm>
        </p:spPr>
        <p:txBody>
          <a:bodyPr>
            <a:noAutofit/>
          </a:bodyPr>
          <a:lstStyle/>
          <a:p>
            <a:pPr lvl="0" indent="-274320">
              <a:spcBef>
                <a:spcPct val="20000"/>
              </a:spcBef>
              <a:buClr>
                <a:srgbClr val="94C600"/>
              </a:buClr>
              <a:buSzPct val="76000"/>
              <a:buFont typeface="Wingdings 2" pitchFamily="18" charset="2"/>
              <a:buChar char=""/>
            </a:pPr>
            <a:r>
              <a:rPr lang="el-GR" sz="1800" dirty="0">
                <a:solidFill>
                  <a:srgbClr val="3E3D2D"/>
                </a:solidFill>
                <a:latin typeface="Century Gothic"/>
              </a:rPr>
              <a:t>Διασύνδεση χρήστη: επιτρέπει στον χρήστη να </a:t>
            </a:r>
            <a:r>
              <a:rPr lang="el-GR" sz="1800" dirty="0" err="1">
                <a:solidFill>
                  <a:srgbClr val="3E3D2D"/>
                </a:solidFill>
                <a:latin typeface="Century Gothic"/>
              </a:rPr>
              <a:t>αλληλεπιδρά</a:t>
            </a:r>
            <a:r>
              <a:rPr lang="el-GR" sz="1800" dirty="0">
                <a:solidFill>
                  <a:srgbClr val="3E3D2D"/>
                </a:solidFill>
                <a:latin typeface="Century Gothic"/>
              </a:rPr>
              <a:t> με το σύστημα</a:t>
            </a:r>
          </a:p>
          <a:p>
            <a:pPr lvl="0" indent="-274320">
              <a:spcBef>
                <a:spcPct val="20000"/>
              </a:spcBef>
              <a:buClr>
                <a:srgbClr val="94C600"/>
              </a:buClr>
              <a:buSzPct val="76000"/>
              <a:buFont typeface="Wingdings 2" pitchFamily="18" charset="2"/>
              <a:buChar char=""/>
            </a:pPr>
            <a:r>
              <a:rPr lang="el-GR" sz="1800" dirty="0">
                <a:solidFill>
                  <a:srgbClr val="3E3D2D"/>
                </a:solidFill>
                <a:latin typeface="Century Gothic"/>
              </a:rPr>
              <a:t>Μηχανή συμπερασμού: αποτελεί την καρδιά του συστήματος, χρησιμοποιεί την βάση δεδομένων και την βάση γνώσης και καταλήγει στην ενέργεια που πρέπει να εκτελεστεί</a:t>
            </a:r>
          </a:p>
          <a:p>
            <a:pPr lvl="0" indent="-274320">
              <a:spcBef>
                <a:spcPct val="20000"/>
              </a:spcBef>
              <a:buClr>
                <a:srgbClr val="94C600"/>
              </a:buClr>
              <a:buSzPct val="76000"/>
              <a:buFont typeface="Wingdings 2" pitchFamily="18" charset="2"/>
              <a:buChar char=""/>
            </a:pPr>
            <a:r>
              <a:rPr lang="el-GR" sz="1800" dirty="0">
                <a:solidFill>
                  <a:srgbClr val="3E3D2D"/>
                </a:solidFill>
                <a:latin typeface="Century Gothic"/>
              </a:rPr>
              <a:t>Σύστημα επεξήγησης: μπορεί να αιτιολογήσει τον λόγο για τον οποίο προτείνεται μια απόφαση.</a:t>
            </a:r>
          </a:p>
          <a:p>
            <a:pPr lvl="0" indent="-274320">
              <a:spcBef>
                <a:spcPct val="20000"/>
              </a:spcBef>
              <a:buClr>
                <a:srgbClr val="94C600"/>
              </a:buClr>
              <a:buSzPct val="76000"/>
              <a:buFont typeface="Wingdings 2" pitchFamily="18" charset="2"/>
              <a:buChar char=""/>
            </a:pPr>
            <a:r>
              <a:rPr lang="el-GR" sz="1800" dirty="0">
                <a:solidFill>
                  <a:srgbClr val="3E3D2D"/>
                </a:solidFill>
                <a:latin typeface="Century Gothic"/>
              </a:rPr>
              <a:t>Διορθωτής γνώσης: ενημερώνει την γνωσιακή βάση όταν αποκτάται επιπλέον γνώση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pic>
        <p:nvPicPr>
          <p:cNvPr id="5" name="Picture 5"/>
          <p:cNvPicPr>
            <a:picLocks noChangeAspect="1" noChangeArrowheads="1"/>
          </p:cNvPicPr>
          <p:nvPr/>
        </p:nvPicPr>
        <p:blipFill>
          <a:blip r:embed="rId3"/>
          <a:stretch>
            <a:fillRect/>
          </a:stretch>
        </p:blipFill>
        <p:spPr bwMode="auto">
          <a:xfrm>
            <a:off x="4860032" y="1777380"/>
            <a:ext cx="4111408" cy="2573770"/>
          </a:xfrm>
          <a:prstGeom prst="rect">
            <a:avLst/>
          </a:prstGeom>
          <a:noFill/>
          <a:ln w="9525">
            <a:noFill/>
            <a:miter lim="800000"/>
            <a:headEnd/>
            <a:tailEnd/>
          </a:ln>
          <a:effectLst/>
        </p:spPr>
      </p:pic>
    </p:spTree>
    <p:extLst>
      <p:ext uri="{BB962C8B-B14F-4D97-AF65-F5344CB8AC3E}">
        <p14:creationId xmlns:p14="http://schemas.microsoft.com/office/powerpoint/2010/main" val="2363347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Αναζήτηση</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1700" dirty="0">
                <a:solidFill>
                  <a:srgbClr val="3E3D2D"/>
                </a:solidFill>
                <a:latin typeface="Century Gothic"/>
              </a:rPr>
              <a:t>Μία από τις τεχνικές επίλυσης προβλημάτων στην τεχνητή νοημοσύνη είναι η αναζήτηση,</a:t>
            </a:r>
          </a:p>
          <a:p>
            <a:pPr lvl="0" indent="-274320">
              <a:spcBef>
                <a:spcPct val="20000"/>
              </a:spcBef>
              <a:buClr>
                <a:srgbClr val="94C600"/>
              </a:buClr>
              <a:buSzPct val="76000"/>
              <a:buFont typeface="Wingdings 2" pitchFamily="18" charset="2"/>
              <a:buChar char=""/>
            </a:pPr>
            <a:r>
              <a:rPr lang="el-GR" sz="1700" dirty="0">
                <a:solidFill>
                  <a:srgbClr val="3E3D2D"/>
                </a:solidFill>
                <a:latin typeface="Century Gothic"/>
              </a:rPr>
              <a:t>Η αναζήτηση αφορά την επίλυση ενός προβλήματος με ένα σύνολο καταστάσεων. Πιο συγκεκριμένα, η διαδικασία αναζήτησης ξεκινά από μια αρχική κατάσταση και περνά από ενδιάμεσες καταστάσεις μέχρι να φτάσει σε μια κατάσταση προορισμού. </a:t>
            </a:r>
          </a:p>
          <a:p>
            <a:pPr lvl="0" indent="-274320">
              <a:spcBef>
                <a:spcPct val="20000"/>
              </a:spcBef>
              <a:buClr>
                <a:srgbClr val="94C600"/>
              </a:buClr>
              <a:buSzPct val="76000"/>
              <a:buFont typeface="Wingdings 2" pitchFamily="18" charset="2"/>
              <a:buChar char=""/>
            </a:pPr>
            <a:r>
              <a:rPr lang="el-GR" sz="1700" dirty="0">
                <a:solidFill>
                  <a:srgbClr val="3E3D2D"/>
                </a:solidFill>
                <a:latin typeface="Century Gothic"/>
              </a:rPr>
              <a:t>Για παράδειγμα, για τη λύση ενός παζλ, η αρχική κατάσταση είναι το άλυτο παζλ, οι ενδιάμεσες καταστάσεις είναι τα βήματα που πραγματοποιούνται για την επίλυση του παζλ, και η κατάσταση προορισμού είναι αυτή στην οποία το παζλ έχει λυθεί. </a:t>
            </a:r>
          </a:p>
          <a:p>
            <a:pPr lvl="0" indent="-274320">
              <a:spcBef>
                <a:spcPct val="20000"/>
              </a:spcBef>
              <a:buClr>
                <a:srgbClr val="94C600"/>
              </a:buClr>
              <a:buSzPct val="76000"/>
              <a:buFont typeface="Wingdings 2" pitchFamily="18" charset="2"/>
              <a:buChar char=""/>
            </a:pPr>
            <a:r>
              <a:rPr lang="el-GR" sz="1700" dirty="0">
                <a:solidFill>
                  <a:srgbClr val="3E3D2D"/>
                </a:solidFill>
                <a:latin typeface="Century Gothic"/>
              </a:rPr>
              <a:t>Το σύνολο όλων των καταστάσεων που χρησιμοποιούνται από μια διαδικασία αναζήτησης αναφέρεται ως χώρος αναζήτησης (</a:t>
            </a:r>
            <a:r>
              <a:rPr lang="el-GR" sz="1700" dirty="0" err="1">
                <a:solidFill>
                  <a:srgbClr val="3E3D2D"/>
                </a:solidFill>
                <a:latin typeface="Century Gothic"/>
              </a:rPr>
              <a:t>search</a:t>
            </a:r>
            <a:r>
              <a:rPr lang="el-GR" sz="1700" dirty="0">
                <a:solidFill>
                  <a:srgbClr val="3E3D2D"/>
                </a:solidFill>
                <a:latin typeface="Century Gothic"/>
              </a:rPr>
              <a:t> </a:t>
            </a:r>
            <a:r>
              <a:rPr lang="el-GR" sz="1700" dirty="0" err="1">
                <a:solidFill>
                  <a:srgbClr val="3E3D2D"/>
                </a:solidFill>
                <a:latin typeface="Century Gothic"/>
              </a:rPr>
              <a:t>space</a:t>
            </a:r>
            <a:r>
              <a:rPr lang="el-GR" sz="1700" dirty="0">
                <a:solidFill>
                  <a:srgbClr val="3E3D2D"/>
                </a:solidFill>
                <a:latin typeface="Century Gothic"/>
              </a:rPr>
              <a:t>).</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2530734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αναζήτησης</a:t>
            </a:r>
          </a:p>
        </p:txBody>
      </p:sp>
      <p:sp>
        <p:nvSpPr>
          <p:cNvPr id="3" name="Θέση περιεχομένου 2"/>
          <p:cNvSpPr>
            <a:spLocks noGrp="1"/>
          </p:cNvSpPr>
          <p:nvPr>
            <p:ph idx="1"/>
          </p:nvPr>
        </p:nvSpPr>
        <p:spPr>
          <a:xfrm>
            <a:off x="437785" y="1300518"/>
            <a:ext cx="3990199" cy="3852804"/>
          </a:xfrm>
        </p:spPr>
        <p:txBody>
          <a:bodyPr>
            <a:noAutofit/>
          </a:bodyPr>
          <a:lstStyle/>
          <a:p>
            <a:pPr lvl="0" indent="-274320">
              <a:spcBef>
                <a:spcPct val="20000"/>
              </a:spcBef>
              <a:buClr>
                <a:srgbClr val="94C600"/>
              </a:buClr>
              <a:buSzPct val="76000"/>
              <a:buFont typeface="Wingdings 2" pitchFamily="18" charset="2"/>
              <a:buChar char=""/>
            </a:pPr>
            <a:r>
              <a:rPr lang="el-GR" sz="1800" dirty="0">
                <a:solidFill>
                  <a:srgbClr val="3E3D2D"/>
                </a:solidFill>
              </a:rPr>
              <a:t>Ένα παζλ που δείχνει τον χώρο αναζήτησης είναι το γνωστό παζλ των 8 πλακιδίων.  Τα πλακίδια αριθμούνται από το 1 έως το 8. </a:t>
            </a:r>
          </a:p>
          <a:p>
            <a:pPr lvl="0" indent="-274320">
              <a:spcBef>
                <a:spcPct val="20000"/>
              </a:spcBef>
              <a:buClr>
                <a:srgbClr val="94C600"/>
              </a:buClr>
              <a:buSzPct val="76000"/>
              <a:buFont typeface="Wingdings 2" pitchFamily="18" charset="2"/>
              <a:buChar char=""/>
            </a:pPr>
            <a:r>
              <a:rPr lang="el-GR" sz="1800" dirty="0">
                <a:solidFill>
                  <a:srgbClr val="3E3D2D"/>
                </a:solidFill>
              </a:rPr>
              <a:t>Με δεδομένη μια αρχική τυχαία διάταξη των πλακιδίων (αρχική κατάσταση), ο στόχος είναι η αναδιάταξή τους μέχρι αυτά να τοποθετηθούν σε μια σειρά (η κατάσταση προορισμού). </a:t>
            </a:r>
          </a:p>
          <a:p>
            <a:pPr lvl="0" indent="-274320">
              <a:spcBef>
                <a:spcPct val="20000"/>
              </a:spcBef>
              <a:buClr>
                <a:srgbClr val="94C600"/>
              </a:buClr>
              <a:buSzPct val="76000"/>
              <a:buFont typeface="Wingdings 2" pitchFamily="18" charset="2"/>
              <a:buChar char=""/>
            </a:pPr>
            <a:r>
              <a:rPr lang="el-GR" sz="1800" dirty="0">
                <a:solidFill>
                  <a:srgbClr val="3E3D2D"/>
                </a:solidFill>
              </a:rPr>
              <a:t>Ο κανόνας του παιχνιδιού είναι ότι τα πλακίδια μπορούν να μετακινούνται μόνο σε μια κενή θέση.</a:t>
            </a:r>
          </a:p>
          <a:p>
            <a:pPr algn="just">
              <a:lnSpc>
                <a:spcPts val="2065"/>
              </a:lnSpc>
              <a:spcBef>
                <a:spcPts val="0"/>
              </a:spcBef>
              <a:spcAft>
                <a:spcPts val="0"/>
              </a:spcAft>
              <a:buClr>
                <a:srgbClr val="000000"/>
              </a:buClr>
              <a:buSzPts val="1200"/>
              <a:buFont typeface="+mj-lt"/>
              <a:buAutoNum type="arabicPeriod"/>
            </a:pPr>
            <a:endParaRPr lang="el-GR" sz="20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pic>
        <p:nvPicPr>
          <p:cNvPr id="5" name="Picture 5"/>
          <p:cNvPicPr>
            <a:picLocks noChangeAspect="1" noChangeArrowheads="1"/>
          </p:cNvPicPr>
          <p:nvPr/>
        </p:nvPicPr>
        <p:blipFill>
          <a:blip r:embed="rId3"/>
          <a:srcRect/>
          <a:stretch>
            <a:fillRect/>
          </a:stretch>
        </p:blipFill>
        <p:spPr bwMode="auto">
          <a:xfrm>
            <a:off x="4076734" y="2353444"/>
            <a:ext cx="4952932" cy="1440160"/>
          </a:xfrm>
          <a:prstGeom prst="rect">
            <a:avLst/>
          </a:prstGeom>
          <a:noFill/>
          <a:ln w="9525">
            <a:noFill/>
            <a:miter lim="800000"/>
            <a:headEnd/>
            <a:tailEnd/>
          </a:ln>
          <a:effectLst/>
        </p:spPr>
      </p:pic>
    </p:spTree>
    <p:extLst>
      <p:ext uri="{BB962C8B-B14F-4D97-AF65-F5344CB8AC3E}">
        <p14:creationId xmlns:p14="http://schemas.microsoft.com/office/powerpoint/2010/main" val="3675232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Μέθοδοι αναζήτησης</a:t>
            </a:r>
          </a:p>
        </p:txBody>
      </p:sp>
      <p:sp>
        <p:nvSpPr>
          <p:cNvPr id="3" name="Θέση περιεχομένου 2"/>
          <p:cNvSpPr>
            <a:spLocks noGrp="1"/>
          </p:cNvSpPr>
          <p:nvPr>
            <p:ph idx="1"/>
          </p:nvPr>
        </p:nvSpPr>
        <p:spPr>
          <a:xfrm>
            <a:off x="437785" y="1300518"/>
            <a:ext cx="4134215" cy="3852804"/>
          </a:xfrm>
        </p:spPr>
        <p:txBody>
          <a:bodyPr>
            <a:noAutofit/>
          </a:bodyPr>
          <a:lstStyle/>
          <a:p>
            <a:pPr lvl="0" indent="-274320">
              <a:spcBef>
                <a:spcPct val="20000"/>
              </a:spcBef>
              <a:buClr>
                <a:srgbClr val="94C600"/>
              </a:buClr>
              <a:buSzPct val="76000"/>
              <a:buFont typeface="Wingdings 2" pitchFamily="18" charset="2"/>
              <a:buChar char=""/>
            </a:pPr>
            <a:r>
              <a:rPr lang="el-GR" sz="1800" dirty="0">
                <a:solidFill>
                  <a:srgbClr val="3E3D2D"/>
                </a:solidFill>
              </a:rPr>
              <a:t>Υπάρχουν δύο γενικές μέθοδοι αναζήτησης: η άμεση (</a:t>
            </a:r>
            <a:r>
              <a:rPr lang="el-GR" sz="1800" dirty="0" err="1">
                <a:solidFill>
                  <a:srgbClr val="3E3D2D"/>
                </a:solidFill>
              </a:rPr>
              <a:t>brute-force</a:t>
            </a:r>
            <a:r>
              <a:rPr lang="el-GR" sz="1800" dirty="0">
                <a:solidFill>
                  <a:srgbClr val="3E3D2D"/>
                </a:solidFill>
              </a:rPr>
              <a:t>) και η </a:t>
            </a:r>
            <a:r>
              <a:rPr lang="el-GR" sz="1800" dirty="0" err="1">
                <a:solidFill>
                  <a:srgbClr val="3E3D2D"/>
                </a:solidFill>
              </a:rPr>
              <a:t>ευρετική</a:t>
            </a:r>
            <a:r>
              <a:rPr lang="el-GR" sz="1800" dirty="0">
                <a:solidFill>
                  <a:srgbClr val="3E3D2D"/>
                </a:solidFill>
              </a:rPr>
              <a:t> (</a:t>
            </a:r>
            <a:r>
              <a:rPr lang="el-GR" sz="1800" dirty="0" err="1">
                <a:solidFill>
                  <a:srgbClr val="3E3D2D"/>
                </a:solidFill>
              </a:rPr>
              <a:t>heuristic</a:t>
            </a:r>
            <a:r>
              <a:rPr lang="el-GR" sz="1800" dirty="0">
                <a:solidFill>
                  <a:srgbClr val="3E3D2D"/>
                </a:solidFill>
              </a:rPr>
              <a:t>). </a:t>
            </a:r>
          </a:p>
          <a:p>
            <a:pPr lvl="0" indent="-274320">
              <a:spcBef>
                <a:spcPct val="20000"/>
              </a:spcBef>
              <a:buClr>
                <a:srgbClr val="94C600"/>
              </a:buClr>
              <a:buSzPct val="76000"/>
              <a:buFont typeface="Wingdings 2" pitchFamily="18" charset="2"/>
              <a:buChar char=""/>
            </a:pPr>
            <a:r>
              <a:rPr lang="el-GR" sz="1800" dirty="0">
                <a:solidFill>
                  <a:srgbClr val="3E3D2D"/>
                </a:solidFill>
              </a:rPr>
              <a:t>Η άμεση μέθοδος αφορά απαρίθμηση των ενδεχόμενων με έναν συστηματικό τρόπο.</a:t>
            </a:r>
          </a:p>
          <a:p>
            <a:pPr lvl="0" indent="-274320">
              <a:spcBef>
                <a:spcPct val="20000"/>
              </a:spcBef>
              <a:buClr>
                <a:srgbClr val="94C600"/>
              </a:buClr>
              <a:buSzPct val="76000"/>
              <a:buFont typeface="Wingdings 2" pitchFamily="18" charset="2"/>
              <a:buChar char=""/>
            </a:pPr>
            <a:r>
              <a:rPr lang="el-GR" sz="1800" dirty="0">
                <a:solidFill>
                  <a:srgbClr val="3E3D2D"/>
                </a:solidFill>
              </a:rPr>
              <a:t>Με την </a:t>
            </a:r>
            <a:r>
              <a:rPr lang="el-GR" sz="1800" dirty="0" err="1">
                <a:solidFill>
                  <a:srgbClr val="3E3D2D"/>
                </a:solidFill>
              </a:rPr>
              <a:t>ευρετική</a:t>
            </a:r>
            <a:r>
              <a:rPr lang="el-GR" sz="1800" dirty="0">
                <a:solidFill>
                  <a:srgbClr val="3E3D2D"/>
                </a:solidFill>
              </a:rPr>
              <a:t> αναζήτηση αντιστοιχίζουμε σε κάθε πιθανή κατάσταση μια ποσοτική τιμή που ονομάζεται </a:t>
            </a:r>
            <a:r>
              <a:rPr lang="el-GR" sz="1800" dirty="0" err="1">
                <a:solidFill>
                  <a:srgbClr val="3E3D2D"/>
                </a:solidFill>
              </a:rPr>
              <a:t>ευρετική</a:t>
            </a:r>
            <a:r>
              <a:rPr lang="el-GR" sz="1800" dirty="0">
                <a:solidFill>
                  <a:srgbClr val="3E3D2D"/>
                </a:solidFill>
              </a:rPr>
              <a:t> τιμή. Αυτή η ποσοτική τιμή δείχνει τον βαθμό στον οποίο η κατάσταση αυτή προτιμάται έναντι των άλλων καταστάσεων. </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pic>
        <p:nvPicPr>
          <p:cNvPr id="5" name="Picture 2" descr="http://docs.jboss.org/drools/release/5.5.0.Final/drools-planner-docs/html_single/images/Chapter-Exact_methods/bruteForceNQueens04.png"/>
          <p:cNvPicPr>
            <a:picLocks noChangeAspect="1" noChangeArrowheads="1"/>
          </p:cNvPicPr>
          <p:nvPr/>
        </p:nvPicPr>
        <p:blipFill>
          <a:blip r:embed="rId3"/>
          <a:srcRect/>
          <a:stretch>
            <a:fillRect/>
          </a:stretch>
        </p:blipFill>
        <p:spPr bwMode="auto">
          <a:xfrm>
            <a:off x="4572000" y="1417340"/>
            <a:ext cx="4248472" cy="3186353"/>
          </a:xfrm>
          <a:prstGeom prst="rect">
            <a:avLst/>
          </a:prstGeom>
          <a:noFill/>
        </p:spPr>
      </p:pic>
    </p:spTree>
    <p:extLst>
      <p:ext uri="{BB962C8B-B14F-4D97-AF65-F5344CB8AC3E}">
        <p14:creationId xmlns:p14="http://schemas.microsoft.com/office/powerpoint/2010/main" val="3286787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Νευρωνικά</a:t>
            </a:r>
            <a:r>
              <a:rPr lang="el-GR" dirty="0"/>
              <a:t> δίκτυα</a:t>
            </a:r>
          </a:p>
        </p:txBody>
      </p:sp>
      <p:sp>
        <p:nvSpPr>
          <p:cNvPr id="3" name="Θέση περιεχομένου 2"/>
          <p:cNvSpPr>
            <a:spLocks noGrp="1"/>
          </p:cNvSpPr>
          <p:nvPr>
            <p:ph idx="1"/>
          </p:nvPr>
        </p:nvSpPr>
        <p:spPr>
          <a:xfrm>
            <a:off x="437785" y="1300518"/>
            <a:ext cx="4782287" cy="3852804"/>
          </a:xfrm>
        </p:spPr>
        <p:txBody>
          <a:bodyPr>
            <a:noAutofit/>
          </a:bodyPr>
          <a:lstStyle/>
          <a:p>
            <a:pPr lvl="0" indent="-274320">
              <a:spcBef>
                <a:spcPct val="20000"/>
              </a:spcBef>
              <a:buClr>
                <a:srgbClr val="94C600"/>
              </a:buClr>
              <a:buSzPct val="76000"/>
              <a:buFont typeface="Wingdings 2" pitchFamily="18" charset="2"/>
              <a:buChar char=""/>
            </a:pPr>
            <a:r>
              <a:rPr lang="el-GR" sz="1600" dirty="0">
                <a:solidFill>
                  <a:srgbClr val="3E3D2D"/>
                </a:solidFill>
              </a:rPr>
              <a:t>Αν θέλουμε ένας ευφυής πράκτορας να συμπεριφέρεται όπως ένας άνθρωπος, τότε αυτός θα πρέπει να είναι σε θέση να μαθαίνει. </a:t>
            </a:r>
          </a:p>
          <a:p>
            <a:pPr lvl="0" indent="-274320">
              <a:spcBef>
                <a:spcPct val="20000"/>
              </a:spcBef>
              <a:buClr>
                <a:srgbClr val="94C600"/>
              </a:buClr>
              <a:buSzPct val="76000"/>
              <a:buFont typeface="Wingdings 2" pitchFamily="18" charset="2"/>
              <a:buChar char=""/>
            </a:pPr>
            <a:r>
              <a:rPr lang="el-GR" sz="1600" dirty="0">
                <a:solidFill>
                  <a:srgbClr val="3E3D2D"/>
                </a:solidFill>
              </a:rPr>
              <a:t>Η μάθηση είναι ένα περίπλοκο βιολογικό φαινόμενο που δεν είναι τελείως κατανοητό ακόμα και από τους ανθρώπους. Το να αποκτήσει ένας πράκτορας τεχνητής νοημοσύνης τη δυνατότητα να μαθαίνει σίγουρα δεν είναι εύκολη υπόθεση. </a:t>
            </a:r>
          </a:p>
          <a:p>
            <a:pPr lvl="0" indent="-274320">
              <a:spcBef>
                <a:spcPct val="20000"/>
              </a:spcBef>
              <a:buClr>
                <a:srgbClr val="94C600"/>
              </a:buClr>
              <a:buSzPct val="76000"/>
              <a:buFont typeface="Wingdings 2" pitchFamily="18" charset="2"/>
              <a:buChar char=""/>
            </a:pPr>
            <a:r>
              <a:rPr lang="el-GR" sz="1600" dirty="0">
                <a:solidFill>
                  <a:srgbClr val="3E3D2D"/>
                </a:solidFill>
              </a:rPr>
              <a:t>Οι περισσότερες από αυτές τις μεθόδους χρησιμοποιούν επαγωγική εκμάθηση ή μάθηση με παραδείγματα. Αυτό σημαίνει ότι στη μηχανή δίνεται ένα μεγάλο σύνολο προβλημάτων με τις λύσεις τους από τα οποία αυτή μπορεί να μάθει. </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pic>
        <p:nvPicPr>
          <p:cNvPr id="5" name="Picture 2" descr="http://www.geeky-gadgets.com/wp-content/uploads/2011/07/Brain-epicness1.jpg"/>
          <p:cNvPicPr>
            <a:picLocks noChangeAspect="1" noChangeArrowheads="1"/>
          </p:cNvPicPr>
          <p:nvPr/>
        </p:nvPicPr>
        <p:blipFill>
          <a:blip r:embed="rId3"/>
          <a:srcRect/>
          <a:stretch>
            <a:fillRect/>
          </a:stretch>
        </p:blipFill>
        <p:spPr bwMode="auto">
          <a:xfrm>
            <a:off x="5360438" y="1849388"/>
            <a:ext cx="3567141" cy="2376264"/>
          </a:xfrm>
          <a:prstGeom prst="rect">
            <a:avLst/>
          </a:prstGeom>
          <a:noFill/>
        </p:spPr>
      </p:pic>
    </p:spTree>
    <p:extLst>
      <p:ext uri="{BB962C8B-B14F-4D97-AF65-F5344CB8AC3E}">
        <p14:creationId xmlns:p14="http://schemas.microsoft.com/office/powerpoint/2010/main" val="2631032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Βιολογικοί νευρώνες</a:t>
            </a:r>
          </a:p>
        </p:txBody>
      </p:sp>
      <p:sp>
        <p:nvSpPr>
          <p:cNvPr id="3" name="Θέση περιεχομένου 2"/>
          <p:cNvSpPr>
            <a:spLocks noGrp="1"/>
          </p:cNvSpPr>
          <p:nvPr>
            <p:ph idx="1"/>
          </p:nvPr>
        </p:nvSpPr>
        <p:spPr>
          <a:xfrm>
            <a:off x="437785" y="1300518"/>
            <a:ext cx="4350239" cy="3852804"/>
          </a:xfrm>
        </p:spPr>
        <p:txBody>
          <a:bodyPr>
            <a:noAutofit/>
          </a:bodyPr>
          <a:lstStyle/>
          <a:p>
            <a:pPr lvl="0" indent="-274320">
              <a:spcBef>
                <a:spcPct val="20000"/>
              </a:spcBef>
              <a:buClr>
                <a:srgbClr val="94C600"/>
              </a:buClr>
              <a:buSzPct val="76000"/>
              <a:buFont typeface="Wingdings 2" pitchFamily="18" charset="2"/>
              <a:buChar char=""/>
            </a:pPr>
            <a:r>
              <a:rPr lang="el-GR" sz="2000" dirty="0">
                <a:solidFill>
                  <a:srgbClr val="3E3D2D"/>
                </a:solidFill>
              </a:rPr>
              <a:t>Ο ανθρώπινος εγκέφαλος διαθέτει δισεκατομμύρια μονάδες επεξεργασίας οι οποίες ονομάζονται νευρώνες. </a:t>
            </a:r>
          </a:p>
          <a:p>
            <a:pPr lvl="0" indent="-274320">
              <a:spcBef>
                <a:spcPct val="20000"/>
              </a:spcBef>
              <a:buClr>
                <a:srgbClr val="94C600"/>
              </a:buClr>
              <a:buSzPct val="76000"/>
              <a:buFont typeface="Wingdings 2" pitchFamily="18" charset="2"/>
              <a:buChar char=""/>
            </a:pPr>
            <a:r>
              <a:rPr lang="el-GR" sz="2000" dirty="0">
                <a:solidFill>
                  <a:srgbClr val="3E3D2D"/>
                </a:solidFill>
              </a:rPr>
              <a:t>Κατά μέσο όρο, κάθε νευρώνας συνδέεται με αρκετές χιλιάδες άλλους νευρώνες. </a:t>
            </a:r>
          </a:p>
          <a:p>
            <a:pPr lvl="0" indent="-274320">
              <a:spcBef>
                <a:spcPct val="20000"/>
              </a:spcBef>
              <a:buClr>
                <a:srgbClr val="94C600"/>
              </a:buClr>
              <a:buSzPct val="76000"/>
              <a:buFont typeface="Wingdings 2" pitchFamily="18" charset="2"/>
              <a:buChar char=""/>
            </a:pPr>
            <a:r>
              <a:rPr lang="el-GR" sz="2000" dirty="0">
                <a:solidFill>
                  <a:srgbClr val="3E3D2D"/>
                </a:solidFill>
              </a:rPr>
              <a:t>Ένας νευρώνας αποτελείται από τρία μέρη: το σώμα, τον </a:t>
            </a:r>
            <a:r>
              <a:rPr lang="el-GR" sz="2000" dirty="0" err="1">
                <a:solidFill>
                  <a:srgbClr val="3E3D2D"/>
                </a:solidFill>
              </a:rPr>
              <a:t>νευράξονα</a:t>
            </a:r>
            <a:r>
              <a:rPr lang="el-GR" sz="2000" dirty="0">
                <a:solidFill>
                  <a:srgbClr val="3E3D2D"/>
                </a:solidFill>
              </a:rPr>
              <a:t>, και τους </a:t>
            </a:r>
            <a:r>
              <a:rPr lang="el-GR" sz="2000" dirty="0" err="1">
                <a:solidFill>
                  <a:srgbClr val="3E3D2D"/>
                </a:solidFill>
              </a:rPr>
              <a:t>δενδρίτες</a:t>
            </a:r>
            <a:endParaRPr lang="el-GR" sz="2000" dirty="0">
              <a:solidFill>
                <a:srgbClr val="3E3D2D"/>
              </a:solidFill>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pic>
        <p:nvPicPr>
          <p:cNvPr id="5" name="Picture 7"/>
          <p:cNvPicPr>
            <a:picLocks noChangeAspect="1" noChangeArrowheads="1"/>
          </p:cNvPicPr>
          <p:nvPr/>
        </p:nvPicPr>
        <p:blipFill>
          <a:blip r:embed="rId3"/>
          <a:srcRect/>
          <a:stretch>
            <a:fillRect/>
          </a:stretch>
        </p:blipFill>
        <p:spPr bwMode="auto">
          <a:xfrm>
            <a:off x="4860032" y="1705372"/>
            <a:ext cx="4185096" cy="1799128"/>
          </a:xfrm>
          <a:prstGeom prst="rect">
            <a:avLst/>
          </a:prstGeom>
          <a:noFill/>
          <a:ln w="9525">
            <a:noFill/>
            <a:miter lim="800000"/>
            <a:headEnd/>
            <a:tailEnd/>
          </a:ln>
          <a:effectLst/>
        </p:spPr>
      </p:pic>
    </p:spTree>
    <p:extLst>
      <p:ext uri="{BB962C8B-B14F-4D97-AF65-F5344CB8AC3E}">
        <p14:creationId xmlns:p14="http://schemas.microsoft.com/office/powerpoint/2010/main" val="1049862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Τεχνητοί νευρώνες</a:t>
            </a:r>
          </a:p>
        </p:txBody>
      </p:sp>
      <p:sp>
        <p:nvSpPr>
          <p:cNvPr id="3" name="Θέση περιεχομένου 2"/>
          <p:cNvSpPr>
            <a:spLocks noGrp="1"/>
          </p:cNvSpPr>
          <p:nvPr>
            <p:ph idx="1"/>
          </p:nvPr>
        </p:nvSpPr>
        <p:spPr>
          <a:xfrm>
            <a:off x="437785" y="1300518"/>
            <a:ext cx="4206223" cy="3852804"/>
          </a:xfrm>
        </p:spPr>
        <p:txBody>
          <a:bodyPr>
            <a:noAutofit/>
          </a:bodyPr>
          <a:lstStyle/>
          <a:p>
            <a:pPr lvl="0" indent="-274320">
              <a:spcBef>
                <a:spcPct val="20000"/>
              </a:spcBef>
              <a:buClr>
                <a:srgbClr val="94C600"/>
              </a:buClr>
              <a:buSzPct val="76000"/>
              <a:buFont typeface="Wingdings 2" pitchFamily="18" charset="2"/>
              <a:buChar char=""/>
            </a:pPr>
            <a:r>
              <a:rPr lang="el-GR" sz="1800" dirty="0">
                <a:solidFill>
                  <a:srgbClr val="3E3D2D"/>
                </a:solidFill>
              </a:rPr>
              <a:t>Ένας τεχνητός νευρώνας ή αισθητήρας (</a:t>
            </a:r>
            <a:r>
              <a:rPr lang="el-GR" sz="1800" dirty="0" err="1">
                <a:solidFill>
                  <a:srgbClr val="3E3D2D"/>
                </a:solidFill>
              </a:rPr>
              <a:t>perceptron</a:t>
            </a:r>
            <a:r>
              <a:rPr lang="el-GR" sz="1800" dirty="0">
                <a:solidFill>
                  <a:srgbClr val="3E3D2D"/>
                </a:solidFill>
              </a:rPr>
              <a:t>) είναι παρόμοιος με έναν βιολογικό νευρώνα. </a:t>
            </a:r>
          </a:p>
          <a:p>
            <a:pPr lvl="0" indent="-274320">
              <a:spcBef>
                <a:spcPct val="20000"/>
              </a:spcBef>
              <a:buClr>
                <a:srgbClr val="94C600"/>
              </a:buClr>
              <a:buSzPct val="76000"/>
              <a:buFont typeface="Wingdings 2" pitchFamily="18" charset="2"/>
              <a:buChar char=""/>
            </a:pPr>
            <a:r>
              <a:rPr lang="el-GR" sz="1800" dirty="0">
                <a:solidFill>
                  <a:srgbClr val="3E3D2D"/>
                </a:solidFill>
              </a:rPr>
              <a:t>Δέχεται ένα σύνολο σταθμισμένων εισόδων, τις αθροίζει, και συγκρίνει το αποτέλεσμα με μια τιμή κατωφλίου. Αν το αποτέλεσμα βρίσκεται πάνω από την τιμή κατωφλίου, ο τεχνητός νευρώνας πυροδοτεί το σήμα, ενώ σε διαφορετική περίπτωση δεν το πυροδοτεί. </a:t>
            </a:r>
          </a:p>
          <a:p>
            <a:pPr lvl="0" indent="-274320">
              <a:spcBef>
                <a:spcPct val="20000"/>
              </a:spcBef>
              <a:buClr>
                <a:srgbClr val="94C600"/>
              </a:buClr>
              <a:buSzPct val="76000"/>
              <a:buFont typeface="Wingdings 2" pitchFamily="18" charset="2"/>
              <a:buChar char=""/>
            </a:pPr>
            <a:r>
              <a:rPr lang="el-GR" sz="1800" dirty="0">
                <a:solidFill>
                  <a:srgbClr val="3E3D2D"/>
                </a:solidFill>
              </a:rPr>
              <a:t>Όταν ένας τεχνητός νευρώνας παράγει σήμα, η έξοδος είναι 1, ενώ όταν δεν παράγει σήμα η έξοδος είναι μηδέν</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pic>
        <p:nvPicPr>
          <p:cNvPr id="6" name="Picture 5"/>
          <p:cNvPicPr>
            <a:picLocks noChangeAspect="1" noChangeArrowheads="1"/>
          </p:cNvPicPr>
          <p:nvPr/>
        </p:nvPicPr>
        <p:blipFill>
          <a:blip r:embed="rId3"/>
          <a:srcRect/>
          <a:stretch>
            <a:fillRect/>
          </a:stretch>
        </p:blipFill>
        <p:spPr bwMode="auto">
          <a:xfrm>
            <a:off x="4499992" y="1921396"/>
            <a:ext cx="4545261" cy="1944216"/>
          </a:xfrm>
          <a:prstGeom prst="rect">
            <a:avLst/>
          </a:prstGeom>
          <a:noFill/>
          <a:ln w="9525">
            <a:noFill/>
            <a:miter lim="800000"/>
            <a:headEnd/>
            <a:tailEnd/>
          </a:ln>
          <a:effectLst/>
        </p:spPr>
      </p:pic>
    </p:spTree>
    <p:extLst>
      <p:ext uri="{BB962C8B-B14F-4D97-AF65-F5344CB8AC3E}">
        <p14:creationId xmlns:p14="http://schemas.microsoft.com/office/powerpoint/2010/main" val="828822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Πολυεπίπεδα</a:t>
            </a:r>
            <a:r>
              <a:rPr lang="el-GR" dirty="0"/>
              <a:t> δίκτυα</a:t>
            </a:r>
          </a:p>
        </p:txBody>
      </p:sp>
      <p:sp>
        <p:nvSpPr>
          <p:cNvPr id="3" name="Θέση περιεχομένου 2"/>
          <p:cNvSpPr>
            <a:spLocks noGrp="1"/>
          </p:cNvSpPr>
          <p:nvPr>
            <p:ph idx="1"/>
          </p:nvPr>
        </p:nvSpPr>
        <p:spPr>
          <a:xfrm>
            <a:off x="437785" y="1300518"/>
            <a:ext cx="4062207" cy="3852804"/>
          </a:xfrm>
        </p:spPr>
        <p:txBody>
          <a:bodyPr>
            <a:noAutofit/>
          </a:bodyPr>
          <a:lstStyle/>
          <a:p>
            <a:pPr lvl="0" indent="-274320">
              <a:spcBef>
                <a:spcPct val="20000"/>
              </a:spcBef>
              <a:buClr>
                <a:srgbClr val="94C600"/>
              </a:buClr>
              <a:buSzPct val="76000"/>
              <a:buFont typeface="Wingdings 2" pitchFamily="18" charset="2"/>
              <a:buChar char=""/>
            </a:pPr>
            <a:r>
              <a:rPr lang="el-GR" sz="2000" dirty="0">
                <a:solidFill>
                  <a:srgbClr val="3E3D2D"/>
                </a:solidFill>
              </a:rPr>
              <a:t>Υπάρχει η δυνατότητα συνδυασμού πολλών επιπέδων τεχνητών νευρώνων για τη δημιουργία </a:t>
            </a:r>
            <a:r>
              <a:rPr lang="el-GR" sz="2000" dirty="0" err="1">
                <a:solidFill>
                  <a:srgbClr val="3E3D2D"/>
                </a:solidFill>
              </a:rPr>
              <a:t>πολυεπίπεδων</a:t>
            </a:r>
            <a:r>
              <a:rPr lang="el-GR" sz="2000" dirty="0">
                <a:solidFill>
                  <a:srgbClr val="3E3D2D"/>
                </a:solidFill>
              </a:rPr>
              <a:t> </a:t>
            </a:r>
            <a:r>
              <a:rPr lang="el-GR" sz="2000" dirty="0" err="1">
                <a:solidFill>
                  <a:srgbClr val="3E3D2D"/>
                </a:solidFill>
              </a:rPr>
              <a:t>νευρωνικών</a:t>
            </a:r>
            <a:r>
              <a:rPr lang="el-GR" sz="2000" dirty="0">
                <a:solidFill>
                  <a:srgbClr val="3E3D2D"/>
                </a:solidFill>
              </a:rPr>
              <a:t> δικτύων. </a:t>
            </a:r>
          </a:p>
          <a:p>
            <a:pPr lvl="0" indent="-274320">
              <a:spcBef>
                <a:spcPct val="20000"/>
              </a:spcBef>
              <a:buClr>
                <a:srgbClr val="94C600"/>
              </a:buClr>
              <a:buSzPct val="76000"/>
              <a:buFont typeface="Wingdings 2" pitchFamily="18" charset="2"/>
              <a:buChar char=""/>
            </a:pPr>
            <a:r>
              <a:rPr lang="el-GR" sz="2000" dirty="0">
                <a:solidFill>
                  <a:srgbClr val="3E3D2D"/>
                </a:solidFill>
              </a:rPr>
              <a:t>Η έξοδος από κάθε επίπεδο γίνεται η είσοδος του επόμενου επιπέδου. </a:t>
            </a:r>
          </a:p>
          <a:p>
            <a:pPr lvl="0" indent="-274320">
              <a:spcBef>
                <a:spcPct val="20000"/>
              </a:spcBef>
              <a:buClr>
                <a:srgbClr val="94C600"/>
              </a:buClr>
              <a:buSzPct val="76000"/>
              <a:buFont typeface="Wingdings 2" pitchFamily="18" charset="2"/>
              <a:buChar char=""/>
            </a:pPr>
            <a:r>
              <a:rPr lang="el-GR" sz="2000" dirty="0">
                <a:solidFill>
                  <a:srgbClr val="3E3D2D"/>
                </a:solidFill>
              </a:rPr>
              <a:t>Το πρώτο επίπεδο ονομάζεται επίπεδο εισόδου, τα μεσαία ονομάζονται κρυφά επίπεδα, και το τελευταίο ονομάζεται επίπεδο εξόδου. </a:t>
            </a:r>
          </a:p>
          <a:p>
            <a:pPr algn="just">
              <a:lnSpc>
                <a:spcPts val="2065"/>
              </a:lnSpc>
              <a:spcBef>
                <a:spcPts val="0"/>
              </a:spcBef>
              <a:spcAft>
                <a:spcPts val="0"/>
              </a:spcAft>
              <a:buClr>
                <a:srgbClr val="000000"/>
              </a:buClr>
              <a:buSzPts val="1200"/>
              <a:buFont typeface="+mj-lt"/>
              <a:buAutoNum type="arabicPeriod"/>
            </a:pPr>
            <a:endParaRPr lang="el-GR" sz="20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pic>
        <p:nvPicPr>
          <p:cNvPr id="5" name="Picture 5"/>
          <p:cNvPicPr>
            <a:picLocks noChangeAspect="1" noChangeArrowheads="1"/>
          </p:cNvPicPr>
          <p:nvPr/>
        </p:nvPicPr>
        <p:blipFill>
          <a:blip r:embed="rId3"/>
          <a:srcRect/>
          <a:stretch>
            <a:fillRect/>
          </a:stretch>
        </p:blipFill>
        <p:spPr bwMode="auto">
          <a:xfrm>
            <a:off x="4535348" y="1921396"/>
            <a:ext cx="4035703" cy="2334377"/>
          </a:xfrm>
          <a:prstGeom prst="rect">
            <a:avLst/>
          </a:prstGeom>
          <a:noFill/>
          <a:ln w="9525">
            <a:noFill/>
            <a:miter lim="800000"/>
            <a:headEnd/>
            <a:tailEnd/>
          </a:ln>
          <a:effectLst/>
        </p:spPr>
      </p:pic>
    </p:spTree>
    <p:extLst>
      <p:ext uri="{BB962C8B-B14F-4D97-AF65-F5344CB8AC3E}">
        <p14:creationId xmlns:p14="http://schemas.microsoft.com/office/powerpoint/2010/main" val="908512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r>
              <a:rPr lang="en-US" b="1" dirty="0" smtClean="0"/>
              <a:t>I</a:t>
            </a:r>
            <a:endParaRPr lang="el-GR" b="1" dirty="0" smtClean="0"/>
          </a:p>
          <a:p>
            <a:pPr lvl="0" algn="l"/>
            <a:r>
              <a:rPr lang="el-GR" sz="2800" b="1" dirty="0" smtClean="0"/>
              <a:t>Ενότητα 9</a:t>
            </a:r>
            <a:r>
              <a:rPr lang="en-US" sz="2800" b="1" dirty="0" smtClean="0"/>
              <a:t> </a:t>
            </a:r>
            <a:r>
              <a:rPr lang="el-GR" sz="2800" b="1" dirty="0" smtClean="0"/>
              <a:t>:</a:t>
            </a:r>
            <a:r>
              <a:rPr lang="en-US" sz="2800" b="1" dirty="0"/>
              <a:t> </a:t>
            </a:r>
            <a:r>
              <a:rPr lang="el-GR" sz="2800" dirty="0"/>
              <a:t>Τεχνητή </a:t>
            </a:r>
            <a:r>
              <a:rPr lang="el-GR" sz="2800" dirty="0" smtClean="0"/>
              <a:t>νοημοσύνη</a:t>
            </a:r>
          </a:p>
          <a:p>
            <a:pPr lvl="0" algn="l"/>
            <a:endParaRPr lang="en-US" sz="1400" dirty="0" smtClean="0">
              <a:solidFill>
                <a:schemeClr val="tx2">
                  <a:lumMod val="50000"/>
                </a:schemeClr>
              </a:solidFill>
            </a:endParaRPr>
          </a:p>
          <a:p>
            <a:pPr lvl="0" algn="l"/>
            <a:endParaRPr lang="en-US" sz="2800" dirty="0">
              <a:solidFill>
                <a:schemeClr val="tx2">
                  <a:lumMod val="50000"/>
                </a:schemeClr>
              </a:solidFill>
            </a:endParaRPr>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Εφαρμογές </a:t>
            </a:r>
            <a:r>
              <a:rPr lang="el-GR" dirty="0" err="1"/>
              <a:t>νευρωνικών</a:t>
            </a:r>
            <a:r>
              <a:rPr lang="el-GR" dirty="0"/>
              <a:t> δικτύων</a:t>
            </a:r>
          </a:p>
        </p:txBody>
      </p:sp>
      <p:sp>
        <p:nvSpPr>
          <p:cNvPr id="3" name="Θέση περιεχομένου 2"/>
          <p:cNvSpPr>
            <a:spLocks noGrp="1"/>
          </p:cNvSpPr>
          <p:nvPr>
            <p:ph idx="1"/>
          </p:nvPr>
        </p:nvSpPr>
        <p:spPr>
          <a:xfrm>
            <a:off x="437785" y="1300518"/>
            <a:ext cx="4062207" cy="3852804"/>
          </a:xfrm>
        </p:spPr>
        <p:txBody>
          <a:bodyPr>
            <a:noAutofit/>
          </a:bodyPr>
          <a:lstStyle/>
          <a:p>
            <a:pPr lvl="0" indent="-274320">
              <a:spcBef>
                <a:spcPct val="20000"/>
              </a:spcBef>
              <a:buClr>
                <a:srgbClr val="94C600"/>
              </a:buClr>
              <a:buSzPct val="76000"/>
              <a:buFont typeface="Wingdings 2" pitchFamily="18" charset="2"/>
              <a:buChar char=""/>
            </a:pPr>
            <a:r>
              <a:rPr lang="el-GR" sz="1600" dirty="0">
                <a:solidFill>
                  <a:srgbClr val="3E3D2D"/>
                </a:solidFill>
              </a:rPr>
              <a:t>Τα </a:t>
            </a:r>
            <a:r>
              <a:rPr lang="el-GR" sz="1600" dirty="0" err="1">
                <a:solidFill>
                  <a:srgbClr val="3E3D2D"/>
                </a:solidFill>
              </a:rPr>
              <a:t>νευρωνικά</a:t>
            </a:r>
            <a:r>
              <a:rPr lang="el-GR" sz="1600" dirty="0">
                <a:solidFill>
                  <a:srgbClr val="3E3D2D"/>
                </a:solidFill>
              </a:rPr>
              <a:t> δίκτυα μπορούν να χρησιμοποιηθούν όταν υπάρχουν αρκετές προκαθορισμένες είσοδοι και έξοδοι για εκπαίδευση. </a:t>
            </a:r>
          </a:p>
          <a:p>
            <a:pPr lvl="0" indent="-274320">
              <a:spcBef>
                <a:spcPct val="20000"/>
              </a:spcBef>
              <a:buClr>
                <a:srgbClr val="94C600"/>
              </a:buClr>
              <a:buSzPct val="76000"/>
              <a:buFont typeface="Wingdings 2" pitchFamily="18" charset="2"/>
              <a:buChar char=""/>
            </a:pPr>
            <a:r>
              <a:rPr lang="el-GR" sz="1600" dirty="0">
                <a:solidFill>
                  <a:srgbClr val="3E3D2D"/>
                </a:solidFill>
              </a:rPr>
              <a:t>Δύο τομείς όπου τα </a:t>
            </a:r>
            <a:r>
              <a:rPr lang="el-GR" sz="1600" dirty="0" err="1">
                <a:solidFill>
                  <a:srgbClr val="3E3D2D"/>
                </a:solidFill>
              </a:rPr>
              <a:t>νευρωνικά</a:t>
            </a:r>
            <a:r>
              <a:rPr lang="el-GR" sz="1600" dirty="0">
                <a:solidFill>
                  <a:srgbClr val="3E3D2D"/>
                </a:solidFill>
              </a:rPr>
              <a:t> δίκτυα έχουν αποδειχθεί ιδιαίτερα χρήσιμα είναι η οπτική αναγνώριση χαρακτήρων (</a:t>
            </a:r>
            <a:r>
              <a:rPr lang="el-GR" sz="1600" dirty="0" err="1">
                <a:solidFill>
                  <a:srgbClr val="3E3D2D"/>
                </a:solidFill>
              </a:rPr>
              <a:t>optical</a:t>
            </a:r>
            <a:r>
              <a:rPr lang="el-GR" sz="1600" dirty="0">
                <a:solidFill>
                  <a:srgbClr val="3E3D2D"/>
                </a:solidFill>
              </a:rPr>
              <a:t> </a:t>
            </a:r>
            <a:r>
              <a:rPr lang="el-GR" sz="1600" dirty="0" err="1">
                <a:solidFill>
                  <a:srgbClr val="3E3D2D"/>
                </a:solidFill>
              </a:rPr>
              <a:t>recognition</a:t>
            </a:r>
            <a:r>
              <a:rPr lang="el-GR" sz="1600" dirty="0">
                <a:solidFill>
                  <a:srgbClr val="3E3D2D"/>
                </a:solidFill>
              </a:rPr>
              <a:t> program, OCR), στην οποία ο ευφυής πράκτορας πρέπει να διαβάζει οποιοδήποτε χειρόγραφο κείμενο, και η πιστοληπτική αξιολόγηση, όπου μπορούν να σταθμιστούν διάφοροι παράγοντες για τη δημιουργία μιας πιστοληπτικής βαθμολογίας όπως, για παράδειγμα, για έναν υποψήφιο δανειολήπτη.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pic>
        <p:nvPicPr>
          <p:cNvPr id="6" name="Picture 2" descr="http://fileexchange.scilab.org/images/toolboxes/0001691/p6-1.jpg"/>
          <p:cNvPicPr>
            <a:picLocks noChangeAspect="1" noChangeArrowheads="1"/>
          </p:cNvPicPr>
          <p:nvPr/>
        </p:nvPicPr>
        <p:blipFill>
          <a:blip r:embed="rId3"/>
          <a:srcRect/>
          <a:stretch>
            <a:fillRect/>
          </a:stretch>
        </p:blipFill>
        <p:spPr bwMode="auto">
          <a:xfrm>
            <a:off x="4860032" y="1329078"/>
            <a:ext cx="3800068" cy="3545960"/>
          </a:xfrm>
          <a:prstGeom prst="rect">
            <a:avLst/>
          </a:prstGeom>
          <a:noFill/>
        </p:spPr>
      </p:pic>
    </p:spTree>
    <p:extLst>
      <p:ext uri="{BB962C8B-B14F-4D97-AF65-F5344CB8AC3E}">
        <p14:creationId xmlns:p14="http://schemas.microsoft.com/office/powerpoint/2010/main" val="3404776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B., </a:t>
            </a:r>
            <a:r>
              <a:rPr lang="el-GR" sz="1600" dirty="0" err="1" smtClean="0">
                <a:solidFill>
                  <a:srgbClr val="000000"/>
                </a:solidFill>
                <a:ea typeface="Arial Unicode MS"/>
                <a:cs typeface="Times New Roman" pitchFamily="18" charset="0"/>
              </a:rPr>
              <a:t>Mosharaf</a:t>
            </a:r>
            <a:r>
              <a:rPr lang="el-GR" sz="1600" dirty="0" smtClean="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Σταυρακούδης</a:t>
            </a:r>
            <a:r>
              <a:rPr lang="el-GR" sz="1600" dirty="0" smtClean="0">
                <a:solidFill>
                  <a:srgbClr val="000000"/>
                </a:solidFill>
                <a:ea typeface="Arial Unicode MS"/>
                <a:cs typeface="Times New Roman" pitchFamily="18" charset="0"/>
              </a:rPr>
              <a:t> Α. Εισαγωγή στις υπολογιστικές μεθόδους για τις οικονομικές και επιχειρησιακές σπουδές. Κλειδάριθμος (2012)</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Β. Εισαγωγής τις βάσεις δεδομένων. Εκδότης Β. </a:t>
            </a: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Γιαννακουδάκης</a:t>
            </a:r>
            <a:r>
              <a:rPr lang="el-GR" sz="1600" dirty="0" smtClean="0">
                <a:solidFill>
                  <a:srgbClr val="000000"/>
                </a:solidFill>
                <a:ea typeface="Arial Unicode MS"/>
                <a:cs typeface="Times New Roman" pitchFamily="18" charset="0"/>
              </a:rPr>
              <a:t> Ε. Σχεδιασμός και διαχείριση Βάσεων Δεδομένων. Εκδόσεις Ευγενία Σ. Μπένου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ct val="100000"/>
              <a:buFont typeface="+mj-lt"/>
              <a:buAutoNum type="arabicPeriod"/>
            </a:pPr>
            <a:r>
              <a:rPr lang="el-GR" sz="1600" dirty="0" smtClean="0">
                <a:solidFill>
                  <a:srgbClr val="000000"/>
                </a:solidFill>
                <a:ea typeface="Arial Unicode MS"/>
                <a:cs typeface="Times New Roman" pitchFamily="18" charset="0"/>
              </a:rPr>
              <a:t>Πληροφοριακά συστήματα επιχειρήσεων II. </a:t>
            </a:r>
            <a:r>
              <a:rPr lang="el-GR" sz="1600" dirty="0" err="1" smtClean="0">
                <a:solidFill>
                  <a:srgbClr val="000000"/>
                </a:solidFill>
                <a:ea typeface="Arial Unicode MS"/>
                <a:cs typeface="Times New Roman" pitchFamily="18" charset="0"/>
              </a:rPr>
              <a:t>Πολλάλης</a:t>
            </a:r>
            <a:r>
              <a:rPr lang="el-GR" sz="1600" dirty="0" smtClean="0">
                <a:solidFill>
                  <a:srgbClr val="000000"/>
                </a:solidFill>
                <a:ea typeface="Arial Unicode MS"/>
                <a:cs typeface="Times New Roman" pitchFamily="18" charset="0"/>
              </a:rPr>
              <a:t>, Γιαννακόπουλος, Δημόπουλος. Εκδόσεις Σταμούλη (2004).</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2569156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22</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a:t>
            </a:r>
            <a:r>
              <a:rPr lang="en-US" sz="2400" dirty="0" smtClean="0">
                <a:solidFill>
                  <a:schemeClr val="bg1">
                    <a:lumMod val="50000"/>
                  </a:schemeClr>
                </a:solidFill>
              </a:rPr>
              <a:t>I</a:t>
            </a:r>
            <a:r>
              <a:rPr lang="el-GR" sz="2400" dirty="0" smtClean="0">
                <a:solidFill>
                  <a:schemeClr val="bg1">
                    <a:lumMod val="50000"/>
                  </a:schemeClr>
                </a:solidFill>
              </a:rPr>
              <a: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eclass.teiep.gr/OpenClass/courses/ACC137/</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lvl="0"/>
            <a:r>
              <a:rPr lang="el-GR" dirty="0"/>
              <a:t>Τεχνητή νοημοσύνη</a:t>
            </a: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312" y="4212553"/>
            <a:ext cx="6480048" cy="1285240"/>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τεχνητή νοημοσύνη;</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Τεχνητή νοημοσύνη (</a:t>
            </a:r>
            <a:r>
              <a:rPr lang="en-US" sz="2400" dirty="0">
                <a:solidFill>
                  <a:srgbClr val="3E3D2D"/>
                </a:solidFill>
              </a:rPr>
              <a:t>AI=Artificial Intelligence</a:t>
            </a:r>
            <a:r>
              <a:rPr lang="el-GR" sz="2400" dirty="0">
                <a:solidFill>
                  <a:srgbClr val="3E3D2D"/>
                </a:solidFill>
              </a:rPr>
              <a:t>) είναι η μελέτη προγραμματισμένων συστημάτων τα οποία μπορούν να προσομοιώνουν μέχρι κάποιο βαθμό, ανθρώπινες δραστηριότητες όπως η αντίληψη, η σκέψη, η μάθηση και η δράση</a:t>
            </a:r>
            <a:endParaRPr lang="en-US" sz="2400" dirty="0">
              <a:solidFill>
                <a:srgbClr val="3E3D2D"/>
              </a:solidFill>
            </a:endParaRPr>
          </a:p>
          <a:p>
            <a:pPr lvl="0" indent="-274320">
              <a:spcBef>
                <a:spcPct val="20000"/>
              </a:spcBef>
              <a:buClr>
                <a:srgbClr val="94C600"/>
              </a:buClr>
              <a:buSzPct val="76000"/>
              <a:buFont typeface="Wingdings 2" pitchFamily="18" charset="2"/>
              <a:buChar char=""/>
            </a:pPr>
            <a:r>
              <a:rPr lang="el-GR" sz="2400" dirty="0">
                <a:solidFill>
                  <a:srgbClr val="3E3D2D"/>
                </a:solidFill>
              </a:rPr>
              <a:t>Ο όρος «τεχνητή νοημοσύνη» χρησιμοποιήθηκε για πρώτη φορά το 1959 </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811491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Έλεγχος </a:t>
            </a:r>
            <a:r>
              <a:rPr lang="en-US" dirty="0"/>
              <a:t>Turing</a:t>
            </a:r>
            <a:endParaRPr lang="el-GR" dirty="0"/>
          </a:p>
        </p:txBody>
      </p:sp>
      <p:sp>
        <p:nvSpPr>
          <p:cNvPr id="3" name="Θέση περιεχομένου 2"/>
          <p:cNvSpPr>
            <a:spLocks noGrp="1"/>
          </p:cNvSpPr>
          <p:nvPr>
            <p:ph idx="1"/>
          </p:nvPr>
        </p:nvSpPr>
        <p:spPr>
          <a:xfrm>
            <a:off x="437785" y="1300518"/>
            <a:ext cx="4782287" cy="3852804"/>
          </a:xfrm>
        </p:spPr>
        <p:txBody>
          <a:bodyPr>
            <a:noAutofit/>
          </a:bodyPr>
          <a:lstStyle/>
          <a:p>
            <a:pPr lvl="0" indent="-274320">
              <a:spcBef>
                <a:spcPct val="20000"/>
              </a:spcBef>
              <a:buClr>
                <a:srgbClr val="94C600"/>
              </a:buClr>
              <a:buSzPct val="76000"/>
              <a:buFont typeface="Wingdings 2" pitchFamily="18" charset="2"/>
              <a:buChar char=""/>
            </a:pPr>
            <a:r>
              <a:rPr lang="el-GR" sz="2000" dirty="0">
                <a:solidFill>
                  <a:srgbClr val="3E3D2D"/>
                </a:solidFill>
              </a:rPr>
              <a:t>Ο έλεγχος </a:t>
            </a:r>
            <a:r>
              <a:rPr lang="en-US" sz="2000" dirty="0">
                <a:solidFill>
                  <a:srgbClr val="3E3D2D"/>
                </a:solidFill>
              </a:rPr>
              <a:t>Turing </a:t>
            </a:r>
            <a:r>
              <a:rPr lang="el-GR" sz="2000" dirty="0">
                <a:solidFill>
                  <a:srgbClr val="3E3D2D"/>
                </a:solidFill>
              </a:rPr>
              <a:t>συγκρίνει την συμπεριφορά ενός ανθρώπου με αυτή ενός υπολογιστή.</a:t>
            </a:r>
          </a:p>
          <a:p>
            <a:pPr lvl="0" indent="-274320">
              <a:spcBef>
                <a:spcPct val="20000"/>
              </a:spcBef>
              <a:buClr>
                <a:srgbClr val="94C600"/>
              </a:buClr>
              <a:buSzPct val="76000"/>
              <a:buFont typeface="Wingdings 2" pitchFamily="18" charset="2"/>
              <a:buChar char=""/>
            </a:pPr>
            <a:r>
              <a:rPr lang="el-GR" sz="2000" dirty="0">
                <a:solidFill>
                  <a:srgbClr val="3E3D2D"/>
                </a:solidFill>
              </a:rPr>
              <a:t>Ένα σύνολο ερωτήσεων υποβάλλονται σε έναν άνθρωπο(εξεταστή) και σε έναν υπολογιστή.</a:t>
            </a:r>
          </a:p>
          <a:p>
            <a:pPr lvl="0" indent="-274320">
              <a:spcBef>
                <a:spcPct val="20000"/>
              </a:spcBef>
              <a:buClr>
                <a:srgbClr val="94C600"/>
              </a:buClr>
              <a:buSzPct val="76000"/>
              <a:buFont typeface="Wingdings 2" pitchFamily="18" charset="2"/>
              <a:buChar char=""/>
            </a:pPr>
            <a:r>
              <a:rPr lang="el-GR" sz="2000" dirty="0">
                <a:solidFill>
                  <a:srgbClr val="3E3D2D"/>
                </a:solidFill>
              </a:rPr>
              <a:t>Αν ο εξεταστής από τα δύο σύνολα απαντήσεων δεν μπορεί να συμπεράνει ποιο προέρχεται από τον άνθρωπο και ποιο από τον υπολογιστή τότε ο υπολογιστής έχει περάσει τον έλεγχο </a:t>
            </a:r>
            <a:r>
              <a:rPr lang="en-US" sz="2000" dirty="0">
                <a:solidFill>
                  <a:srgbClr val="3E3D2D"/>
                </a:solidFill>
              </a:rPr>
              <a:t>Turing </a:t>
            </a:r>
            <a:r>
              <a:rPr lang="el-GR" sz="2000" dirty="0">
                <a:solidFill>
                  <a:srgbClr val="3E3D2D"/>
                </a:solidFill>
              </a:rPr>
              <a:t>για νοήμονα συμπεριφορά.</a:t>
            </a:r>
          </a:p>
          <a:p>
            <a:pPr algn="just">
              <a:lnSpc>
                <a:spcPts val="2065"/>
              </a:lnSpc>
              <a:spcBef>
                <a:spcPts val="0"/>
              </a:spcBef>
              <a:spcAft>
                <a:spcPts val="0"/>
              </a:spcAft>
              <a:buClr>
                <a:srgbClr val="000000"/>
              </a:buClr>
              <a:buSzPts val="1200"/>
              <a:buFont typeface="+mj-lt"/>
              <a:buAutoNum type="arabicPeriod"/>
            </a:pPr>
            <a:endParaRPr lang="el-GR" sz="20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pic>
        <p:nvPicPr>
          <p:cNvPr id="5" name="Picture 2" descr="http://www.alanturing.net/turing_archive/graphics/turingtest.gif"/>
          <p:cNvPicPr>
            <a:picLocks noChangeAspect="1" noChangeArrowheads="1"/>
          </p:cNvPicPr>
          <p:nvPr/>
        </p:nvPicPr>
        <p:blipFill>
          <a:blip r:embed="rId3"/>
          <a:srcRect/>
          <a:stretch>
            <a:fillRect/>
          </a:stretch>
        </p:blipFill>
        <p:spPr bwMode="auto">
          <a:xfrm>
            <a:off x="5436096" y="1129308"/>
            <a:ext cx="3419475" cy="3385280"/>
          </a:xfrm>
          <a:prstGeom prst="rect">
            <a:avLst/>
          </a:prstGeom>
          <a:noFill/>
        </p:spPr>
      </p:pic>
    </p:spTree>
    <p:extLst>
      <p:ext uri="{BB962C8B-B14F-4D97-AF65-F5344CB8AC3E}">
        <p14:creationId xmlns:p14="http://schemas.microsoft.com/office/powerpoint/2010/main" val="2468947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Ευφυείς πράκτορες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
        <p:nvSpPr>
          <p:cNvPr id="11" name="2 - Θέση περιεχομένου"/>
          <p:cNvSpPr txBox="1">
            <a:spLocks/>
          </p:cNvSpPr>
          <p:nvPr/>
        </p:nvSpPr>
        <p:spPr>
          <a:xfrm>
            <a:off x="920060" y="1190553"/>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Ευφυής πράκτορας (</a:t>
            </a:r>
            <a:r>
              <a:rPr kumimoji="0" lang="en-US" sz="2400" b="0" i="0" u="none" strike="noStrike" kern="1200" cap="none" spc="0" normalizeH="0" baseline="0" noProof="0" smtClean="0">
                <a:ln>
                  <a:noFill/>
                </a:ln>
                <a:solidFill>
                  <a:srgbClr val="3E3D2D"/>
                </a:solidFill>
                <a:effectLst/>
                <a:uLnTx/>
                <a:uFillTx/>
                <a:ea typeface="+mn-ea"/>
                <a:cs typeface="+mn-cs"/>
              </a:rPr>
              <a:t>intelligent agent</a:t>
            </a:r>
            <a:r>
              <a:rPr kumimoji="0" lang="el-GR" sz="2400" b="0" i="0" u="none" strike="noStrike" kern="1200" cap="none" spc="0" normalizeH="0" baseline="0" noProof="0" smtClean="0">
                <a:ln>
                  <a:noFill/>
                </a:ln>
                <a:solidFill>
                  <a:srgbClr val="3E3D2D"/>
                </a:solidFill>
                <a:effectLst/>
                <a:uLnTx/>
                <a:uFillTx/>
                <a:ea typeface="+mn-ea"/>
                <a:cs typeface="+mn-cs"/>
              </a:rPr>
              <a:t>) είναι ένα σύστημα που αντιλαμβάνεται το περιβάλλον του, μαθαίνει από αυτό και μπορεί να αλληλεπιδρά με αυτό με έξυπνους τρόπους.</a:t>
            </a:r>
            <a:endParaRPr kumimoji="0" lang="el-GR" sz="2400" b="0" i="0" u="none" strike="noStrike" kern="1200" cap="none" spc="0" normalizeH="0" baseline="0" noProof="0" dirty="0">
              <a:ln>
                <a:noFill/>
              </a:ln>
              <a:solidFill>
                <a:srgbClr val="3E3D2D"/>
              </a:solidFill>
              <a:effectLst/>
              <a:uLnTx/>
              <a:uFillTx/>
              <a:ea typeface="+mn-ea"/>
              <a:cs typeface="+mn-cs"/>
            </a:endParaRPr>
          </a:p>
        </p:txBody>
      </p:sp>
      <p:sp>
        <p:nvSpPr>
          <p:cNvPr id="12" name="4 - Θέση περιεχομένου"/>
          <p:cNvSpPr txBox="1">
            <a:spLocks/>
          </p:cNvSpPr>
          <p:nvPr/>
        </p:nvSpPr>
        <p:spPr>
          <a:xfrm>
            <a:off x="4211960" y="1333514"/>
            <a:ext cx="3793620" cy="3493008"/>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Ευφυής πράκτορας λογισμικού</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dirty="0" smtClean="0">
                <a:ln>
                  <a:noFill/>
                </a:ln>
                <a:solidFill>
                  <a:srgbClr val="3E3D2D"/>
                </a:solidFill>
                <a:effectLst/>
                <a:uLnTx/>
                <a:uFillTx/>
                <a:ea typeface="+mn-ea"/>
                <a:cs typeface="+mn-cs"/>
              </a:rPr>
              <a:t>Σύνολο προγραμμάτων που έχουν σχεδιαστεί για την εκτέλεση ορισμένων εργασιών (π.χ. οργάνωση του ηλεκτρονικού ταχυδρομείου)</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Φυσικός ευφυής πράκτορας (ρομπότ</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dirty="0" smtClean="0">
                <a:ln>
                  <a:noFill/>
                </a:ln>
                <a:solidFill>
                  <a:srgbClr val="3E3D2D"/>
                </a:solidFill>
                <a:effectLst/>
                <a:uLnTx/>
                <a:uFillTx/>
                <a:ea typeface="+mn-ea"/>
                <a:cs typeface="+mn-cs"/>
              </a:rPr>
              <a:t>Προγραμματιζόμενο σύστημα που μπορεί να χρησιμοποιηθεί για την εκτέλεση διάφορων ενεργειών (π.χ. στον κατασκευαστικό κλάδο στην συναρμολόγηση αυτοκινήτων)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pic>
        <p:nvPicPr>
          <p:cNvPr id="13" name="Picture 2" descr="http://www.digitalworldtokyo.com/entryimages/131205_NewAsimo.jpg"/>
          <p:cNvPicPr>
            <a:picLocks noChangeAspect="1" noChangeArrowheads="1"/>
          </p:cNvPicPr>
          <p:nvPr/>
        </p:nvPicPr>
        <p:blipFill>
          <a:blip r:embed="rId3"/>
          <a:srcRect/>
          <a:stretch>
            <a:fillRect/>
          </a:stretch>
        </p:blipFill>
        <p:spPr bwMode="auto">
          <a:xfrm>
            <a:off x="7812360" y="3115276"/>
            <a:ext cx="1143008" cy="1711246"/>
          </a:xfrm>
          <a:prstGeom prst="rect">
            <a:avLst/>
          </a:prstGeom>
          <a:noFill/>
        </p:spPr>
      </p:pic>
    </p:spTree>
    <p:extLst>
      <p:ext uri="{BB962C8B-B14F-4D97-AF65-F5344CB8AC3E}">
        <p14:creationId xmlns:p14="http://schemas.microsoft.com/office/powerpoint/2010/main" val="1180507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Εξειδικευμένες γλώσσες προγραμματισμού για τεχνητή νοημοσύνη</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200" dirty="0">
                <a:solidFill>
                  <a:srgbClr val="3E3D2D"/>
                </a:solidFill>
              </a:rPr>
              <a:t>Η LISP (</a:t>
            </a:r>
            <a:r>
              <a:rPr lang="el-GR" sz="2200" dirty="0" err="1">
                <a:solidFill>
                  <a:srgbClr val="3E3D2D"/>
                </a:solidFill>
              </a:rPr>
              <a:t>LIst</a:t>
            </a:r>
            <a:r>
              <a:rPr lang="el-GR" sz="2200" dirty="0">
                <a:solidFill>
                  <a:srgbClr val="3E3D2D"/>
                </a:solidFill>
              </a:rPr>
              <a:t> </a:t>
            </a:r>
            <a:r>
              <a:rPr lang="el-GR" sz="2200" dirty="0" err="1">
                <a:solidFill>
                  <a:srgbClr val="3E3D2D"/>
                </a:solidFill>
              </a:rPr>
              <a:t>Programming</a:t>
            </a:r>
            <a:r>
              <a:rPr lang="el-GR" sz="2200" dirty="0">
                <a:solidFill>
                  <a:srgbClr val="3E3D2D"/>
                </a:solidFill>
              </a:rPr>
              <a:t>, δηλαδή προγραμματισμός με λίστες) επινοήθηκε το 1958 από τον </a:t>
            </a:r>
            <a:r>
              <a:rPr lang="el-GR" sz="2200" dirty="0" err="1">
                <a:solidFill>
                  <a:srgbClr val="3E3D2D"/>
                </a:solidFill>
              </a:rPr>
              <a:t>John</a:t>
            </a:r>
            <a:r>
              <a:rPr lang="el-GR" sz="2200" dirty="0">
                <a:solidFill>
                  <a:srgbClr val="3E3D2D"/>
                </a:solidFill>
              </a:rPr>
              <a:t> </a:t>
            </a:r>
            <a:r>
              <a:rPr lang="el-GR" sz="2200" dirty="0" err="1">
                <a:solidFill>
                  <a:srgbClr val="3E3D2D"/>
                </a:solidFill>
              </a:rPr>
              <a:t>McCarthy</a:t>
            </a:r>
            <a:r>
              <a:rPr lang="el-GR" sz="2200" dirty="0">
                <a:solidFill>
                  <a:srgbClr val="3E3D2D"/>
                </a:solidFill>
              </a:rPr>
              <a:t>. Όπως δείχνει και το όνομά της, η LISP είναι μια γλώσσα προγραμματισμού που χειρίζεται λίστες. </a:t>
            </a:r>
            <a:endParaRPr lang="el-GR" sz="2200" dirty="0" smtClean="0">
              <a:solidFill>
                <a:srgbClr val="3E3D2D"/>
              </a:solidFill>
            </a:endParaRPr>
          </a:p>
          <a:p>
            <a:pPr lvl="0" indent="-274320">
              <a:spcBef>
                <a:spcPct val="20000"/>
              </a:spcBef>
              <a:buClr>
                <a:srgbClr val="94C600"/>
              </a:buClr>
              <a:buSzPct val="76000"/>
              <a:buFont typeface="Wingdings 2" pitchFamily="18" charset="2"/>
              <a:buChar char=""/>
            </a:pPr>
            <a:endParaRPr lang="el-GR" sz="2200" dirty="0">
              <a:solidFill>
                <a:srgbClr val="3E3D2D"/>
              </a:solidFill>
            </a:endParaRPr>
          </a:p>
          <a:p>
            <a:pPr lvl="0" indent="-274320">
              <a:spcBef>
                <a:spcPct val="20000"/>
              </a:spcBef>
              <a:buClr>
                <a:srgbClr val="94C600"/>
              </a:buClr>
              <a:buSzPct val="76000"/>
              <a:buFont typeface="Wingdings 2" pitchFamily="18" charset="2"/>
              <a:buChar char=""/>
            </a:pPr>
            <a:r>
              <a:rPr lang="el-GR" sz="2200" dirty="0">
                <a:solidFill>
                  <a:srgbClr val="3E3D2D"/>
                </a:solidFill>
              </a:rPr>
              <a:t>Η PROLOG (</a:t>
            </a:r>
            <a:r>
              <a:rPr lang="el-GR" sz="2200" dirty="0" err="1">
                <a:solidFill>
                  <a:srgbClr val="3E3D2D"/>
                </a:solidFill>
              </a:rPr>
              <a:t>PROgramming</a:t>
            </a:r>
            <a:r>
              <a:rPr lang="el-GR" sz="2200" dirty="0">
                <a:solidFill>
                  <a:srgbClr val="3E3D2D"/>
                </a:solidFill>
              </a:rPr>
              <a:t> in </a:t>
            </a:r>
            <a:r>
              <a:rPr lang="el-GR" sz="2200" dirty="0" err="1">
                <a:solidFill>
                  <a:srgbClr val="3E3D2D"/>
                </a:solidFill>
              </a:rPr>
              <a:t>LOGic</a:t>
            </a:r>
            <a:r>
              <a:rPr lang="el-GR" sz="2200" dirty="0">
                <a:solidFill>
                  <a:srgbClr val="3E3D2D"/>
                </a:solidFill>
              </a:rPr>
              <a:t>, δηλαδή προγραμματισμός με βάση τη λογική) είναι μια γλώσσα που επιτρέπει τη δημιουργία βάσεων δεδομένων με γεγονότα και γνωσιακών βάσεων με κανόνες. Ένα πρόγραμμα της PROLOG μπορεί να χρησιμοποιεί λογική συλλογιστική για να απαντά σε ερωτήσεις που συνάγονται από τη γνωσιακή βάση</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22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3247309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gcseict.info/theory/7_2/expert/files/stacks_image_9668_1.png"/>
          <p:cNvPicPr>
            <a:picLocks noChangeAspect="1" noChangeArrowheads="1"/>
          </p:cNvPicPr>
          <p:nvPr/>
        </p:nvPicPr>
        <p:blipFill>
          <a:blip r:embed="rId3"/>
          <a:srcRect/>
          <a:stretch>
            <a:fillRect/>
          </a:stretch>
        </p:blipFill>
        <p:spPr bwMode="auto">
          <a:xfrm>
            <a:off x="4499992" y="2137420"/>
            <a:ext cx="4407237" cy="1728192"/>
          </a:xfrm>
          <a:prstGeom prst="rect">
            <a:avLst/>
          </a:prstGeom>
          <a:noFill/>
        </p:spPr>
      </p:pic>
      <p:sp>
        <p:nvSpPr>
          <p:cNvPr id="2" name="Τίτλος 1"/>
          <p:cNvSpPr>
            <a:spLocks noGrp="1"/>
          </p:cNvSpPr>
          <p:nvPr>
            <p:ph type="title"/>
          </p:nvPr>
        </p:nvSpPr>
        <p:spPr/>
        <p:txBody>
          <a:bodyPr>
            <a:noAutofit/>
          </a:bodyPr>
          <a:lstStyle/>
          <a:p>
            <a:r>
              <a:rPr lang="el-GR" sz="4000" dirty="0"/>
              <a:t>Έμπειρα συστήματα (</a:t>
            </a:r>
            <a:r>
              <a:rPr lang="en-US" sz="4000" dirty="0"/>
              <a:t>Expert Systems</a:t>
            </a:r>
            <a:r>
              <a:rPr lang="el-GR" sz="4000" dirty="0"/>
              <a:t>)</a:t>
            </a:r>
          </a:p>
        </p:txBody>
      </p:sp>
      <p:sp>
        <p:nvSpPr>
          <p:cNvPr id="3" name="Θέση περιεχομένου 2"/>
          <p:cNvSpPr>
            <a:spLocks noGrp="1"/>
          </p:cNvSpPr>
          <p:nvPr>
            <p:ph idx="1"/>
          </p:nvPr>
        </p:nvSpPr>
        <p:spPr>
          <a:xfrm>
            <a:off x="437785" y="1300518"/>
            <a:ext cx="4566263"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Χρησιμοποιούν γλώσσες αναπαράστασης γνώσης για να εκτελούν εργασίες που κανονικά θα απαιτούσαν ανθρώπινη εξειδίκευση.</a:t>
            </a:r>
            <a:endParaRPr lang="en-US" sz="2400" dirty="0">
              <a:solidFill>
                <a:srgbClr val="3E3D2D"/>
              </a:solidFill>
            </a:endParaRPr>
          </a:p>
          <a:p>
            <a:pPr lvl="0" indent="-274320">
              <a:spcBef>
                <a:spcPct val="20000"/>
              </a:spcBef>
              <a:buClr>
                <a:srgbClr val="94C600"/>
              </a:buClr>
              <a:buSzPct val="76000"/>
              <a:buFont typeface="Wingdings 2" pitchFamily="18" charset="2"/>
              <a:buChar char=""/>
            </a:pPr>
            <a:r>
              <a:rPr lang="el-GR" sz="2400" dirty="0">
                <a:solidFill>
                  <a:srgbClr val="3E3D2D"/>
                </a:solidFill>
              </a:rPr>
              <a:t>Χρησιμοποιούνται σε περιπτώσεις που η ανθρώπινη εξειδίκευση δεν επαρκεί, είναι δαπανηρή ή δεν είναι διαθέσιμη (π.χ. ιατρική). </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2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9511754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4839</TotalTime>
  <Words>1630</Words>
  <Application>Microsoft Office PowerPoint</Application>
  <PresentationFormat>Προβολή στην οθόνη (16:10)</PresentationFormat>
  <Paragraphs>161</Paragraphs>
  <Slides>25</Slides>
  <Notes>25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25</vt:i4>
      </vt:variant>
    </vt:vector>
  </HeadingPairs>
  <TitlesOfParts>
    <vt:vector size="33" baseType="lpstr">
      <vt:lpstr>Arial Unicode MS</vt:lpstr>
      <vt:lpstr>Arial</vt:lpstr>
      <vt:lpstr>Calibri</vt:lpstr>
      <vt:lpstr>Century Gothic</vt:lpstr>
      <vt:lpstr>Times New Roman</vt:lpstr>
      <vt:lpstr>Wingdings</vt:lpstr>
      <vt:lpstr>Wingdings 2</vt:lpstr>
      <vt:lpstr>Θέμα του Office</vt:lpstr>
      <vt:lpstr>Πληροφορική II</vt:lpstr>
      <vt:lpstr>Παρουσίαση του PowerPoint</vt:lpstr>
      <vt:lpstr>Άδειες Χρήσης</vt:lpstr>
      <vt:lpstr>Χρηματοδότηση</vt:lpstr>
      <vt:lpstr>Τι είναι τεχνητή νοημοσύνη;</vt:lpstr>
      <vt:lpstr>Έλεγχος Turing</vt:lpstr>
      <vt:lpstr>Ευφυείς πράκτορες</vt:lpstr>
      <vt:lpstr>Εξειδικευμένες γλώσσες προγραμματισμού για τεχνητή νοημοσύνη</vt:lpstr>
      <vt:lpstr>Έμπειρα συστήματα (Expert Systems)</vt:lpstr>
      <vt:lpstr>Εξαγωγή γνώσης</vt:lpstr>
      <vt:lpstr>Εξαγωγή γεγονότων</vt:lpstr>
      <vt:lpstr>Αρχιτεκτονική έμπειρου συστήματος</vt:lpstr>
      <vt:lpstr>Αναζήτηση</vt:lpstr>
      <vt:lpstr>Παράδειγμα αναζήτησης</vt:lpstr>
      <vt:lpstr>Μέθοδοι αναζήτησης</vt:lpstr>
      <vt:lpstr>Νευρωνικά δίκτυα</vt:lpstr>
      <vt:lpstr>Βιολογικοί νευρώνες</vt:lpstr>
      <vt:lpstr>Τεχνητοί νευρώνες</vt:lpstr>
      <vt:lpstr>Πολυεπίπεδα δίκτυα</vt:lpstr>
      <vt:lpstr>Εφαρμογές νευρωνικών δικτύων</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321</cp:revision>
  <dcterms:created xsi:type="dcterms:W3CDTF">2012-09-06T09:03:05Z</dcterms:created>
  <dcterms:modified xsi:type="dcterms:W3CDTF">2015-09-23T17:59:24Z</dcterms:modified>
</cp:coreProperties>
</file>