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9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21" r:id="rId14"/>
    <p:sldId id="420" r:id="rId15"/>
    <p:sldId id="419" r:id="rId16"/>
    <p:sldId id="422" r:id="rId17"/>
    <p:sldId id="423" r:id="rId18"/>
    <p:sldId id="424" r:id="rId19"/>
    <p:sldId id="425" r:id="rId20"/>
    <p:sldId id="426" r:id="rId21"/>
    <p:sldId id="427" r:id="rId22"/>
    <p:sldId id="391" r:id="rId23"/>
    <p:sldId id="291" r:id="rId24"/>
    <p:sldId id="292" r:id="rId25"/>
    <p:sldId id="293" r:id="rId26"/>
    <p:sldId id="280" r:id="rId27"/>
  </p:sldIdLst>
  <p:sldSz cx="9144000" cy="5715000" type="screen16x1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89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66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415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0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08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1303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2598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453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7525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94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5563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5549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6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64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67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18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Το πακέτο </a:t>
            </a:r>
            <a:r>
              <a:rPr lang="en-US" sz="1000" b="1" dirty="0" smtClean="0">
                <a:solidFill>
                  <a:schemeClr val="bg1"/>
                </a:solidFill>
              </a:rPr>
              <a:t>SWING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</a:t>
            </a:r>
            <a:r>
              <a:rPr lang="el-GR" sz="2800" dirty="0" smtClean="0"/>
              <a:t>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l-GR" sz="2800" b="1" dirty="0"/>
              <a:t> Το πακέτο </a:t>
            </a:r>
            <a:r>
              <a:rPr lang="en-US" sz="2800" b="1" dirty="0"/>
              <a:t>SWING</a:t>
            </a:r>
            <a:endParaRPr lang="el-GR" sz="1600" dirty="0" smtClean="0"/>
          </a:p>
          <a:p>
            <a:endParaRPr lang="el-GR" sz="2800" dirty="0" smtClean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απλών παραθύρων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r>
              <a:rPr lang="el-GR" sz="2400" dirty="0"/>
              <a:t>Το επόμενο παράδειγμα δημιουργεί ένα παράθυρο με δύο στατικά κείμενα σε αυτό. </a:t>
            </a:r>
            <a:endParaRPr lang="en-US" sz="2400" dirty="0" smtClean="0"/>
          </a:p>
          <a:p>
            <a:r>
              <a:rPr lang="el-GR" sz="2400" dirty="0" smtClean="0"/>
              <a:t>Στο </a:t>
            </a:r>
            <a:r>
              <a:rPr lang="el-GR" sz="2400" dirty="0"/>
              <a:t>πρώτο στατικό κείμενο το κείμενο είναι απλό και στο δεύτερο γίνεται χρήση HTML για την μορφοποίηση.</a:t>
            </a:r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82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28865"/>
            <a:ext cx="3034680" cy="952500"/>
          </a:xfrm>
        </p:spPr>
        <p:txBody>
          <a:bodyPr>
            <a:noAutofit/>
          </a:bodyPr>
          <a:lstStyle/>
          <a:p>
            <a:pPr algn="l"/>
            <a:r>
              <a:rPr lang="el-GR" sz="2400" dirty="0"/>
              <a:t>Δημιουργία απλών παραθύρων</a:t>
            </a:r>
            <a:endParaRPr lang="en-US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587094"/>
            <a:ext cx="4860438" cy="3420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/>
          <a:srcRect t="5229" b="-1"/>
          <a:stretch/>
        </p:blipFill>
        <p:spPr>
          <a:xfrm>
            <a:off x="3275856" y="4007094"/>
            <a:ext cx="3888432" cy="15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πλήκτρων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r>
              <a:rPr lang="el-GR" sz="2400" dirty="0"/>
              <a:t>Για την δημιουργία πλήκτρων θα χρειαστούμε την κλάση </a:t>
            </a:r>
            <a:r>
              <a:rPr lang="el-GR" sz="2400" dirty="0" err="1"/>
              <a:t>JButton</a:t>
            </a:r>
            <a:r>
              <a:rPr lang="el-GR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l-GR" sz="2400" dirty="0" err="1" smtClean="0"/>
              <a:t>ίναι</a:t>
            </a:r>
            <a:r>
              <a:rPr lang="el-GR" sz="2400" dirty="0" smtClean="0"/>
              <a:t> </a:t>
            </a:r>
            <a:r>
              <a:rPr lang="el-GR" sz="2400" dirty="0"/>
              <a:t>περισσότερο ευέλικτη από την κατηγορία </a:t>
            </a:r>
            <a:r>
              <a:rPr lang="el-GR" sz="2400" dirty="0" err="1"/>
              <a:t>Button</a:t>
            </a:r>
            <a:r>
              <a:rPr lang="el-GR" sz="2400" dirty="0"/>
              <a:t> που χρησιμοποιείται στην βιβλιοθήκη </a:t>
            </a:r>
            <a:r>
              <a:rPr lang="el-GR" sz="2400" dirty="0" err="1"/>
              <a:t>awt</a:t>
            </a:r>
            <a:r>
              <a:rPr lang="el-GR" sz="2400" dirty="0"/>
              <a:t>, καθώς μπορούμε να την χρησιμοποιήσουμε για να φτιάξουμε πλήκτρα που έχουν εικόνες ή ακόμα και κείμενο μαζί με εικόνες.</a:t>
            </a:r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8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28865"/>
            <a:ext cx="2818656" cy="952500"/>
          </a:xfrm>
        </p:spPr>
        <p:txBody>
          <a:bodyPr>
            <a:noAutofit/>
          </a:bodyPr>
          <a:lstStyle/>
          <a:p>
            <a:pPr algn="l"/>
            <a:r>
              <a:rPr lang="el-GR" sz="2400" dirty="0"/>
              <a:t>Δημιουργία πλήκτρων</a:t>
            </a:r>
            <a:endParaRPr lang="en-US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3250312" y="355620"/>
            <a:ext cx="4608512" cy="5245610"/>
            <a:chOff x="2771800" y="355620"/>
            <a:chExt cx="5267301" cy="5886256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1800" y="355620"/>
              <a:ext cx="5267301" cy="3708000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 rotWithShape="1">
            <a:blip r:embed="rId4"/>
            <a:srcRect t="1714"/>
            <a:stretch/>
          </p:blipFill>
          <p:spPr>
            <a:xfrm>
              <a:off x="2782290" y="4081876"/>
              <a:ext cx="3862245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1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Πλαίσια κειμένου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r>
              <a:rPr lang="el-GR" sz="2400" dirty="0"/>
              <a:t>Για την εισαγωγή κειμένου από τον χρήστη χρησιμοποιούμε τις κατηγορίες </a:t>
            </a:r>
            <a:r>
              <a:rPr lang="el-GR" sz="2400" dirty="0" err="1"/>
              <a:t>JTextField</a:t>
            </a:r>
            <a:r>
              <a:rPr lang="el-GR" sz="2400" dirty="0"/>
              <a:t>, </a:t>
            </a:r>
            <a:r>
              <a:rPr lang="el-GR" sz="2400" dirty="0" err="1"/>
              <a:t>JTextArea</a:t>
            </a:r>
            <a:r>
              <a:rPr lang="el-GR" sz="2400" dirty="0"/>
              <a:t>.</a:t>
            </a:r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4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28865"/>
            <a:ext cx="2386608" cy="952500"/>
          </a:xfrm>
        </p:spPr>
        <p:txBody>
          <a:bodyPr>
            <a:noAutofit/>
          </a:bodyPr>
          <a:lstStyle/>
          <a:p>
            <a:pPr algn="l"/>
            <a:r>
              <a:rPr lang="el-GR" sz="2400" dirty="0"/>
              <a:t>Πλαίσια κειμένου</a:t>
            </a:r>
            <a:endParaRPr lang="en-US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pSp>
        <p:nvGrpSpPr>
          <p:cNvPr id="11" name="Ομάδα 10"/>
          <p:cNvGrpSpPr>
            <a:grpSpLocks noChangeAspect="1"/>
          </p:cNvGrpSpPr>
          <p:nvPr/>
        </p:nvGrpSpPr>
        <p:grpSpPr>
          <a:xfrm>
            <a:off x="2915816" y="381230"/>
            <a:ext cx="3894664" cy="5220000"/>
            <a:chOff x="2843808" y="409228"/>
            <a:chExt cx="4109544" cy="5724000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3808" y="409228"/>
              <a:ext cx="3880956" cy="3132000"/>
            </a:xfrm>
            <a:prstGeom prst="rect">
              <a:avLst/>
            </a:prstGeom>
          </p:spPr>
        </p:pic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6668" y="3541228"/>
              <a:ext cx="4086684" cy="25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3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Χειρισμός γεγονότων στο </a:t>
            </a:r>
            <a:r>
              <a:rPr lang="en-US" dirty="0"/>
              <a:t>Swing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/>
              <a:t>πιο βολικός προγραμματιστικά </a:t>
            </a:r>
            <a:r>
              <a:rPr lang="el-GR" sz="2400" dirty="0" smtClean="0"/>
              <a:t>τρόπο</a:t>
            </a:r>
            <a:r>
              <a:rPr lang="el-GR" sz="2400" dirty="0"/>
              <a:t>ς</a:t>
            </a:r>
            <a:r>
              <a:rPr lang="el-GR" sz="2400" dirty="0" smtClean="0"/>
              <a:t> </a:t>
            </a:r>
            <a:r>
              <a:rPr lang="el-GR" sz="2400" dirty="0"/>
              <a:t>για χειρισμό γεγονότων στην </a:t>
            </a:r>
            <a:r>
              <a:rPr lang="el-GR" sz="2400" dirty="0" err="1"/>
              <a:t>Java</a:t>
            </a:r>
            <a:r>
              <a:rPr lang="el-GR" sz="2400" dirty="0"/>
              <a:t> </a:t>
            </a:r>
            <a:r>
              <a:rPr lang="el-GR" sz="2400" dirty="0" smtClean="0"/>
              <a:t>θα </a:t>
            </a:r>
            <a:r>
              <a:rPr lang="el-GR" sz="2400" dirty="0"/>
              <a:t>λέγαμε πως είναι ο χειρισμός γεγονότων με ανώνυμες κατηγορίες.</a:t>
            </a:r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381230"/>
            <a:ext cx="2386608" cy="952500"/>
          </a:xfrm>
        </p:spPr>
        <p:txBody>
          <a:bodyPr>
            <a:noAutofit/>
          </a:bodyPr>
          <a:lstStyle/>
          <a:p>
            <a:pPr algn="l"/>
            <a:r>
              <a:rPr lang="el-GR" sz="2400" dirty="0"/>
              <a:t>Χειρισμός γεγονότων στο </a:t>
            </a:r>
            <a:r>
              <a:rPr lang="en-US" sz="2400" dirty="0"/>
              <a:t>Swing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grpSp>
        <p:nvGrpSpPr>
          <p:cNvPr id="5" name="Ομάδα 4"/>
          <p:cNvGrpSpPr>
            <a:grpSpLocks noChangeAspect="1"/>
          </p:cNvGrpSpPr>
          <p:nvPr/>
        </p:nvGrpSpPr>
        <p:grpSpPr>
          <a:xfrm>
            <a:off x="3203848" y="346558"/>
            <a:ext cx="4632258" cy="5328000"/>
            <a:chOff x="3203848" y="409228"/>
            <a:chExt cx="5137746" cy="5909411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8" y="409228"/>
              <a:ext cx="4025876" cy="2561411"/>
            </a:xfrm>
            <a:prstGeom prst="rect">
              <a:avLst/>
            </a:prstGeom>
          </p:spPr>
        </p:pic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2970639"/>
              <a:ext cx="5065738" cy="33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6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Λίστες επιλογής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2890664" cy="377163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K</a:t>
            </a:r>
            <a:r>
              <a:rPr lang="el-GR" sz="2400" b="1" dirty="0" err="1" smtClean="0"/>
              <a:t>ατηγορία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JComboBox</a:t>
            </a:r>
            <a:r>
              <a:rPr lang="en-US" sz="2400" b="1" dirty="0" smtClean="0"/>
              <a:t>: </a:t>
            </a:r>
            <a:r>
              <a:rPr lang="en-US" sz="2400" dirty="0" smtClean="0"/>
              <a:t>E</a:t>
            </a:r>
            <a:r>
              <a:rPr lang="el-GR" sz="2400" dirty="0" err="1" smtClean="0"/>
              <a:t>μφάνιση</a:t>
            </a:r>
            <a:r>
              <a:rPr lang="el-GR" sz="2400" dirty="0" smtClean="0"/>
              <a:t> πτυσσόμενου </a:t>
            </a:r>
            <a:r>
              <a:rPr lang="el-GR" sz="2400" dirty="0"/>
              <a:t>μενού που ανοίγει προς τα κάτω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l-GR" sz="2400" dirty="0"/>
          </a:p>
          <a:p>
            <a:endParaRPr lang="el-GR" sz="2400" b="1" dirty="0" smtClean="0"/>
          </a:p>
          <a:p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grpSp>
        <p:nvGrpSpPr>
          <p:cNvPr id="8" name="Ομάδα 7"/>
          <p:cNvGrpSpPr>
            <a:grpSpLocks noChangeAspect="1"/>
          </p:cNvGrpSpPr>
          <p:nvPr/>
        </p:nvGrpSpPr>
        <p:grpSpPr>
          <a:xfrm>
            <a:off x="4694231" y="263320"/>
            <a:ext cx="4066457" cy="5451680"/>
            <a:chOff x="4355976" y="404910"/>
            <a:chExt cx="4896544" cy="6589001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008" y="404910"/>
              <a:ext cx="4490298" cy="1728000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5976" y="2134026"/>
              <a:ext cx="4896544" cy="4859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/>
          <p:cNvGrpSpPr>
            <a:grpSpLocks noChangeAspect="1"/>
          </p:cNvGrpSpPr>
          <p:nvPr/>
        </p:nvGrpSpPr>
        <p:grpSpPr>
          <a:xfrm>
            <a:off x="4427984" y="273230"/>
            <a:ext cx="4044546" cy="5400000"/>
            <a:chOff x="4432001" y="308533"/>
            <a:chExt cx="4945425" cy="6602776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3"/>
            <a:srcRect t="35273"/>
            <a:stretch/>
          </p:blipFill>
          <p:spPr>
            <a:xfrm>
              <a:off x="4432001" y="308533"/>
              <a:ext cx="1556406" cy="468000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2001" y="827309"/>
              <a:ext cx="4945425" cy="6084000"/>
            </a:xfrm>
            <a:prstGeom prst="rect">
              <a:avLst/>
            </a:prstGeom>
          </p:spPr>
        </p:pic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Λίστες επιλογής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2890664" cy="53127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K</a:t>
            </a:r>
            <a:r>
              <a:rPr lang="el-GR" sz="2400" b="1" dirty="0" err="1" smtClean="0"/>
              <a:t>ατηγορία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JList</a:t>
            </a:r>
            <a:endParaRPr lang="el-GR" sz="2400" dirty="0"/>
          </a:p>
          <a:p>
            <a:endParaRPr lang="el-GR" sz="2400" b="1" dirty="0" smtClean="0"/>
          </a:p>
          <a:p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5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l-GR" sz="2800" dirty="0"/>
              <a:t> Το πακέτο </a:t>
            </a:r>
            <a:r>
              <a:rPr lang="en-US" sz="2800" dirty="0" smtClean="0"/>
              <a:t>SWING</a:t>
            </a:r>
            <a:endParaRPr lang="el-GR" sz="2800" dirty="0" smtClean="0"/>
          </a:p>
          <a:p>
            <a:pPr algn="l"/>
            <a:endParaRPr lang="el-G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21245"/>
            <a:ext cx="4089248" cy="5472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Λίστες επιλογής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2890664" cy="377163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K</a:t>
            </a:r>
            <a:r>
              <a:rPr lang="el-GR" sz="2400" b="1" dirty="0" err="1" smtClean="0"/>
              <a:t>ατηγορία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JMenu</a:t>
            </a:r>
            <a:r>
              <a:rPr lang="el-GR" sz="2400" b="1" baseline="-25000" dirty="0" smtClean="0"/>
              <a:t>1/2</a:t>
            </a:r>
            <a:r>
              <a:rPr lang="en-US" sz="2400" b="1" dirty="0" smtClean="0"/>
              <a:t>: </a:t>
            </a:r>
            <a:r>
              <a:rPr lang="el-GR" sz="2000" dirty="0" smtClean="0"/>
              <a:t>Δημιουργείται </a:t>
            </a:r>
            <a:r>
              <a:rPr lang="el-GR" sz="2000" dirty="0"/>
              <a:t>μια μπάρα με τα </a:t>
            </a:r>
            <a:r>
              <a:rPr lang="el-GR" sz="2000" dirty="0" err="1"/>
              <a:t>menu</a:t>
            </a:r>
            <a:r>
              <a:rPr lang="el-GR" sz="2000" dirty="0"/>
              <a:t>, στην συνέχεια τα ίδια τα </a:t>
            </a:r>
            <a:r>
              <a:rPr lang="el-GR" sz="2000" dirty="0" err="1"/>
              <a:t>menu</a:t>
            </a:r>
            <a:r>
              <a:rPr lang="el-GR" sz="2000" dirty="0"/>
              <a:t> και στο τέλος τα στοιχεία των </a:t>
            </a:r>
            <a:r>
              <a:rPr lang="el-GR" sz="2000" dirty="0" err="1"/>
              <a:t>menus</a:t>
            </a:r>
            <a:r>
              <a:rPr lang="el-GR" sz="2000" dirty="0"/>
              <a:t> (</a:t>
            </a:r>
            <a:r>
              <a:rPr lang="el-GR" sz="2000" dirty="0" err="1"/>
              <a:t>menuitems</a:t>
            </a:r>
            <a:r>
              <a:rPr lang="el-GR" sz="2000" dirty="0"/>
              <a:t>)</a:t>
            </a:r>
          </a:p>
          <a:p>
            <a:endParaRPr lang="el-GR" sz="2400" b="1" dirty="0" smtClean="0"/>
          </a:p>
          <a:p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10" name="Δεξιό βέλος 9"/>
          <p:cNvSpPr/>
          <p:nvPr/>
        </p:nvSpPr>
        <p:spPr>
          <a:xfrm>
            <a:off x="7442160" y="5558712"/>
            <a:ext cx="216024" cy="760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1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Λίστες επιλογής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2890664" cy="377163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K</a:t>
            </a:r>
            <a:r>
              <a:rPr lang="el-GR" sz="2400" b="1" dirty="0" err="1" smtClean="0"/>
              <a:t>ατηγορία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JMenu</a:t>
            </a:r>
            <a:r>
              <a:rPr lang="el-GR" sz="2400" b="1" baseline="-25000" dirty="0" smtClean="0"/>
              <a:t>2/2</a:t>
            </a:r>
            <a:r>
              <a:rPr lang="en-US" sz="2400" b="1" dirty="0" smtClean="0"/>
              <a:t>: </a:t>
            </a:r>
            <a:r>
              <a:rPr lang="el-GR" sz="2000" dirty="0" smtClean="0"/>
              <a:t>Δημιουργείται </a:t>
            </a:r>
            <a:r>
              <a:rPr lang="el-GR" sz="2000" dirty="0"/>
              <a:t>μια μπάρα με τα </a:t>
            </a:r>
            <a:r>
              <a:rPr lang="el-GR" sz="2000" dirty="0" err="1"/>
              <a:t>menu</a:t>
            </a:r>
            <a:r>
              <a:rPr lang="el-GR" sz="2000" dirty="0"/>
              <a:t>, στην συνέχεια τα ίδια τα </a:t>
            </a:r>
            <a:r>
              <a:rPr lang="el-GR" sz="2000" dirty="0" err="1"/>
              <a:t>menu</a:t>
            </a:r>
            <a:r>
              <a:rPr lang="el-GR" sz="2000" dirty="0"/>
              <a:t> και στο τέλος τα στοιχεία των </a:t>
            </a:r>
            <a:r>
              <a:rPr lang="el-GR" sz="2000" dirty="0" err="1"/>
              <a:t>menus</a:t>
            </a:r>
            <a:r>
              <a:rPr lang="el-GR" sz="2000" dirty="0"/>
              <a:t> (</a:t>
            </a:r>
            <a:r>
              <a:rPr lang="el-GR" sz="2000" dirty="0" err="1"/>
              <a:t>menuitems</a:t>
            </a:r>
            <a:r>
              <a:rPr lang="el-GR" sz="2000" dirty="0"/>
              <a:t>)</a:t>
            </a:r>
          </a:p>
          <a:p>
            <a:endParaRPr lang="el-GR" sz="2400" b="1" dirty="0" smtClean="0"/>
          </a:p>
          <a:p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538" y="290016"/>
            <a:ext cx="3230246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πακέτο </a:t>
            </a:r>
            <a:r>
              <a:rPr lang="en-US" dirty="0"/>
              <a:t>SWING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Γραφικές </a:t>
            </a:r>
            <a:r>
              <a:rPr lang="el-GR" dirty="0" err="1"/>
              <a:t>διεπαφές</a:t>
            </a:r>
            <a:r>
              <a:rPr lang="el-GR" dirty="0"/>
              <a:t> τύπου </a:t>
            </a:r>
            <a:r>
              <a:rPr lang="el-GR" dirty="0" err="1"/>
              <a:t>Swing</a:t>
            </a:r>
            <a:r>
              <a:rPr lang="el-GR" dirty="0"/>
              <a:t> (</a:t>
            </a:r>
            <a:r>
              <a:rPr lang="el-GR" dirty="0" err="1"/>
              <a:t>Swing</a:t>
            </a:r>
            <a:r>
              <a:rPr lang="el-GR" dirty="0"/>
              <a:t> </a:t>
            </a:r>
            <a:r>
              <a:rPr lang="el-GR" dirty="0" err="1"/>
              <a:t>GUIs</a:t>
            </a:r>
            <a:r>
              <a:rPr lang="el-GR" dirty="0"/>
              <a:t>)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/>
              <a:t>Τα πακέτα που αρχίζουν με το πρόθεμα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javax.swing</a:t>
            </a:r>
            <a:r>
              <a:rPr lang="el-GR" sz="2400" dirty="0"/>
              <a:t> παρέχουν ευέλικτα και ισχυρά εργαλεία ανάπτυξης GUI.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T</a:t>
            </a:r>
            <a:r>
              <a:rPr lang="el-GR" sz="2400" dirty="0" smtClean="0"/>
              <a:t>ο </a:t>
            </a:r>
            <a:r>
              <a:rPr lang="el-GR" sz="2400" dirty="0"/>
              <a:t>πακέτο </a:t>
            </a:r>
            <a:r>
              <a:rPr lang="el-GR" sz="2400" dirty="0" err="1"/>
              <a:t>javax.swing</a:t>
            </a:r>
            <a:r>
              <a:rPr lang="el-GR" sz="2400" dirty="0"/>
              <a:t> αναπτύχθηκε κυρίως λόγω των ανεπαρκειών του </a:t>
            </a:r>
            <a:r>
              <a:rPr lang="el-GR" sz="2400" dirty="0" err="1"/>
              <a:t>Abstract</a:t>
            </a:r>
            <a:r>
              <a:rPr lang="el-GR" sz="2400" dirty="0"/>
              <a:t> Windows </a:t>
            </a:r>
            <a:r>
              <a:rPr lang="el-GR" sz="2400" dirty="0" err="1"/>
              <a:t>Toolkit</a:t>
            </a:r>
            <a:r>
              <a:rPr lang="el-GR" sz="2400" dirty="0"/>
              <a:t> (AWT).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Παραδείγματος </a:t>
            </a:r>
            <a:r>
              <a:rPr lang="el-GR" sz="2400" dirty="0"/>
              <a:t>χάριν, η κλάση </a:t>
            </a:r>
            <a:r>
              <a:rPr lang="el-GR" sz="2400" dirty="0" err="1"/>
              <a:t>JButton</a:t>
            </a:r>
            <a:r>
              <a:rPr lang="el-GR" sz="2400" dirty="0"/>
              <a:t> που ορίζεται σε αυτό, υπερτερεί της AWT </a:t>
            </a:r>
            <a:r>
              <a:rPr lang="el-GR" sz="2400" dirty="0" err="1"/>
              <a:t>Button</a:t>
            </a:r>
            <a:r>
              <a:rPr lang="el-GR" sz="2400" dirty="0"/>
              <a:t> κλάσης επιτρέποντας την ύπαρξη όχι μόνο απλού κείμενου, αλλά και εικόνων στα κουμπιά.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Γραφικές </a:t>
            </a:r>
            <a:r>
              <a:rPr lang="el-GR" dirty="0" err="1"/>
              <a:t>διεπαφές</a:t>
            </a:r>
            <a:r>
              <a:rPr lang="el-GR" dirty="0"/>
              <a:t> τύπου </a:t>
            </a:r>
            <a:r>
              <a:rPr lang="el-GR" dirty="0" err="1"/>
              <a:t>Swing</a:t>
            </a:r>
            <a:r>
              <a:rPr lang="el-GR" dirty="0"/>
              <a:t> (</a:t>
            </a:r>
            <a:r>
              <a:rPr lang="el-GR" dirty="0" err="1"/>
              <a:t>Swing</a:t>
            </a:r>
            <a:r>
              <a:rPr lang="el-GR" dirty="0"/>
              <a:t> </a:t>
            </a:r>
            <a:r>
              <a:rPr lang="el-GR" dirty="0" err="1"/>
              <a:t>GUIs</a:t>
            </a:r>
            <a:r>
              <a:rPr lang="el-GR" dirty="0"/>
              <a:t>)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Top-Level Swing Containers και Swing </a:t>
            </a:r>
            <a:r>
              <a:rPr lang="en-US" sz="2400" b="1" dirty="0" smtClean="0"/>
              <a:t>Components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/>
              <a:t>Κάθε γραφική </a:t>
            </a:r>
            <a:r>
              <a:rPr lang="el-GR" sz="2400" dirty="0" err="1"/>
              <a:t>διεπαφή</a:t>
            </a:r>
            <a:r>
              <a:rPr lang="el-GR" sz="2400" dirty="0"/>
              <a:t> τύπου </a:t>
            </a:r>
            <a:r>
              <a:rPr lang="el-GR" sz="2400" dirty="0" err="1"/>
              <a:t>Swing</a:t>
            </a:r>
            <a:r>
              <a:rPr lang="el-GR" sz="2400" dirty="0"/>
              <a:t> πρέπει να έχει τουλάχιστον ένα </a:t>
            </a:r>
            <a:r>
              <a:rPr lang="el-GR" sz="2400" dirty="0" err="1"/>
              <a:t>top-level</a:t>
            </a:r>
            <a:r>
              <a:rPr lang="el-GR" sz="2400" dirty="0"/>
              <a:t> </a:t>
            </a:r>
            <a:r>
              <a:rPr lang="el-GR" sz="2400" dirty="0" err="1"/>
              <a:t>Swing</a:t>
            </a:r>
            <a:r>
              <a:rPr lang="el-GR" sz="2400" dirty="0"/>
              <a:t> </a:t>
            </a:r>
            <a:r>
              <a:rPr lang="el-GR" sz="2400" dirty="0" err="1"/>
              <a:t>container</a:t>
            </a:r>
            <a:r>
              <a:rPr lang="el-GR" sz="2400" dirty="0"/>
              <a:t>. 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Ένα </a:t>
            </a:r>
            <a:r>
              <a:rPr lang="el-GR" sz="2400" dirty="0" err="1"/>
              <a:t>top-level</a:t>
            </a:r>
            <a:r>
              <a:rPr lang="el-GR" sz="2400" dirty="0"/>
              <a:t> </a:t>
            </a:r>
            <a:r>
              <a:rPr lang="el-GR" sz="2400" dirty="0" err="1"/>
              <a:t>Swing</a:t>
            </a:r>
            <a:r>
              <a:rPr lang="el-GR" sz="2400" dirty="0"/>
              <a:t> </a:t>
            </a:r>
            <a:r>
              <a:rPr lang="el-GR" sz="2400" dirty="0" err="1"/>
              <a:t>container</a:t>
            </a:r>
            <a:r>
              <a:rPr lang="el-GR" sz="2400" dirty="0"/>
              <a:t> παρέχει την απαραίτητη υποστήριξη που χρειάζονται τα </a:t>
            </a:r>
            <a:r>
              <a:rPr lang="el-GR" sz="2400" dirty="0" err="1"/>
              <a:t>Swing</a:t>
            </a:r>
            <a:r>
              <a:rPr lang="el-GR" sz="2400" dirty="0"/>
              <a:t> </a:t>
            </a:r>
            <a:r>
              <a:rPr lang="el-GR" sz="2400" dirty="0" err="1"/>
              <a:t>components</a:t>
            </a:r>
            <a:r>
              <a:rPr lang="el-GR" sz="2400" dirty="0"/>
              <a:t> για την εμφάνισή τους και την διαχείριση των γεγονότων που αυτά παράγουν. 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Υπάρχουν </a:t>
            </a:r>
            <a:r>
              <a:rPr lang="el-GR" sz="2400" dirty="0"/>
              <a:t>τρία </a:t>
            </a:r>
            <a:r>
              <a:rPr lang="el-GR" sz="2400" dirty="0" err="1"/>
              <a:t>top-level</a:t>
            </a:r>
            <a:r>
              <a:rPr lang="el-GR" sz="2400" dirty="0"/>
              <a:t> </a:t>
            </a:r>
            <a:r>
              <a:rPr lang="el-GR" sz="2400" dirty="0" err="1"/>
              <a:t>Swing</a:t>
            </a:r>
            <a:r>
              <a:rPr lang="el-GR" sz="2400" dirty="0"/>
              <a:t> </a:t>
            </a:r>
            <a:r>
              <a:rPr lang="el-GR" sz="2400" dirty="0" err="1"/>
              <a:t>containers</a:t>
            </a:r>
            <a:r>
              <a:rPr lang="el-GR" sz="2400" dirty="0"/>
              <a:t>: το </a:t>
            </a:r>
            <a:r>
              <a:rPr lang="el-GR" sz="2400" dirty="0" err="1"/>
              <a:t>JFrame</a:t>
            </a:r>
            <a:r>
              <a:rPr lang="el-GR" sz="2400" dirty="0"/>
              <a:t>, το </a:t>
            </a:r>
            <a:r>
              <a:rPr lang="el-GR" sz="2400" dirty="0" err="1"/>
              <a:t>JDialog</a:t>
            </a:r>
            <a:r>
              <a:rPr lang="el-GR" sz="2400" dirty="0"/>
              <a:t>, και (για </a:t>
            </a:r>
            <a:r>
              <a:rPr lang="el-GR" sz="2400" dirty="0" err="1"/>
              <a:t>applets</a:t>
            </a:r>
            <a:r>
              <a:rPr lang="el-GR" sz="2400" dirty="0"/>
              <a:t>) το </a:t>
            </a:r>
            <a:r>
              <a:rPr lang="el-GR" sz="2400" dirty="0" err="1"/>
              <a:t>JApplet</a:t>
            </a:r>
            <a:r>
              <a:rPr lang="el-GR" sz="2400" dirty="0"/>
              <a:t>. </a:t>
            </a:r>
            <a:endParaRPr 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58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Γραφικές </a:t>
            </a:r>
            <a:r>
              <a:rPr lang="el-GR" dirty="0" err="1"/>
              <a:t>διεπαφές</a:t>
            </a:r>
            <a:r>
              <a:rPr lang="el-GR" dirty="0"/>
              <a:t> τύπου </a:t>
            </a:r>
            <a:r>
              <a:rPr lang="el-GR" dirty="0" err="1"/>
              <a:t>Swing</a:t>
            </a:r>
            <a:r>
              <a:rPr lang="el-GR" dirty="0"/>
              <a:t> (</a:t>
            </a:r>
            <a:r>
              <a:rPr lang="el-GR" dirty="0" err="1"/>
              <a:t>Swing</a:t>
            </a:r>
            <a:r>
              <a:rPr lang="el-GR" dirty="0"/>
              <a:t> </a:t>
            </a:r>
            <a:r>
              <a:rPr lang="el-GR" dirty="0" err="1"/>
              <a:t>GUIs</a:t>
            </a:r>
            <a:r>
              <a:rPr lang="el-GR" dirty="0"/>
              <a:t>)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Κάθε </a:t>
            </a:r>
            <a:r>
              <a:rPr lang="el-GR" sz="2400" dirty="0" err="1"/>
              <a:t>JFrame</a:t>
            </a:r>
            <a:r>
              <a:rPr lang="el-GR" sz="2400" dirty="0"/>
              <a:t> αντικείμενο δημιουργεί ένα κύριο γραφικό παράθυρο, κάθε </a:t>
            </a:r>
            <a:r>
              <a:rPr lang="el-GR" sz="2400" dirty="0" err="1"/>
              <a:t>JDialog</a:t>
            </a:r>
            <a:r>
              <a:rPr lang="el-GR" sz="2400" dirty="0"/>
              <a:t> αντικείμενο δημιουργεί ένα δευτερεύον παράθυρο (</a:t>
            </a:r>
            <a:r>
              <a:rPr lang="el-GR" sz="2400" dirty="0" err="1"/>
              <a:t>δηλ</a:t>
            </a:r>
            <a:r>
              <a:rPr lang="el-GR" sz="2400" dirty="0"/>
              <a:t> παράθυρο που εξαρτάται από κάποιο άλλο παράθυρο).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Κάθε </a:t>
            </a:r>
            <a:r>
              <a:rPr lang="el-GR" sz="2400" dirty="0" err="1"/>
              <a:t>JApplet</a:t>
            </a:r>
            <a:r>
              <a:rPr lang="el-GR" sz="2400" dirty="0"/>
              <a:t> αντικείμενο δημιουργεί την περιοχή εμφάνισης ενός </a:t>
            </a:r>
            <a:r>
              <a:rPr lang="el-GR" sz="2400" dirty="0" err="1"/>
              <a:t>applet</a:t>
            </a:r>
            <a:r>
              <a:rPr lang="el-GR" sz="2400" dirty="0"/>
              <a:t> στο παράθυρο του Web </a:t>
            </a:r>
            <a:r>
              <a:rPr lang="el-GR" sz="2400" dirty="0" err="1"/>
              <a:t>Browser</a:t>
            </a:r>
            <a:r>
              <a:rPr lang="el-GR" sz="2400" dirty="0"/>
              <a:t>. 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3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Γραφικές </a:t>
            </a:r>
            <a:r>
              <a:rPr lang="el-GR" dirty="0" err="1"/>
              <a:t>διεπαφές</a:t>
            </a:r>
            <a:r>
              <a:rPr lang="el-GR" dirty="0"/>
              <a:t> τύπου </a:t>
            </a:r>
            <a:r>
              <a:rPr lang="el-GR" dirty="0" err="1"/>
              <a:t>Swing</a:t>
            </a:r>
            <a:r>
              <a:rPr lang="el-GR" dirty="0"/>
              <a:t> (</a:t>
            </a:r>
            <a:r>
              <a:rPr lang="el-GR" dirty="0" err="1"/>
              <a:t>Swing</a:t>
            </a:r>
            <a:r>
              <a:rPr lang="el-GR" dirty="0"/>
              <a:t> </a:t>
            </a:r>
            <a:r>
              <a:rPr lang="el-GR" dirty="0" err="1"/>
              <a:t>GUIs</a:t>
            </a:r>
            <a:r>
              <a:rPr lang="el-GR" dirty="0"/>
              <a:t>)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b="1" i="1" dirty="0" smtClean="0"/>
              <a:t>Ιεραρχία </a:t>
            </a:r>
            <a:r>
              <a:rPr lang="el-GR" sz="2400" b="1" i="1" dirty="0"/>
              <a:t>των </a:t>
            </a:r>
            <a:r>
              <a:rPr lang="el-GR" sz="2400" b="1" i="1" dirty="0" err="1"/>
              <a:t>top-level</a:t>
            </a:r>
            <a:r>
              <a:rPr lang="el-GR" sz="2400" b="1" i="1" dirty="0"/>
              <a:t> </a:t>
            </a:r>
            <a:r>
              <a:rPr lang="el-GR" sz="2400" b="1" i="1" dirty="0" err="1"/>
              <a:t>Swing</a:t>
            </a:r>
            <a:r>
              <a:rPr lang="el-GR" sz="2400" b="1" i="1" dirty="0"/>
              <a:t> </a:t>
            </a:r>
            <a:r>
              <a:rPr lang="el-GR" sz="2400" b="1" i="1" dirty="0" err="1" smtClean="0"/>
              <a:t>containers</a:t>
            </a:r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80546"/>
            <a:ext cx="5578631" cy="30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Γραφικές </a:t>
            </a:r>
            <a:r>
              <a:rPr lang="el-GR" dirty="0" err="1"/>
              <a:t>διεπαφές</a:t>
            </a:r>
            <a:r>
              <a:rPr lang="el-GR" dirty="0"/>
              <a:t> τύπου </a:t>
            </a:r>
            <a:r>
              <a:rPr lang="el-GR" dirty="0" err="1"/>
              <a:t>Swing</a:t>
            </a:r>
            <a:r>
              <a:rPr lang="el-GR" dirty="0"/>
              <a:t> (</a:t>
            </a:r>
            <a:r>
              <a:rPr lang="el-GR" dirty="0" err="1"/>
              <a:t>Swing</a:t>
            </a:r>
            <a:r>
              <a:rPr lang="el-GR" dirty="0"/>
              <a:t> </a:t>
            </a:r>
            <a:r>
              <a:rPr lang="el-GR" dirty="0" err="1"/>
              <a:t>GUIs</a:t>
            </a:r>
            <a:r>
              <a:rPr lang="el-GR" dirty="0"/>
              <a:t>)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34136"/>
            <a:ext cx="8686800" cy="3771636"/>
          </a:xfrm>
        </p:spPr>
        <p:txBody>
          <a:bodyPr>
            <a:noAutofit/>
          </a:bodyPr>
          <a:lstStyle/>
          <a:p>
            <a:r>
              <a:rPr lang="el-GR" sz="2400" dirty="0"/>
              <a:t>Με εξαίρεση τα </a:t>
            </a:r>
            <a:r>
              <a:rPr lang="en-US" sz="2400" dirty="0"/>
              <a:t>top-level containers, </a:t>
            </a:r>
            <a:r>
              <a:rPr lang="el-GR" sz="2400" dirty="0"/>
              <a:t>πχ το </a:t>
            </a:r>
            <a:r>
              <a:rPr lang="en-US" sz="2400" dirty="0" err="1"/>
              <a:t>JFrame</a:t>
            </a:r>
            <a:r>
              <a:rPr lang="en-US" sz="2400" dirty="0"/>
              <a:t>, </a:t>
            </a:r>
            <a:r>
              <a:rPr lang="el-GR" sz="2400" dirty="0"/>
              <a:t>όλα τα </a:t>
            </a:r>
            <a:r>
              <a:rPr lang="en-US" sz="2400" dirty="0"/>
              <a:t>Swing components </a:t>
            </a:r>
            <a:r>
              <a:rPr lang="el-GR" sz="2400" dirty="0" smtClean="0"/>
              <a:t>είναι </a:t>
            </a:r>
            <a:r>
              <a:rPr lang="el-GR" sz="2400" dirty="0" err="1" smtClean="0"/>
              <a:t>υποκλάσεις</a:t>
            </a:r>
            <a:r>
              <a:rPr lang="el-GR" sz="2400" dirty="0" smtClean="0"/>
              <a:t> </a:t>
            </a:r>
            <a:r>
              <a:rPr lang="el-GR" sz="2400" dirty="0"/>
              <a:t>της κλάσης </a:t>
            </a:r>
            <a:r>
              <a:rPr lang="el-GR" sz="2400" dirty="0" err="1"/>
              <a:t>JComponent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b="1" i="1" dirty="0" smtClean="0"/>
              <a:t>Ιεραρχία </a:t>
            </a:r>
            <a:r>
              <a:rPr lang="el-GR" sz="2400" b="1" i="1" dirty="0"/>
              <a:t>της </a:t>
            </a:r>
            <a:r>
              <a:rPr lang="el-GR" sz="2400" b="1" i="1" dirty="0" err="1" smtClean="0"/>
              <a:t>JComponent</a:t>
            </a:r>
            <a:endParaRPr lang="el-GR" sz="24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70" y="3073524"/>
            <a:ext cx="444973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3802</TotalTime>
  <Words>968</Words>
  <Application>Microsoft Office PowerPoint</Application>
  <PresentationFormat>Προβολή στην οθόνη (16:10)</PresentationFormat>
  <Paragraphs>150</Paragraphs>
  <Slides>26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 Unicode MS</vt:lpstr>
      <vt:lpstr>Arial</vt:lpstr>
      <vt:lpstr>Calibri</vt:lpstr>
      <vt:lpstr>Consolas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Γραφικές διεπαφές τύπου Swing (Swing GUIs) </vt:lpstr>
      <vt:lpstr>Γραφικές διεπαφές τύπου Swing (Swing GUIs) </vt:lpstr>
      <vt:lpstr>Γραφικές διεπαφές τύπου Swing (Swing GUIs) </vt:lpstr>
      <vt:lpstr>Γραφικές διεπαφές τύπου Swing (Swing GUIs) </vt:lpstr>
      <vt:lpstr>Γραφικές διεπαφές τύπου Swing (Swing GUIs) </vt:lpstr>
      <vt:lpstr>Δημιουργία απλών παραθύρων</vt:lpstr>
      <vt:lpstr>Δημιουργία απλών παραθύρων</vt:lpstr>
      <vt:lpstr>Δημιουργία πλήκτρων</vt:lpstr>
      <vt:lpstr>Δημιουργία πλήκτρων</vt:lpstr>
      <vt:lpstr>Πλαίσια κειμένου</vt:lpstr>
      <vt:lpstr>Πλαίσια κειμένου</vt:lpstr>
      <vt:lpstr>Χειρισμός γεγονότων στο Swing</vt:lpstr>
      <vt:lpstr>Χειρισμός γεγονότων στο Swing</vt:lpstr>
      <vt:lpstr>Λίστες επιλογής</vt:lpstr>
      <vt:lpstr>Λίστες επιλογής</vt:lpstr>
      <vt:lpstr>Λίστες επιλογής</vt:lpstr>
      <vt:lpstr>Λίστες επιλογής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291</cp:revision>
  <dcterms:created xsi:type="dcterms:W3CDTF">2012-09-06T09:03:05Z</dcterms:created>
  <dcterms:modified xsi:type="dcterms:W3CDTF">2015-07-01T13:25:51Z</dcterms:modified>
</cp:coreProperties>
</file>