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289" r:id="rId3"/>
    <p:sldId id="257" r:id="rId4"/>
    <p:sldId id="259" r:id="rId5"/>
    <p:sldId id="261" r:id="rId6"/>
    <p:sldId id="262" r:id="rId7"/>
    <p:sldId id="264" r:id="rId8"/>
    <p:sldId id="267" r:id="rId9"/>
    <p:sldId id="288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304" r:id="rId19"/>
    <p:sldId id="305" r:id="rId20"/>
    <p:sldId id="306" r:id="rId21"/>
    <p:sldId id="307" r:id="rId22"/>
    <p:sldId id="308" r:id="rId23"/>
    <p:sldId id="310" r:id="rId24"/>
    <p:sldId id="309" r:id="rId25"/>
    <p:sldId id="311" r:id="rId26"/>
    <p:sldId id="290" r:id="rId27"/>
    <p:sldId id="291" r:id="rId28"/>
    <p:sldId id="292" r:id="rId29"/>
    <p:sldId id="293" r:id="rId30"/>
    <p:sldId id="294" r:id="rId31"/>
    <p:sldId id="295" r:id="rId32"/>
    <p:sldId id="280" r:id="rId33"/>
  </p:sldIdLst>
  <p:sldSz cx="9144000" cy="5715000" type="screen16x10"/>
  <p:notesSz cx="6858000" cy="9144000"/>
  <p:custDataLst>
    <p:tags r:id="rId3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11" autoAdjust="0"/>
    <p:restoredTop sz="84478" autoAdjust="0"/>
  </p:normalViewPr>
  <p:slideViewPr>
    <p:cSldViewPr>
      <p:cViewPr varScale="1">
        <p:scale>
          <a:sx n="90" d="100"/>
          <a:sy n="90" d="100"/>
        </p:scale>
        <p:origin x="1452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09/10/2015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9/10/2015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679149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802334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84482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64580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37800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808815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918515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982071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402670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37166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364828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15285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7352784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384315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50916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18829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mtClean="0"/>
          </a:p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6441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8952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553996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smtClean="0">
                <a:solidFill>
                  <a:schemeClr val="bg1"/>
                </a:solidFill>
              </a:rPr>
              <a:t>Μικροοικονομική –Παραγωγικότητα συντελεστών</a:t>
            </a:r>
            <a:r>
              <a:rPr lang="el-GR" sz="1000" b="1" baseline="0" smtClean="0">
                <a:solidFill>
                  <a:schemeClr val="bg1"/>
                </a:solidFill>
              </a:rPr>
              <a:t> παραγωγής </a:t>
            </a:r>
            <a:r>
              <a:rPr lang="el-GR" sz="1000" smtClean="0">
                <a:solidFill>
                  <a:schemeClr val="bg1"/>
                </a:solidFill>
              </a:rPr>
              <a:t>, τμήμα λογιστικής και χρηματοοικονομικής,</a:t>
            </a:r>
            <a:r>
              <a:rPr lang="el-GR" sz="1000" baseline="0" smtClean="0">
                <a:solidFill>
                  <a:schemeClr val="bg1"/>
                </a:solidFill>
              </a:rPr>
              <a:t> </a:t>
            </a:r>
            <a:r>
              <a:rPr lang="el-GR" sz="1000" smtClean="0">
                <a:solidFill>
                  <a:schemeClr val="bg1"/>
                </a:solidFill>
              </a:rPr>
              <a:t>ΤΕΙ </a:t>
            </a:r>
            <a:r>
              <a:rPr lang="el-GR" sz="1000">
                <a:solidFill>
                  <a:schemeClr val="bg1"/>
                </a:solidFill>
              </a:rPr>
              <a:t>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5392" y="288636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OpenClass/courses/ACC140/" TargetMode="External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Μικροοικονομική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smtClean="0"/>
              <a:t>Ενότητα 10</a:t>
            </a:r>
            <a:r>
              <a:rPr lang="en-US" sz="2800" smtClean="0"/>
              <a:t> </a:t>
            </a:r>
            <a:r>
              <a:rPr lang="el-GR" sz="2800" smtClean="0"/>
              <a:t>:</a:t>
            </a:r>
            <a:r>
              <a:rPr lang="en-US" sz="2800" smtClean="0"/>
              <a:t> </a:t>
            </a:r>
            <a:r>
              <a:rPr lang="el-GR" sz="2800" b="1" smtClean="0"/>
              <a:t>Παραγωγικότητα συντελεστών παραγωγής</a:t>
            </a:r>
            <a:endParaRPr lang="el-GR" sz="2800" b="1"/>
          </a:p>
          <a:p>
            <a:r>
              <a:rPr lang="el-GR" sz="2800" smtClean="0"/>
              <a:t>Καραμάνης Κωνσταντίνος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smtClean="0"/>
                <a:t>Τεχνολογικό Εκπαιδευτικό Ίδρυμα Ηπείρου</a:t>
              </a:r>
              <a:endParaRPr lang="en-GB" sz="200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540403"/>
          </a:xfrm>
        </p:spPr>
        <p:txBody>
          <a:bodyPr>
            <a:noAutofit/>
          </a:bodyPr>
          <a:lstStyle/>
          <a:p>
            <a:r>
              <a:rPr lang="el-GR" sz="3600" smtClean="0"/>
              <a:t>ΚΑΜΠΥΛΗ </a:t>
            </a:r>
            <a:r>
              <a:rPr lang="el-GR" sz="3600"/>
              <a:t>ΣΥΝΟΛΙΚΟΥ ΠΡΟΪΟΝΤΟΣ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0" y="661466"/>
            <a:ext cx="8291264" cy="4968552"/>
          </a:xfrm>
        </p:spPr>
        <p:txBody>
          <a:bodyPr>
            <a:normAutofit/>
          </a:bodyPr>
          <a:lstStyle/>
          <a:p>
            <a:pPr algn="just"/>
            <a:endParaRPr lang="el-GR" smtClean="0"/>
          </a:p>
          <a:p>
            <a:pPr marL="0" indent="0" algn="just">
              <a:buNone/>
            </a:pPr>
            <a:endParaRPr lang="el-GR"/>
          </a:p>
          <a:p>
            <a:pPr algn="just"/>
            <a:endParaRPr lang="el-G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3" y="769268"/>
            <a:ext cx="6624736" cy="449965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19672" y="5328947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/>
              <a:t>Πηγή: Κιόχος Π., Παπανικολάου Γ. και Κιόχος Α., 2013</a:t>
            </a:r>
          </a:p>
        </p:txBody>
      </p:sp>
    </p:spTree>
    <p:extLst>
      <p:ext uri="{BB962C8B-B14F-4D97-AF65-F5344CB8AC3E}">
        <p14:creationId xmlns:p14="http://schemas.microsoft.com/office/powerpoint/2010/main" val="72496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540403"/>
          </a:xfrm>
        </p:spPr>
        <p:txBody>
          <a:bodyPr>
            <a:noAutofit/>
          </a:bodyPr>
          <a:lstStyle/>
          <a:p>
            <a:r>
              <a:rPr lang="el-GR" sz="3600" smtClean="0"/>
              <a:t/>
            </a:r>
            <a:br>
              <a:rPr lang="el-GR" sz="3600" smtClean="0"/>
            </a:br>
            <a:r>
              <a:rPr lang="el-GR" sz="3200" smtClean="0"/>
              <a:t>ΚΑΜΠΥΛΕΣ </a:t>
            </a:r>
            <a:r>
              <a:rPr lang="el-GR" sz="3200"/>
              <a:t>ΜΕΣΟΥ ΚΑΙ ΟΡΙΑΚΟΥ ΠΡΟΪΟΝΤΟΣ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23528" y="480542"/>
            <a:ext cx="8291264" cy="4968552"/>
          </a:xfrm>
        </p:spPr>
        <p:txBody>
          <a:bodyPr>
            <a:normAutofit/>
          </a:bodyPr>
          <a:lstStyle/>
          <a:p>
            <a:pPr algn="just"/>
            <a:endParaRPr lang="el-GR" smtClean="0"/>
          </a:p>
          <a:p>
            <a:pPr marL="0" indent="0" algn="just">
              <a:buNone/>
            </a:pPr>
            <a:endParaRPr lang="el-GR"/>
          </a:p>
          <a:p>
            <a:pPr algn="just"/>
            <a:endParaRPr lang="el-GR"/>
          </a:p>
        </p:txBody>
      </p:sp>
      <p:sp>
        <p:nvSpPr>
          <p:cNvPr id="4" name="Rectangle 3"/>
          <p:cNvSpPr/>
          <p:nvPr/>
        </p:nvSpPr>
        <p:spPr>
          <a:xfrm>
            <a:off x="1619672" y="5328947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/>
              <a:t>Πηγή: Κιόχος Π., Παπανικολάου Γ. και Κιόχος Α., 2013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1022597"/>
            <a:ext cx="7468931" cy="4340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33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82144" y="267712"/>
            <a:ext cx="8229600" cy="540403"/>
          </a:xfrm>
        </p:spPr>
        <p:txBody>
          <a:bodyPr>
            <a:noAutofit/>
          </a:bodyPr>
          <a:lstStyle/>
          <a:p>
            <a:r>
              <a:rPr lang="el-GR" sz="3200" smtClean="0"/>
              <a:t>ΚΑΜΠΥΛΕΣ   </a:t>
            </a:r>
            <a:r>
              <a:rPr lang="el-GR" sz="3200"/>
              <a:t>ΠΡΟΪΟΝΤΟΣ:  ΠΑΡΑΤΗΡΗΣΕΙΣ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31332" y="808114"/>
            <a:ext cx="7973116" cy="4713681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smtClean="0"/>
              <a:t>Το συνολικό προϊόν αρχικά αυξάνεται γρήγορα, µετά</a:t>
            </a:r>
            <a:r>
              <a:rPr lang="el-GR"/>
              <a:t>	</a:t>
            </a:r>
            <a:r>
              <a:rPr lang="el-GR" smtClean="0"/>
              <a:t>αυξάνει µε</a:t>
            </a:r>
            <a:r>
              <a:rPr lang="el-GR"/>
              <a:t>	</a:t>
            </a:r>
            <a:r>
              <a:rPr lang="el-GR" smtClean="0"/>
              <a:t> φθίνοντα ρυθµό µέχρις ότου φτάσει στο υψηλότερο σηµείο </a:t>
            </a:r>
            <a:r>
              <a:rPr lang="el-GR"/>
              <a:t>και στη συνέχεια αρχίζει να υποχωρεί.</a:t>
            </a:r>
          </a:p>
          <a:p>
            <a:pPr algn="just"/>
            <a:r>
              <a:rPr lang="el-GR" smtClean="0"/>
              <a:t>Το </a:t>
            </a:r>
            <a:r>
              <a:rPr lang="el-GR"/>
              <a:t>συνολικό προϊόν αποκτά τη µέγιστη τιµή του, όταν το οριακό προϊόν γίνεται µηδέν.</a:t>
            </a:r>
          </a:p>
          <a:p>
            <a:pPr algn="just"/>
            <a:r>
              <a:rPr lang="el-GR" smtClean="0"/>
              <a:t>Το συνολικό προϊόν µειώνεται, όταν το </a:t>
            </a:r>
            <a:r>
              <a:rPr lang="el-GR"/>
              <a:t>οριακό προϊόν λαµβάνει αρνητικές τιµές.</a:t>
            </a:r>
          </a:p>
          <a:p>
            <a:pPr marL="0" indent="0" algn="just">
              <a:buNone/>
            </a:pPr>
            <a:endParaRPr lang="el-GR"/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8358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82144" y="267712"/>
            <a:ext cx="8229600" cy="540403"/>
          </a:xfrm>
        </p:spPr>
        <p:txBody>
          <a:bodyPr>
            <a:noAutofit/>
          </a:bodyPr>
          <a:lstStyle/>
          <a:p>
            <a:r>
              <a:rPr lang="el-GR" sz="3200" smtClean="0"/>
              <a:t>ΚΑΜΠΥΛΕΣ   </a:t>
            </a:r>
            <a:r>
              <a:rPr lang="el-GR" sz="3200"/>
              <a:t>ΠΡΟΪΟΝΤΟΣ:  ΠΑΡΑΤΗΡΗΣΕΙΣ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31332" y="808114"/>
            <a:ext cx="7973116" cy="4713681"/>
          </a:xfrm>
        </p:spPr>
        <p:txBody>
          <a:bodyPr>
            <a:normAutofit/>
          </a:bodyPr>
          <a:lstStyle/>
          <a:p>
            <a:pPr algn="just"/>
            <a:r>
              <a:rPr lang="el-GR" smtClean="0"/>
              <a:t>Το µέσο προϊόν αυξάνεται, όταν το οριακό προϊόν είναι µεγαλύτερο από το </a:t>
            </a:r>
            <a:r>
              <a:rPr lang="el-GR"/>
              <a:t>µέσο προϊόν.</a:t>
            </a:r>
          </a:p>
          <a:p>
            <a:pPr algn="just"/>
            <a:r>
              <a:rPr lang="el-GR" smtClean="0"/>
              <a:t>Το</a:t>
            </a:r>
            <a:r>
              <a:rPr lang="el-GR"/>
              <a:t>	µέσο	</a:t>
            </a:r>
            <a:r>
              <a:rPr lang="el-GR" smtClean="0"/>
              <a:t>προϊόν µειώνεται, όταν το οριακό </a:t>
            </a:r>
            <a:r>
              <a:rPr lang="el-GR"/>
              <a:t>προϊόν είναι µικρότερο από το µέσο </a:t>
            </a:r>
            <a:r>
              <a:rPr lang="el-GR" smtClean="0"/>
              <a:t>προϊόν.</a:t>
            </a:r>
            <a:endParaRPr lang="el-GR"/>
          </a:p>
          <a:p>
            <a:pPr marL="0" indent="0" algn="just">
              <a:buNone/>
            </a:pPr>
            <a:endParaRPr lang="el-GR"/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8127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82144" y="267712"/>
            <a:ext cx="8229600" cy="540403"/>
          </a:xfrm>
        </p:spPr>
        <p:txBody>
          <a:bodyPr>
            <a:noAutofit/>
          </a:bodyPr>
          <a:lstStyle/>
          <a:p>
            <a:r>
              <a:rPr lang="el-GR" sz="3200" smtClean="0"/>
              <a:t>ΚΑΜΠΥΛΕΣ   </a:t>
            </a:r>
            <a:r>
              <a:rPr lang="el-GR" sz="3200"/>
              <a:t>ΠΡΟΪΟΝΤΟΣ:  ΠΑΡΑΤΗΡΗΣΕΙΣ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31332" y="808114"/>
            <a:ext cx="7973116" cy="4713681"/>
          </a:xfrm>
        </p:spPr>
        <p:txBody>
          <a:bodyPr>
            <a:normAutofit/>
          </a:bodyPr>
          <a:lstStyle/>
          <a:p>
            <a:pPr algn="just"/>
            <a:r>
              <a:rPr lang="el-GR"/>
              <a:t>Οι συµπεριφορές αυτές οφείλονται στην </a:t>
            </a:r>
            <a:r>
              <a:rPr lang="el-GR" smtClean="0"/>
              <a:t>αρχή της φθίνουσας οριακής </a:t>
            </a:r>
            <a:r>
              <a:rPr lang="el-GR"/>
              <a:t>παραγωγικότητας (ή φθίνον οριακό προϊόν), δηλαδή στην τάση το οριακό προϊόν ενός συντελεστή να </a:t>
            </a:r>
            <a:r>
              <a:rPr lang="el-GR" smtClean="0"/>
              <a:t>µειώνεται όταν </a:t>
            </a:r>
            <a:r>
              <a:rPr lang="el-GR"/>
              <a:t>αυξάνεται η ποσότητα του!!!</a:t>
            </a:r>
          </a:p>
          <a:p>
            <a:pPr marL="0" indent="0" algn="just">
              <a:buNone/>
            </a:pPr>
            <a:endParaRPr lang="el-GR"/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61491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82144" y="267712"/>
            <a:ext cx="8229600" cy="540403"/>
          </a:xfrm>
        </p:spPr>
        <p:txBody>
          <a:bodyPr>
            <a:noAutofit/>
          </a:bodyPr>
          <a:lstStyle/>
          <a:p>
            <a:r>
              <a:rPr lang="el-GR" sz="3200"/>
              <a:t>ΣΥΝΤΕΛΕΣΤΗΣ ΠΑΡΑΓΩΓΗΣ: ΕΔΑΦΟΣ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23528" y="808114"/>
            <a:ext cx="8280920" cy="4793115"/>
          </a:xfrm>
        </p:spPr>
        <p:txBody>
          <a:bodyPr>
            <a:normAutofit fontScale="32500" lnSpcReduction="20000"/>
          </a:bodyPr>
          <a:lstStyle/>
          <a:p>
            <a:pPr algn="just"/>
            <a:r>
              <a:rPr lang="el-GR" sz="7000"/>
              <a:t>Α. Πηγή φυσικών υλών:</a:t>
            </a:r>
          </a:p>
          <a:p>
            <a:pPr marL="0" indent="0" algn="just">
              <a:buNone/>
            </a:pPr>
            <a:r>
              <a:rPr lang="el-GR" sz="7000"/>
              <a:t>-Ανανεώσιµες: µπορούν να αντικατασταθούν είτε αυτόµατα είτε ύστερα από ανθρώπινες ενέργειες (π.χ. το χορτάρι, η γονιµότητα του εδάφους µε λίπασµα κ.α.).</a:t>
            </a:r>
          </a:p>
          <a:p>
            <a:pPr marL="0" indent="0" algn="just">
              <a:buNone/>
            </a:pPr>
            <a:r>
              <a:rPr lang="el-GR" sz="7000"/>
              <a:t>-Μη Ανανεώσιµες: δεν µπορούν να αντικατασταθούν, παρά µόνο να κατασκευαστούν υποκατάστατά τους (π.χ. πετρέλαιο, άνθρακάς, πετρώµατα κ α )</a:t>
            </a:r>
          </a:p>
          <a:p>
            <a:pPr algn="just"/>
            <a:r>
              <a:rPr lang="el-GR" sz="7000"/>
              <a:t>Β. Τόπος εγκατάστασης της παραγωγής:</a:t>
            </a:r>
          </a:p>
          <a:p>
            <a:pPr marL="0" indent="0" algn="just">
              <a:buNone/>
            </a:pPr>
            <a:r>
              <a:rPr lang="el-GR" sz="7000"/>
              <a:t>-η επιλογή γίνεται µε κριτήρια ανάλογα µε τη φύση της παραγωγικής διαδικασίας (π.χ. προσφορά εργασίας, πρώτες ύλες, υποδοµές κ.λπ.)</a:t>
            </a:r>
          </a:p>
          <a:p>
            <a:pPr marL="0" indent="0" algn="just"/>
            <a:r>
              <a:rPr lang="el-GR" sz="7000"/>
              <a:t>Γ</a:t>
            </a:r>
            <a:r>
              <a:rPr lang="el-GR" sz="7000" smtClean="0"/>
              <a:t>. Η αµοιβή του εδάφους ως</a:t>
            </a:r>
            <a:r>
              <a:rPr lang="el-GR" sz="7000"/>
              <a:t>	</a:t>
            </a:r>
            <a:r>
              <a:rPr lang="el-GR" sz="7000" smtClean="0"/>
              <a:t>συντελεστή παραγωγής </a:t>
            </a:r>
            <a:r>
              <a:rPr lang="el-GR" sz="7000"/>
              <a:t>ονοµάζεται έγγειος πρόσοδος.</a:t>
            </a:r>
          </a:p>
          <a:p>
            <a:pPr marL="0" indent="0" algn="just">
              <a:buNone/>
            </a:pPr>
            <a:endParaRPr lang="el-GR"/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1275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82144" y="267712"/>
            <a:ext cx="8229600" cy="540403"/>
          </a:xfrm>
        </p:spPr>
        <p:txBody>
          <a:bodyPr>
            <a:noAutofit/>
          </a:bodyPr>
          <a:lstStyle/>
          <a:p>
            <a:r>
              <a:rPr lang="el-GR" sz="3200"/>
              <a:t>ΣΥΝΤΕΛΕΣΤΗΣ ΠΑΡΑΓΩΓΗΣ: ΕΡΓΑΣΙΑ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23528" y="808114"/>
            <a:ext cx="8363272" cy="5073722"/>
          </a:xfrm>
        </p:spPr>
        <p:txBody>
          <a:bodyPr>
            <a:noAutofit/>
          </a:bodyPr>
          <a:lstStyle/>
          <a:p>
            <a:pPr algn="just"/>
            <a:r>
              <a:rPr lang="el-GR" sz="2400"/>
              <a:t>Α. Διευθύνουσα: εργασία του  επιχειρηµατία  και γενικά καθενός που διευθύνει την επιχείρηση.</a:t>
            </a:r>
          </a:p>
          <a:p>
            <a:pPr algn="just"/>
            <a:r>
              <a:rPr lang="el-GR" sz="2400"/>
              <a:t>Β. Επινοήσεως: εργασία για την εφεύρεση και κατασκευή ενός νέου προϊόντος ή µεθόδου παραγωγής.</a:t>
            </a:r>
          </a:p>
          <a:p>
            <a:pPr algn="just"/>
            <a:r>
              <a:rPr lang="el-GR" sz="2400"/>
              <a:t>Γ. Εκτελούσα: πνευµατική ή σωµατική  εργασία  για την επίτευξη συγκεκριµένου έργου που σε ορισµένες περιπτώσεις απαιτεί µόνο γενικές γνώσεις (ανειδίκευτη) και σε άλλες και ειδικές γνώσεις (ειδικευµένη).</a:t>
            </a:r>
          </a:p>
          <a:p>
            <a:pPr algn="just"/>
            <a:r>
              <a:rPr lang="el-GR" sz="2400"/>
              <a:t>➢	Η αµοιβή της εργασίας µπορεί να είναι κατά χρόνο (µισθός/ηµεροµίσθιο) ή κατ΄ αποκοπή ή µε συµµετοχή στα κέρδη ή µετά βραβείου (πρόσθετη αµοιβή).</a:t>
            </a:r>
          </a:p>
          <a:p>
            <a:pPr marL="0" indent="0" algn="just">
              <a:buNone/>
            </a:pPr>
            <a:endParaRPr lang="el-GR" sz="800"/>
          </a:p>
          <a:p>
            <a:pPr algn="just"/>
            <a:endParaRPr lang="el-GR" sz="800"/>
          </a:p>
        </p:txBody>
      </p:sp>
    </p:spTree>
    <p:extLst>
      <p:ext uri="{BB962C8B-B14F-4D97-AF65-F5344CB8AC3E}">
        <p14:creationId xmlns:p14="http://schemas.microsoft.com/office/powerpoint/2010/main" val="141775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82144" y="267712"/>
            <a:ext cx="8229600" cy="540403"/>
          </a:xfrm>
        </p:spPr>
        <p:txBody>
          <a:bodyPr>
            <a:noAutofit/>
          </a:bodyPr>
          <a:lstStyle/>
          <a:p>
            <a:r>
              <a:rPr lang="el-GR" sz="3200"/>
              <a:t>ΣΥΝΤΕΛΕΣΤΗΣ ΠΑΡΑΓΩΓΗΣ: ΚΕΦΑΛΑΙΟ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23528" y="808114"/>
            <a:ext cx="8363272" cy="5073722"/>
          </a:xfrm>
        </p:spPr>
        <p:txBody>
          <a:bodyPr>
            <a:noAutofit/>
          </a:bodyPr>
          <a:lstStyle/>
          <a:p>
            <a:pPr algn="just"/>
            <a:r>
              <a:rPr lang="el-GR" sz="2400"/>
              <a:t>1.Υλικό κεφάλαιο: αποτελείται από διαρκή αγαθά που χρησιµοποιούνται στην παραγωγική διαδικασία πολλές φορές για τον ίδιο σκοπό διατηρώντας τα ουσιαστικά τους χαρακτηριστικά και διακρίνεται σε πάγιο και κυκλοφοριακό…</a:t>
            </a:r>
          </a:p>
          <a:p>
            <a:pPr algn="just"/>
            <a:r>
              <a:rPr lang="el-GR" sz="2400" smtClean="0"/>
              <a:t>Πάγιο</a:t>
            </a:r>
            <a:r>
              <a:rPr lang="el-GR" sz="2400"/>
              <a:t>: περιλαµβάνει το σύνολο των διαρκών αγαθών (π.χ. κτίρια, αυτοκίνητα, µηχανήµατα και συσκευές κ.α.),</a:t>
            </a:r>
          </a:p>
          <a:p>
            <a:pPr algn="just"/>
            <a:r>
              <a:rPr lang="el-GR" sz="2400" smtClean="0"/>
              <a:t>Κυκλοφοριακό </a:t>
            </a:r>
            <a:r>
              <a:rPr lang="el-GR" sz="2400"/>
              <a:t>(ή κίνησης): αποτελείται από περιουσιακά στοιχεία που συµµετέχουν στην παραγωγική διαδικασία µόνο για ένα χρόνο ή µία παραγωγική περίοδο (π.χ. αποθέµατα πρώτων υλών, ηµικατεργασµένα ή έτοιµα προϊόντα κ.α.).</a:t>
            </a:r>
          </a:p>
          <a:p>
            <a:pPr algn="just"/>
            <a:r>
              <a:rPr lang="el-GR" sz="2400" smtClean="0"/>
              <a:t>➢Η</a:t>
            </a:r>
            <a:r>
              <a:rPr lang="el-GR" sz="2400"/>
              <a:t>	αµοιβή	</a:t>
            </a:r>
            <a:r>
              <a:rPr lang="el-GR" sz="2400" smtClean="0"/>
              <a:t> του κεφαλαίου για τη συµµετοχή στη </a:t>
            </a:r>
            <a:r>
              <a:rPr lang="el-GR" sz="2400"/>
              <a:t>παραγωγική διαδικασία ονοµάζεται τόκος.</a:t>
            </a:r>
          </a:p>
          <a:p>
            <a:pPr marL="0" indent="0" algn="just">
              <a:buNone/>
            </a:pPr>
            <a:endParaRPr lang="el-GR" sz="800"/>
          </a:p>
          <a:p>
            <a:pPr algn="just"/>
            <a:endParaRPr lang="el-GR" sz="800"/>
          </a:p>
        </p:txBody>
      </p:sp>
    </p:spTree>
    <p:extLst>
      <p:ext uri="{BB962C8B-B14F-4D97-AF65-F5344CB8AC3E}">
        <p14:creationId xmlns:p14="http://schemas.microsoft.com/office/powerpoint/2010/main" val="58843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82144" y="267712"/>
            <a:ext cx="8229600" cy="540403"/>
          </a:xfrm>
        </p:spPr>
        <p:txBody>
          <a:bodyPr>
            <a:noAutofit/>
          </a:bodyPr>
          <a:lstStyle/>
          <a:p>
            <a:r>
              <a:rPr lang="el-GR" sz="3200"/>
              <a:t>ΣΥΝΤΕΛΕΣΤΗΣ ΠΑΡΑΓΩΓΗΣ: ΚΕΦΑΛΑΙΟ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23528" y="808114"/>
            <a:ext cx="8363272" cy="5073722"/>
          </a:xfrm>
        </p:spPr>
        <p:txBody>
          <a:bodyPr>
            <a:noAutofit/>
          </a:bodyPr>
          <a:lstStyle/>
          <a:p>
            <a:pPr algn="just"/>
            <a:r>
              <a:rPr lang="el-GR" sz="2400" smtClean="0"/>
              <a:t>2. Νεκρό κεφάλαιο: δεν παράγει άλλο κεφάλαιο </a:t>
            </a:r>
            <a:r>
              <a:rPr lang="el-GR" sz="2400"/>
              <a:t>(π.χ. έπιπλα, οικιακά σκεύη, κοσµήµατα κ.α.).</a:t>
            </a:r>
          </a:p>
          <a:p>
            <a:pPr algn="just"/>
            <a:r>
              <a:rPr lang="el-GR" sz="2400" smtClean="0"/>
              <a:t>3. Παραγωγικό </a:t>
            </a:r>
            <a:r>
              <a:rPr lang="el-GR" sz="2400"/>
              <a:t>κεφάλαιο: χρησιµεύει για την παραγωγή άλλων κεφαλαίων (π.χ. µηχανήµατα, εµπορεύµατα, πρώτες ύλες κ.α.).</a:t>
            </a:r>
          </a:p>
          <a:p>
            <a:pPr algn="just"/>
            <a:r>
              <a:rPr lang="el-GR" sz="2400" smtClean="0"/>
              <a:t>4. Ίδιο κεφάλαιο: ανήκει στον ίδιο </a:t>
            </a:r>
            <a:r>
              <a:rPr lang="el-GR" sz="2400"/>
              <a:t>	</a:t>
            </a:r>
            <a:r>
              <a:rPr lang="el-GR" sz="2400" smtClean="0"/>
              <a:t>τον  </a:t>
            </a:r>
            <a:r>
              <a:rPr lang="el-GR" sz="2400"/>
              <a:t>επιχειρηµατία.</a:t>
            </a:r>
          </a:p>
          <a:p>
            <a:pPr algn="just"/>
            <a:r>
              <a:rPr lang="el-GR" sz="2400" smtClean="0"/>
              <a:t>5. Ξένο κεφάλαιο: ανήκει σε τρίτους από</a:t>
            </a:r>
            <a:r>
              <a:rPr lang="el-GR" sz="2400"/>
              <a:t>	τους οποίους το έχει δανειστεί ο επιχειρηµατίας.</a:t>
            </a:r>
          </a:p>
          <a:p>
            <a:pPr algn="just"/>
            <a:r>
              <a:rPr lang="el-GR" sz="2400" smtClean="0"/>
              <a:t>6. Ατοµικό </a:t>
            </a:r>
            <a:r>
              <a:rPr lang="el-GR" sz="2400"/>
              <a:t>κεφάλαιο: ανήκει σε ένα άτοµο.</a:t>
            </a:r>
          </a:p>
          <a:p>
            <a:pPr algn="just"/>
            <a:r>
              <a:rPr lang="el-GR" sz="2400"/>
              <a:t>7</a:t>
            </a:r>
            <a:r>
              <a:rPr lang="el-GR" sz="2400" smtClean="0"/>
              <a:t>. Εταιρικό </a:t>
            </a:r>
            <a:r>
              <a:rPr lang="el-GR" sz="2400"/>
              <a:t>κεφάλαιο: ανήκει σε πολλά άτοµα.</a:t>
            </a:r>
          </a:p>
          <a:p>
            <a:pPr marL="0" indent="0" algn="just">
              <a:buNone/>
            </a:pPr>
            <a:endParaRPr lang="el-GR" sz="800"/>
          </a:p>
          <a:p>
            <a:pPr algn="just"/>
            <a:endParaRPr lang="el-GR" sz="800"/>
          </a:p>
        </p:txBody>
      </p:sp>
    </p:spTree>
    <p:extLst>
      <p:ext uri="{BB962C8B-B14F-4D97-AF65-F5344CB8AC3E}">
        <p14:creationId xmlns:p14="http://schemas.microsoft.com/office/powerpoint/2010/main" val="176842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82144" y="267712"/>
            <a:ext cx="8229600" cy="540403"/>
          </a:xfrm>
        </p:spPr>
        <p:txBody>
          <a:bodyPr>
            <a:noAutofit/>
          </a:bodyPr>
          <a:lstStyle/>
          <a:p>
            <a:r>
              <a:rPr lang="el-GR" sz="3200"/>
              <a:t>ΕΞΕΛΙΞΗ ΤΗΣ ΠΑΡΑΓΩΓΗΣ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23528" y="808114"/>
            <a:ext cx="8363272" cy="5073722"/>
          </a:xfrm>
        </p:spPr>
        <p:txBody>
          <a:bodyPr>
            <a:noAutofit/>
          </a:bodyPr>
          <a:lstStyle/>
          <a:p>
            <a:pPr algn="just"/>
            <a:r>
              <a:rPr lang="el-GR" sz="2400"/>
              <a:t>Α. Το προϊόν αυξάνεται µε µεγάλο ρυθµό</a:t>
            </a:r>
          </a:p>
          <a:p>
            <a:pPr algn="just"/>
            <a:r>
              <a:rPr lang="el-GR" sz="2400"/>
              <a:t>(αύξουσα απόδοση συντελεστή)</a:t>
            </a:r>
          </a:p>
          <a:p>
            <a:pPr algn="just"/>
            <a:r>
              <a:rPr lang="el-GR" sz="2400" smtClean="0"/>
              <a:t>Β</a:t>
            </a:r>
            <a:r>
              <a:rPr lang="el-GR" sz="2400"/>
              <a:t>. Ο ρυθµός αύξησης µειώνεται µέχρι το σηµείο εκείνο όπου επιτυγχάνεται το υψηλότερο </a:t>
            </a:r>
            <a:r>
              <a:rPr lang="el-GR" sz="2400" smtClean="0"/>
              <a:t>δυνατό σηµείο </a:t>
            </a:r>
            <a:r>
              <a:rPr lang="el-GR" sz="2400"/>
              <a:t>παραγωγής</a:t>
            </a:r>
          </a:p>
          <a:p>
            <a:pPr algn="just"/>
            <a:r>
              <a:rPr lang="el-GR" sz="2400"/>
              <a:t>(φθίνουσα απόδοση συντελεστή)</a:t>
            </a:r>
          </a:p>
          <a:p>
            <a:pPr algn="just"/>
            <a:r>
              <a:rPr lang="el-GR" sz="2400" smtClean="0"/>
              <a:t>Γ</a:t>
            </a:r>
            <a:r>
              <a:rPr lang="el-GR" sz="2400"/>
              <a:t>. Το συνολικό προϊόν µειώνεται όσο αυξάνεται η χρήση πρόσθετων µονάδων του συντελεστή</a:t>
            </a:r>
          </a:p>
          <a:p>
            <a:pPr algn="just"/>
            <a:r>
              <a:rPr lang="el-GR" sz="2400"/>
              <a:t>(αρνητική απόδοση συντελεστή)</a:t>
            </a:r>
          </a:p>
          <a:p>
            <a:pPr marL="0" indent="0" algn="just">
              <a:buNone/>
            </a:pPr>
            <a:endParaRPr lang="el-GR" sz="800"/>
          </a:p>
          <a:p>
            <a:pPr algn="just"/>
            <a:endParaRPr lang="el-GR" sz="800"/>
          </a:p>
        </p:txBody>
      </p:sp>
    </p:spTree>
    <p:extLst>
      <p:ext uri="{BB962C8B-B14F-4D97-AF65-F5344CB8AC3E}">
        <p14:creationId xmlns:p14="http://schemas.microsoft.com/office/powerpoint/2010/main" val="1061385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280920" cy="2702345"/>
          </a:xfrm>
        </p:spPr>
        <p:txBody>
          <a:bodyPr>
            <a:noAutofit/>
          </a:bodyPr>
          <a:lstStyle/>
          <a:p>
            <a:pPr algn="l"/>
            <a:r>
              <a:rPr lang="el-GR" sz="2800" smtClean="0"/>
              <a:t>Λογιστικής και χρηματοοικονομικής</a:t>
            </a:r>
          </a:p>
          <a:p>
            <a:pPr algn="l"/>
            <a:r>
              <a:rPr lang="el-GR" b="1" smtClean="0"/>
              <a:t>Μικροοικονομική</a:t>
            </a:r>
            <a:endParaRPr lang="el-GR" b="1"/>
          </a:p>
          <a:p>
            <a:pPr algn="l"/>
            <a:r>
              <a:rPr lang="el-GR" sz="2800" b="1" smtClean="0"/>
              <a:t>Ενότητα 10:</a:t>
            </a:r>
            <a:r>
              <a:rPr lang="en-US" sz="2800" smtClean="0"/>
              <a:t> </a:t>
            </a:r>
            <a:r>
              <a:rPr lang="el-GR" sz="2800"/>
              <a:t>Παραγωγικότητα συντελεστών παραγωγής</a:t>
            </a:r>
          </a:p>
          <a:p>
            <a:pPr algn="l"/>
            <a:r>
              <a:rPr lang="el-GR" sz="2800" smtClean="0">
                <a:solidFill>
                  <a:schemeClr val="tx2">
                    <a:lumMod val="50000"/>
                  </a:schemeClr>
                </a:solidFill>
              </a:rPr>
              <a:t>Καραμάνης Κωνσταντίνος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82144" y="267712"/>
            <a:ext cx="8229600" cy="540403"/>
          </a:xfrm>
        </p:spPr>
        <p:txBody>
          <a:bodyPr>
            <a:noAutofit/>
          </a:bodyPr>
          <a:lstStyle/>
          <a:p>
            <a:r>
              <a:rPr lang="el-GR" sz="3200"/>
              <a:t>ΕΞΕΛΙΞΗ ΤΗΣ ΠΑΡΑΓΩΓΗΣ: ΚΑΜΠΥΛΕΣ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23528" y="808114"/>
            <a:ext cx="8363272" cy="507372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l-GR" sz="800"/>
          </a:p>
          <a:p>
            <a:pPr algn="just"/>
            <a:endParaRPr lang="el-GR" sz="80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8800" y="756227"/>
            <a:ext cx="6552728" cy="46561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49180" y="5277749"/>
            <a:ext cx="5495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/>
              <a:t>Πηγή: Κιόχος Π., Παπανικολάου Γ. και Κιόχος Α., 2013</a:t>
            </a:r>
          </a:p>
        </p:txBody>
      </p:sp>
    </p:spTree>
    <p:extLst>
      <p:ext uri="{BB962C8B-B14F-4D97-AF65-F5344CB8AC3E}">
        <p14:creationId xmlns:p14="http://schemas.microsoft.com/office/powerpoint/2010/main" val="32687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82144" y="267712"/>
            <a:ext cx="8229600" cy="540403"/>
          </a:xfrm>
        </p:spPr>
        <p:txBody>
          <a:bodyPr>
            <a:noAutofit/>
          </a:bodyPr>
          <a:lstStyle/>
          <a:p>
            <a:r>
              <a:rPr lang="el-GR" sz="3200"/>
              <a:t>ΙΣΟΡΡΟΠΙΑ ΠΑΡΑΓΩΓΗΣ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23528" y="808114"/>
            <a:ext cx="8363272" cy="507372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l-GR" sz="800"/>
          </a:p>
          <a:p>
            <a:pPr algn="just"/>
            <a:endParaRPr lang="el-GR" sz="800"/>
          </a:p>
        </p:txBody>
      </p:sp>
      <p:sp>
        <p:nvSpPr>
          <p:cNvPr id="6" name="Rectangle 5"/>
          <p:cNvSpPr/>
          <p:nvPr/>
        </p:nvSpPr>
        <p:spPr>
          <a:xfrm>
            <a:off x="323528" y="913284"/>
            <a:ext cx="85689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800" smtClean="0"/>
              <a:t>Όταν διπλασιάσουµε τις ποσότητες </a:t>
            </a:r>
            <a:r>
              <a:rPr lang="el-GR" sz="2800"/>
              <a:t>εργασίας και κεφαλαίου τότε έχουµε:</a:t>
            </a:r>
          </a:p>
          <a:p>
            <a:pPr algn="just"/>
            <a:r>
              <a:rPr lang="el-GR" sz="2800"/>
              <a:t>Α. Σταθερές αποδόσεις κλίµακας, εάν το συνολικό προϊόν διπλασιαστεί</a:t>
            </a:r>
          </a:p>
          <a:p>
            <a:pPr algn="just"/>
            <a:r>
              <a:rPr lang="el-GR" sz="2800"/>
              <a:t>Β</a:t>
            </a:r>
            <a:r>
              <a:rPr lang="el-GR" sz="2800" smtClean="0"/>
              <a:t>. Αυξανόµενες αποδόσεις κλίµακας</a:t>
            </a:r>
            <a:r>
              <a:rPr lang="el-GR" sz="2800"/>
              <a:t>, εάν το συνολικό προϊόν </a:t>
            </a:r>
            <a:r>
              <a:rPr lang="el-GR" sz="2800" smtClean="0"/>
              <a:t>υπερδιπλασιαστεί</a:t>
            </a:r>
          </a:p>
          <a:p>
            <a:pPr algn="just"/>
            <a:r>
              <a:rPr lang="el-GR" sz="2800" smtClean="0"/>
              <a:t>Γ</a:t>
            </a:r>
            <a:r>
              <a:rPr lang="el-GR" sz="2800"/>
              <a:t>. Φθίνουσες αποδόσεις κλίµακας, εάν </a:t>
            </a:r>
            <a:r>
              <a:rPr lang="el-GR" sz="2800" smtClean="0"/>
              <a:t>το συνολικό </a:t>
            </a:r>
            <a:r>
              <a:rPr lang="el-GR" sz="2800"/>
              <a:t>προϊόν υποδιπλασιαστεί</a:t>
            </a:r>
          </a:p>
        </p:txBody>
      </p:sp>
    </p:spTree>
    <p:extLst>
      <p:ext uri="{BB962C8B-B14F-4D97-AF65-F5344CB8AC3E}">
        <p14:creationId xmlns:p14="http://schemas.microsoft.com/office/powerpoint/2010/main" val="187453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82144" y="267712"/>
            <a:ext cx="8229600" cy="540403"/>
          </a:xfrm>
        </p:spPr>
        <p:txBody>
          <a:bodyPr>
            <a:noAutofit/>
          </a:bodyPr>
          <a:lstStyle/>
          <a:p>
            <a:r>
              <a:rPr lang="el-GR" sz="3200"/>
              <a:t>ΚΑΜΠΥΛΗ ΙΣΟΠΑΡΑΓΩΓΗΣ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23528" y="808114"/>
            <a:ext cx="8363272" cy="507372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l-GR" sz="800"/>
          </a:p>
          <a:p>
            <a:pPr algn="just"/>
            <a:endParaRPr lang="el-GR" sz="800"/>
          </a:p>
        </p:txBody>
      </p:sp>
      <p:sp>
        <p:nvSpPr>
          <p:cNvPr id="4" name="Rectangle 3"/>
          <p:cNvSpPr/>
          <p:nvPr/>
        </p:nvSpPr>
        <p:spPr>
          <a:xfrm>
            <a:off x="1849180" y="5277749"/>
            <a:ext cx="5495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/>
              <a:t>Πηγή: Κιόχος Π., Παπανικολάου Γ. και Κιόχος Α., 2013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687272"/>
            <a:ext cx="7704762" cy="459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198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82144" y="267712"/>
            <a:ext cx="8229600" cy="540403"/>
          </a:xfrm>
        </p:spPr>
        <p:txBody>
          <a:bodyPr>
            <a:noAutofit/>
          </a:bodyPr>
          <a:lstStyle/>
          <a:p>
            <a:r>
              <a:rPr lang="el-GR" sz="3200"/>
              <a:t>ΚΑΜΠΥΛΗ ΙΣΟΠΑΡΑΓΩΓΗΣ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23528" y="808114"/>
            <a:ext cx="8363272" cy="507372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l-GR" sz="800"/>
          </a:p>
          <a:p>
            <a:pPr algn="just"/>
            <a:endParaRPr lang="el-GR" sz="800"/>
          </a:p>
        </p:txBody>
      </p:sp>
      <p:sp>
        <p:nvSpPr>
          <p:cNvPr id="3" name="Rectangle 2"/>
          <p:cNvSpPr/>
          <p:nvPr/>
        </p:nvSpPr>
        <p:spPr>
          <a:xfrm>
            <a:off x="1187624" y="2534335"/>
            <a:ext cx="73448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/>
              <a:t>Απεικονίζει τον γεωµετρικό τόπο των σηµείων που απεικονίζουν ίση ποσότητα προϊόντος.</a:t>
            </a:r>
          </a:p>
        </p:txBody>
      </p:sp>
    </p:spTree>
    <p:extLst>
      <p:ext uri="{BB962C8B-B14F-4D97-AF65-F5344CB8AC3E}">
        <p14:creationId xmlns:p14="http://schemas.microsoft.com/office/powerpoint/2010/main" val="49010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82144" y="267712"/>
            <a:ext cx="8229600" cy="540403"/>
          </a:xfrm>
        </p:spPr>
        <p:txBody>
          <a:bodyPr>
            <a:noAutofit/>
          </a:bodyPr>
          <a:lstStyle/>
          <a:p>
            <a:r>
              <a:rPr lang="el-GR" sz="3200"/>
              <a:t>ΓΡΑΜΜΗ ΙΣΟΥ ΚΟΣΤΟΥΣ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23528" y="808114"/>
            <a:ext cx="8363272" cy="507372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l-GR" sz="800"/>
          </a:p>
          <a:p>
            <a:pPr algn="just"/>
            <a:endParaRPr lang="el-GR" sz="80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176" y="769268"/>
            <a:ext cx="7952381" cy="38857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1445" y="4927847"/>
            <a:ext cx="5547841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6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82144" y="267712"/>
            <a:ext cx="8229600" cy="540403"/>
          </a:xfrm>
        </p:spPr>
        <p:txBody>
          <a:bodyPr>
            <a:noAutofit/>
          </a:bodyPr>
          <a:lstStyle/>
          <a:p>
            <a:r>
              <a:rPr lang="el-GR" sz="3200"/>
              <a:t>ΓΡΑΜΜΗ ΙΣΟΥ ΚΟΣΤΟΥΣ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87864" y="121196"/>
            <a:ext cx="8363272" cy="507372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l-GR" sz="800"/>
          </a:p>
          <a:p>
            <a:pPr algn="just"/>
            <a:endParaRPr lang="el-GR" sz="800"/>
          </a:p>
        </p:txBody>
      </p:sp>
      <p:sp>
        <p:nvSpPr>
          <p:cNvPr id="6" name="Rectangle 5"/>
          <p:cNvSpPr/>
          <p:nvPr/>
        </p:nvSpPr>
        <p:spPr>
          <a:xfrm>
            <a:off x="611560" y="954631"/>
            <a:ext cx="84249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smtClean="0"/>
              <a:t>Απεικονίζει τους δυνατούς συνδυασµούς των παραγωγικών συντελεστών που µπορούµε να χρησιµοποιήσουµε µε δεδοµένες τις τιµές τους και οι οποίοι επιφέρουν το ίδιο κόστος στην παραγωγική διαδικασία.</a:t>
            </a:r>
            <a:endParaRPr lang="el-GR" sz="2800"/>
          </a:p>
        </p:txBody>
      </p:sp>
    </p:spTree>
    <p:extLst>
      <p:ext uri="{BB962C8B-B14F-4D97-AF65-F5344CB8AC3E}">
        <p14:creationId xmlns:p14="http://schemas.microsoft.com/office/powerpoint/2010/main" val="202200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Βιβλιογραφία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Σύγχρονη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Μικροοικονοµική Ανάλυση (2013), Κιόχος Π., Παπανικολάου Γ. και Κιόχος Α. </a:t>
            </a:r>
            <a:endParaRPr lang="el-GR" sz="140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Αρχές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οικονοµικής θεωρίας (2010), Mankiw G.N. and Taylor M.P.</a:t>
            </a:r>
            <a:endParaRPr lang="el-GR" sz="140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45123" y="4908246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>
                <a:solidFill>
                  <a:schemeClr val="bg1"/>
                </a:solidFill>
              </a:rPr>
              <a:t>ΔΙΑΤΑΡΑΧΕΣ ΦΩΝΗΣ</a:t>
            </a:r>
            <a:r>
              <a:rPr lang="el-GR" sz="120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/>
              <a:t>Σημείωμα </a:t>
            </a:r>
            <a:r>
              <a:rPr lang="el-GR" smtClean="0"/>
              <a:t>Αναφοράς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27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48176" y="2259034"/>
            <a:ext cx="7938137" cy="3416318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Καραμάνης Κωνσταντίνος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Μικροοικονομική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Πρέβεζα,2015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Καραμάνης, Κ. (2015). Μικροοοικονομική. ΤΕΙ Ηπείρου</a:t>
            </a:r>
            <a:endParaRPr lang="el-GR" sz="240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Διαθέσιμο </a:t>
            </a:r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από τη δικτυακή διεύθυνση:</a:t>
            </a:r>
          </a:p>
          <a:p>
            <a:pPr lvl="0" algn="just"/>
            <a:r>
              <a:rPr lang="en-US" sz="2400">
                <a:solidFill>
                  <a:prstClr val="white">
                    <a:lumMod val="50000"/>
                  </a:prstClr>
                </a:solidFill>
                <a:hlinkClick r:id="rId5"/>
              </a:rPr>
              <a:t>http://eclass.teiep.gr/OpenClass/courses/ACC140/</a:t>
            </a:r>
            <a:endParaRPr lang="el-GR" sz="2400">
              <a:solidFill>
                <a:prstClr val="white">
                  <a:lumMod val="50000"/>
                </a:prst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/>
              <a:t>Σημείωμα </a:t>
            </a:r>
            <a:r>
              <a:rPr lang="el-GR" err="1"/>
              <a:t>Αδειοδότησης</a:t>
            </a:r>
            <a:endParaRPr lang="el-GR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>
                <a:hlinkClick r:id="rId3"/>
              </a:rPr>
              <a:t>http://</a:t>
            </a:r>
            <a:r>
              <a:rPr lang="en-US" smtClean="0">
                <a:hlinkClick r:id="rId3"/>
              </a:rPr>
              <a:t>creativecommons.org/licenses/by-nc-nd/4.0/deed.el</a:t>
            </a:r>
            <a:r>
              <a:rPr lang="el-GR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/>
              <a:t>Επεξεργασία: </a:t>
            </a:r>
            <a:r>
              <a:rPr lang="el-GR" sz="2900" b="1" smtClean="0"/>
              <a:t>Δαπόντας Δημήτριος </a:t>
            </a:r>
          </a:p>
          <a:p>
            <a:pPr algn="r"/>
            <a:r>
              <a:rPr lang="el-GR" sz="2900" b="1" smtClean="0"/>
              <a:t>Πρέβεζα</a:t>
            </a:r>
            <a:r>
              <a:rPr lang="el-GR" sz="2900" smtClean="0"/>
              <a:t>,2015</a:t>
            </a:r>
            <a:endParaRPr lang="el-GR" sz="290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>
                <a:ln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</a:rPr>
              <a:t>Άδειες Χρήσης</a:t>
            </a:r>
            <a:endParaRPr lang="el-GR"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a:endParaRPr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/>
              <a:t>Το παρόν εκπαιδευτικό υλικό υπόκειται σε άδειες χρήσης Creative Commons. </a:t>
            </a:r>
          </a:p>
          <a:p>
            <a:r>
              <a:rPr lang="el-GR" sz="280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smtClean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5447257"/>
            <a:ext cx="8972930" cy="346247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100" b="1" smtClean="0">
                <a:solidFill>
                  <a:schemeClr val="bg1"/>
                </a:solidFill>
              </a:rPr>
              <a:t>Μικροοικονομική</a:t>
            </a:r>
            <a:r>
              <a:rPr lang="el-GR" sz="1100" smtClean="0">
                <a:solidFill>
                  <a:schemeClr val="bg1"/>
                </a:solidFill>
              </a:rPr>
              <a:t>, Ενότητα 10 ΤΜΗΜΑ ΛΟΓΙΣΤΙΚΗΣ ΚΑΙ ΧΡΗΜΑΤΟΙΚΟΝΟΜΙΚΗΣ , ΤΕΙ ΗΠΕΙΡΟΥ </a:t>
            </a:r>
            <a:r>
              <a:rPr lang="el-GR" sz="1100" b="1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100" b="1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30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9086" y="5250793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474677"/>
            <a:ext cx="9144000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>
                <a:solidFill>
                  <a:schemeClr val="bg1"/>
                </a:solidFill>
              </a:rPr>
              <a:t>Μικροοικονομική, Ενότητα </a:t>
            </a:r>
            <a:r>
              <a:rPr lang="el-GR" sz="1200" b="1" smtClean="0">
                <a:solidFill>
                  <a:schemeClr val="bg1"/>
                </a:solidFill>
              </a:rPr>
              <a:t>10 </a:t>
            </a:r>
            <a:r>
              <a:rPr lang="el-GR" sz="1200" b="1">
                <a:solidFill>
                  <a:schemeClr val="bg1"/>
                </a:solidFill>
              </a:rPr>
              <a:t>ΤΜΗΜΑ ΛΟΓΙΣΤΙΚΗΣ ΚΑΙ ΧΡΗΜΑΤΟΙΚΟΝΟΜΙΚΗΣ , ΤΕΙ ΗΠΕΙΡΟΥ 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smtClean="0"/>
              <a:t>Διατήρηση Σημειωμάτων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31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350" y="5128276"/>
            <a:ext cx="364880" cy="317287"/>
          </a:xfrm>
          <a:prstGeom prst="rect">
            <a:avLst/>
          </a:prstGeom>
        </p:spPr>
      </p:pic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Τέλος Ενότητας</a:t>
            </a:r>
            <a:endParaRPr lang="el-GR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Χρηματοδότηση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/>
              <a:t>Το έργο υλοποιείται στο πλαίσιο του Επιχειρησιακού Προγράμματος «</a:t>
            </a:r>
            <a:r>
              <a:rPr lang="el-GR" altLang="el-GR" sz="2000" b="1"/>
              <a:t>Εκπαίδευση και Δια Βίου Μάθηση</a:t>
            </a:r>
            <a:r>
              <a:rPr lang="el-GR" altLang="el-GR" sz="200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/>
              <a:t>Το έργο «</a:t>
            </a:r>
            <a:r>
              <a:rPr lang="el-GR" altLang="el-GR" sz="2000" b="1"/>
              <a:t>Ανοικτά Ακαδημαϊκά Μαθήματα στο TEI Ηπείρου</a:t>
            </a:r>
            <a:r>
              <a:rPr lang="el-GR" altLang="el-GR" sz="200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Σκοποί  ενότητας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771636"/>
          </a:xfrm>
        </p:spPr>
        <p:txBody>
          <a:bodyPr>
            <a:normAutofit/>
          </a:bodyPr>
          <a:lstStyle/>
          <a:p>
            <a:pPr marL="0"/>
            <a:r>
              <a:rPr lang="el-GR" smtClean="0"/>
              <a:t>Ολοκληρώνοντας την ενότητα θα πρέπει να είστε σε θέση να :</a:t>
            </a:r>
          </a:p>
          <a:p>
            <a:r>
              <a:rPr lang="el-GR" smtClean="0"/>
              <a:t>Προσδιορίσετε το προϊόν παραγωγής </a:t>
            </a:r>
          </a:p>
          <a:p>
            <a:r>
              <a:rPr lang="el-GR" smtClean="0"/>
              <a:t>Δημιουργήσετε καμπύλες προϊόντος</a:t>
            </a:r>
          </a:p>
          <a:p>
            <a:r>
              <a:rPr lang="el-GR" smtClean="0"/>
              <a:t>Αναπτύξετε τις καμπύλες παραγωγής</a:t>
            </a:r>
          </a:p>
          <a:p>
            <a:r>
              <a:rPr lang="el-GR" smtClean="0"/>
              <a:t>Γραμμή ίσους κόστους</a:t>
            </a:r>
          </a:p>
          <a:p>
            <a:endParaRPr lang="el-GR" smtClean="0"/>
          </a:p>
          <a:p>
            <a:endParaRPr lang="el-GR" smtClean="0"/>
          </a:p>
          <a:p>
            <a:pPr marL="0"/>
            <a:endParaRPr lang="el-GR" smtClean="0"/>
          </a:p>
          <a:p>
            <a:pPr marL="0"/>
            <a:endParaRPr lang="el-GR"/>
          </a:p>
          <a:p>
            <a:pPr marL="0"/>
            <a:endParaRPr lang="el-GR" smtClean="0"/>
          </a:p>
          <a:p>
            <a:pPr marL="0"/>
            <a:endParaRPr lang="el-GR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Περιεχόμενα ενότητας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507288" cy="3771636"/>
          </a:xfrm>
        </p:spPr>
        <p:txBody>
          <a:bodyPr/>
          <a:lstStyle/>
          <a:p>
            <a:r>
              <a:rPr lang="el-GR" smtClean="0"/>
              <a:t>Καμπύλες προϊόντος </a:t>
            </a:r>
          </a:p>
          <a:p>
            <a:r>
              <a:rPr lang="el-GR" smtClean="0"/>
              <a:t>Συντελεστές παραγωγής </a:t>
            </a:r>
          </a:p>
          <a:p>
            <a:r>
              <a:rPr lang="el-GR" smtClean="0"/>
              <a:t>Καμπύλες ισοπαραγωγής </a:t>
            </a:r>
          </a:p>
          <a:p>
            <a:endParaRPr lang="el-GR" smtClean="0"/>
          </a:p>
          <a:p>
            <a:endParaRPr lang="el-GR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smtClean="0"/>
              <a:t>Χρήση Διατάξεων</a:t>
            </a:r>
            <a:endParaRPr lang="el-GR" sz="4400"/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144017" y="3672417"/>
            <a:ext cx="8999983" cy="1135063"/>
          </a:xfrm>
        </p:spPr>
        <p:txBody>
          <a:bodyPr>
            <a:noAutofit/>
          </a:bodyPr>
          <a:lstStyle/>
          <a:p>
            <a:r>
              <a:rPr lang="el-GR" sz="3600" smtClean="0"/>
              <a:t>Ενότητα 10 : Παραγωγικότητα συντελεστών </a:t>
            </a:r>
            <a:r>
              <a:rPr lang="el-GR" sz="3600"/>
              <a:t>παραγωγής</a:t>
            </a:r>
          </a:p>
        </p:txBody>
      </p:sp>
      <p:sp>
        <p:nvSpPr>
          <p:cNvPr id="10" name="Θέση κειμένου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Μικροοικονομική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50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540403"/>
          </a:xfrm>
        </p:spPr>
        <p:txBody>
          <a:bodyPr>
            <a:noAutofit/>
          </a:bodyPr>
          <a:lstStyle/>
          <a:p>
            <a:r>
              <a:rPr lang="el-GR" sz="3600" smtClean="0"/>
              <a:t/>
            </a:r>
            <a:br>
              <a:rPr lang="el-GR" sz="3600" smtClean="0"/>
            </a:br>
            <a:r>
              <a:rPr lang="el-GR" sz="3600" smtClean="0"/>
              <a:t>ΠΑΡΑΓΩΓΙΚΟΤΗΤΑ </a:t>
            </a:r>
            <a:r>
              <a:rPr lang="el-GR" sz="3600"/>
              <a:t>(ΠΡΟΪΟΝ)  ΤΩΝ ΣΥΝΕΛΕΣΤΩΝ ΠΑΡΑΓΩΓΗΣ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79512" y="841276"/>
            <a:ext cx="8291264" cy="4968552"/>
          </a:xfrm>
        </p:spPr>
        <p:txBody>
          <a:bodyPr>
            <a:normAutofit fontScale="70000" lnSpcReduction="20000"/>
          </a:bodyPr>
          <a:lstStyle/>
          <a:p>
            <a:pPr algn="just"/>
            <a:endParaRPr lang="el-GR" smtClean="0"/>
          </a:p>
          <a:p>
            <a:pPr algn="just"/>
            <a:r>
              <a:rPr lang="el-GR" sz="4000" smtClean="0"/>
              <a:t>Συνολικό </a:t>
            </a:r>
            <a:r>
              <a:rPr lang="el-GR" sz="4000"/>
              <a:t>προϊόν (ΤΡήQ): η σχέση µεταξύ του συνολικού παραγόµενου προϊόντος και καθενός από τους συντελεστές παραγωγής, δηλαδή είναι η ποσότητα του προϊόντος που παράγεται, όταν οι ποσότητες  των  συντελεστών  είναι  σταθερές  </a:t>
            </a:r>
            <a:r>
              <a:rPr lang="el-GR" sz="4000" smtClean="0"/>
              <a:t>και µεταβάλλεται </a:t>
            </a:r>
            <a:r>
              <a:rPr lang="el-GR" sz="4000"/>
              <a:t>η ποσότητα ενός µόνο συντελεστή.</a:t>
            </a:r>
          </a:p>
          <a:p>
            <a:pPr algn="just"/>
            <a:r>
              <a:rPr lang="el-GR" sz="4000" smtClean="0"/>
              <a:t>Μέσο προϊόν (</a:t>
            </a:r>
            <a:r>
              <a:rPr lang="el-GR" sz="4000"/>
              <a:t>ΑΡ</a:t>
            </a:r>
            <a:r>
              <a:rPr lang="el-GR" sz="4000" smtClean="0"/>
              <a:t>): το πηλίκο του συνολικού προϊόντος προς τη συνολική ποσότητα του µεταβλητού </a:t>
            </a:r>
            <a:r>
              <a:rPr lang="el-GR" sz="4000"/>
              <a:t>συντελεστή.</a:t>
            </a:r>
          </a:p>
          <a:p>
            <a:pPr algn="just"/>
            <a:r>
              <a:rPr lang="el-GR" sz="4000" smtClean="0"/>
              <a:t>Οριακό προϊόν (</a:t>
            </a:r>
            <a:r>
              <a:rPr lang="el-GR" sz="4000"/>
              <a:t>ΜΡ</a:t>
            </a:r>
            <a:r>
              <a:rPr lang="el-GR" sz="4000" smtClean="0"/>
              <a:t>): η µεταβολή του συνολικού προϊόντος που </a:t>
            </a:r>
            <a:r>
              <a:rPr lang="el-GR" sz="4000"/>
              <a:t>προκύπτει από την αύξηση </a:t>
            </a:r>
            <a:r>
              <a:rPr lang="el-GR" sz="4000" smtClean="0"/>
              <a:t>κατά µια µονάδας της ποσότητας του µεταβλητού </a:t>
            </a:r>
            <a:r>
              <a:rPr lang="el-GR" sz="4000"/>
              <a:t>συντελεστή.</a:t>
            </a:r>
          </a:p>
          <a:p>
            <a:pPr marL="0" indent="0" algn="just">
              <a:buNone/>
            </a:pPr>
            <a:endParaRPr lang="el-GR"/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675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1632</TotalTime>
  <Words>1180</Words>
  <Application>Microsoft Office PowerPoint</Application>
  <PresentationFormat>On-screen Show (16:10)</PresentationFormat>
  <Paragraphs>191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Arial Unicode MS</vt:lpstr>
      <vt:lpstr>Arial</vt:lpstr>
      <vt:lpstr>Calibri</vt:lpstr>
      <vt:lpstr>Times New Roman</vt:lpstr>
      <vt:lpstr>Θέμα του Office</vt:lpstr>
      <vt:lpstr>Μικροοικονομική</vt:lpstr>
      <vt:lpstr>PowerPoint Presentation</vt:lpstr>
      <vt:lpstr>Άδειες Χρήσης</vt:lpstr>
      <vt:lpstr>Χρηματοδότηση</vt:lpstr>
      <vt:lpstr>Σκοποί  ενότητας</vt:lpstr>
      <vt:lpstr>Περιεχόμενα ενότητας</vt:lpstr>
      <vt:lpstr>Χρήση Διατάξεων</vt:lpstr>
      <vt:lpstr>Ενότητα 10 : Παραγωγικότητα συντελεστών παραγωγής</vt:lpstr>
      <vt:lpstr> ΠΑΡΑΓΩΓΙΚΟΤΗΤΑ (ΠΡΟΪΟΝ)  ΤΩΝ ΣΥΝΕΛΕΣΤΩΝ ΠΑΡΑΓΩΓΗΣ</vt:lpstr>
      <vt:lpstr>ΚΑΜΠΥΛΗ ΣΥΝΟΛΙΚΟΥ ΠΡΟΪΟΝΤΟΣ</vt:lpstr>
      <vt:lpstr> ΚΑΜΠΥΛΕΣ ΜΕΣΟΥ ΚΑΙ ΟΡΙΑΚΟΥ ΠΡΟΪΟΝΤΟΣ</vt:lpstr>
      <vt:lpstr>ΚΑΜΠΥΛΕΣ   ΠΡΟΪΟΝΤΟΣ:  ΠΑΡΑΤΗΡΗΣΕΙΣ</vt:lpstr>
      <vt:lpstr>ΚΑΜΠΥΛΕΣ   ΠΡΟΪΟΝΤΟΣ:  ΠΑΡΑΤΗΡΗΣΕΙΣ</vt:lpstr>
      <vt:lpstr>ΚΑΜΠΥΛΕΣ   ΠΡΟΪΟΝΤΟΣ:  ΠΑΡΑΤΗΡΗΣΕΙΣ</vt:lpstr>
      <vt:lpstr>ΣΥΝΤΕΛΕΣΤΗΣ ΠΑΡΑΓΩΓΗΣ: ΕΔΑΦΟΣ</vt:lpstr>
      <vt:lpstr>ΣΥΝΤΕΛΕΣΤΗΣ ΠΑΡΑΓΩΓΗΣ: ΕΡΓΑΣΙΑ</vt:lpstr>
      <vt:lpstr>ΣΥΝΤΕΛΕΣΤΗΣ ΠΑΡΑΓΩΓΗΣ: ΚΕΦΑΛΑΙΟ</vt:lpstr>
      <vt:lpstr>ΣΥΝΤΕΛΕΣΤΗΣ ΠΑΡΑΓΩΓΗΣ: ΚΕΦΑΛΑΙΟ</vt:lpstr>
      <vt:lpstr>ΕΞΕΛΙΞΗ ΤΗΣ ΠΑΡΑΓΩΓΗΣ</vt:lpstr>
      <vt:lpstr>ΕΞΕΛΙΞΗ ΤΗΣ ΠΑΡΑΓΩΓΗΣ: ΚΑΜΠΥΛΕΣ</vt:lpstr>
      <vt:lpstr>ΙΣΟΡΡΟΠΙΑ ΠΑΡΑΓΩΓΗΣ</vt:lpstr>
      <vt:lpstr>ΚΑΜΠΥΛΗ ΙΣΟΠΑΡΑΓΩΓΗΣ</vt:lpstr>
      <vt:lpstr>ΚΑΜΠΥΛΗ ΙΣΟΠΑΡΑΓΩΓΗΣ</vt:lpstr>
      <vt:lpstr>ΓΡΑΜΜΗ ΙΣΟΥ ΚΟΣΤΟΥΣ</vt:lpstr>
      <vt:lpstr>ΓΡΑΜΜΗ ΙΣΟΥ ΚΟΣΤΟΥΣ</vt:lpstr>
      <vt:lpstr>Βιβλιογραφία</vt:lpstr>
      <vt:lpstr>Σημείωμα Αναφοράς</vt:lpstr>
      <vt:lpstr>Σημείωμα Αδειοδότησης</vt:lpstr>
      <vt:lpstr>PowerPoint Presentation</vt:lpstr>
      <vt:lpstr>PowerPoint Presentation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mimis mimopoulos</cp:lastModifiedBy>
  <cp:revision>211</cp:revision>
  <dcterms:created xsi:type="dcterms:W3CDTF">2012-09-06T09:03:05Z</dcterms:created>
  <dcterms:modified xsi:type="dcterms:W3CDTF">2015-10-09T13:17:42Z</dcterms:modified>
</cp:coreProperties>
</file>