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89" r:id="rId3"/>
    <p:sldId id="257" r:id="rId4"/>
    <p:sldId id="259" r:id="rId5"/>
    <p:sldId id="261" r:id="rId6"/>
    <p:sldId id="265" r:id="rId7"/>
    <p:sldId id="274" r:id="rId8"/>
    <p:sldId id="296" r:id="rId9"/>
    <p:sldId id="297" r:id="rId10"/>
    <p:sldId id="298" r:id="rId11"/>
    <p:sldId id="320" r:id="rId12"/>
    <p:sldId id="299" r:id="rId13"/>
    <p:sldId id="282" r:id="rId14"/>
    <p:sldId id="283" r:id="rId15"/>
    <p:sldId id="285" r:id="rId16"/>
    <p:sldId id="301" r:id="rId17"/>
    <p:sldId id="302" r:id="rId18"/>
    <p:sldId id="303" r:id="rId19"/>
    <p:sldId id="306" r:id="rId20"/>
    <p:sldId id="305" r:id="rId21"/>
    <p:sldId id="304" r:id="rId22"/>
    <p:sldId id="308" r:id="rId23"/>
    <p:sldId id="307" r:id="rId24"/>
    <p:sldId id="309" r:id="rId25"/>
    <p:sldId id="310" r:id="rId26"/>
    <p:sldId id="311" r:id="rId27"/>
    <p:sldId id="314" r:id="rId28"/>
    <p:sldId id="313" r:id="rId29"/>
    <p:sldId id="290" r:id="rId30"/>
    <p:sldId id="291" r:id="rId31"/>
    <p:sldId id="292" r:id="rId32"/>
    <p:sldId id="293" r:id="rId33"/>
    <p:sldId id="294" r:id="rId34"/>
    <p:sldId id="295" r:id="rId35"/>
    <p:sldId id="280" r:id="rId36"/>
  </p:sldIdLst>
  <p:sldSz cx="9144000" cy="5715000" type="screen16x10"/>
  <p:notesSz cx="6858000" cy="9144000"/>
  <p:custDataLst>
    <p:tags r:id="rId3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03/11/2015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xmlns="" val="240446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xmlns="" val="325666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29</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30</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32</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33</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xmlns=""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dirty="0" smtClean="0"/>
              <a:t>Κλαδικά Λογιστικά Σχέδια</a:t>
            </a:r>
            <a:endParaRPr lang="el-GR"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4000" b="1" dirty="0" smtClean="0">
                <a:ea typeface="ＭＳ Ｐゴシック" pitchFamily="34" charset="-128"/>
              </a:rPr>
              <a:t>Τραπεζική Λογιστική</a:t>
            </a:r>
            <a:endParaRPr lang="el-GR" sz="4000" dirty="0" smtClean="0"/>
          </a:p>
          <a:p>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ea typeface="ＭＳ Ｐゴシック" pitchFamily="34" charset="-128"/>
              </a:rPr>
              <a:t>Τραπεζική Λογιστική</a:t>
            </a:r>
            <a:endParaRPr lang="el-GR" sz="4000" dirty="0" smtClean="0"/>
          </a:p>
        </p:txBody>
      </p:sp>
      <p:sp>
        <p:nvSpPr>
          <p:cNvPr id="5" name="4 - Θέση περιεχομένου"/>
          <p:cNvSpPr>
            <a:spLocks noGrp="1"/>
          </p:cNvSpPr>
          <p:nvPr>
            <p:ph idx="1"/>
          </p:nvPr>
        </p:nvSpPr>
        <p:spPr/>
        <p:txBody>
          <a:bodyPr>
            <a:noAutofit/>
          </a:bodyPr>
          <a:lstStyle/>
          <a:p>
            <a:pPr marL="0" indent="0">
              <a:buNone/>
            </a:pPr>
            <a:r>
              <a:rPr lang="el-GR" sz="2000" u="sng" dirty="0" smtClean="0">
                <a:ea typeface="ＭＳ Ｐゴシック" pitchFamily="34" charset="-128"/>
              </a:rPr>
              <a:t>Δομή και διάρθρωση του Κλαδικού Λογιστικού Σχεδίου Τραπεζών (ΚΛΣΤ )</a:t>
            </a:r>
          </a:p>
          <a:p>
            <a:pPr>
              <a:spcBef>
                <a:spcPct val="0"/>
              </a:spcBef>
              <a:buNone/>
            </a:pPr>
            <a:r>
              <a:rPr lang="en-US" sz="2000" dirty="0" smtClean="0">
                <a:cs typeface="Times New Roman" pitchFamily="18" charset="0"/>
              </a:rPr>
              <a:t> </a:t>
            </a:r>
            <a:r>
              <a:rPr lang="el-GR" sz="2000" dirty="0" smtClean="0">
                <a:cs typeface="Times New Roman" pitchFamily="18" charset="0"/>
              </a:rPr>
              <a:t>Οι δέκα αυτές ομάδες είναι οι παρακάτω:  </a:t>
            </a:r>
            <a:endParaRPr lang="el-GR" sz="2000" b="1" dirty="0" smtClean="0">
              <a:cs typeface="Times New Roman" pitchFamily="18" charset="0"/>
            </a:endParaRPr>
          </a:p>
          <a:p>
            <a:pPr>
              <a:spcBef>
                <a:spcPct val="0"/>
              </a:spcBef>
              <a:buFontTx/>
              <a:buNone/>
            </a:pPr>
            <a:r>
              <a:rPr lang="en-US" sz="2000" dirty="0" smtClean="0">
                <a:cs typeface="Times New Roman" pitchFamily="18" charset="0"/>
              </a:rPr>
              <a:t>	</a:t>
            </a:r>
            <a:r>
              <a:rPr lang="el-GR" sz="2000" dirty="0" smtClean="0">
                <a:cs typeface="Times New Roman" pitchFamily="18" charset="0"/>
              </a:rPr>
              <a:t>Ομάδα 1η : Πάγιο ενεργητικό</a:t>
            </a:r>
            <a:endParaRPr lang="el-GR" sz="2000" b="1" dirty="0" smtClean="0">
              <a:cs typeface="Times New Roman" pitchFamily="18" charset="0"/>
            </a:endParaRPr>
          </a:p>
          <a:p>
            <a:pPr>
              <a:spcBef>
                <a:spcPct val="0"/>
              </a:spcBef>
              <a:buFontTx/>
              <a:buNone/>
            </a:pPr>
            <a:r>
              <a:rPr lang="en-US" sz="2000" dirty="0" smtClean="0">
                <a:cs typeface="Times New Roman" pitchFamily="18" charset="0"/>
              </a:rPr>
              <a:t>	</a:t>
            </a:r>
            <a:r>
              <a:rPr lang="el-GR" sz="2000" dirty="0" smtClean="0">
                <a:cs typeface="Times New Roman" pitchFamily="18" charset="0"/>
              </a:rPr>
              <a:t> Ομάδα 2η : Χορηγήσεις </a:t>
            </a:r>
          </a:p>
          <a:p>
            <a:pPr>
              <a:spcBef>
                <a:spcPct val="0"/>
              </a:spcBef>
              <a:buFontTx/>
              <a:buNone/>
            </a:pPr>
            <a:r>
              <a:rPr lang="en-US" sz="2000" dirty="0" smtClean="0">
                <a:cs typeface="Times New Roman" pitchFamily="18" charset="0"/>
              </a:rPr>
              <a:t>	</a:t>
            </a:r>
            <a:r>
              <a:rPr lang="el-GR" sz="2000" dirty="0" smtClean="0">
                <a:cs typeface="Times New Roman" pitchFamily="18" charset="0"/>
              </a:rPr>
              <a:t>Ομάδα 3η : Απαιτήσεις, χρεόγραφα και διαθέσιμα</a:t>
            </a:r>
            <a:endParaRPr lang="el-GR" sz="2000" b="1" dirty="0" smtClean="0">
              <a:cs typeface="Times New Roman" pitchFamily="18" charset="0"/>
            </a:endParaRPr>
          </a:p>
          <a:p>
            <a:pPr>
              <a:spcBef>
                <a:spcPct val="0"/>
              </a:spcBef>
              <a:buFontTx/>
              <a:buNone/>
            </a:pPr>
            <a:r>
              <a:rPr lang="en-US" sz="2000" dirty="0" smtClean="0">
                <a:cs typeface="Times New Roman" pitchFamily="18" charset="0"/>
              </a:rPr>
              <a:t>	</a:t>
            </a:r>
            <a:r>
              <a:rPr lang="el-GR" sz="2000" dirty="0" smtClean="0">
                <a:cs typeface="Times New Roman" pitchFamily="18" charset="0"/>
              </a:rPr>
              <a:t>Ομάδα 4η : Καθαρή θέση, προβλέψεις και μακροπρόθεσμες υποχρεώσεις</a:t>
            </a:r>
            <a:endParaRPr lang="el-GR" sz="2000" b="1" dirty="0" smtClean="0">
              <a:cs typeface="Times New Roman" pitchFamily="18" charset="0"/>
            </a:endParaRPr>
          </a:p>
          <a:p>
            <a:pPr>
              <a:spcBef>
                <a:spcPct val="0"/>
              </a:spcBef>
              <a:buFontTx/>
              <a:buNone/>
            </a:pPr>
            <a:r>
              <a:rPr lang="en-US" sz="2000" dirty="0" smtClean="0">
                <a:cs typeface="Times New Roman" pitchFamily="18" charset="0"/>
              </a:rPr>
              <a:t>	</a:t>
            </a:r>
            <a:r>
              <a:rPr lang="el-GR" sz="2000" dirty="0" smtClean="0">
                <a:cs typeface="Times New Roman" pitchFamily="18" charset="0"/>
              </a:rPr>
              <a:t>Ομάδα 5η : Καταθέσεις και βραχυπρόθεσμες υποχρεώσεις</a:t>
            </a:r>
            <a:endParaRPr lang="el-GR" sz="2000" b="1" dirty="0" smtClean="0">
              <a:cs typeface="Times New Roman" pitchFamily="18" charset="0"/>
            </a:endParaRPr>
          </a:p>
          <a:p>
            <a:pPr>
              <a:spcBef>
                <a:spcPct val="0"/>
              </a:spcBef>
              <a:buFontTx/>
              <a:buNone/>
            </a:pPr>
            <a:r>
              <a:rPr lang="en-US" sz="2000" dirty="0" smtClean="0">
                <a:cs typeface="Times New Roman" pitchFamily="18" charset="0"/>
              </a:rPr>
              <a:t>	</a:t>
            </a:r>
            <a:r>
              <a:rPr lang="el-GR" sz="2000" dirty="0" smtClean="0">
                <a:cs typeface="Times New Roman" pitchFamily="18" charset="0"/>
              </a:rPr>
              <a:t>Ομάδα 6η : Οργανικά έξοδα </a:t>
            </a:r>
            <a:r>
              <a:rPr lang="el-GR" sz="2000" dirty="0" err="1" smtClean="0">
                <a:cs typeface="Times New Roman" pitchFamily="18" charset="0"/>
              </a:rPr>
              <a:t>κατ΄</a:t>
            </a:r>
            <a:r>
              <a:rPr lang="el-GR" sz="2000" dirty="0" smtClean="0">
                <a:cs typeface="Times New Roman" pitchFamily="18" charset="0"/>
              </a:rPr>
              <a:t> είδος</a:t>
            </a:r>
          </a:p>
          <a:p>
            <a:pPr>
              <a:spcBef>
                <a:spcPct val="0"/>
              </a:spcBef>
              <a:buFontTx/>
              <a:buNone/>
            </a:pPr>
            <a:r>
              <a:rPr lang="en-US" sz="2000" dirty="0" smtClean="0">
                <a:cs typeface="Times New Roman" pitchFamily="18" charset="0"/>
              </a:rPr>
              <a:t>	</a:t>
            </a:r>
            <a:r>
              <a:rPr lang="el-GR" sz="2000" dirty="0" smtClean="0">
                <a:cs typeface="Times New Roman" pitchFamily="18" charset="0"/>
              </a:rPr>
              <a:t>Ομάδα 7η : Οργανικά έσοδα </a:t>
            </a:r>
            <a:r>
              <a:rPr lang="el-GR" sz="2000" dirty="0" err="1" smtClean="0">
                <a:cs typeface="Times New Roman" pitchFamily="18" charset="0"/>
              </a:rPr>
              <a:t>κατ΄</a:t>
            </a:r>
            <a:r>
              <a:rPr lang="el-GR" sz="2000" dirty="0" smtClean="0">
                <a:cs typeface="Times New Roman" pitchFamily="18" charset="0"/>
              </a:rPr>
              <a:t> είδος</a:t>
            </a:r>
            <a:endParaRPr lang="el-GR" sz="2000" b="1" dirty="0" smtClean="0">
              <a:cs typeface="Times New Roman" pitchFamily="18" charset="0"/>
            </a:endParaRPr>
          </a:p>
          <a:p>
            <a:pPr>
              <a:spcBef>
                <a:spcPct val="0"/>
              </a:spcBef>
              <a:buFontTx/>
              <a:buNone/>
            </a:pPr>
            <a:r>
              <a:rPr lang="en-US" sz="2000" dirty="0" smtClean="0">
                <a:cs typeface="Times New Roman" pitchFamily="18" charset="0"/>
              </a:rPr>
              <a:t>	</a:t>
            </a:r>
            <a:r>
              <a:rPr lang="el-GR" sz="2000" dirty="0" smtClean="0">
                <a:cs typeface="Times New Roman" pitchFamily="18" charset="0"/>
              </a:rPr>
              <a:t>Ομάδα 8η : Λογαριασμοί αποτελεσμάτων</a:t>
            </a:r>
            <a:endParaRPr lang="el-GR" sz="2000" b="1" dirty="0" smtClean="0">
              <a:cs typeface="Times New Roman" pitchFamily="18" charset="0"/>
            </a:endParaRPr>
          </a:p>
          <a:p>
            <a:pPr>
              <a:spcBef>
                <a:spcPct val="0"/>
              </a:spcBef>
              <a:buFontTx/>
              <a:buNone/>
            </a:pPr>
            <a:r>
              <a:rPr lang="en-US" sz="2000" dirty="0" smtClean="0">
                <a:cs typeface="Times New Roman" pitchFamily="18" charset="0"/>
              </a:rPr>
              <a:t>	</a:t>
            </a:r>
            <a:r>
              <a:rPr lang="el-GR" sz="2000" dirty="0" smtClean="0">
                <a:cs typeface="Times New Roman" pitchFamily="18" charset="0"/>
              </a:rPr>
              <a:t>Ομάδα 9η : Αναλυτική λογιστική εκμετάλλευσης</a:t>
            </a:r>
            <a:endParaRPr lang="el-GR" sz="2000" b="1" dirty="0" smtClean="0">
              <a:cs typeface="Times New Roman" pitchFamily="18" charset="0"/>
            </a:endParaRPr>
          </a:p>
          <a:p>
            <a:pPr>
              <a:spcBef>
                <a:spcPct val="0"/>
              </a:spcBef>
              <a:buFontTx/>
              <a:buNone/>
            </a:pPr>
            <a:r>
              <a:rPr lang="en-US" sz="2000" dirty="0" smtClean="0">
                <a:cs typeface="Times New Roman" pitchFamily="18" charset="0"/>
              </a:rPr>
              <a:t>	</a:t>
            </a:r>
            <a:r>
              <a:rPr lang="el-GR" sz="2000" dirty="0" smtClean="0">
                <a:cs typeface="Times New Roman" pitchFamily="18" charset="0"/>
              </a:rPr>
              <a:t>Ομάδα 0η : Λογαριασμοί τάξεως </a:t>
            </a:r>
            <a:endParaRPr lang="en-US"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1"/>
          </p:nvPr>
        </p:nvSpPr>
        <p:spPr>
          <a:xfrm>
            <a:off x="179512" y="193204"/>
            <a:ext cx="8517632" cy="3972272"/>
          </a:xfrm>
        </p:spPr>
        <p:txBody>
          <a:bodyPr>
            <a:noAutofit/>
          </a:bodyPr>
          <a:lstStyle/>
          <a:p>
            <a:pPr algn="just">
              <a:lnSpc>
                <a:spcPct val="90000"/>
              </a:lnSpc>
              <a:buNone/>
            </a:pPr>
            <a:r>
              <a:rPr lang="el-GR" sz="2000" u="sng" dirty="0" smtClean="0">
                <a:ea typeface="ＭＳ Ｐゴシック" pitchFamily="34" charset="-128"/>
              </a:rPr>
              <a:t>Διαφορές μεταξύ του ΚΛΣΤ και ΕΓΛΣ</a:t>
            </a:r>
          </a:p>
          <a:p>
            <a:pPr algn="just">
              <a:lnSpc>
                <a:spcPct val="90000"/>
              </a:lnSpc>
              <a:buNone/>
            </a:pPr>
            <a:r>
              <a:rPr lang="el-GR" sz="2000" u="sng" dirty="0" smtClean="0">
                <a:ea typeface="ＭＳ Ｐゴシック" pitchFamily="34" charset="-128"/>
              </a:rPr>
              <a:t>Ομάδα 1</a:t>
            </a:r>
            <a:r>
              <a:rPr lang="el-GR" sz="2000" u="sng" baseline="30000" dirty="0" smtClean="0">
                <a:ea typeface="ＭＳ Ｐゴシック" pitchFamily="34" charset="-128"/>
              </a:rPr>
              <a:t>η</a:t>
            </a:r>
            <a:r>
              <a:rPr lang="el-GR" sz="2000" u="sng" dirty="0" smtClean="0">
                <a:ea typeface="ＭＳ Ｐゴシック" pitchFamily="34" charset="-128"/>
              </a:rPr>
              <a:t> (Πάγιο Ενεργητικό) </a:t>
            </a:r>
            <a:endParaRPr lang="el-GR" sz="2000" dirty="0" smtClean="0">
              <a:ea typeface="ＭＳ Ｐゴシック" pitchFamily="34" charset="-128"/>
            </a:endParaRPr>
          </a:p>
          <a:p>
            <a:pPr algn="just">
              <a:lnSpc>
                <a:spcPct val="90000"/>
              </a:lnSpc>
            </a:pPr>
            <a:r>
              <a:rPr lang="el-GR" sz="2000" dirty="0" smtClean="0">
                <a:ea typeface="ＭＳ Ｐゴシック" pitchFamily="34" charset="-128"/>
              </a:rPr>
              <a:t>Οι συμμετοχές των τραπεζών απεικονίζονται στο λογαριασμό με κωδικό 17 ενώ σύμφωνα με το ΕΓΛΣ αυτές για τις Α.Ε. απεικονίζονται στο λογαριασμό με κωδικό 18 (Συμμετοχές και λοιπές μακροπρόθεσμες απαιτήσεις). </a:t>
            </a:r>
          </a:p>
          <a:p>
            <a:pPr algn="just">
              <a:lnSpc>
                <a:spcPct val="90000"/>
              </a:lnSpc>
            </a:pPr>
            <a:r>
              <a:rPr lang="el-GR" sz="2000" dirty="0" smtClean="0">
                <a:ea typeface="ＭＳ Ｐゴシック" pitchFamily="34" charset="-128"/>
              </a:rPr>
              <a:t>Η αποτίμηση των συμμετοχών και των χρεογράφων των τραπεζών γίνεται στη συνολικά χαμηλότερη αξία μεταξύ της τρέχουσας και της αξίας κτήσεως αντί της κατ’ είδος χαμηλότερης αξίας που προβλέπεται στις ανώνυμες εταιρίες. </a:t>
            </a:r>
          </a:p>
          <a:p>
            <a:pPr algn="just">
              <a:lnSpc>
                <a:spcPct val="90000"/>
              </a:lnSpc>
            </a:pPr>
            <a:r>
              <a:rPr lang="el-GR" sz="2000" dirty="0" smtClean="0">
                <a:ea typeface="ＭＳ Ｐゴシック" pitchFamily="34" charset="-128"/>
              </a:rPr>
              <a:t>Τα αποτελέσματα από την πώληση συμμετοχών των τραπεζών θεωρούνται ανόργανα αποτελέσματα και καταχωρούνται στον λογαριασμό 81 (έκτακτα και ανόργανα αποτελέσματα) ενώ σύμφωνα με το ΕΓΛΣ αυτά καταχωρούνται είτε στον λογαριασμό 76 είτε στον 64 (όταν προκύπτει κέρδος από την συναλλαγή στον 76.04 - διαφορές (κέρδη) από πώληση συμμετοχών και χρεογράφων ενώ όταν η συναλλαγή είναι ζημιογόνα στον 64.12 - διαφορές (ζημίες) από πώληση συμμετοχών και χρεογράφων). </a:t>
            </a:r>
          </a:p>
          <a:p>
            <a:pPr algn="just">
              <a:buNone/>
            </a:pPr>
            <a:endParaRPr lang="en-US" sz="2000" dirty="0"/>
          </a:p>
        </p:txBody>
      </p:sp>
      <p:sp>
        <p:nvSpPr>
          <p:cNvPr id="5" name="4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ea typeface="ＭＳ Ｐゴシック" pitchFamily="34" charset="-128"/>
              </a:rPr>
              <a:t>Τραπεζική Λογιστική</a:t>
            </a:r>
            <a:endParaRPr lang="el-GR" sz="4000" dirty="0"/>
          </a:p>
        </p:txBody>
      </p:sp>
      <p:sp>
        <p:nvSpPr>
          <p:cNvPr id="3" name="Θέση περιεχομένου 2"/>
          <p:cNvSpPr>
            <a:spLocks noGrp="1"/>
          </p:cNvSpPr>
          <p:nvPr>
            <p:ph idx="1"/>
          </p:nvPr>
        </p:nvSpPr>
        <p:spPr>
          <a:xfrm>
            <a:off x="467544" y="1345332"/>
            <a:ext cx="8229600" cy="4176464"/>
          </a:xfrm>
        </p:spPr>
        <p:txBody>
          <a:bodyPr>
            <a:noAutofit/>
          </a:bodyPr>
          <a:lstStyle/>
          <a:p>
            <a:pPr marL="0" indent="0" algn="just">
              <a:lnSpc>
                <a:spcPct val="80000"/>
              </a:lnSpc>
              <a:buFontTx/>
              <a:buNone/>
            </a:pPr>
            <a:r>
              <a:rPr lang="el-GR" sz="2000" u="sng" dirty="0" smtClean="0">
                <a:ea typeface="ＭＳ Ｐゴシック" pitchFamily="34" charset="-128"/>
              </a:rPr>
              <a:t>Διαφορές μεταξύ του ΚΛΣΤ και ΕΓΛΣ (συνέχεια)</a:t>
            </a:r>
          </a:p>
          <a:p>
            <a:pPr marL="0" indent="0" algn="just">
              <a:lnSpc>
                <a:spcPct val="80000"/>
              </a:lnSpc>
              <a:buFontTx/>
              <a:buNone/>
            </a:pPr>
            <a:r>
              <a:rPr lang="el-GR" sz="2000" u="sng" dirty="0" smtClean="0">
                <a:ea typeface="ＭＳ Ｐゴシック" pitchFamily="34" charset="-128"/>
              </a:rPr>
              <a:t>Ομάδα 2</a:t>
            </a:r>
            <a:r>
              <a:rPr lang="el-GR" sz="2000" u="sng" baseline="30000" dirty="0" smtClean="0">
                <a:ea typeface="ＭＳ Ｐゴシック" pitchFamily="34" charset="-128"/>
              </a:rPr>
              <a:t>η</a:t>
            </a:r>
            <a:r>
              <a:rPr lang="el-GR" sz="2000" u="sng" dirty="0" smtClean="0">
                <a:ea typeface="ＭＳ Ｐゴシック" pitchFamily="34" charset="-128"/>
              </a:rPr>
              <a:t> (Χορηγήσεις στο ΚΛΣΤ και Αποθέματα στο ΕΓΛΣ)</a:t>
            </a:r>
            <a:endParaRPr lang="el-GR" sz="2000" dirty="0" smtClean="0">
              <a:ea typeface="ＭＳ Ｐゴシック" pitchFamily="34" charset="-128"/>
            </a:endParaRPr>
          </a:p>
          <a:p>
            <a:pPr marL="0" indent="0" algn="just">
              <a:lnSpc>
                <a:spcPct val="80000"/>
              </a:lnSpc>
              <a:buNone/>
            </a:pPr>
            <a:r>
              <a:rPr lang="el-GR" sz="2000" dirty="0" smtClean="0">
                <a:ea typeface="ＭＳ Ｐゴシック" pitchFamily="34" charset="-128"/>
              </a:rPr>
              <a:t>Η 2</a:t>
            </a:r>
            <a:r>
              <a:rPr lang="el-GR" sz="2000" baseline="30000" dirty="0" smtClean="0">
                <a:ea typeface="ＭＳ Ｐゴシック" pitchFamily="34" charset="-128"/>
              </a:rPr>
              <a:t>η</a:t>
            </a:r>
            <a:r>
              <a:rPr lang="el-GR" sz="2000" dirty="0" smtClean="0">
                <a:ea typeface="ＭＳ Ｐゴシック" pitchFamily="34" charset="-128"/>
              </a:rPr>
              <a:t> ομάδα στο ΕΓΛΣ περιλαμβάνει τα αποθέματα που διατηρεί η εταιρία (είτε αυτά είναι έτοιμα εμπορεύματα προς πώληση, είτε προϊόντα σε στάδιο κατεργασίας, είτε πρώτες και βοηθητικές ύλες). </a:t>
            </a:r>
          </a:p>
          <a:p>
            <a:pPr marL="0" indent="0" algn="just">
              <a:lnSpc>
                <a:spcPct val="80000"/>
              </a:lnSpc>
              <a:buNone/>
            </a:pPr>
            <a:r>
              <a:rPr lang="el-GR" sz="2000" dirty="0" smtClean="0">
                <a:ea typeface="ＭＳ Ｐゴシック" pitchFamily="34" charset="-128"/>
              </a:rPr>
              <a:t>Οι τράπεζες όμως από την φύση των εργασιών τους δεν διατηρούν σημαντικά αποθέματα για την υποστήριξη της λειτουργίας τους με αποτέλεσμα δεν θεωρήθηκε σκόπιμο τα αποθέματα να καταλαμβάνουν ολόκληρη ομάδα λογαριασμών. Αφού λοιπόν η 2</a:t>
            </a:r>
            <a:r>
              <a:rPr lang="el-GR" sz="2000" baseline="30000" dirty="0" smtClean="0">
                <a:ea typeface="ＭＳ Ｐゴシック" pitchFamily="34" charset="-128"/>
              </a:rPr>
              <a:t>η</a:t>
            </a:r>
            <a:r>
              <a:rPr lang="el-GR" sz="2000" dirty="0" smtClean="0">
                <a:ea typeface="ＭＳ Ｐゴシック" pitchFamily="34" charset="-128"/>
              </a:rPr>
              <a:t> ομάδα ελευθερώθηκε σε αυτή παρακολουθούνται οι χορηγήσεις που διαδραματίζουν έναν ιδιαίτερα σημαντικό ρόλο στην λειτουργία κάθε τραπεζικού φορέα. </a:t>
            </a:r>
          </a:p>
          <a:p>
            <a:pPr marL="0" indent="0" algn="just">
              <a:lnSpc>
                <a:spcPct val="80000"/>
              </a:lnSpc>
              <a:buNone/>
            </a:pPr>
            <a:endParaRPr lang="el-GR" sz="20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7544" y="121196"/>
            <a:ext cx="8229600" cy="952500"/>
          </a:xfrm>
        </p:spPr>
        <p:txBody>
          <a:bodyPr>
            <a:normAutofit/>
          </a:bodyPr>
          <a:lstStyle/>
          <a:p>
            <a:r>
              <a:rPr lang="el-GR" sz="4000" dirty="0" smtClean="0">
                <a:ea typeface="ＭＳ Ｐゴシック" pitchFamily="34" charset="-128"/>
              </a:rPr>
              <a:t>Τραπεζική Λογιστική</a:t>
            </a:r>
            <a:endParaRPr lang="el-GR" sz="4000" dirty="0"/>
          </a:p>
        </p:txBody>
      </p:sp>
      <p:sp>
        <p:nvSpPr>
          <p:cNvPr id="12" name="Content Placeholder 11"/>
          <p:cNvSpPr>
            <a:spLocks noGrp="1"/>
          </p:cNvSpPr>
          <p:nvPr>
            <p:ph idx="1"/>
          </p:nvPr>
        </p:nvSpPr>
        <p:spPr>
          <a:xfrm>
            <a:off x="323528" y="913284"/>
            <a:ext cx="8147248" cy="3853611"/>
          </a:xfrm>
        </p:spPr>
        <p:txBody>
          <a:bodyPr>
            <a:noAutofit/>
          </a:bodyPr>
          <a:lstStyle/>
          <a:p>
            <a:pPr algn="just">
              <a:lnSpc>
                <a:spcPct val="75000"/>
              </a:lnSpc>
              <a:buNone/>
            </a:pPr>
            <a:r>
              <a:rPr lang="el-GR" sz="2000" u="sng" dirty="0" smtClean="0">
                <a:ea typeface="ＭＳ Ｐゴシック" pitchFamily="34" charset="-128"/>
              </a:rPr>
              <a:t>Διαφορές μεταξύ του ΚΛΣΤ και ΕΓΛΣ (συνέχεια)</a:t>
            </a:r>
          </a:p>
          <a:p>
            <a:pPr algn="just">
              <a:lnSpc>
                <a:spcPct val="75000"/>
              </a:lnSpc>
              <a:buFontTx/>
              <a:buNone/>
            </a:pPr>
            <a:r>
              <a:rPr lang="el-GR" sz="2000" u="sng" dirty="0" smtClean="0">
                <a:ea typeface="ＭＳ Ｐゴシック" pitchFamily="34" charset="-128"/>
              </a:rPr>
              <a:t>Ομάδα 3</a:t>
            </a:r>
            <a:r>
              <a:rPr lang="el-GR" sz="2000" u="sng" baseline="30000" dirty="0" smtClean="0">
                <a:ea typeface="ＭＳ Ｐゴシック" pitchFamily="34" charset="-128"/>
              </a:rPr>
              <a:t>η</a:t>
            </a:r>
            <a:r>
              <a:rPr lang="el-GR" sz="2000" u="sng" dirty="0" smtClean="0">
                <a:ea typeface="ＭＳ Ｐゴシック" pitchFamily="34" charset="-128"/>
              </a:rPr>
              <a:t> (Απαιτήσεις) </a:t>
            </a:r>
            <a:endParaRPr lang="el-GR" sz="2000" dirty="0" smtClean="0">
              <a:ea typeface="ＭＳ Ｐゴシック" pitchFamily="34" charset="-128"/>
            </a:endParaRPr>
          </a:p>
          <a:p>
            <a:pPr algn="just">
              <a:lnSpc>
                <a:spcPct val="75000"/>
              </a:lnSpc>
            </a:pPr>
            <a:r>
              <a:rPr lang="el-GR" sz="2000" dirty="0" smtClean="0">
                <a:ea typeface="ＭＳ Ｐゴシック" pitchFamily="34" charset="-128"/>
              </a:rPr>
              <a:t>Στο ΕΓΛΣ ο λογαριασμός 30 περιλαμβάνει τους πελάτες κάθε εταιρίας ενώ στο ΚΛΣΤ απεικονίζονται οι απαιτήσεις των τραπεζών (εκτός χορηγήσεων) από προμήθειες εγγυητικών επιστολών, από μισθώματα θυρίδων, από αναδοχές για εισαγωγή εταιριών σε οργανωμένα χρηματιστήρια, από παροχή συμβουλευτικών εργασιών σε πελάτες της καθώς και από την κεντρική τράπεζα της χώρας λόγω εξοφλήσεως από την τράπεζα ομολόγων του Δημοσίου ή έντοκων γραμματίων του. </a:t>
            </a:r>
          </a:p>
          <a:p>
            <a:pPr algn="just">
              <a:lnSpc>
                <a:spcPct val="75000"/>
              </a:lnSpc>
            </a:pPr>
            <a:r>
              <a:rPr lang="el-GR" sz="2000" dirty="0" smtClean="0">
                <a:ea typeface="ＭＳ Ｐゴシック" pitchFamily="34" charset="-128"/>
              </a:rPr>
              <a:t>Στο ΕΓΛΣ ο λογαριασμός 31 περιλαμβάνει τα γραμμάτια εισπρακτέα της εταιρίας από τους πελάτες της ενώ στο ΚΛΣΤ τα έντοκα γραμμάτια του ελληνικού δημοσίου (στο ΕΓΛΣ αυτά παρακολουθούνται στο λογαριασμό 34 - Χρεόγραφα).</a:t>
            </a:r>
          </a:p>
          <a:p>
            <a:pPr algn="just">
              <a:lnSpc>
                <a:spcPct val="75000"/>
              </a:lnSpc>
            </a:pPr>
            <a:r>
              <a:rPr lang="el-GR" sz="2000" dirty="0" smtClean="0">
                <a:ea typeface="ＭＳ Ｐゴシック" pitchFamily="34" charset="-128"/>
              </a:rPr>
              <a:t>Στο ΕΓΛΣ οι λογαριασμοί 32 και 33 παρακολουθούν τις παραγγελίες στο εξωτερικό καθώς και του διαφόρους χρεώστες ενώ στο ΚΛΣΤ οι λογαριασμοί αυτοί είναι κενοί για να χρησιμοποιηθούν αν αποφασισθεί σε μελλοντικό χρόνο. </a:t>
            </a:r>
          </a:p>
          <a:p>
            <a:pPr algn="just">
              <a:lnSpc>
                <a:spcPct val="75000"/>
              </a:lnSpc>
              <a:buNone/>
            </a:pPr>
            <a:endParaRPr lang="el-GR"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13</a:t>
            </a:fld>
            <a:endParaRPr lang="el-GR" dirty="0"/>
          </a:p>
        </p:txBody>
      </p:sp>
    </p:spTree>
    <p:extLst>
      <p:ext uri="{BB962C8B-B14F-4D97-AF65-F5344CB8AC3E}">
        <p14:creationId xmlns:p14="http://schemas.microsoft.com/office/powerpoint/2010/main" xmlns="" val="2998921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87"/>
            <a:ext cx="8229600" cy="952500"/>
          </a:xfrm>
        </p:spPr>
        <p:txBody>
          <a:bodyPr>
            <a:normAutofit/>
          </a:bodyPr>
          <a:lstStyle/>
          <a:p>
            <a:r>
              <a:rPr lang="el-GR" sz="3600" dirty="0" smtClean="0">
                <a:ea typeface="ＭＳ Ｐゴシック" pitchFamily="34" charset="-128"/>
              </a:rPr>
              <a:t>Τραπεζική Λογιστική</a:t>
            </a:r>
            <a:endParaRPr lang="el-GR" sz="3600" dirty="0"/>
          </a:p>
        </p:txBody>
      </p:sp>
      <p:sp>
        <p:nvSpPr>
          <p:cNvPr id="3" name="Content Placeholder 2"/>
          <p:cNvSpPr>
            <a:spLocks noGrp="1"/>
          </p:cNvSpPr>
          <p:nvPr>
            <p:ph idx="1"/>
          </p:nvPr>
        </p:nvSpPr>
        <p:spPr>
          <a:xfrm>
            <a:off x="457200" y="1057300"/>
            <a:ext cx="8229600" cy="3771636"/>
          </a:xfrm>
        </p:spPr>
        <p:txBody>
          <a:bodyPr>
            <a:noAutofit/>
          </a:bodyPr>
          <a:lstStyle/>
          <a:p>
            <a:pPr algn="just">
              <a:buNone/>
            </a:pPr>
            <a:r>
              <a:rPr lang="el-GR" sz="2000" u="sng" dirty="0" smtClean="0">
                <a:ea typeface="ＭＳ Ｐゴシック" pitchFamily="34" charset="-128"/>
              </a:rPr>
              <a:t>Διαφορές μεταξύ του ΚΛΣΤ και ΕΓΛΣ (συνέχεια)</a:t>
            </a:r>
            <a:endParaRPr lang="el-GR" sz="2000" dirty="0" smtClean="0">
              <a:ea typeface="ＭＳ Ｐゴシック" pitchFamily="34" charset="-128"/>
            </a:endParaRPr>
          </a:p>
          <a:p>
            <a:pPr algn="just"/>
            <a:r>
              <a:rPr lang="el-GR" sz="2000" dirty="0" smtClean="0">
                <a:ea typeface="ＭＳ Ｐゴシック" pitchFamily="34" charset="-128"/>
              </a:rPr>
              <a:t>Ο λογαριασμός 37 στο ΕΓΛΣ είναι κενός ενώ στο ΚΛΣΤ παρακολουθεί ορισμένες ειδικές καταθέσεις στην κεντρική τράπεζα που έχουν δημιουργηθεί παλαιότερα με αποφάσεις των νομισματικών αρχών για την χρηματοδότηση συγκεκριμένων κλάδων της οικονομίας. </a:t>
            </a:r>
          </a:p>
          <a:p>
            <a:pPr algn="just"/>
            <a:r>
              <a:rPr lang="el-GR" sz="2000" dirty="0" smtClean="0">
                <a:ea typeface="ＭＳ Ｐゴシック" pitchFamily="34" charset="-128"/>
              </a:rPr>
              <a:t>Ο λογαριασμός 39 στο ΕΓΛΣ παρακολουθεί τις απαιτήσεις και τα διαθέσιμα των υποκαταστημάτων των εταιριών ενώ στο ΚΛΣΤ τις απαιτήσεις που μπορεί να προέρχονται από τους μετόχους (για κάλυψη του μετοχικού κεφαλαίου), από προμερίσματα καθώς και από χρηματικές διευκολύνσεις στο προσωπικό.</a:t>
            </a:r>
          </a:p>
          <a:p>
            <a:pPr algn="just">
              <a:buNone/>
            </a:pPr>
            <a:endParaRPr lang="en-GB"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14</a:t>
            </a:fld>
            <a:endParaRPr lang="el-GR"/>
          </a:p>
        </p:txBody>
      </p:sp>
    </p:spTree>
    <p:extLst>
      <p:ext uri="{BB962C8B-B14F-4D97-AF65-F5344CB8AC3E}">
        <p14:creationId xmlns:p14="http://schemas.microsoft.com/office/powerpoint/2010/main" xmlns="" val="4076666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ea typeface="ＭＳ Ｐゴシック" pitchFamily="34" charset="-128"/>
              </a:rPr>
              <a:t>Τραπεζική Λογιστική</a:t>
            </a:r>
            <a:endParaRPr lang="el-GR" sz="3600" dirty="0" smtClean="0"/>
          </a:p>
        </p:txBody>
      </p:sp>
      <p:sp>
        <p:nvSpPr>
          <p:cNvPr id="3" name="Content Placeholder 2"/>
          <p:cNvSpPr>
            <a:spLocks noGrp="1"/>
          </p:cNvSpPr>
          <p:nvPr>
            <p:ph idx="1"/>
          </p:nvPr>
        </p:nvSpPr>
        <p:spPr>
          <a:xfrm>
            <a:off x="179512" y="1201316"/>
            <a:ext cx="8517632" cy="3771636"/>
          </a:xfrm>
        </p:spPr>
        <p:txBody>
          <a:bodyPr>
            <a:noAutofit/>
          </a:bodyPr>
          <a:lstStyle/>
          <a:p>
            <a:pPr>
              <a:lnSpc>
                <a:spcPct val="70000"/>
              </a:lnSpc>
              <a:buNone/>
            </a:pPr>
            <a:r>
              <a:rPr lang="el-GR" sz="2000" u="sng" dirty="0" smtClean="0">
                <a:ea typeface="ＭＳ Ｐゴシック" pitchFamily="34" charset="-128"/>
              </a:rPr>
              <a:t>Διαφορές μεταξύ του ΚΛΣΤ και ΕΓΛΣ (συνέχεια)</a:t>
            </a:r>
          </a:p>
          <a:p>
            <a:pPr>
              <a:buFontTx/>
              <a:buNone/>
            </a:pPr>
            <a:r>
              <a:rPr lang="el-GR" sz="2000" u="sng" dirty="0" smtClean="0">
                <a:ea typeface="ＭＳ Ｐゴシック" pitchFamily="34" charset="-128"/>
              </a:rPr>
              <a:t>Ομάδα 4</a:t>
            </a:r>
            <a:r>
              <a:rPr lang="el-GR" sz="2000" u="sng" baseline="30000" dirty="0" smtClean="0">
                <a:ea typeface="ＭＳ Ｐゴシック" pitchFamily="34" charset="-128"/>
              </a:rPr>
              <a:t>η</a:t>
            </a:r>
            <a:r>
              <a:rPr lang="el-GR" sz="2000" u="sng" dirty="0" smtClean="0">
                <a:ea typeface="ＭＳ Ｐゴシック" pitchFamily="34" charset="-128"/>
              </a:rPr>
              <a:t> (Καθαρή Θέση - Μακροπρόθεσμες Υποχρεώσεις) </a:t>
            </a:r>
            <a:endParaRPr lang="el-GR" sz="2000" dirty="0" smtClean="0">
              <a:ea typeface="ＭＳ Ｐゴシック" pitchFamily="34" charset="-128"/>
            </a:endParaRPr>
          </a:p>
          <a:p>
            <a:pPr algn="just"/>
            <a:r>
              <a:rPr lang="el-GR" sz="2000" dirty="0" smtClean="0">
                <a:ea typeface="ＭＳ Ｐゴシック" pitchFamily="34" charset="-128"/>
              </a:rPr>
              <a:t>Οι λογαριασμοί στο ΚΛΣΤ 46 (Συναλλαγματική θέση) και 47 (Αποθέματα ξένων τραπεζογραμματίων) δεν υπάρχουν στο ΕΓΛΣ στο οποίο οι δύο λογαριασμοί αυτοί είναι κενοί.</a:t>
            </a:r>
          </a:p>
          <a:p>
            <a:pPr>
              <a:buFontTx/>
              <a:buNone/>
            </a:pPr>
            <a:r>
              <a:rPr lang="el-GR" sz="2000" dirty="0" smtClean="0">
                <a:ea typeface="ＭＳ Ｐゴシック" pitchFamily="34" charset="-128"/>
              </a:rPr>
              <a:t>	</a:t>
            </a:r>
            <a:r>
              <a:rPr lang="el-GR" sz="2000" u="sng" dirty="0" smtClean="0">
                <a:ea typeface="ＭＳ Ｐゴシック" pitchFamily="34" charset="-128"/>
              </a:rPr>
              <a:t>Ομάδα 5</a:t>
            </a:r>
            <a:r>
              <a:rPr lang="el-GR" sz="2000" u="sng" baseline="30000" dirty="0" smtClean="0">
                <a:ea typeface="ＭＳ Ｐゴシック" pitchFamily="34" charset="-128"/>
              </a:rPr>
              <a:t>η</a:t>
            </a:r>
            <a:r>
              <a:rPr lang="el-GR" sz="2000" u="sng" dirty="0" smtClean="0">
                <a:ea typeface="ＭＳ Ｐゴシック" pitchFamily="34" charset="-128"/>
              </a:rPr>
              <a:t> (Καταθέσεις - Βραχυπρόθεσμες Υποχρεώσεις στο ΚΛΣΤ και Βραχυπρόθεσμες υποχρεώσεις στο ΕΓΛΣ) </a:t>
            </a:r>
            <a:endParaRPr lang="el-GR" sz="2000" dirty="0" smtClean="0">
              <a:ea typeface="ＭＳ Ｐゴシック" pitchFamily="34" charset="-128"/>
            </a:endParaRPr>
          </a:p>
          <a:p>
            <a:pPr algn="just"/>
            <a:r>
              <a:rPr lang="el-GR" sz="2000" dirty="0" smtClean="0">
                <a:ea typeface="ＭＳ Ｐゴシック" pitchFamily="34" charset="-128"/>
              </a:rPr>
              <a:t>Στο ΚΛΣΤ η ομάδα αυτή είναι πολύ σημαντική διότι περιλαμβάνονται ανά λογαριασμό όλες οι μορφές καταθέσεων που αποδέχεται η τράπεζα από τους πελάτες της ενώ στο ΕΓΛΣ στην ομάδα αυτή παρακολουθούνται οι λογαριασμοί των προμηθευτών, των γραμματίων πληρωτέων, των βραχυπρόθεσμων υποχρεώσεων προς τράπεζες και των διαφόρων άλλων πιστωτών</a:t>
            </a:r>
            <a:endParaRPr lang="el-GR" sz="2000" u="sng" dirty="0" smtClean="0">
              <a:ea typeface="ＭＳ Ｐゴシック" pitchFamily="34" charset="-128"/>
            </a:endParaRPr>
          </a:p>
          <a:p>
            <a:pPr>
              <a:lnSpc>
                <a:spcPct val="70000"/>
              </a:lnSpc>
              <a:buNone/>
            </a:pPr>
            <a:endParaRPr lang="el-GR"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15</a:t>
            </a:fld>
            <a:endParaRPr lang="el-GR"/>
          </a:p>
        </p:txBody>
      </p:sp>
    </p:spTree>
    <p:extLst>
      <p:ext uri="{BB962C8B-B14F-4D97-AF65-F5344CB8AC3E}">
        <p14:creationId xmlns:p14="http://schemas.microsoft.com/office/powerpoint/2010/main" xmlns="" val="3976956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a:bodyPr>
          <a:lstStyle/>
          <a:p>
            <a:r>
              <a:rPr lang="el-GR" sz="3600" dirty="0" smtClean="0">
                <a:ea typeface="ＭＳ Ｐゴシック" pitchFamily="34" charset="-128"/>
              </a:rPr>
              <a:t>Τραπεζική Λογιστική</a:t>
            </a:r>
            <a:endParaRPr lang="el-GR" sz="3600" dirty="0" smtClean="0"/>
          </a:p>
        </p:txBody>
      </p:sp>
      <p:sp>
        <p:nvSpPr>
          <p:cNvPr id="7" name="6 - Θέση περιεχομένου"/>
          <p:cNvSpPr>
            <a:spLocks noGrp="1"/>
          </p:cNvSpPr>
          <p:nvPr>
            <p:ph idx="1"/>
          </p:nvPr>
        </p:nvSpPr>
        <p:spPr>
          <a:xfrm>
            <a:off x="323528" y="1333500"/>
            <a:ext cx="8363272" cy="3771636"/>
          </a:xfrm>
        </p:spPr>
        <p:txBody>
          <a:bodyPr>
            <a:noAutofit/>
          </a:bodyPr>
          <a:lstStyle/>
          <a:p>
            <a:pPr algn="just">
              <a:lnSpc>
                <a:spcPct val="80000"/>
              </a:lnSpc>
              <a:buNone/>
            </a:pPr>
            <a:r>
              <a:rPr lang="el-GR" sz="2000" u="sng" dirty="0" smtClean="0">
                <a:ea typeface="ＭＳ Ｐゴシック" pitchFamily="34" charset="-128"/>
              </a:rPr>
              <a:t>Διαφορές μεταξύ του ΚΛΣΤ και ΕΓΛΣ (συνέχεια)</a:t>
            </a:r>
          </a:p>
          <a:p>
            <a:pPr algn="just">
              <a:lnSpc>
                <a:spcPct val="80000"/>
              </a:lnSpc>
              <a:buFontTx/>
              <a:buNone/>
            </a:pPr>
            <a:r>
              <a:rPr lang="el-GR" sz="2000" u="sng" dirty="0" smtClean="0">
                <a:ea typeface="ＭＳ Ｐゴシック" pitchFamily="34" charset="-128"/>
              </a:rPr>
              <a:t>Ομάδα 6</a:t>
            </a:r>
            <a:r>
              <a:rPr lang="el-GR" sz="2000" u="sng" baseline="30000" dirty="0" smtClean="0">
                <a:ea typeface="ＭＳ Ｐゴシック" pitchFamily="34" charset="-128"/>
              </a:rPr>
              <a:t>η</a:t>
            </a:r>
            <a:r>
              <a:rPr lang="el-GR" sz="2000" u="sng" dirty="0" smtClean="0">
                <a:ea typeface="ＭＳ Ｐゴシック" pitchFamily="34" charset="-128"/>
              </a:rPr>
              <a:t> (Οργανικά Έξοδα) </a:t>
            </a:r>
            <a:endParaRPr lang="el-GR" sz="2000" dirty="0" smtClean="0">
              <a:ea typeface="ＭＳ Ｐゴシック" pitchFamily="34" charset="-128"/>
            </a:endParaRPr>
          </a:p>
          <a:p>
            <a:pPr algn="just">
              <a:lnSpc>
                <a:spcPct val="80000"/>
              </a:lnSpc>
            </a:pPr>
            <a:r>
              <a:rPr lang="el-GR" sz="2000" dirty="0" smtClean="0">
                <a:ea typeface="ＭＳ Ｐゴシック" pitchFamily="34" charset="-128"/>
              </a:rPr>
              <a:t>Στο ΚΛΣΤ στο λογαριασμό με κωδικό 68 (προβλέψεις εκμεταλλεύσεως) καταχωρούνται οι προβλέψεις των τραπεζών για τις επισφαλείς τους απαιτήσεις που αποτελούν για αυτές οργανικό έξοδο ενώ στο ΕΓΛΣ οι επισφαλείς αυτές απαιτήσεις των εταιριών καταχωρούνται στο λογαριασμό με κωδικό 83.11 (προβλέψεις για επισφαλείς απαιτήσεις). </a:t>
            </a:r>
          </a:p>
          <a:p>
            <a:pPr algn="just">
              <a:lnSpc>
                <a:spcPct val="80000"/>
              </a:lnSpc>
              <a:buFontTx/>
              <a:buNone/>
            </a:pPr>
            <a:r>
              <a:rPr lang="el-GR" sz="2000" dirty="0" smtClean="0">
                <a:ea typeface="ＭＳ Ｐゴシック" pitchFamily="34" charset="-128"/>
              </a:rPr>
              <a:t>	</a:t>
            </a:r>
            <a:r>
              <a:rPr lang="el-GR" sz="2000" u="sng" dirty="0" smtClean="0">
                <a:ea typeface="ＭＳ Ｐゴシック" pitchFamily="34" charset="-128"/>
              </a:rPr>
              <a:t>Ομάδα 7</a:t>
            </a:r>
            <a:r>
              <a:rPr lang="el-GR" sz="2000" u="sng" baseline="30000" dirty="0" smtClean="0">
                <a:ea typeface="ＭＳ Ｐゴシック" pitchFamily="34" charset="-128"/>
              </a:rPr>
              <a:t>η</a:t>
            </a:r>
            <a:r>
              <a:rPr lang="el-GR" sz="2000" u="sng" dirty="0" smtClean="0">
                <a:ea typeface="ＭＳ Ｐゴシック" pitchFamily="34" charset="-128"/>
              </a:rPr>
              <a:t> (Οργανικά Έσοδα) </a:t>
            </a:r>
            <a:endParaRPr lang="el-GR" sz="2000" dirty="0" smtClean="0">
              <a:ea typeface="ＭＳ Ｐゴシック" pitchFamily="34" charset="-128"/>
            </a:endParaRPr>
          </a:p>
          <a:p>
            <a:pPr algn="just">
              <a:lnSpc>
                <a:spcPct val="80000"/>
              </a:lnSpc>
            </a:pPr>
            <a:r>
              <a:rPr lang="el-GR" sz="2000" dirty="0" smtClean="0">
                <a:ea typeface="ＭＳ Ｐゴシック" pitchFamily="34" charset="-128"/>
              </a:rPr>
              <a:t>Στο ΕΓΛΣ στην ομάδα αυτή οι λογαριασμοί περιλαμβάνουν κυρίως τις πωλήσεις των εταιριών καθώς και τις επιχορηγήσεις που έχουν λάβει. </a:t>
            </a:r>
          </a:p>
          <a:p>
            <a:pPr algn="just">
              <a:lnSpc>
                <a:spcPct val="80000"/>
              </a:lnSpc>
            </a:pPr>
            <a:r>
              <a:rPr lang="el-GR" sz="2000" dirty="0" smtClean="0">
                <a:ea typeface="ＭＳ Ｐゴシック" pitchFamily="34" charset="-128"/>
              </a:rPr>
              <a:t>Στο ΚΛΣΤ οι λογαριασμοί της ομάδας αυτής περιγράφουν τα οργανικά έσοδα κάθε τράπεζας κατ’ είδος. </a:t>
            </a:r>
          </a:p>
          <a:p>
            <a:pPr algn="just">
              <a:lnSpc>
                <a:spcPct val="80000"/>
              </a:lnSpc>
              <a:buNone/>
            </a:pPr>
            <a:endParaRPr lang="el-GR" sz="2000" dirty="0" smtClean="0">
              <a:ea typeface="ＭＳ Ｐゴシック" pitchFamily="34" charset="-128"/>
            </a:endParaRPr>
          </a:p>
          <a:p>
            <a:pPr algn="just">
              <a:lnSpc>
                <a:spcPct val="80000"/>
              </a:lnSpc>
              <a:buNone/>
            </a:pPr>
            <a:endParaRPr lang="el-GR" sz="20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sz="3600" dirty="0" smtClean="0">
                <a:ea typeface="ＭＳ Ｐゴシック" pitchFamily="34" charset="-128"/>
              </a:rPr>
              <a:t>Τραπεζική Λογιστική</a:t>
            </a:r>
            <a:endParaRPr lang="en-US" sz="3600" dirty="0"/>
          </a:p>
        </p:txBody>
      </p:sp>
      <p:sp>
        <p:nvSpPr>
          <p:cNvPr id="33" name="32 - Θέση περιεχομένου"/>
          <p:cNvSpPr>
            <a:spLocks noGrp="1"/>
          </p:cNvSpPr>
          <p:nvPr>
            <p:ph idx="1"/>
          </p:nvPr>
        </p:nvSpPr>
        <p:spPr>
          <a:xfrm>
            <a:off x="467544" y="1345332"/>
            <a:ext cx="8229600" cy="4188296"/>
          </a:xfrm>
        </p:spPr>
        <p:txBody>
          <a:bodyPr>
            <a:noAutofit/>
          </a:bodyPr>
          <a:lstStyle/>
          <a:p>
            <a:pPr>
              <a:lnSpc>
                <a:spcPct val="70000"/>
              </a:lnSpc>
              <a:buNone/>
            </a:pPr>
            <a:r>
              <a:rPr lang="el-GR" sz="2000" u="sng" dirty="0" smtClean="0">
                <a:ea typeface="ＭＳ Ｐゴシック" pitchFamily="34" charset="-128"/>
              </a:rPr>
              <a:t>Διαφορές μεταξύ του ΚΛΣΤ και ΕΓΛΣ (συνέχεια)</a:t>
            </a:r>
          </a:p>
          <a:p>
            <a:pPr>
              <a:buFontTx/>
              <a:buNone/>
            </a:pPr>
            <a:r>
              <a:rPr lang="el-GR" sz="2000" u="sng" dirty="0" smtClean="0">
                <a:ea typeface="ＭＳ Ｐゴシック" pitchFamily="34" charset="-128"/>
              </a:rPr>
              <a:t>Ομάδα 8</a:t>
            </a:r>
            <a:r>
              <a:rPr lang="el-GR" sz="2000" u="sng" baseline="30000" dirty="0" smtClean="0">
                <a:ea typeface="ＭＳ Ｐゴシック" pitchFamily="34" charset="-128"/>
              </a:rPr>
              <a:t>η</a:t>
            </a:r>
            <a:r>
              <a:rPr lang="el-GR" sz="2000" u="sng" dirty="0" smtClean="0">
                <a:ea typeface="ＭＳ Ｐゴシック" pitchFamily="34" charset="-128"/>
              </a:rPr>
              <a:t> (Λογαριασμοί Αποτελεσμάτων) </a:t>
            </a:r>
            <a:endParaRPr lang="el-GR" sz="2000" dirty="0" smtClean="0">
              <a:ea typeface="ＭＳ Ｐゴシック" pitchFamily="34" charset="-128"/>
            </a:endParaRPr>
          </a:p>
          <a:p>
            <a:pPr algn="just"/>
            <a:r>
              <a:rPr lang="el-GR" sz="2000" dirty="0" smtClean="0">
                <a:ea typeface="ＭＳ Ｐゴシック" pitchFamily="34" charset="-128"/>
              </a:rPr>
              <a:t>Στο ΕΓΛΣ οι συναλλαγματικές διαφορές (χρεωστικές ή πιστωτικές) καταχωρούνται στον λογαριασμό με κωδικό 81 (έκτακτα και ανόργανα αποτελέσματα) ενώ στο ΚΛΣΤ οι προαναφερόμενες διαφορές θεωρούνται οργανικές και παρακολουθούνται στους λογαριασμούς με κωδικό 69 (όταν είναι χρεωστικές) και 79 (όταν είναι πιστωτικές). </a:t>
            </a:r>
          </a:p>
          <a:p>
            <a:pPr>
              <a:lnSpc>
                <a:spcPct val="70000"/>
              </a:lnSpc>
              <a:buNone/>
            </a:pPr>
            <a:endParaRPr lang="el-GR" sz="20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952500"/>
          </a:xfrm>
        </p:spPr>
        <p:txBody>
          <a:bodyPr>
            <a:normAutofit/>
          </a:bodyPr>
          <a:lstStyle/>
          <a:p>
            <a:r>
              <a:rPr lang="el-GR" sz="3600" dirty="0" smtClean="0">
                <a:ea typeface="ＭＳ Ｐゴシック" pitchFamily="34" charset="-128"/>
              </a:rPr>
              <a:t>Τραπεζική Λογιστική</a:t>
            </a:r>
            <a:endParaRPr lang="el-GR" sz="3600" dirty="0" smtClean="0"/>
          </a:p>
        </p:txBody>
      </p:sp>
      <p:sp>
        <p:nvSpPr>
          <p:cNvPr id="3" name="2 - Θέση περιεχομένου"/>
          <p:cNvSpPr>
            <a:spLocks noGrp="1"/>
          </p:cNvSpPr>
          <p:nvPr>
            <p:ph idx="1"/>
          </p:nvPr>
        </p:nvSpPr>
        <p:spPr>
          <a:xfrm>
            <a:off x="467544" y="1057300"/>
            <a:ext cx="8229600" cy="3771636"/>
          </a:xfrm>
        </p:spPr>
        <p:txBody>
          <a:bodyPr>
            <a:noAutofit/>
          </a:bodyPr>
          <a:lstStyle/>
          <a:p>
            <a:pPr>
              <a:lnSpc>
                <a:spcPct val="70000"/>
              </a:lnSpc>
              <a:buNone/>
            </a:pPr>
            <a:r>
              <a:rPr lang="el-GR" sz="2000" u="sng" dirty="0" smtClean="0">
                <a:ea typeface="ＭＳ Ｐゴシック" pitchFamily="34" charset="-128"/>
              </a:rPr>
              <a:t>Τα προϊόντα καταθέσεων</a:t>
            </a:r>
          </a:p>
          <a:p>
            <a:pPr marL="0" indent="0">
              <a:buFontTx/>
              <a:buNone/>
            </a:pPr>
            <a:r>
              <a:rPr lang="el-GR" sz="2000" dirty="0" smtClean="0">
                <a:ea typeface="ＭＳ Ｐゴシック" pitchFamily="34" charset="-128"/>
              </a:rPr>
              <a:t>Το ΚΛΣΤ εντάσσει τις καταθέσεις στην ομάδα 5 (καταθέσεις και βραχυπρόθεσμες υποχρεώσεις) </a:t>
            </a:r>
          </a:p>
          <a:p>
            <a:pPr>
              <a:buFontTx/>
              <a:buNone/>
            </a:pPr>
            <a:r>
              <a:rPr lang="el-GR" sz="2000" dirty="0" smtClean="0">
                <a:ea typeface="ＭＳ Ｐゴシック" pitchFamily="34" charset="-128"/>
              </a:rPr>
              <a:t>	Η παρακολούθησή τους γίνεται από 4 πρωτοβάθμιους λογαριασμούς </a:t>
            </a:r>
          </a:p>
          <a:p>
            <a:r>
              <a:rPr lang="el-GR" sz="2000" dirty="0" smtClean="0">
                <a:ea typeface="ＭＳ Ｐゴシック" pitchFamily="34" charset="-128"/>
              </a:rPr>
              <a:t>50 (καταθέσεις όψεως) </a:t>
            </a:r>
          </a:p>
          <a:p>
            <a:r>
              <a:rPr lang="el-GR" sz="2000" dirty="0" smtClean="0">
                <a:ea typeface="ＭＳ Ｐゴシック" pitchFamily="34" charset="-128"/>
              </a:rPr>
              <a:t>51 (καταθέσεις ταμιευτηρίου)</a:t>
            </a:r>
          </a:p>
          <a:p>
            <a:r>
              <a:rPr lang="el-GR" sz="2000" dirty="0" smtClean="0">
                <a:ea typeface="ＭＳ Ｐゴシック" pitchFamily="34" charset="-128"/>
              </a:rPr>
              <a:t>52 (καταθέσεις προθεσμίας - ομόλογα) </a:t>
            </a:r>
          </a:p>
          <a:p>
            <a:r>
              <a:rPr lang="el-GR" sz="2000" dirty="0" smtClean="0">
                <a:ea typeface="ＭＳ Ｐゴシック" pitchFamily="34" charset="-128"/>
              </a:rPr>
              <a:t>53 (λοιπές κατηγορίες καταθέσεων)</a:t>
            </a:r>
          </a:p>
          <a:p>
            <a:pPr>
              <a:buFontTx/>
              <a:buNone/>
            </a:pPr>
            <a:r>
              <a:rPr lang="el-GR" sz="2000" dirty="0" smtClean="0">
                <a:ea typeface="ＭＳ Ｐゴシック" pitchFamily="34" charset="-128"/>
              </a:rPr>
              <a:t> </a:t>
            </a:r>
          </a:p>
          <a:p>
            <a:pPr>
              <a:lnSpc>
                <a:spcPct val="70000"/>
              </a:lnSpc>
              <a:buNone/>
            </a:pPr>
            <a:endParaRPr lang="el-GR" sz="20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952500"/>
          </a:xfrm>
        </p:spPr>
        <p:txBody>
          <a:bodyPr>
            <a:normAutofit/>
          </a:bodyPr>
          <a:lstStyle/>
          <a:p>
            <a:r>
              <a:rPr lang="el-GR" sz="3600" dirty="0" smtClean="0">
                <a:ea typeface="ＭＳ Ｐゴシック" pitchFamily="34" charset="-128"/>
              </a:rPr>
              <a:t>Τραπεζική Λογιστική</a:t>
            </a:r>
            <a:endParaRPr lang="el-GR" sz="3600" dirty="0" smtClean="0"/>
          </a:p>
        </p:txBody>
      </p:sp>
      <p:sp>
        <p:nvSpPr>
          <p:cNvPr id="3" name="2 - Θέση περιεχομένου"/>
          <p:cNvSpPr>
            <a:spLocks noGrp="1"/>
          </p:cNvSpPr>
          <p:nvPr>
            <p:ph idx="1"/>
          </p:nvPr>
        </p:nvSpPr>
        <p:spPr>
          <a:xfrm>
            <a:off x="467544" y="769268"/>
            <a:ext cx="8229600" cy="3972272"/>
          </a:xfrm>
        </p:spPr>
        <p:txBody>
          <a:bodyPr>
            <a:noAutofit/>
          </a:bodyPr>
          <a:lstStyle/>
          <a:p>
            <a:pPr algn="just"/>
            <a:r>
              <a:rPr lang="el-GR" sz="2000" dirty="0" smtClean="0">
                <a:ea typeface="ＭＳ Ｐゴシック" pitchFamily="34" charset="-128"/>
              </a:rPr>
              <a:t>Οι λογαριασμοί αναπτύσσονται υποχρεωτικά και στους δευτεροβάθμιούς τους που για τον 50 και 52 περιγράφουν αν ο καταθέτης είναι ιδιώτης ή εταιρία (οι καταθέσεις ταμιευτηρίου στον 51 αφορούν πάντα ιδιώτες) ενώ οι δευτεροβάθμιοι στον 53 αναφέρουν τις δεσμευμένες και σε εγγύηση καταθέσεις ιδιωτών ή επιχειρήσεων.</a:t>
            </a:r>
          </a:p>
          <a:p>
            <a:pPr algn="just"/>
            <a:r>
              <a:rPr lang="el-GR" sz="2000" dirty="0" smtClean="0">
                <a:ea typeface="ＭＳ Ｐゴシック" pitchFamily="34" charset="-128"/>
              </a:rPr>
              <a:t>Η αποτίμηση των καταθέσεων γίνεται στο </a:t>
            </a:r>
            <a:r>
              <a:rPr lang="el-GR" sz="2000" dirty="0" err="1" smtClean="0">
                <a:ea typeface="ＭＳ Ｐゴシック" pitchFamily="34" charset="-128"/>
              </a:rPr>
              <a:t>αναπόσβεστο</a:t>
            </a:r>
            <a:r>
              <a:rPr lang="el-GR" sz="2000" dirty="0" smtClean="0">
                <a:ea typeface="ＭＳ Ｐゴシック" pitchFamily="34" charset="-128"/>
              </a:rPr>
              <a:t> κόστος τους και μόνο για συγκεκριμένα είδη καταθετικών προϊόντων (όπως τα παράγωγα καταθέσεων που είναι στοιχεία υποχρεώσεων για την τράπεζα) η αποτίμησή τους διενεργείται σύμφωνα με τα ΔΛΠ στην εύλογη αξία τους (με την κάθε πιθανή διαφορά που προκύπτει να μεταφέρεται στα αποτελέσματα).</a:t>
            </a: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Κλαδικά Λογιστικά Σχέδια</a:t>
            </a:r>
            <a:endParaRPr lang="el-GR" sz="3000" b="1" dirty="0" smtClean="0"/>
          </a:p>
          <a:p>
            <a:pPr algn="l"/>
            <a:r>
              <a:rPr lang="el-GR" sz="2800" b="1" dirty="0" smtClean="0"/>
              <a:t>Ενότητα</a:t>
            </a:r>
            <a:r>
              <a:rPr lang="en-US" sz="2800" b="1" dirty="0" smtClean="0"/>
              <a:t> </a:t>
            </a:r>
            <a:r>
              <a:rPr lang="el-GR" sz="2800" b="1" dirty="0" smtClean="0"/>
              <a:t>10:</a:t>
            </a:r>
            <a:r>
              <a:rPr lang="en-US" sz="2800" b="1" dirty="0" smtClean="0"/>
              <a:t> </a:t>
            </a:r>
            <a:r>
              <a:rPr lang="el-GR" sz="2800" b="1" dirty="0" smtClean="0">
                <a:ea typeface="ＭＳ Ｐゴシック" pitchFamily="34" charset="-128"/>
              </a:rPr>
              <a:t>Τραπεζική Λογιστική</a:t>
            </a:r>
            <a:endParaRPr lang="en-US" sz="2800" dirty="0" smtClean="0"/>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ea typeface="ＭＳ Ｐゴシック" pitchFamily="34" charset="-128"/>
              </a:rPr>
              <a:t>Τραπεζική Λογιστική</a:t>
            </a:r>
            <a:endParaRPr lang="el-GR" sz="3600" dirty="0" smtClean="0"/>
          </a:p>
        </p:txBody>
      </p:sp>
      <p:sp>
        <p:nvSpPr>
          <p:cNvPr id="3" name="2 - Θέση περιεχομένου"/>
          <p:cNvSpPr>
            <a:spLocks noGrp="1"/>
          </p:cNvSpPr>
          <p:nvPr>
            <p:ph idx="1"/>
          </p:nvPr>
        </p:nvSpPr>
        <p:spPr>
          <a:xfrm>
            <a:off x="467544" y="1273324"/>
            <a:ext cx="8229600" cy="4320480"/>
          </a:xfrm>
        </p:spPr>
        <p:txBody>
          <a:bodyPr>
            <a:normAutofit/>
          </a:bodyPr>
          <a:lstStyle/>
          <a:p>
            <a:pPr>
              <a:buFontTx/>
              <a:buNone/>
            </a:pPr>
            <a:r>
              <a:rPr lang="el-GR" sz="2000" u="sng" dirty="0" smtClean="0">
                <a:ea typeface="ＭＳ Ｐゴシック" pitchFamily="34" charset="-128"/>
              </a:rPr>
              <a:t>Λογιστικός χειρισμός των καταθέσεων</a:t>
            </a:r>
            <a:r>
              <a:rPr lang="el-GR" sz="2000" dirty="0" smtClean="0">
                <a:ea typeface="ＭＳ Ｐゴシック" pitchFamily="34" charset="-128"/>
              </a:rPr>
              <a:t> </a:t>
            </a:r>
          </a:p>
          <a:p>
            <a:pPr>
              <a:buFontTx/>
              <a:buNone/>
            </a:pPr>
            <a:r>
              <a:rPr lang="el-GR" sz="2000" dirty="0" smtClean="0">
                <a:ea typeface="ＭＳ Ｐゴシック" pitchFamily="34" charset="-128"/>
              </a:rPr>
              <a:t>	Ο λογιστικός χειρισμός των καταθέσεων αφορά τα παρακάτω τέσσερα στάδια: </a:t>
            </a:r>
          </a:p>
          <a:p>
            <a:r>
              <a:rPr lang="el-GR" sz="2000" dirty="0" smtClean="0">
                <a:ea typeface="ＭＳ Ｐゴシック" pitchFamily="34" charset="-128"/>
              </a:rPr>
              <a:t>το στάδιο του ανοίγματος κάποιου λογαριασμού καταθέσεων (ή και μελλοντικών </a:t>
            </a:r>
            <a:r>
              <a:rPr lang="el-GR" sz="2000" dirty="0" err="1" smtClean="0">
                <a:ea typeface="ＭＳ Ｐゴシック" pitchFamily="34" charset="-128"/>
              </a:rPr>
              <a:t>επανα</a:t>
            </a:r>
            <a:r>
              <a:rPr lang="el-GR" sz="2000" dirty="0" smtClean="0">
                <a:ea typeface="ＭＳ Ｐゴシック" pitchFamily="34" charset="-128"/>
              </a:rPr>
              <a:t>-καταθέσεων στον ίδιο λογαριασμό)</a:t>
            </a:r>
          </a:p>
          <a:p>
            <a:r>
              <a:rPr lang="el-GR" sz="2000" dirty="0" smtClean="0">
                <a:ea typeface="ＭＳ Ｐゴシック" pitchFamily="34" charset="-128"/>
              </a:rPr>
              <a:t>το στάδιο των αναλήψεων από κάποιον λογαριασμό καταθέσεων</a:t>
            </a:r>
          </a:p>
          <a:p>
            <a:r>
              <a:rPr lang="el-GR" sz="2000" dirty="0" smtClean="0">
                <a:ea typeface="ＭＳ Ｐゴシック" pitchFamily="34" charset="-128"/>
              </a:rPr>
              <a:t>το στάδιο των εκτοκισμών που θα πραγματοποιηθούν όσο ο λογαριασμός είναι ανοικτός καθώς και </a:t>
            </a:r>
          </a:p>
          <a:p>
            <a:r>
              <a:rPr lang="el-GR" sz="2000" dirty="0" smtClean="0">
                <a:ea typeface="ＭＳ Ｐゴシック" pitchFamily="34" charset="-128"/>
              </a:rPr>
              <a:t>το στάδιο του οριστικού κλεισίματος του λογαριασμού.  </a:t>
            </a:r>
          </a:p>
          <a:p>
            <a:pPr algn="just">
              <a:buNone/>
            </a:pPr>
            <a:endParaRPr lang="el-GR" sz="2000" b="1" u="sng"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r>
              <a:rPr lang="el-GR" dirty="0" smtClean="0">
                <a:ea typeface="ＭＳ Ｐゴシック" pitchFamily="34" charset="-128"/>
              </a:rPr>
              <a:t>Τραπεζική Λογιστική</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graphicFrame>
        <p:nvGraphicFramePr>
          <p:cNvPr id="5" name="Table 3"/>
          <p:cNvGraphicFramePr>
            <a:graphicFrameLocks noGrp="1"/>
          </p:cNvGraphicFramePr>
          <p:nvPr/>
        </p:nvGraphicFramePr>
        <p:xfrm>
          <a:off x="827584" y="3361556"/>
          <a:ext cx="7786687" cy="1366839"/>
        </p:xfrm>
        <a:graphic>
          <a:graphicData uri="http://schemas.openxmlformats.org/drawingml/2006/table">
            <a:tbl>
              <a:tblPr/>
              <a:tblGrid>
                <a:gridCol w="1500187"/>
                <a:gridCol w="1558925"/>
                <a:gridCol w="2795588"/>
                <a:gridCol w="987425"/>
                <a:gridCol w="944562"/>
              </a:tblGrid>
              <a:tr h="455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dirty="0" smtClean="0"/>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dirty="0" smtClean="0"/>
                        <a:t>Κωδ. </a:t>
                      </a:r>
                      <a:r>
                        <a:rPr lang="el-GR" dirty="0" err="1" smtClean="0"/>
                        <a:t>Λογ</a:t>
                      </a:r>
                      <a:r>
                        <a:rPr lang="el-GR" dirty="0" smtClean="0"/>
                        <a:t>/</a:t>
                      </a:r>
                      <a:r>
                        <a:rPr lang="el-GR" dirty="0" err="1" smtClean="0"/>
                        <a:t>μών</a:t>
                      </a:r>
                      <a:endParaRPr lang="el-GR" dirty="0" smtClean="0"/>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mtClean="0"/>
                        <a:t>Περιγραφή Λογ/μών</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mtClean="0"/>
                        <a:t>Χ</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mtClean="0"/>
                        <a:t>Π</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l-GR" smtClean="0"/>
                        <a:t>Χρέωση (Χ)</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l-GR" dirty="0" smtClean="0"/>
                        <a:t>38.00</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l-GR" dirty="0" smtClean="0"/>
                        <a:t>Ταμείο </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l-GR" dirty="0" smtClean="0"/>
                        <a:t>100.000</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lang="el-GR" smtClean="0"/>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l-GR" smtClean="0"/>
                        <a:t>Πίστωση (Π)</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l-GR" dirty="0" smtClean="0"/>
                        <a:t>50.00</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l-GR" dirty="0" smtClean="0"/>
                        <a:t>Καταθέσεις όψεως </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lang="el-GR" dirty="0" smtClean="0"/>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l-GR" dirty="0" smtClean="0"/>
                        <a:t>100.000</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6 - Ορθογώνιο"/>
          <p:cNvSpPr/>
          <p:nvPr/>
        </p:nvSpPr>
        <p:spPr>
          <a:xfrm>
            <a:off x="611560" y="1201316"/>
            <a:ext cx="5774911" cy="369332"/>
          </a:xfrm>
          <a:prstGeom prst="rect">
            <a:avLst/>
          </a:prstGeom>
        </p:spPr>
        <p:txBody>
          <a:bodyPr wrap="square">
            <a:spAutoFit/>
          </a:bodyPr>
          <a:lstStyle/>
          <a:p>
            <a:r>
              <a:rPr lang="el-GR" u="sng" dirty="0" smtClean="0">
                <a:ea typeface="ＭＳ Ｐゴシック" pitchFamily="34" charset="-128"/>
              </a:rPr>
              <a:t>Τα προϊόντα καταθέσεων (συνέχεια)</a:t>
            </a:r>
            <a:endParaRPr lang="en-US" dirty="0"/>
          </a:p>
        </p:txBody>
      </p:sp>
      <p:sp>
        <p:nvSpPr>
          <p:cNvPr id="8" name="7 - Ορθογώνιο"/>
          <p:cNvSpPr/>
          <p:nvPr/>
        </p:nvSpPr>
        <p:spPr>
          <a:xfrm>
            <a:off x="467544" y="1564839"/>
            <a:ext cx="8280920" cy="1588127"/>
          </a:xfrm>
          <a:prstGeom prst="rect">
            <a:avLst/>
          </a:prstGeom>
        </p:spPr>
        <p:txBody>
          <a:bodyPr wrap="square">
            <a:spAutoFit/>
          </a:bodyPr>
          <a:lstStyle/>
          <a:p>
            <a:pPr>
              <a:buFontTx/>
              <a:buNone/>
            </a:pPr>
            <a:r>
              <a:rPr lang="el-GR" u="sng" dirty="0" smtClean="0">
                <a:ea typeface="ＭＳ Ｐゴシック" pitchFamily="34" charset="-128"/>
              </a:rPr>
              <a:t>Παραδείγματα λογιστικών χειρισμών των καταθέσεων </a:t>
            </a:r>
          </a:p>
          <a:p>
            <a:pPr>
              <a:buFontTx/>
              <a:buNone/>
            </a:pPr>
            <a:r>
              <a:rPr lang="el-GR" dirty="0" smtClean="0">
                <a:ea typeface="ＭＳ Ｐゴシック" pitchFamily="34" charset="-128"/>
              </a:rPr>
              <a:t>	</a:t>
            </a:r>
          </a:p>
          <a:p>
            <a:pPr algn="just">
              <a:lnSpc>
                <a:spcPct val="80000"/>
              </a:lnSpc>
              <a:buFontTx/>
              <a:buNone/>
            </a:pPr>
            <a:r>
              <a:rPr lang="el-GR" dirty="0" smtClean="0">
                <a:ea typeface="ＭＳ Ｐゴシック" pitchFamily="34" charset="-128"/>
              </a:rPr>
              <a:t>Πελάτης επιχείρηση την 5.7.2012 ανοίγει έναν λογαριασμό όψεως στην επωνυμία της με το ποσό των € 100.000, το επιτόκιο της κατάθεσης είναι 1%.</a:t>
            </a:r>
          </a:p>
          <a:p>
            <a:pPr>
              <a:lnSpc>
                <a:spcPct val="80000"/>
              </a:lnSpc>
              <a:buFontTx/>
              <a:buNone/>
            </a:pPr>
            <a:r>
              <a:rPr lang="el-GR" dirty="0" smtClean="0">
                <a:ea typeface="ＭＳ Ｐゴシック" pitchFamily="34" charset="-128"/>
              </a:rPr>
              <a:t>	</a:t>
            </a:r>
          </a:p>
          <a:p>
            <a:pPr>
              <a:buFontTx/>
              <a:buNone/>
            </a:pPr>
            <a:r>
              <a:rPr lang="el-GR" dirty="0" smtClean="0">
                <a:ea typeface="ＭＳ Ｐゴシック" pitchFamily="34" charset="-128"/>
              </a:rPr>
              <a:t>	5.7.2012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ea typeface="ＭＳ Ｐゴシック" pitchFamily="34" charset="-128"/>
              </a:rPr>
              <a:t>Τραπεζική Λογιστική</a:t>
            </a:r>
            <a:endParaRPr lang="el-GR" sz="36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
        <p:nvSpPr>
          <p:cNvPr id="5" name="4 - Ορθογώνιο"/>
          <p:cNvSpPr/>
          <p:nvPr/>
        </p:nvSpPr>
        <p:spPr>
          <a:xfrm>
            <a:off x="683568" y="1703338"/>
            <a:ext cx="7920880" cy="1754326"/>
          </a:xfrm>
          <a:prstGeom prst="rect">
            <a:avLst/>
          </a:prstGeom>
        </p:spPr>
        <p:txBody>
          <a:bodyPr wrap="square">
            <a:spAutoFit/>
          </a:bodyPr>
          <a:lstStyle/>
          <a:p>
            <a:pPr>
              <a:buFontTx/>
              <a:buNone/>
            </a:pPr>
            <a:r>
              <a:rPr lang="el-GR" u="sng" dirty="0" smtClean="0">
                <a:ea typeface="ＭＳ Ｐゴシック" pitchFamily="34" charset="-128"/>
              </a:rPr>
              <a:t>Παραδείγματα λογιστικών χειρισμών των καταθέσεων  (συνέχεια)</a:t>
            </a:r>
          </a:p>
          <a:p>
            <a:pPr>
              <a:buFontTx/>
              <a:buNone/>
            </a:pPr>
            <a:r>
              <a:rPr lang="el-GR" dirty="0" smtClean="0">
                <a:ea typeface="ＭＳ Ｐゴシック" pitchFamily="34" charset="-128"/>
              </a:rPr>
              <a:t>	</a:t>
            </a:r>
          </a:p>
          <a:p>
            <a:pPr>
              <a:buFontTx/>
              <a:buNone/>
            </a:pPr>
            <a:r>
              <a:rPr lang="el-GR" dirty="0" smtClean="0">
                <a:ea typeface="ＭＳ Ｐゴシック" pitchFamily="34" charset="-128"/>
              </a:rPr>
              <a:t>Η επιχείρηση την </a:t>
            </a:r>
            <a:r>
              <a:rPr lang="en-US" dirty="0" smtClean="0">
                <a:ea typeface="ＭＳ Ｐゴシック" pitchFamily="34" charset="-128"/>
              </a:rPr>
              <a:t>2</a:t>
            </a:r>
            <a:r>
              <a:rPr lang="el-GR" dirty="0" smtClean="0">
                <a:ea typeface="ＭＳ Ｐゴシック" pitchFamily="34" charset="-128"/>
              </a:rPr>
              <a:t>0.7.2012 προχωρεί σε ανάληψη από τον λογαριασμό όψεώς της του ποσού των € 20.000</a:t>
            </a:r>
          </a:p>
          <a:p>
            <a:pPr>
              <a:buFontTx/>
              <a:buNone/>
            </a:pPr>
            <a:r>
              <a:rPr lang="el-GR" b="1" dirty="0" smtClean="0">
                <a:ea typeface="ＭＳ Ｐゴシック" pitchFamily="34" charset="-128"/>
              </a:rPr>
              <a:t> 	</a:t>
            </a:r>
            <a:endParaRPr lang="el-GR" dirty="0" smtClean="0">
              <a:ea typeface="ＭＳ Ｐゴシック" pitchFamily="34" charset="-128"/>
            </a:endParaRPr>
          </a:p>
          <a:p>
            <a:pPr>
              <a:buFontTx/>
              <a:buNone/>
            </a:pPr>
            <a:r>
              <a:rPr lang="el-GR" dirty="0" smtClean="0">
                <a:ea typeface="ＭＳ Ｐゴシック" pitchFamily="34" charset="-128"/>
              </a:rPr>
              <a:t>	</a:t>
            </a:r>
            <a:r>
              <a:rPr lang="en-US" dirty="0" smtClean="0">
                <a:ea typeface="ＭＳ Ｐゴシック" pitchFamily="34" charset="-128"/>
              </a:rPr>
              <a:t>2</a:t>
            </a:r>
            <a:r>
              <a:rPr lang="el-GR" dirty="0" smtClean="0">
                <a:ea typeface="ＭＳ Ｐゴシック" pitchFamily="34" charset="-128"/>
              </a:rPr>
              <a:t>0.7.2012</a:t>
            </a:r>
            <a:endParaRPr lang="en-US" dirty="0"/>
          </a:p>
        </p:txBody>
      </p:sp>
      <p:graphicFrame>
        <p:nvGraphicFramePr>
          <p:cNvPr id="6" name="Table 3"/>
          <p:cNvGraphicFramePr>
            <a:graphicFrameLocks noGrp="1"/>
          </p:cNvGraphicFramePr>
          <p:nvPr/>
        </p:nvGraphicFramePr>
        <p:xfrm>
          <a:off x="827584" y="3649588"/>
          <a:ext cx="7786687" cy="1366839"/>
        </p:xfrm>
        <a:graphic>
          <a:graphicData uri="http://schemas.openxmlformats.org/drawingml/2006/table">
            <a:tbl>
              <a:tblPr/>
              <a:tblGrid>
                <a:gridCol w="1500187"/>
                <a:gridCol w="1558925"/>
                <a:gridCol w="2795588"/>
                <a:gridCol w="987425"/>
                <a:gridCol w="944562"/>
              </a:tblGrid>
              <a:tr h="455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Κωδ. </a:t>
                      </a:r>
                      <a:r>
                        <a:rPr kumimoji="0" lang="el-GR" sz="1600" b="0" i="0" u="none" strike="noStrike" cap="none" normalizeH="0" baseline="0" dirty="0" err="1" smtClean="0">
                          <a:ln>
                            <a:noFill/>
                          </a:ln>
                          <a:solidFill>
                            <a:schemeClr val="tx1"/>
                          </a:solidFill>
                          <a:effectLst/>
                          <a:latin typeface="Arial" charset="0"/>
                          <a:cs typeface="Times New Roman" pitchFamily="18" charset="0"/>
                        </a:rPr>
                        <a:t>Λογ</a:t>
                      </a:r>
                      <a:r>
                        <a:rPr kumimoji="0" lang="el-GR" sz="1600" b="0" i="0" u="none" strike="noStrike" cap="none" normalizeH="0" baseline="0" dirty="0" smtClean="0">
                          <a:ln>
                            <a:noFill/>
                          </a:ln>
                          <a:solidFill>
                            <a:schemeClr val="tx1"/>
                          </a:solidFill>
                          <a:effectLst/>
                          <a:latin typeface="Arial" charset="0"/>
                          <a:cs typeface="Times New Roman" pitchFamily="18" charset="0"/>
                        </a:rPr>
                        <a:t>/</a:t>
                      </a:r>
                      <a:r>
                        <a:rPr kumimoji="0" lang="el-GR" sz="1600" b="0" i="0" u="none" strike="noStrike" cap="none" normalizeH="0" baseline="0" dirty="0" err="1" smtClean="0">
                          <a:ln>
                            <a:noFill/>
                          </a:ln>
                          <a:solidFill>
                            <a:schemeClr val="tx1"/>
                          </a:solidFill>
                          <a:effectLst/>
                          <a:latin typeface="Arial" charset="0"/>
                          <a:cs typeface="Times New Roman" pitchFamily="18" charset="0"/>
                        </a:rPr>
                        <a:t>μών</a:t>
                      </a: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Περιγραφή Λογ/μών</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Χ</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Π</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Χρέωση (Χ)</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50.00</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Καταθέσεις όψεως </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20.000</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smtClean="0">
                        <a:ln>
                          <a:noFill/>
                        </a:ln>
                        <a:solidFill>
                          <a:schemeClr val="tx1"/>
                        </a:solidFill>
                        <a:effectLst/>
                        <a:latin typeface="Arial"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Πίστωση (Π)</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38.00</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Ταμείο </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20.000</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endParaRPr lang="el-GR" sz="36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
        <p:nvSpPr>
          <p:cNvPr id="6" name="5 - Ορθογώνιο"/>
          <p:cNvSpPr/>
          <p:nvPr/>
        </p:nvSpPr>
        <p:spPr>
          <a:xfrm>
            <a:off x="539552" y="1273324"/>
            <a:ext cx="8208912" cy="1754326"/>
          </a:xfrm>
          <a:prstGeom prst="rect">
            <a:avLst/>
          </a:prstGeom>
        </p:spPr>
        <p:txBody>
          <a:bodyPr wrap="square">
            <a:spAutoFit/>
          </a:bodyPr>
          <a:lstStyle/>
          <a:p>
            <a:pPr>
              <a:buFontTx/>
              <a:buNone/>
            </a:pPr>
            <a:r>
              <a:rPr lang="el-GR" u="sng" dirty="0" smtClean="0">
                <a:ea typeface="ＭＳ Ｐゴシック" pitchFamily="34" charset="-128"/>
              </a:rPr>
              <a:t>Παραδείγματα λογιστικών χειρισμών των καταθέσεων  (συνέχεια)</a:t>
            </a:r>
          </a:p>
          <a:p>
            <a:pPr>
              <a:buFontTx/>
              <a:buNone/>
            </a:pPr>
            <a:r>
              <a:rPr lang="el-GR" dirty="0" smtClean="0">
                <a:ea typeface="ＭＳ Ｐゴシック" pitchFamily="34" charset="-128"/>
              </a:rPr>
              <a:t>	</a:t>
            </a:r>
          </a:p>
          <a:p>
            <a:pPr>
              <a:buFontTx/>
              <a:buNone/>
            </a:pPr>
            <a:r>
              <a:rPr lang="el-GR" dirty="0" smtClean="0">
                <a:ea typeface="ＭＳ Ｐゴシック" pitchFamily="34" charset="-128"/>
              </a:rPr>
              <a:t>Την 3</a:t>
            </a:r>
            <a:r>
              <a:rPr lang="en-US" dirty="0" smtClean="0">
                <a:ea typeface="ＭＳ Ｐゴシック" pitchFamily="34" charset="-128"/>
              </a:rPr>
              <a:t>0</a:t>
            </a:r>
            <a:r>
              <a:rPr lang="el-GR" dirty="0" smtClean="0">
                <a:ea typeface="ＭＳ Ｐゴシック" pitchFamily="34" charset="-128"/>
              </a:rPr>
              <a:t>.9.2012 καταλογίζονται στο λογαριασμό οι τόκοι του (οι οποίοι κατατίθενται αυτόματα σε αυτόν) </a:t>
            </a:r>
          </a:p>
          <a:p>
            <a:pPr>
              <a:buFontTx/>
              <a:buNone/>
            </a:pPr>
            <a:r>
              <a:rPr lang="el-GR" dirty="0" smtClean="0">
                <a:ea typeface="ＭＳ Ｐゴシック" pitchFamily="34" charset="-128"/>
              </a:rPr>
              <a:t> </a:t>
            </a:r>
          </a:p>
          <a:p>
            <a:pPr>
              <a:buFontTx/>
              <a:buNone/>
            </a:pPr>
            <a:r>
              <a:rPr lang="el-GR" dirty="0" smtClean="0">
                <a:ea typeface="ＭＳ Ｐゴシック" pitchFamily="34" charset="-128"/>
              </a:rPr>
              <a:t>	31.9.2012</a:t>
            </a:r>
          </a:p>
        </p:txBody>
      </p:sp>
      <p:graphicFrame>
        <p:nvGraphicFramePr>
          <p:cNvPr id="8" name="Table 3"/>
          <p:cNvGraphicFramePr>
            <a:graphicFrameLocks noGrp="1"/>
          </p:cNvGraphicFramePr>
          <p:nvPr/>
        </p:nvGraphicFramePr>
        <p:xfrm>
          <a:off x="755576" y="3361556"/>
          <a:ext cx="7786687" cy="1366839"/>
        </p:xfrm>
        <a:graphic>
          <a:graphicData uri="http://schemas.openxmlformats.org/drawingml/2006/table">
            <a:tbl>
              <a:tblPr/>
              <a:tblGrid>
                <a:gridCol w="1500187"/>
                <a:gridCol w="1558925"/>
                <a:gridCol w="2795588"/>
                <a:gridCol w="987425"/>
                <a:gridCol w="944562"/>
              </a:tblGrid>
              <a:tr h="455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Κωδ. </a:t>
                      </a:r>
                      <a:r>
                        <a:rPr kumimoji="0" lang="el-GR" sz="1600" b="0" i="0" u="none" strike="noStrike" cap="none" normalizeH="0" baseline="0" dirty="0" err="1" smtClean="0">
                          <a:ln>
                            <a:noFill/>
                          </a:ln>
                          <a:solidFill>
                            <a:schemeClr val="tx1"/>
                          </a:solidFill>
                          <a:effectLst/>
                          <a:latin typeface="Arial" charset="0"/>
                          <a:cs typeface="Times New Roman" pitchFamily="18" charset="0"/>
                        </a:rPr>
                        <a:t>Λογ</a:t>
                      </a:r>
                      <a:r>
                        <a:rPr kumimoji="0" lang="el-GR" sz="1600" b="0" i="0" u="none" strike="noStrike" cap="none" normalizeH="0" baseline="0" dirty="0" smtClean="0">
                          <a:ln>
                            <a:noFill/>
                          </a:ln>
                          <a:solidFill>
                            <a:schemeClr val="tx1"/>
                          </a:solidFill>
                          <a:effectLst/>
                          <a:latin typeface="Arial" charset="0"/>
                          <a:cs typeface="Times New Roman" pitchFamily="18" charset="0"/>
                        </a:rPr>
                        <a:t>/</a:t>
                      </a:r>
                      <a:r>
                        <a:rPr kumimoji="0" lang="el-GR" sz="1600" b="0" i="0" u="none" strike="noStrike" cap="none" normalizeH="0" baseline="0" dirty="0" err="1" smtClean="0">
                          <a:ln>
                            <a:noFill/>
                          </a:ln>
                          <a:solidFill>
                            <a:schemeClr val="tx1"/>
                          </a:solidFill>
                          <a:effectLst/>
                          <a:latin typeface="Arial" charset="0"/>
                          <a:cs typeface="Times New Roman" pitchFamily="18" charset="0"/>
                        </a:rPr>
                        <a:t>μών</a:t>
                      </a: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Περιγραφή Λογ/μών</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Χ</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Π</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Χρέωση (Χ)</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65.00</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Τόκοι λογ. όψεως </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201,65</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smtClean="0">
                        <a:ln>
                          <a:noFill/>
                        </a:ln>
                        <a:solidFill>
                          <a:schemeClr val="tx1"/>
                        </a:solidFill>
                        <a:effectLst/>
                        <a:latin typeface="Arial"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Πίστωση (Π)</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50.00</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Καταθέσεις όψεως </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201,65</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952500"/>
          </a:xfrm>
        </p:spPr>
        <p:txBody>
          <a:bodyPr>
            <a:normAutofit/>
          </a:bodyPr>
          <a:lstStyle/>
          <a:p>
            <a:endParaRPr lang="pl-PL" sz="3600" dirty="0" smtClean="0"/>
          </a:p>
        </p:txBody>
      </p:sp>
      <p:sp>
        <p:nvSpPr>
          <p:cNvPr id="3" name="2 - Θέση περιεχομένου"/>
          <p:cNvSpPr>
            <a:spLocks noGrp="1"/>
          </p:cNvSpPr>
          <p:nvPr>
            <p:ph idx="1"/>
          </p:nvPr>
        </p:nvSpPr>
        <p:spPr>
          <a:xfrm>
            <a:off x="467544" y="1345332"/>
            <a:ext cx="8229600" cy="3771636"/>
          </a:xfrm>
        </p:spPr>
        <p:txBody>
          <a:bodyPr>
            <a:noAutofit/>
          </a:bodyPr>
          <a:lstStyle/>
          <a:p>
            <a:pPr algn="just" eaLnBrk="0" hangingPunct="0"/>
            <a:r>
              <a:rPr lang="el-GR" sz="2000" dirty="0" smtClean="0"/>
              <a:t>Οι τόκοι υπολογίζονται για την περίοδο από 5.7 (όταν άνοιξε ο λογαριασμός) μέχρι 31.9 (όταν καταλογίσθηκαν) σε € 201 περίπου ως εξής:</a:t>
            </a:r>
          </a:p>
          <a:p>
            <a:pPr eaLnBrk="0" hangingPunct="0"/>
            <a:r>
              <a:rPr lang="el-GR" sz="2000" dirty="0" smtClean="0"/>
              <a:t>από 5.7 έως 20.7 (δηλαδή για 16 </a:t>
            </a:r>
            <a:r>
              <a:rPr lang="el-GR" sz="2000" dirty="0" err="1" smtClean="0"/>
              <a:t>ημ</a:t>
            </a:r>
            <a:r>
              <a:rPr lang="el-GR" sz="2000" dirty="0" smtClean="0"/>
              <a:t>.)      100.000 * 1% * 16 : 365 = 43,84</a:t>
            </a:r>
          </a:p>
          <a:p>
            <a:pPr eaLnBrk="0" hangingPunct="0"/>
            <a:r>
              <a:rPr lang="el-GR" sz="2000" dirty="0" smtClean="0"/>
              <a:t>από 21.7.έως 3</a:t>
            </a:r>
            <a:r>
              <a:rPr lang="en-US" sz="2000" dirty="0" smtClean="0"/>
              <a:t>0</a:t>
            </a:r>
            <a:r>
              <a:rPr lang="el-GR" sz="2000" dirty="0" smtClean="0"/>
              <a:t>.9 (δηλαδή για 72 </a:t>
            </a:r>
            <a:r>
              <a:rPr lang="el-GR" sz="2000" dirty="0" err="1" smtClean="0"/>
              <a:t>ημ</a:t>
            </a:r>
            <a:r>
              <a:rPr lang="el-GR" sz="2000" dirty="0" smtClean="0"/>
              <a:t>.)      80.000 * 1% * 72 : 365 = 157,81</a:t>
            </a:r>
          </a:p>
          <a:p>
            <a:pPr eaLnBrk="0" hangingPunct="0"/>
            <a:r>
              <a:rPr lang="el-GR" sz="2000" dirty="0" smtClean="0"/>
              <a:t>Συνολικά για όλη την περίοδο των 88 ημερών 	43,84 + 157,81 = 201,65</a:t>
            </a:r>
            <a:endParaRPr lang="el-GR" sz="2000" b="1" u="sng"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endParaRPr lang="en-US" sz="3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graphicFrame>
        <p:nvGraphicFramePr>
          <p:cNvPr id="6" name="Table 3"/>
          <p:cNvGraphicFramePr>
            <a:graphicFrameLocks noGrp="1"/>
          </p:cNvGraphicFramePr>
          <p:nvPr/>
        </p:nvGraphicFramePr>
        <p:xfrm>
          <a:off x="683568" y="4225652"/>
          <a:ext cx="7786688" cy="1366839"/>
        </p:xfrm>
        <a:graphic>
          <a:graphicData uri="http://schemas.openxmlformats.org/drawingml/2006/table">
            <a:tbl>
              <a:tblPr/>
              <a:tblGrid>
                <a:gridCol w="1500188"/>
                <a:gridCol w="1558925"/>
                <a:gridCol w="2795587"/>
                <a:gridCol w="987425"/>
                <a:gridCol w="944563"/>
              </a:tblGrid>
              <a:tr h="455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Κωδ. Λογ/μών</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Περιγραφή Λογ/μών</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Χ</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Π</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Χρέωση (Χ)</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65.00</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Τόκοι λογ. όψεως </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21,97</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smtClean="0">
                        <a:ln>
                          <a:noFill/>
                        </a:ln>
                        <a:solidFill>
                          <a:schemeClr val="tx1"/>
                        </a:solidFill>
                        <a:effectLst/>
                        <a:latin typeface="Arial"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Πίστωση (Π)</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50.00</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Καταθέσεις όψεως </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21,97</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6 - Ορθογώνιο"/>
          <p:cNvSpPr/>
          <p:nvPr/>
        </p:nvSpPr>
        <p:spPr>
          <a:xfrm>
            <a:off x="755576" y="1201316"/>
            <a:ext cx="8136904" cy="2862322"/>
          </a:xfrm>
          <a:prstGeom prst="rect">
            <a:avLst/>
          </a:prstGeom>
        </p:spPr>
        <p:txBody>
          <a:bodyPr wrap="square">
            <a:spAutoFit/>
          </a:bodyPr>
          <a:lstStyle/>
          <a:p>
            <a:pPr>
              <a:buFontTx/>
              <a:buNone/>
            </a:pPr>
            <a:r>
              <a:rPr lang="el-GR" u="sng" dirty="0" smtClean="0">
                <a:ea typeface="ＭＳ Ｐゴシック" pitchFamily="34" charset="-128"/>
              </a:rPr>
              <a:t>Παραδείγματα λογιστικών χειρισμών των καταθέσεων  (συνέχεια)</a:t>
            </a:r>
          </a:p>
          <a:p>
            <a:pPr>
              <a:buFontTx/>
              <a:buNone/>
            </a:pPr>
            <a:r>
              <a:rPr lang="el-GR" dirty="0" smtClean="0">
                <a:ea typeface="ＭＳ Ｐゴシック" pitchFamily="34" charset="-128"/>
              </a:rPr>
              <a:t>	</a:t>
            </a:r>
          </a:p>
          <a:p>
            <a:pPr algn="just">
              <a:buFontTx/>
              <a:buNone/>
            </a:pPr>
            <a:r>
              <a:rPr lang="el-GR" dirty="0" smtClean="0">
                <a:ea typeface="ＭＳ Ｐゴシック" pitchFamily="34" charset="-128"/>
              </a:rPr>
              <a:t>Η επιχείρηση την 10.10.2012 προβαίνει σε συνολική ανάλυση των υπολοίπων της του λογαριασμού όψεως και κλείνει τον λογαριασμό</a:t>
            </a:r>
          </a:p>
          <a:p>
            <a:pPr>
              <a:buFontTx/>
              <a:buNone/>
            </a:pPr>
            <a:r>
              <a:rPr lang="el-GR" dirty="0" smtClean="0">
                <a:ea typeface="ＭＳ Ｐゴシック" pitchFamily="34" charset="-128"/>
              </a:rPr>
              <a:t>Αφού ο λογαριασμός θα κλείσει θα πρέπει να λογισθούν και αποδοθούν τόκοι για το διάστημα από τον τελευταίο καταλογισμό τους (δηλ. από 30.9)</a:t>
            </a:r>
          </a:p>
          <a:p>
            <a:pPr>
              <a:buFontTx/>
              <a:buNone/>
            </a:pPr>
            <a:r>
              <a:rPr lang="el-GR" dirty="0" smtClean="0">
                <a:ea typeface="ＭＳ Ｐゴシック" pitchFamily="34" charset="-128"/>
              </a:rPr>
              <a:t>Έτσι οι τόκοι υπολογίζονται από 1.10 έως 10.10 (δηλαδή για 10 ημέρες) ως εξής </a:t>
            </a:r>
            <a:endParaRPr lang="en-US" dirty="0" smtClean="0">
              <a:ea typeface="ＭＳ Ｐゴシック" pitchFamily="34" charset="-128"/>
            </a:endParaRPr>
          </a:p>
          <a:p>
            <a:pPr>
              <a:buFontTx/>
              <a:buNone/>
            </a:pPr>
            <a:r>
              <a:rPr lang="el-GR" dirty="0" smtClean="0">
                <a:ea typeface="ＭＳ Ｐゴシック" pitchFamily="34" charset="-128"/>
              </a:rPr>
              <a:t>80.201 * 1% * 10 : 365 = 21,97</a:t>
            </a:r>
          </a:p>
          <a:p>
            <a:pPr>
              <a:buFontTx/>
              <a:buNone/>
            </a:pPr>
            <a:endParaRPr lang="en-US" dirty="0" smtClean="0">
              <a:ea typeface="ＭＳ Ｐゴシック" pitchFamily="34" charset="-128"/>
            </a:endParaRPr>
          </a:p>
          <a:p>
            <a:pPr>
              <a:buFontTx/>
              <a:buNone/>
            </a:pPr>
            <a:r>
              <a:rPr lang="el-GR" dirty="0" smtClean="0">
                <a:ea typeface="ＭＳ Ｐゴシック" pitchFamily="34" charset="-128"/>
              </a:rPr>
              <a:t>10.10.2012</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endParaRPr lang="en-US" sz="36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26</a:t>
            </a:fld>
            <a:endParaRPr lang="el-GR" dirty="0"/>
          </a:p>
        </p:txBody>
      </p:sp>
      <p:sp>
        <p:nvSpPr>
          <p:cNvPr id="5" name="4 - Ορθογώνιο"/>
          <p:cNvSpPr/>
          <p:nvPr/>
        </p:nvSpPr>
        <p:spPr>
          <a:xfrm>
            <a:off x="611560" y="1345332"/>
            <a:ext cx="8064896" cy="1477328"/>
          </a:xfrm>
          <a:prstGeom prst="rect">
            <a:avLst/>
          </a:prstGeom>
        </p:spPr>
        <p:txBody>
          <a:bodyPr wrap="square">
            <a:spAutoFit/>
          </a:bodyPr>
          <a:lstStyle/>
          <a:p>
            <a:pPr>
              <a:buFontTx/>
              <a:buNone/>
            </a:pPr>
            <a:r>
              <a:rPr lang="el-GR" u="sng" dirty="0" smtClean="0">
                <a:ea typeface="ＭＳ Ｐゴシック" pitchFamily="34" charset="-128"/>
              </a:rPr>
              <a:t>Παραδείγματα λογιστικών χειρισμών των καταθέσεων  (συνέχεια)</a:t>
            </a:r>
          </a:p>
          <a:p>
            <a:pPr>
              <a:buFontTx/>
              <a:buNone/>
            </a:pPr>
            <a:r>
              <a:rPr lang="el-GR" dirty="0" smtClean="0">
                <a:ea typeface="ＭＳ Ｐゴシック" pitchFamily="34" charset="-128"/>
              </a:rPr>
              <a:t>	</a:t>
            </a:r>
            <a:endParaRPr lang="en-US" dirty="0" smtClean="0">
              <a:ea typeface="ＭＳ Ｐゴシック" pitchFamily="34" charset="-128"/>
            </a:endParaRPr>
          </a:p>
          <a:p>
            <a:pPr>
              <a:buFontTx/>
              <a:buNone/>
            </a:pPr>
            <a:r>
              <a:rPr lang="el-GR" dirty="0" smtClean="0">
                <a:ea typeface="ＭＳ Ｐゴシック" pitchFamily="34" charset="-128"/>
              </a:rPr>
              <a:t>Τέλος για την ανάληψη του τελικού ποσού και το κλείσιμο του λογαριασμού </a:t>
            </a:r>
          </a:p>
          <a:p>
            <a:pPr>
              <a:buFontTx/>
              <a:buNone/>
            </a:pPr>
            <a:endParaRPr lang="en-US" dirty="0" smtClean="0">
              <a:ea typeface="ＭＳ Ｐゴシック" pitchFamily="34" charset="-128"/>
            </a:endParaRPr>
          </a:p>
          <a:p>
            <a:pPr>
              <a:buFontTx/>
              <a:buNone/>
            </a:pPr>
            <a:r>
              <a:rPr lang="en-US" dirty="0" smtClean="0">
                <a:ea typeface="ＭＳ Ｐゴシック" pitchFamily="34" charset="-128"/>
              </a:rPr>
              <a:t>	</a:t>
            </a:r>
            <a:r>
              <a:rPr lang="el-GR" dirty="0" smtClean="0">
                <a:ea typeface="ＭＳ Ｐゴシック" pitchFamily="34" charset="-128"/>
              </a:rPr>
              <a:t>10.10.2012</a:t>
            </a:r>
          </a:p>
        </p:txBody>
      </p:sp>
      <p:graphicFrame>
        <p:nvGraphicFramePr>
          <p:cNvPr id="6" name="Table 3"/>
          <p:cNvGraphicFramePr>
            <a:graphicFrameLocks noGrp="1"/>
          </p:cNvGraphicFramePr>
          <p:nvPr/>
        </p:nvGraphicFramePr>
        <p:xfrm>
          <a:off x="755650" y="2997200"/>
          <a:ext cx="7786688" cy="1366839"/>
        </p:xfrm>
        <a:graphic>
          <a:graphicData uri="http://schemas.openxmlformats.org/drawingml/2006/table">
            <a:tbl>
              <a:tblPr/>
              <a:tblGrid>
                <a:gridCol w="1500188"/>
                <a:gridCol w="1558925"/>
                <a:gridCol w="2795587"/>
                <a:gridCol w="987425"/>
                <a:gridCol w="944563"/>
              </a:tblGrid>
              <a:tr h="455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Κωδ. </a:t>
                      </a:r>
                      <a:r>
                        <a:rPr kumimoji="0" lang="el-GR" sz="1600" b="0" i="0" u="none" strike="noStrike" cap="none" normalizeH="0" baseline="0" dirty="0" err="1" smtClean="0">
                          <a:ln>
                            <a:noFill/>
                          </a:ln>
                          <a:solidFill>
                            <a:schemeClr val="tx1"/>
                          </a:solidFill>
                          <a:effectLst/>
                          <a:latin typeface="Arial" charset="0"/>
                          <a:cs typeface="Times New Roman" pitchFamily="18" charset="0"/>
                        </a:rPr>
                        <a:t>Λογ</a:t>
                      </a:r>
                      <a:r>
                        <a:rPr kumimoji="0" lang="el-GR" sz="1600" b="0" i="0" u="none" strike="noStrike" cap="none" normalizeH="0" baseline="0" dirty="0" smtClean="0">
                          <a:ln>
                            <a:noFill/>
                          </a:ln>
                          <a:solidFill>
                            <a:schemeClr val="tx1"/>
                          </a:solidFill>
                          <a:effectLst/>
                          <a:latin typeface="Arial" charset="0"/>
                          <a:cs typeface="Times New Roman" pitchFamily="18" charset="0"/>
                        </a:rPr>
                        <a:t>/</a:t>
                      </a:r>
                      <a:r>
                        <a:rPr kumimoji="0" lang="el-GR" sz="1600" b="0" i="0" u="none" strike="noStrike" cap="none" normalizeH="0" baseline="0" dirty="0" err="1" smtClean="0">
                          <a:ln>
                            <a:noFill/>
                          </a:ln>
                          <a:solidFill>
                            <a:schemeClr val="tx1"/>
                          </a:solidFill>
                          <a:effectLst/>
                          <a:latin typeface="Arial" charset="0"/>
                          <a:cs typeface="Times New Roman" pitchFamily="18" charset="0"/>
                        </a:rPr>
                        <a:t>μών</a:t>
                      </a: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Περιγραφή </a:t>
                      </a:r>
                      <a:r>
                        <a:rPr kumimoji="0" lang="el-GR" sz="1600" b="0" i="0" u="none" strike="noStrike" cap="none" normalizeH="0" baseline="0" dirty="0" err="1" smtClean="0">
                          <a:ln>
                            <a:noFill/>
                          </a:ln>
                          <a:solidFill>
                            <a:schemeClr val="tx1"/>
                          </a:solidFill>
                          <a:effectLst/>
                          <a:latin typeface="Arial" charset="0"/>
                          <a:cs typeface="Times New Roman" pitchFamily="18" charset="0"/>
                        </a:rPr>
                        <a:t>Λογ</a:t>
                      </a:r>
                      <a:r>
                        <a:rPr kumimoji="0" lang="el-GR" sz="1600" b="0" i="0" u="none" strike="noStrike" cap="none" normalizeH="0" baseline="0" dirty="0" smtClean="0">
                          <a:ln>
                            <a:noFill/>
                          </a:ln>
                          <a:solidFill>
                            <a:schemeClr val="tx1"/>
                          </a:solidFill>
                          <a:effectLst/>
                          <a:latin typeface="Arial" charset="0"/>
                          <a:cs typeface="Times New Roman" pitchFamily="18" charset="0"/>
                        </a:rPr>
                        <a:t>/</a:t>
                      </a:r>
                      <a:r>
                        <a:rPr kumimoji="0" lang="el-GR" sz="1600" b="0" i="0" u="none" strike="noStrike" cap="none" normalizeH="0" baseline="0" dirty="0" err="1" smtClean="0">
                          <a:ln>
                            <a:noFill/>
                          </a:ln>
                          <a:solidFill>
                            <a:schemeClr val="tx1"/>
                          </a:solidFill>
                          <a:effectLst/>
                          <a:latin typeface="Arial" charset="0"/>
                          <a:cs typeface="Times New Roman" pitchFamily="18" charset="0"/>
                        </a:rPr>
                        <a:t>μών</a:t>
                      </a: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Χ</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Π</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Χρέωση (Χ)</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50.00</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Καταθέσεις όψεως </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80.223</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smtClean="0">
                        <a:ln>
                          <a:noFill/>
                        </a:ln>
                        <a:solidFill>
                          <a:schemeClr val="tx1"/>
                        </a:solidFill>
                        <a:effectLst/>
                        <a:latin typeface="Arial"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Πίστωση (Π)</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38.00</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Ταμείο </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80.223</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6 - Ορθογώνιο"/>
          <p:cNvSpPr/>
          <p:nvPr/>
        </p:nvSpPr>
        <p:spPr>
          <a:xfrm>
            <a:off x="755576" y="4585692"/>
            <a:ext cx="7776864" cy="646331"/>
          </a:xfrm>
          <a:prstGeom prst="rect">
            <a:avLst/>
          </a:prstGeom>
        </p:spPr>
        <p:txBody>
          <a:bodyPr wrap="square">
            <a:spAutoFit/>
          </a:bodyPr>
          <a:lstStyle/>
          <a:p>
            <a:pPr algn="just" eaLnBrk="0" hangingPunct="0"/>
            <a:r>
              <a:rPr lang="el-GR" dirty="0" smtClean="0"/>
              <a:t>Σημειώνεται ότι για τον υπολογισμό των τόκων θεωρήσαμε ότι η έναρξη κάθε τοκοφόρου περιόδου είναι η ίδια με την ημέρα κάθε κατάθεσης. </a:t>
            </a: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endParaRPr lang="en-US" sz="3600" dirty="0"/>
          </a:p>
        </p:txBody>
      </p:sp>
      <p:sp>
        <p:nvSpPr>
          <p:cNvPr id="3" name="2 - Θέση περιεχομένου"/>
          <p:cNvSpPr>
            <a:spLocks noGrp="1"/>
          </p:cNvSpPr>
          <p:nvPr>
            <p:ph idx="1"/>
          </p:nvPr>
        </p:nvSpPr>
        <p:spPr>
          <a:xfrm>
            <a:off x="179512" y="1129308"/>
            <a:ext cx="8517632" cy="3036168"/>
          </a:xfrm>
        </p:spPr>
        <p:txBody>
          <a:bodyPr>
            <a:noAutofit/>
          </a:bodyPr>
          <a:lstStyle/>
          <a:p>
            <a:pPr algn="just">
              <a:lnSpc>
                <a:spcPct val="95000"/>
              </a:lnSpc>
              <a:buFontTx/>
              <a:buNone/>
            </a:pPr>
            <a:r>
              <a:rPr lang="el-GR" sz="2000" u="sng" dirty="0" smtClean="0">
                <a:ea typeface="ＭＳ Ｐゴシック" pitchFamily="34" charset="-128"/>
              </a:rPr>
              <a:t>Παράδειγμα λογιστικού χειρισμού κατάθεσης </a:t>
            </a:r>
            <a:endParaRPr lang="el-GR" sz="2000" dirty="0" smtClean="0">
              <a:ea typeface="ＭＳ Ｐゴシック" pitchFamily="34" charset="-128"/>
            </a:endParaRPr>
          </a:p>
          <a:p>
            <a:pPr algn="just">
              <a:lnSpc>
                <a:spcPct val="95000"/>
              </a:lnSpc>
              <a:buFontTx/>
              <a:buNone/>
            </a:pPr>
            <a:r>
              <a:rPr lang="el-GR" sz="2000" dirty="0" smtClean="0">
                <a:ea typeface="ＭＳ Ｐゴシック" pitchFamily="34" charset="-128"/>
              </a:rPr>
              <a:t>	 Έστω ότι μία τράπεζα δέχεται κατάθεση ύψους € 2.500.000 την 15.6.2011 και διάρκειας έως 20.9.2011 με ετήσιο επιτόκιο 3,7%.</a:t>
            </a:r>
          </a:p>
          <a:p>
            <a:pPr algn="just">
              <a:lnSpc>
                <a:spcPct val="95000"/>
              </a:lnSpc>
              <a:buFontTx/>
              <a:buNone/>
            </a:pPr>
            <a:r>
              <a:rPr lang="el-GR" sz="2000" dirty="0" smtClean="0">
                <a:ea typeface="ＭＳ Ｐゴシック" pitchFamily="34" charset="-128"/>
              </a:rPr>
              <a:t>	Να υπολογισθούν οι τόκοι τις απαραίτητες ημερομηνίες εάν είναι γνωστό ότι η τράπεζα συντάσσει τις οικονομικές της καταστάσεις ανά ημερολογιακό τρίμηνο.</a:t>
            </a:r>
          </a:p>
          <a:p>
            <a:pPr algn="just">
              <a:lnSpc>
                <a:spcPct val="95000"/>
              </a:lnSpc>
              <a:buFontTx/>
              <a:buNone/>
            </a:pPr>
            <a:r>
              <a:rPr lang="el-GR" sz="2000" dirty="0" smtClean="0">
                <a:ea typeface="ＭＳ Ｐゴシック" pitchFamily="34" charset="-128"/>
              </a:rPr>
              <a:t>	Η τράπεζα αρχικά θα υπολογίσει τόκους την 30.6.2011 για την σύνταξη των οικονομικών της καταστάσεων την ίδια ημερομηνία.</a:t>
            </a:r>
          </a:p>
          <a:p>
            <a:pPr algn="just">
              <a:lnSpc>
                <a:spcPct val="95000"/>
              </a:lnSpc>
              <a:buFontTx/>
              <a:buNone/>
            </a:pPr>
            <a:r>
              <a:rPr lang="el-GR" sz="2000" dirty="0" smtClean="0">
                <a:ea typeface="ＭＳ Ｐゴシック" pitchFamily="34" charset="-128"/>
              </a:rPr>
              <a:t>	Το διάστημα που θα αφορούν οι τόκοι θα είναι από 15.6.2011 έως την 30.6.2011 οι οποίοι θα είναι δεδουλευμένοι μεν αλλά δεν θα καταβληθούν στον πελάτη μέχρι το τέλος της προθεσμιακής του κατάθεσης την 20.9.2011.</a:t>
            </a:r>
          </a:p>
          <a:p>
            <a:pPr algn="just">
              <a:lnSpc>
                <a:spcPct val="95000"/>
              </a:lnSpc>
              <a:buFontTx/>
              <a:buNone/>
            </a:pPr>
            <a:r>
              <a:rPr lang="el-GR" sz="2000" dirty="0" smtClean="0">
                <a:ea typeface="ＭＳ Ｐゴシック" pitchFamily="34" charset="-128"/>
              </a:rPr>
              <a:t>	Η λογιστική εγγραφή την 30.6.2011 θα είναι η παρακάτω:</a:t>
            </a:r>
          </a:p>
          <a:p>
            <a:pPr marL="0" indent="0" algn="just">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27</a:t>
            </a:fld>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28</a:t>
            </a:fld>
            <a:endParaRPr lang="el-GR" dirty="0"/>
          </a:p>
        </p:txBody>
      </p:sp>
      <p:graphicFrame>
        <p:nvGraphicFramePr>
          <p:cNvPr id="5" name="Table 3"/>
          <p:cNvGraphicFramePr>
            <a:graphicFrameLocks noGrp="1"/>
          </p:cNvGraphicFramePr>
          <p:nvPr/>
        </p:nvGraphicFramePr>
        <p:xfrm>
          <a:off x="539552" y="697260"/>
          <a:ext cx="7786687" cy="1430973"/>
        </p:xfrm>
        <a:graphic>
          <a:graphicData uri="http://schemas.openxmlformats.org/drawingml/2006/table">
            <a:tbl>
              <a:tblPr/>
              <a:tblGrid>
                <a:gridCol w="1500187"/>
                <a:gridCol w="1558925"/>
                <a:gridCol w="2795588"/>
                <a:gridCol w="987425"/>
                <a:gridCol w="944562"/>
              </a:tblGrid>
              <a:tr h="455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 </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Κωδ. </a:t>
                      </a:r>
                      <a:r>
                        <a:rPr kumimoji="0" lang="el-GR" sz="1600" b="0" i="0" u="none" strike="noStrike" cap="none" normalizeH="0" baseline="0" dirty="0" err="1" smtClean="0">
                          <a:ln>
                            <a:noFill/>
                          </a:ln>
                          <a:solidFill>
                            <a:schemeClr val="tx1"/>
                          </a:solidFill>
                          <a:effectLst/>
                          <a:latin typeface="Arial" charset="0"/>
                          <a:cs typeface="Times New Roman" pitchFamily="18" charset="0"/>
                        </a:rPr>
                        <a:t>Λογ</a:t>
                      </a:r>
                      <a:r>
                        <a:rPr kumimoji="0" lang="el-GR" sz="1600" b="0" i="0" u="none" strike="noStrike" cap="none" normalizeH="0" baseline="0" dirty="0" smtClean="0">
                          <a:ln>
                            <a:noFill/>
                          </a:ln>
                          <a:solidFill>
                            <a:schemeClr val="tx1"/>
                          </a:solidFill>
                          <a:effectLst/>
                          <a:latin typeface="Arial" charset="0"/>
                          <a:cs typeface="Times New Roman" pitchFamily="18" charset="0"/>
                        </a:rPr>
                        <a:t>/</a:t>
                      </a:r>
                      <a:r>
                        <a:rPr kumimoji="0" lang="el-GR" sz="1600" b="0" i="0" u="none" strike="noStrike" cap="none" normalizeH="0" baseline="0" dirty="0" err="1" smtClean="0">
                          <a:ln>
                            <a:noFill/>
                          </a:ln>
                          <a:solidFill>
                            <a:schemeClr val="tx1"/>
                          </a:solidFill>
                          <a:effectLst/>
                          <a:latin typeface="Arial" charset="0"/>
                          <a:cs typeface="Times New Roman" pitchFamily="18" charset="0"/>
                        </a:rPr>
                        <a:t>μών</a:t>
                      </a: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Περιγραφή </a:t>
                      </a:r>
                      <a:r>
                        <a:rPr kumimoji="0" lang="el-GR" sz="1600" b="0" i="0" u="none" strike="noStrike" cap="none" normalizeH="0" baseline="0" dirty="0" err="1" smtClean="0">
                          <a:ln>
                            <a:noFill/>
                          </a:ln>
                          <a:solidFill>
                            <a:schemeClr val="tx1"/>
                          </a:solidFill>
                          <a:effectLst/>
                          <a:latin typeface="Arial" charset="0"/>
                          <a:cs typeface="Times New Roman" pitchFamily="18" charset="0"/>
                        </a:rPr>
                        <a:t>Λογ</a:t>
                      </a:r>
                      <a:r>
                        <a:rPr kumimoji="0" lang="el-GR" sz="1600" b="0" i="0" u="none" strike="noStrike" cap="none" normalizeH="0" baseline="0" dirty="0" smtClean="0">
                          <a:ln>
                            <a:noFill/>
                          </a:ln>
                          <a:solidFill>
                            <a:schemeClr val="tx1"/>
                          </a:solidFill>
                          <a:effectLst/>
                          <a:latin typeface="Arial" charset="0"/>
                          <a:cs typeface="Times New Roman" pitchFamily="18" charset="0"/>
                        </a:rPr>
                        <a:t>/</a:t>
                      </a:r>
                      <a:r>
                        <a:rPr kumimoji="0" lang="el-GR" sz="1600" b="0" i="0" u="none" strike="noStrike" cap="none" normalizeH="0" baseline="0" dirty="0" err="1" smtClean="0">
                          <a:ln>
                            <a:noFill/>
                          </a:ln>
                          <a:solidFill>
                            <a:schemeClr val="tx1"/>
                          </a:solidFill>
                          <a:effectLst/>
                          <a:latin typeface="Arial" charset="0"/>
                          <a:cs typeface="Times New Roman" pitchFamily="18" charset="0"/>
                        </a:rPr>
                        <a:t>μών</a:t>
                      </a: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Χ</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Π</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Χρέωση (Χ)</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65.02.00</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Τόκοι ιδιωτών καταθέσεων</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 προθεσμίας </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3.801* </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smtClean="0">
                        <a:ln>
                          <a:noFill/>
                        </a:ln>
                        <a:solidFill>
                          <a:schemeClr val="tx1"/>
                        </a:solidFill>
                        <a:effectLst/>
                        <a:latin typeface="Arial"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Πίστωση (Π)</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52.00.03</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Καταθέσεις προθεσμίας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αναλογούντες μη πληρωτέοι </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smtClean="0">
                        <a:ln>
                          <a:noFill/>
                        </a:ln>
                        <a:solidFill>
                          <a:schemeClr val="tx1"/>
                        </a:solidFill>
                        <a:effectLst/>
                        <a:latin typeface="Arial"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3.801</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 name="Table 3"/>
          <p:cNvGraphicFramePr>
            <a:graphicFrameLocks noGrp="1"/>
          </p:cNvGraphicFramePr>
          <p:nvPr/>
        </p:nvGraphicFramePr>
        <p:xfrm>
          <a:off x="539552" y="3865612"/>
          <a:ext cx="7786687" cy="1430973"/>
        </p:xfrm>
        <a:graphic>
          <a:graphicData uri="http://schemas.openxmlformats.org/drawingml/2006/table">
            <a:tbl>
              <a:tblPr/>
              <a:tblGrid>
                <a:gridCol w="1500187"/>
                <a:gridCol w="1558925"/>
                <a:gridCol w="2795588"/>
                <a:gridCol w="987425"/>
                <a:gridCol w="944562"/>
              </a:tblGrid>
              <a:tr h="455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Κωδ. </a:t>
                      </a:r>
                      <a:r>
                        <a:rPr kumimoji="0" lang="el-GR" sz="1600" b="0" i="0" u="none" strike="noStrike" cap="none" normalizeH="0" baseline="0" dirty="0" err="1" smtClean="0">
                          <a:ln>
                            <a:noFill/>
                          </a:ln>
                          <a:solidFill>
                            <a:schemeClr val="tx1"/>
                          </a:solidFill>
                          <a:effectLst/>
                          <a:latin typeface="Arial" charset="0"/>
                          <a:cs typeface="Times New Roman" pitchFamily="18" charset="0"/>
                        </a:rPr>
                        <a:t>Λογ</a:t>
                      </a:r>
                      <a:r>
                        <a:rPr kumimoji="0" lang="el-GR" sz="1600" b="0" i="0" u="none" strike="noStrike" cap="none" normalizeH="0" baseline="0" dirty="0" smtClean="0">
                          <a:ln>
                            <a:noFill/>
                          </a:ln>
                          <a:solidFill>
                            <a:schemeClr val="tx1"/>
                          </a:solidFill>
                          <a:effectLst/>
                          <a:latin typeface="Arial" charset="0"/>
                          <a:cs typeface="Times New Roman" pitchFamily="18" charset="0"/>
                        </a:rPr>
                        <a:t>/</a:t>
                      </a:r>
                      <a:r>
                        <a:rPr kumimoji="0" lang="el-GR" sz="1600" b="0" i="0" u="none" strike="noStrike" cap="none" normalizeH="0" baseline="0" dirty="0" err="1" smtClean="0">
                          <a:ln>
                            <a:noFill/>
                          </a:ln>
                          <a:solidFill>
                            <a:schemeClr val="tx1"/>
                          </a:solidFill>
                          <a:effectLst/>
                          <a:latin typeface="Arial" charset="0"/>
                          <a:cs typeface="Times New Roman" pitchFamily="18" charset="0"/>
                        </a:rPr>
                        <a:t>μών</a:t>
                      </a: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Περιγραφή </a:t>
                      </a:r>
                      <a:r>
                        <a:rPr kumimoji="0" lang="el-GR" sz="1600" b="0" i="0" u="none" strike="noStrike" cap="none" normalizeH="0" baseline="0" dirty="0" err="1" smtClean="0">
                          <a:ln>
                            <a:noFill/>
                          </a:ln>
                          <a:solidFill>
                            <a:schemeClr val="tx1"/>
                          </a:solidFill>
                          <a:effectLst/>
                          <a:latin typeface="Arial" charset="0"/>
                          <a:cs typeface="Times New Roman" pitchFamily="18" charset="0"/>
                        </a:rPr>
                        <a:t>Λογ</a:t>
                      </a:r>
                      <a:r>
                        <a:rPr kumimoji="0" lang="el-GR" sz="1600" b="0" i="0" u="none" strike="noStrike" cap="none" normalizeH="0" baseline="0" dirty="0" smtClean="0">
                          <a:ln>
                            <a:noFill/>
                          </a:ln>
                          <a:solidFill>
                            <a:schemeClr val="tx1"/>
                          </a:solidFill>
                          <a:effectLst/>
                          <a:latin typeface="Arial" charset="0"/>
                          <a:cs typeface="Times New Roman" pitchFamily="18" charset="0"/>
                        </a:rPr>
                        <a:t>/</a:t>
                      </a:r>
                      <a:r>
                        <a:rPr kumimoji="0" lang="el-GR" sz="1600" b="0" i="0" u="none" strike="noStrike" cap="none" normalizeH="0" baseline="0" dirty="0" err="1" smtClean="0">
                          <a:ln>
                            <a:noFill/>
                          </a:ln>
                          <a:solidFill>
                            <a:schemeClr val="tx1"/>
                          </a:solidFill>
                          <a:effectLst/>
                          <a:latin typeface="Arial" charset="0"/>
                          <a:cs typeface="Times New Roman" pitchFamily="18" charset="0"/>
                        </a:rPr>
                        <a:t>μών</a:t>
                      </a: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Χ</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Π</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Χρέωση (Χ)</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65.02.00</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Τόκοι ιδιωτών καταθέσεων</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 προθεσμίας </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24.329* </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Πίστωση (Π)</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52.00.02</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Καταθέσεις προθεσμίας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Κεφαλοποιηθέντες </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24.329</a:t>
                      </a: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6 - Ορθογώνιο"/>
          <p:cNvSpPr/>
          <p:nvPr/>
        </p:nvSpPr>
        <p:spPr>
          <a:xfrm>
            <a:off x="539552" y="2137420"/>
            <a:ext cx="7920880" cy="1754326"/>
          </a:xfrm>
          <a:prstGeom prst="rect">
            <a:avLst/>
          </a:prstGeom>
        </p:spPr>
        <p:txBody>
          <a:bodyPr wrap="square">
            <a:spAutoFit/>
          </a:bodyPr>
          <a:lstStyle/>
          <a:p>
            <a:pPr>
              <a:buFontTx/>
              <a:buNone/>
            </a:pPr>
            <a:r>
              <a:rPr lang="el-GR" u="sng" dirty="0" smtClean="0">
                <a:ea typeface="ＭＳ Ｐゴシック" pitchFamily="34" charset="-128"/>
              </a:rPr>
              <a:t>Παράδειγμα λογιστικού χειρισμού κατάθεσης  (συνέχεια)</a:t>
            </a:r>
            <a:endParaRPr lang="el-GR" dirty="0" smtClean="0">
              <a:ea typeface="ＭＳ Ｐゴシック" pitchFamily="34" charset="-128"/>
            </a:endParaRPr>
          </a:p>
          <a:p>
            <a:pPr>
              <a:buFontTx/>
              <a:buNone/>
            </a:pPr>
            <a:r>
              <a:rPr lang="el-GR" dirty="0" smtClean="0">
                <a:ea typeface="ＭＳ Ｐゴシック" pitchFamily="34" charset="-128"/>
              </a:rPr>
              <a:t>Η τράπεζα θα υπολογίσει επίσης τόκους την 20.9.2011 για το διάστημα από 15.6.2011 μέχρι και 20.9.2011 με σκοπό να τους καταλογίσει και καταβάλει στον πελάτη της. </a:t>
            </a:r>
          </a:p>
          <a:p>
            <a:pPr>
              <a:buFontTx/>
              <a:buNone/>
            </a:pPr>
            <a:r>
              <a:rPr lang="el-GR" dirty="0" smtClean="0">
                <a:ea typeface="ＭＳ Ｐゴシック" pitchFamily="34" charset="-128"/>
              </a:rPr>
              <a:t>	Έτσι η τράπεζα θα αντιλογήσει της προαναφερόμενη εγγραφή και θα συντάξει την παρακάτω:</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buClr>
                <a:srgbClr val="000000"/>
              </a:buClr>
              <a:buSzPts val="1200"/>
              <a:buNone/>
            </a:pPr>
            <a:r>
              <a:rPr lang="el-GR" sz="1400" dirty="0" err="1" smtClean="0"/>
              <a:t>Διακομιχάλης</a:t>
            </a:r>
            <a:r>
              <a:rPr lang="el-GR" sz="1400" dirty="0" smtClean="0"/>
              <a:t> Μιχαήλ, </a:t>
            </a:r>
            <a:r>
              <a:rPr lang="el-GR" sz="1400" dirty="0" err="1" smtClean="0"/>
              <a:t>Μανδήλας</a:t>
            </a:r>
            <a:r>
              <a:rPr lang="el-GR" sz="1400" dirty="0" smtClean="0"/>
              <a:t> Αθανάσιος, </a:t>
            </a:r>
            <a:r>
              <a:rPr lang="el-GR" sz="1400" dirty="0" err="1" smtClean="0"/>
              <a:t>Κελετζής</a:t>
            </a:r>
            <a:r>
              <a:rPr lang="el-GR" sz="1400" dirty="0" smtClean="0"/>
              <a:t> Σίμος (2013) Ειδικές - Κλαδικές Λογιστικές, Εκδόσεις ΣΤΑΜΟΥΛΗ, Αθήνα. Σελ. 448.</a:t>
            </a:r>
            <a:endParaRPr lang="el-GR" sz="1400" dirty="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a:solidFill>
                <a:prstClr val="white">
                  <a:lumMod val="50000"/>
                </a:prstClr>
              </a:solidFill>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r>
              <a:rPr lang="el-GR" sz="2400" dirty="0" err="1" smtClean="0">
                <a:solidFill>
                  <a:schemeClr val="bg1">
                    <a:lumMod val="50000"/>
                  </a:schemeClr>
                </a:solidFill>
              </a:rPr>
              <a:t>Διακομιχάλης</a:t>
            </a:r>
            <a:r>
              <a:rPr lang="el-GR" sz="2400" dirty="0" smtClean="0">
                <a:solidFill>
                  <a:schemeClr val="bg1">
                    <a:lumMod val="50000"/>
                  </a:schemeClr>
                </a:solidFill>
              </a:rPr>
              <a:t> Μ. (2015). Κλαδικά Λογιστικά Σχέδια.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smtClean="0"/>
              <a:t>Επεξεργασία: Βαφειάδης </a:t>
            </a:r>
            <a:r>
              <a:rPr lang="el-GR" sz="2900" b="1" dirty="0" smtClean="0"/>
              <a:t>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33</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34</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lnSpcReduction="10000"/>
          </a:bodyPr>
          <a:lstStyle/>
          <a:p>
            <a:pPr marL="0" algn="just">
              <a:buNone/>
            </a:pPr>
            <a:r>
              <a:rPr lang="el-GR" dirty="0" smtClean="0"/>
              <a:t>Οι τράπεζες είναι πιστωτικά ιδρύματα, τα οποία αφού λάβουν τις απαραίτητες άδειες για την λειτουργία τους από την Τράπεζα της Ελλάδος, αποδέχονται καταθέσεις και χορηγούν πιστώσεις. Θα εξετάσουμε αναλυτικά τη δομή και διάρθρωση του Κλαδικού Λογιστικού Σχεδίου Τραπεζών ( ΚΛΣΤ ) και τις διαφορές που υπάρχουν με τους ΕΓΛΣ.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0"/>
            <a:ext cx="8229600" cy="952500"/>
          </a:xfrm>
        </p:spPr>
        <p:txBody>
          <a:bodyPr>
            <a:noAutofit/>
          </a:bodyPr>
          <a:lstStyle/>
          <a:p>
            <a:r>
              <a:rPr lang="el-GR" sz="4000" dirty="0" smtClean="0">
                <a:ea typeface="ＭＳ Ｐゴシック" pitchFamily="34" charset="-128"/>
              </a:rPr>
              <a:t>Τραπεζική Λογιστική</a:t>
            </a:r>
            <a:endParaRPr lang="el-GR" sz="4000" dirty="0"/>
          </a:p>
        </p:txBody>
      </p:sp>
      <p:sp>
        <p:nvSpPr>
          <p:cNvPr id="5" name="Θέση περιεχομένου 4"/>
          <p:cNvSpPr>
            <a:spLocks noGrp="1"/>
          </p:cNvSpPr>
          <p:nvPr>
            <p:ph idx="1"/>
          </p:nvPr>
        </p:nvSpPr>
        <p:spPr>
          <a:xfrm>
            <a:off x="539552" y="913284"/>
            <a:ext cx="8229600" cy="3987660"/>
          </a:xfrm>
        </p:spPr>
        <p:txBody>
          <a:bodyPr>
            <a:noAutofit/>
          </a:bodyPr>
          <a:lstStyle/>
          <a:p>
            <a:pPr algn="just">
              <a:lnSpc>
                <a:spcPct val="80000"/>
              </a:lnSpc>
            </a:pPr>
            <a:r>
              <a:rPr lang="el-GR" sz="2400" u="sng" dirty="0" smtClean="0">
                <a:ea typeface="ＭＳ Ｐゴシック" pitchFamily="34" charset="-128"/>
              </a:rPr>
              <a:t>Ορισμός τραπεζικής επιχείρησης</a:t>
            </a:r>
            <a:endParaRPr lang="en-US" sz="1600" dirty="0" smtClean="0">
              <a:solidFill>
                <a:srgbClr val="898989"/>
              </a:solidFill>
              <a:ea typeface="ＭＳ Ｐゴシック" pitchFamily="34" charset="-128"/>
            </a:endParaRPr>
          </a:p>
          <a:p>
            <a:pPr algn="just">
              <a:lnSpc>
                <a:spcPct val="80000"/>
              </a:lnSpc>
              <a:buFont typeface="Wingdings" pitchFamily="2" charset="2"/>
              <a:buChar char="Ø"/>
            </a:pPr>
            <a:r>
              <a:rPr lang="el-GR" sz="1800" dirty="0" smtClean="0">
                <a:ea typeface="ＭＳ Ｐゴシック" pitchFamily="34" charset="-128"/>
              </a:rPr>
              <a:t> </a:t>
            </a:r>
            <a:r>
              <a:rPr lang="el-GR" sz="2000" dirty="0" smtClean="0">
                <a:ea typeface="ＭＳ Ｐゴシック" pitchFamily="34" charset="-128"/>
              </a:rPr>
              <a:t>Οι Τράπεζες - σύμφωνα με τον Ν. 2076 / 1992 - είναι πιστωτικά ιδρύματα τα οποία αφού λάβουν την απαραίτητες άδεις για την λειτουργία τους από την Τράπεζα της Ελλάδος αποδέχονται καταθέσεις και χορηγούν πιστώσεις.</a:t>
            </a:r>
            <a:endParaRPr lang="en-US" sz="2000" dirty="0" smtClean="0">
              <a:ea typeface="ＭＳ Ｐゴシック" pitchFamily="34" charset="-128"/>
            </a:endParaRPr>
          </a:p>
          <a:p>
            <a:pPr algn="just">
              <a:lnSpc>
                <a:spcPct val="80000"/>
              </a:lnSpc>
              <a:buFont typeface="Wingdings" pitchFamily="2" charset="2"/>
              <a:buChar char="Ø"/>
            </a:pPr>
            <a:r>
              <a:rPr lang="el-GR" sz="2000" dirty="0" smtClean="0">
                <a:ea typeface="ＭＳ Ｐゴシック" pitchFamily="34" charset="-128"/>
              </a:rPr>
              <a:t> Δρουν ως ενδιάμεσοι χρηματοοικονομική οργανισμοί οι οποίοι βελτιώνουν την αποτελεσματικότητα του χρηματοδοτικού συστήματος μιας οικονομίας διαμεσολαβώντας μεταξύ των πλεονασματικών και ελλειμματικών μονάδων της. </a:t>
            </a:r>
          </a:p>
          <a:p>
            <a:pPr algn="just">
              <a:lnSpc>
                <a:spcPct val="80000"/>
              </a:lnSpc>
              <a:buFont typeface="Wingdings" pitchFamily="2" charset="2"/>
              <a:buChar char="Ø"/>
            </a:pPr>
            <a:r>
              <a:rPr lang="el-GR" sz="2000" dirty="0" smtClean="0">
                <a:ea typeface="ＭＳ Ｐゴシック" pitchFamily="34" charset="-128"/>
              </a:rPr>
              <a:t> Προβαίνουν στην συγκέντρωση των αποταμιεύσεων μιας οικονομίας και της διοχέτευσης αυτών με κάποιο κέρδος προς διάφορους κλάδους της οικονομίας (επιχειρήσεις και νοικοκυριά), φυλάσσουν και διαχειρίζονται αξιόγραφα (μετοχές, φορτωτικά εμπορευμάτων κ.α.), αναλαμβάνουν πληρωμές για λογαριασμό πελατών τους και διευκολύνουν το διεθνές εμπόριο. </a:t>
            </a:r>
            <a:endParaRPr lang="en-US" sz="2000" dirty="0" smtClean="0">
              <a:ea typeface="ＭＳ Ｐゴシック" pitchFamily="34" charset="-128"/>
            </a:endParaRPr>
          </a:p>
          <a:p>
            <a:pPr algn="just">
              <a:lnSpc>
                <a:spcPct val="80000"/>
              </a:lnSpc>
              <a:buNone/>
            </a:pPr>
            <a:endParaRPr lang="el-GR" sz="20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6</a:t>
            </a:fld>
            <a:endParaRPr lang="el-GR" dirty="0"/>
          </a:p>
        </p:txBody>
      </p:sp>
    </p:spTree>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5212"/>
            <a:ext cx="8229600" cy="952500"/>
          </a:xfrm>
        </p:spPr>
        <p:txBody>
          <a:bodyPr>
            <a:noAutofit/>
          </a:bodyPr>
          <a:lstStyle/>
          <a:p>
            <a:r>
              <a:rPr lang="el-GR" sz="3600" dirty="0" smtClean="0">
                <a:ea typeface="ＭＳ Ｐゴシック" pitchFamily="34" charset="-128"/>
              </a:rPr>
              <a:t>Τραπεζική Λογιστική</a:t>
            </a:r>
            <a:endParaRPr lang="el-GR" sz="3600" dirty="0"/>
          </a:p>
        </p:txBody>
      </p:sp>
      <p:sp>
        <p:nvSpPr>
          <p:cNvPr id="3" name="Θέση περιεχομένου 2"/>
          <p:cNvSpPr>
            <a:spLocks noGrp="1"/>
          </p:cNvSpPr>
          <p:nvPr>
            <p:ph idx="1"/>
          </p:nvPr>
        </p:nvSpPr>
        <p:spPr>
          <a:xfrm>
            <a:off x="467544" y="1322512"/>
            <a:ext cx="8229600" cy="4392488"/>
          </a:xfrm>
        </p:spPr>
        <p:txBody>
          <a:bodyPr>
            <a:normAutofit fontScale="70000" lnSpcReduction="20000"/>
          </a:bodyPr>
          <a:lstStyle/>
          <a:p>
            <a:pPr>
              <a:buNone/>
            </a:pPr>
            <a:r>
              <a:rPr lang="el-GR" sz="2000" u="sng" dirty="0" smtClean="0">
                <a:ea typeface="ＭＳ Ｐゴシック" pitchFamily="34" charset="-128"/>
              </a:rPr>
              <a:t>Βασικές εργασίες Τραπεζικών Επιχειρήσεων</a:t>
            </a:r>
          </a:p>
          <a:p>
            <a:pPr marL="0" indent="0">
              <a:buNone/>
            </a:pPr>
            <a:r>
              <a:rPr lang="el-GR" sz="2000" dirty="0" smtClean="0">
                <a:ea typeface="ＭＳ Ｐゴシック" pitchFamily="34" charset="-128"/>
              </a:rPr>
              <a:t>Οι </a:t>
            </a:r>
            <a:r>
              <a:rPr lang="el-GR" sz="2000" u="sng" dirty="0" smtClean="0">
                <a:ea typeface="ＭＳ Ｐゴシック" pitchFamily="34" charset="-128"/>
              </a:rPr>
              <a:t>καταθέσεις</a:t>
            </a:r>
            <a:r>
              <a:rPr lang="el-GR" sz="2000" dirty="0" smtClean="0">
                <a:ea typeface="ＭＳ Ｐゴシック" pitchFamily="34" charset="-128"/>
              </a:rPr>
              <a:t> διαφόρων μορφών (καταγράφονται στο παθητικό) </a:t>
            </a:r>
          </a:p>
          <a:p>
            <a:pPr marL="0" indent="0">
              <a:buNone/>
            </a:pPr>
            <a:r>
              <a:rPr lang="el-GR" sz="2000" dirty="0" smtClean="0">
                <a:ea typeface="ＭＳ Ｐゴシック" pitchFamily="34" charset="-128"/>
              </a:rPr>
              <a:t>Οι </a:t>
            </a:r>
            <a:r>
              <a:rPr lang="el-GR" sz="2000" u="sng" dirty="0" smtClean="0">
                <a:ea typeface="ＭＳ Ｐゴシック" pitchFamily="34" charset="-128"/>
              </a:rPr>
              <a:t>χορηγήσεις</a:t>
            </a:r>
            <a:r>
              <a:rPr lang="el-GR" sz="2000" dirty="0" smtClean="0">
                <a:ea typeface="ＭＳ Ｐゴシック" pitchFamily="34" charset="-128"/>
              </a:rPr>
              <a:t> σε πελάτες της τράπεζας (καταγράφονται στο ενεργητικό).</a:t>
            </a:r>
          </a:p>
          <a:p>
            <a:pPr>
              <a:buNone/>
            </a:pPr>
            <a:r>
              <a:rPr lang="el-GR" sz="2000" b="1" dirty="0" smtClean="0">
                <a:ea typeface="ＭＳ Ｐゴシック" pitchFamily="34" charset="-128"/>
              </a:rPr>
              <a:t>	</a:t>
            </a:r>
            <a:r>
              <a:rPr lang="el-GR" sz="2000" u="sng" dirty="0" smtClean="0">
                <a:ea typeface="ＭＳ Ｐゴシック" pitchFamily="34" charset="-128"/>
              </a:rPr>
              <a:t>Κύριες μορφές προϊόντων καταθέσεων </a:t>
            </a:r>
          </a:p>
          <a:p>
            <a:r>
              <a:rPr lang="el-GR" sz="2000" dirty="0" smtClean="0">
                <a:ea typeface="ＭＳ Ｐゴシック" pitchFamily="34" charset="-128"/>
              </a:rPr>
              <a:t>Καταθέσεις όψεως (</a:t>
            </a:r>
            <a:r>
              <a:rPr lang="en-US" sz="2000" dirty="0" smtClean="0">
                <a:ea typeface="ＭＳ Ｐゴシック" pitchFamily="34" charset="-128"/>
              </a:rPr>
              <a:t>sight deposits</a:t>
            </a:r>
            <a:r>
              <a:rPr lang="el-GR" sz="2000" dirty="0" smtClean="0">
                <a:ea typeface="ＭＳ Ｐゴシック" pitchFamily="34" charset="-128"/>
              </a:rPr>
              <a:t>) </a:t>
            </a:r>
          </a:p>
          <a:p>
            <a:r>
              <a:rPr lang="el-GR" sz="2000" dirty="0" smtClean="0">
                <a:ea typeface="ＭＳ Ｐゴシック" pitchFamily="34" charset="-128"/>
              </a:rPr>
              <a:t>Καταθέσεις ταμιευτηρίου (</a:t>
            </a:r>
            <a:r>
              <a:rPr lang="en-US" sz="2000" dirty="0" smtClean="0">
                <a:ea typeface="ＭＳ Ｐゴシック" pitchFamily="34" charset="-128"/>
              </a:rPr>
              <a:t>saving account deposits</a:t>
            </a:r>
            <a:r>
              <a:rPr lang="el-GR" sz="2000" dirty="0" smtClean="0">
                <a:ea typeface="ＭＳ Ｐゴシック" pitchFamily="34" charset="-128"/>
              </a:rPr>
              <a:t>) </a:t>
            </a:r>
          </a:p>
          <a:p>
            <a:r>
              <a:rPr lang="el-GR" sz="2000" dirty="0" smtClean="0">
                <a:ea typeface="ＭＳ Ｐゴシック" pitchFamily="34" charset="-128"/>
              </a:rPr>
              <a:t>Τρεχούμενοι λογαριασμοί καταθέσεων (</a:t>
            </a:r>
            <a:r>
              <a:rPr lang="en-US" sz="2000" dirty="0" smtClean="0">
                <a:ea typeface="ＭＳ Ｐゴシック" pitchFamily="34" charset="-128"/>
              </a:rPr>
              <a:t>current deposits</a:t>
            </a:r>
            <a:r>
              <a:rPr lang="el-GR" sz="2000" dirty="0" smtClean="0">
                <a:ea typeface="ＭＳ Ｐゴシック" pitchFamily="34" charset="-128"/>
              </a:rPr>
              <a:t>) </a:t>
            </a:r>
          </a:p>
          <a:p>
            <a:r>
              <a:rPr lang="el-GR" sz="2000" dirty="0" smtClean="0">
                <a:ea typeface="ＭＳ Ｐゴシック" pitchFamily="34" charset="-128"/>
              </a:rPr>
              <a:t>Προθεσμιακές καταθέσεις (</a:t>
            </a:r>
            <a:r>
              <a:rPr lang="en-US" sz="2000" dirty="0" smtClean="0">
                <a:ea typeface="ＭＳ Ｐゴシック" pitchFamily="34" charset="-128"/>
              </a:rPr>
              <a:t>time deposits</a:t>
            </a:r>
            <a:r>
              <a:rPr lang="el-GR" sz="2000" dirty="0" smtClean="0">
                <a:ea typeface="ＭＳ Ｐゴシック" pitchFamily="34" charset="-128"/>
              </a:rPr>
              <a:t>) </a:t>
            </a:r>
          </a:p>
          <a:p>
            <a:r>
              <a:rPr lang="el-GR" sz="2000" dirty="0" smtClean="0">
                <a:ea typeface="ＭＳ Ｐゴシック" pitchFamily="34" charset="-128"/>
              </a:rPr>
              <a:t>Συμφωνίες επαναγοράς τίτλων (</a:t>
            </a:r>
            <a:r>
              <a:rPr lang="en-US" sz="2000" dirty="0" smtClean="0">
                <a:ea typeface="ＭＳ Ｐゴシック" pitchFamily="34" charset="-128"/>
              </a:rPr>
              <a:t>repos</a:t>
            </a:r>
            <a:r>
              <a:rPr lang="el-GR" sz="2000" dirty="0" smtClean="0">
                <a:ea typeface="ＭＳ Ｐゴシック" pitchFamily="34" charset="-128"/>
              </a:rPr>
              <a:t> – </a:t>
            </a:r>
            <a:r>
              <a:rPr lang="en-US" sz="2000" dirty="0" smtClean="0">
                <a:ea typeface="ＭＳ Ｐゴシック" pitchFamily="34" charset="-128"/>
              </a:rPr>
              <a:t>repurchase agreements</a:t>
            </a:r>
            <a:r>
              <a:rPr lang="el-GR" sz="2000" dirty="0" smtClean="0">
                <a:ea typeface="ＭＳ Ｐゴシック" pitchFamily="34" charset="-128"/>
              </a:rPr>
              <a:t>) </a:t>
            </a:r>
          </a:p>
          <a:p>
            <a:pPr>
              <a:buNone/>
            </a:pPr>
            <a:r>
              <a:rPr lang="el-GR" sz="2000" b="1" dirty="0" smtClean="0">
                <a:ea typeface="ＭＳ Ｐゴシック" pitchFamily="34" charset="-128"/>
              </a:rPr>
              <a:t>	</a:t>
            </a:r>
            <a:r>
              <a:rPr lang="el-GR" sz="2000" u="sng" dirty="0" smtClean="0">
                <a:ea typeface="ＭＳ Ｐゴシック" pitchFamily="34" charset="-128"/>
              </a:rPr>
              <a:t>Κύριες μορφές προϊόντων χορηγήσεων </a:t>
            </a:r>
          </a:p>
          <a:p>
            <a:r>
              <a:rPr lang="el-GR" sz="2000" dirty="0" smtClean="0">
                <a:ea typeface="ＭＳ Ｐゴシック" pitchFamily="34" charset="-128"/>
              </a:rPr>
              <a:t>Μακροπρόθεσμα Δάνεια ( </a:t>
            </a:r>
            <a:r>
              <a:rPr lang="en-US" sz="2000" dirty="0" smtClean="0">
                <a:ea typeface="ＭＳ Ｐゴシック" pitchFamily="34" charset="-128"/>
              </a:rPr>
              <a:t>long term loans</a:t>
            </a:r>
            <a:r>
              <a:rPr lang="el-GR" sz="2000" dirty="0" smtClean="0">
                <a:ea typeface="ＭＳ Ｐゴシック" pitchFamily="34" charset="-128"/>
              </a:rPr>
              <a:t>)  </a:t>
            </a:r>
          </a:p>
          <a:p>
            <a:r>
              <a:rPr lang="el-GR" sz="2000" dirty="0" smtClean="0">
                <a:ea typeface="ＭＳ Ｐゴシック" pitchFamily="34" charset="-128"/>
              </a:rPr>
              <a:t>Μεσοπρόθεσμα Δάνεια (</a:t>
            </a:r>
            <a:r>
              <a:rPr lang="en-US" sz="2000" dirty="0" smtClean="0">
                <a:ea typeface="ＭＳ Ｐゴシック" pitchFamily="34" charset="-128"/>
              </a:rPr>
              <a:t>medium term loans</a:t>
            </a:r>
            <a:r>
              <a:rPr lang="el-GR" sz="2000" dirty="0" smtClean="0">
                <a:ea typeface="ＭＳ Ｐゴシック" pitchFamily="34" charset="-128"/>
              </a:rPr>
              <a:t>) </a:t>
            </a:r>
          </a:p>
          <a:p>
            <a:r>
              <a:rPr lang="el-GR" sz="2000" dirty="0" smtClean="0">
                <a:ea typeface="ＭＳ Ｐゴシック" pitchFamily="34" charset="-128"/>
              </a:rPr>
              <a:t>Βραχυπρόθεσμες πιστώσεις (</a:t>
            </a:r>
            <a:r>
              <a:rPr lang="en-US" sz="2000" dirty="0" smtClean="0">
                <a:ea typeface="ＭＳ Ｐゴシック" pitchFamily="34" charset="-128"/>
              </a:rPr>
              <a:t>short term loans</a:t>
            </a:r>
            <a:r>
              <a:rPr lang="el-GR" sz="2000" dirty="0" smtClean="0">
                <a:ea typeface="ＭＳ Ｐゴシック" pitchFamily="34" charset="-128"/>
              </a:rPr>
              <a:t>)  </a:t>
            </a:r>
          </a:p>
          <a:p>
            <a:pPr>
              <a:buNone/>
            </a:pPr>
            <a:endParaRPr lang="el-GR" sz="20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r>
              <a:rPr lang="el-GR" dirty="0" smtClean="0">
                <a:ea typeface="ＭＳ Ｐゴシック" pitchFamily="34" charset="-128"/>
              </a:rPr>
              <a:t>Τραπεζική Λογιστική</a:t>
            </a:r>
            <a:endParaRPr lang="en-US" dirty="0"/>
          </a:p>
        </p:txBody>
      </p:sp>
      <p:sp>
        <p:nvSpPr>
          <p:cNvPr id="8" name="7 - Θέση περιεχομένου"/>
          <p:cNvSpPr>
            <a:spLocks noGrp="1"/>
          </p:cNvSpPr>
          <p:nvPr>
            <p:ph idx="1"/>
          </p:nvPr>
        </p:nvSpPr>
        <p:spPr>
          <a:xfrm>
            <a:off x="467544" y="1322512"/>
            <a:ext cx="8229600" cy="4392488"/>
          </a:xfrm>
        </p:spPr>
        <p:txBody>
          <a:bodyPr>
            <a:normAutofit fontScale="62500" lnSpcReduction="20000"/>
          </a:bodyPr>
          <a:lstStyle/>
          <a:p>
            <a:pPr>
              <a:buNone/>
            </a:pPr>
            <a:r>
              <a:rPr lang="el-GR" u="sng" dirty="0" smtClean="0">
                <a:ea typeface="ＭＳ Ｐゴシック" pitchFamily="34" charset="-128"/>
              </a:rPr>
              <a:t>Βασικές εργασίες Τραπεζικών Επιχειρήσεων (συνέχεια)</a:t>
            </a:r>
          </a:p>
          <a:p>
            <a:pPr>
              <a:buNone/>
            </a:pPr>
            <a:r>
              <a:rPr lang="el-GR" u="sng" dirty="0" smtClean="0">
                <a:ea typeface="ＭＳ Ｐゴシック" pitchFamily="34" charset="-128"/>
              </a:rPr>
              <a:t>Κύριες μορφές μεσολαβητικών εργασιών </a:t>
            </a:r>
          </a:p>
          <a:p>
            <a:r>
              <a:rPr lang="el-GR" dirty="0" smtClean="0">
                <a:ea typeface="ＭＳ Ｐゴシック" pitchFamily="34" charset="-128"/>
              </a:rPr>
              <a:t>Εργασίες εμπορικών εργασιών εξωτερικού και κινήσεων κεφαλαίων </a:t>
            </a:r>
          </a:p>
          <a:p>
            <a:r>
              <a:rPr lang="el-GR" dirty="0" smtClean="0">
                <a:ea typeface="ＭＳ Ｐゴシック" pitchFamily="34" charset="-128"/>
              </a:rPr>
              <a:t>Εργασίες έκδοσης εγγυητικών επιστολών (Ε/Ε)</a:t>
            </a:r>
          </a:p>
          <a:p>
            <a:r>
              <a:rPr lang="el-GR" dirty="0" smtClean="0">
                <a:ea typeface="ＭＳ Ｐゴシック" pitchFamily="34" charset="-128"/>
              </a:rPr>
              <a:t>Εργασίες για την εισαγωγή μετοχών εταιριών σε οργανωμένα χρηματιστήρια (στην Ελλάδα ή στο εξωτερικό)</a:t>
            </a:r>
          </a:p>
          <a:p>
            <a:r>
              <a:rPr lang="el-GR" dirty="0" smtClean="0">
                <a:ea typeface="ＭＳ Ｐゴシック" pitchFamily="34" charset="-128"/>
              </a:rPr>
              <a:t>Είσπραξη αξιών όπως επιταγών και γραμματίων εισπρακτέων πελατών τους </a:t>
            </a:r>
          </a:p>
          <a:p>
            <a:r>
              <a:rPr lang="el-GR" dirty="0" smtClean="0">
                <a:ea typeface="ＭＳ Ｐゴシック" pitchFamily="34" charset="-128"/>
              </a:rPr>
              <a:t>Αγοραπωλησίες μετοχών καθώς και τίτλων σταθερής απόδοσης όπως ομολόγων και εντόκων γραμματίων</a:t>
            </a:r>
          </a:p>
          <a:p>
            <a:r>
              <a:rPr lang="el-GR" dirty="0" smtClean="0">
                <a:ea typeface="ＭＳ Ｐゴシック" pitchFamily="34" charset="-128"/>
              </a:rPr>
              <a:t>Πώληση ασφαλιστικών προϊόντων</a:t>
            </a:r>
          </a:p>
          <a:p>
            <a:r>
              <a:rPr lang="el-GR" dirty="0" smtClean="0">
                <a:ea typeface="ＭＳ Ｐゴシック" pitchFamily="34" charset="-128"/>
              </a:rPr>
              <a:t>ενοικίαση θυρίδων</a:t>
            </a:r>
          </a:p>
          <a:p>
            <a:pPr>
              <a:buNone/>
            </a:pPr>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r>
              <a:rPr lang="el-GR" dirty="0" smtClean="0">
                <a:ea typeface="ＭＳ Ｐゴシック" pitchFamily="34" charset="-128"/>
              </a:rPr>
              <a:t>Τραπεζική Λογιστική</a:t>
            </a:r>
            <a:endParaRPr lang="en-US" dirty="0"/>
          </a:p>
        </p:txBody>
      </p:sp>
      <p:sp>
        <p:nvSpPr>
          <p:cNvPr id="7" name="6 - Θέση περιεχομένου"/>
          <p:cNvSpPr>
            <a:spLocks noGrp="1"/>
          </p:cNvSpPr>
          <p:nvPr>
            <p:ph idx="1"/>
          </p:nvPr>
        </p:nvSpPr>
        <p:spPr>
          <a:xfrm>
            <a:off x="467544" y="1345332"/>
            <a:ext cx="8229600" cy="3771636"/>
          </a:xfrm>
        </p:spPr>
        <p:txBody>
          <a:bodyPr>
            <a:normAutofit fontScale="92500" lnSpcReduction="20000"/>
          </a:bodyPr>
          <a:lstStyle/>
          <a:p>
            <a:pPr marL="0" indent="0" algn="just">
              <a:buNone/>
            </a:pPr>
            <a:r>
              <a:rPr lang="el-GR" sz="2400" u="sng" dirty="0" smtClean="0">
                <a:ea typeface="ＭＳ Ｐゴシック" pitchFamily="34" charset="-128"/>
              </a:rPr>
              <a:t>Δομή και διάρθρωση του Κλαδικού Λογιστικού Σχεδίου Τραπεζών (ΚΛΣΤ )</a:t>
            </a:r>
          </a:p>
          <a:p>
            <a:pPr algn="just">
              <a:buNone/>
            </a:pPr>
            <a:r>
              <a:rPr lang="el-GR" sz="2400" u="sng" dirty="0" smtClean="0">
                <a:ea typeface="ＭＳ Ｐゴシック" pitchFamily="34" charset="-128"/>
              </a:rPr>
              <a:t>Σχέδιο Λογαριασμών </a:t>
            </a:r>
            <a:endParaRPr lang="el-GR" sz="2400" dirty="0" smtClean="0">
              <a:ea typeface="ＭＳ Ｐゴシック" pitchFamily="34" charset="-128"/>
            </a:endParaRPr>
          </a:p>
          <a:p>
            <a:pPr algn="just">
              <a:buNone/>
            </a:pPr>
            <a:r>
              <a:rPr lang="el-GR" sz="2400" dirty="0" smtClean="0">
                <a:ea typeface="ＭＳ Ｐゴシック" pitchFamily="34" charset="-128"/>
              </a:rPr>
              <a:t>	Το σχέδιο των λογαριασμών περιλαμβάνει (α) την ομαδοποίηση των λογαριασμών με συγκεκριμένα κριτήρια και (β) την επιλογή ενός συστήματος για την κωδικοποίησή τους.</a:t>
            </a:r>
          </a:p>
          <a:p>
            <a:pPr algn="just"/>
            <a:r>
              <a:rPr lang="el-GR" sz="2400" dirty="0" smtClean="0">
                <a:ea typeface="ＭＳ Ｐゴシック" pitchFamily="34" charset="-128"/>
              </a:rPr>
              <a:t>Ομαδοποίηση των λογαριασμών </a:t>
            </a:r>
          </a:p>
          <a:p>
            <a:pPr algn="just">
              <a:buNone/>
            </a:pPr>
            <a:r>
              <a:rPr lang="el-GR" sz="2400" dirty="0" smtClean="0">
                <a:ea typeface="ＭＳ Ｐゴシック" pitchFamily="34" charset="-128"/>
              </a:rPr>
              <a:t>	Το ΚΛΣΤ ομαδοποιεί τους λογαριασμούς σε 10 ομάδες με το κριτήριο του ισολογισμού. Σύμφωνα με το κριτήριο αυτό η ένταξη των λογαριασμών στις ομάδες γίνεται ανάλογα με την θέση τους στον ισολογισμό (δηλαδή αν ανήκουν στο ενεργητικό ή παθητικό). </a:t>
            </a:r>
            <a:endParaRPr lang="en-US" sz="2400" dirty="0" smtClean="0">
              <a:ea typeface="ＭＳ Ｐゴシック" pitchFamily="34" charset="-128"/>
            </a:endParaRPr>
          </a:p>
          <a:p>
            <a:pPr marL="0" indent="0" algn="just">
              <a:lnSpc>
                <a:spcPct val="80000"/>
              </a:lnSpc>
              <a:buNone/>
            </a:pPr>
            <a:endParaRPr lang="en-US"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1665</TotalTime>
  <Words>1899</Words>
  <Application>Microsoft Office PowerPoint</Application>
  <PresentationFormat>Προβολή στην οθόνη (16:10)</PresentationFormat>
  <Paragraphs>345</Paragraphs>
  <Slides>35</Slides>
  <Notes>21</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Θέμα του Office</vt:lpstr>
      <vt:lpstr>Κλαδικά Λογιστικά Σχέδια</vt:lpstr>
      <vt:lpstr>Διαφάνεια 2</vt:lpstr>
      <vt:lpstr>Άδειες Χρήσης</vt:lpstr>
      <vt:lpstr>Χρηματοδότηση</vt:lpstr>
      <vt:lpstr>Σκοποί  ενότητας</vt:lpstr>
      <vt:lpstr>Τραπεζική Λογιστική</vt:lpstr>
      <vt:lpstr>Τραπεζική Λογιστική</vt:lpstr>
      <vt:lpstr>Τραπεζική Λογιστική</vt:lpstr>
      <vt:lpstr>Τραπεζική Λογιστική</vt:lpstr>
      <vt:lpstr>Τραπεζική Λογιστική</vt:lpstr>
      <vt:lpstr>Διαφάνεια 11</vt:lpstr>
      <vt:lpstr>Τραπεζική Λογιστική</vt:lpstr>
      <vt:lpstr>Τραπεζική Λογιστική</vt:lpstr>
      <vt:lpstr>Τραπεζική Λογιστική</vt:lpstr>
      <vt:lpstr>Τραπεζική Λογιστική</vt:lpstr>
      <vt:lpstr>Τραπεζική Λογιστική</vt:lpstr>
      <vt:lpstr>Τραπεζική Λογιστική</vt:lpstr>
      <vt:lpstr>Τραπεζική Λογιστική</vt:lpstr>
      <vt:lpstr>Τραπεζική Λογιστική</vt:lpstr>
      <vt:lpstr>Τραπεζική Λογιστική</vt:lpstr>
      <vt:lpstr>Τραπεζική Λογιστική</vt:lpstr>
      <vt:lpstr>Τραπεζική Λογιστική</vt:lpstr>
      <vt:lpstr>Διαφάνεια 23</vt:lpstr>
      <vt:lpstr>Διαφάνεια 24</vt:lpstr>
      <vt:lpstr>Διαφάνεια 25</vt:lpstr>
      <vt:lpstr>Διαφάνεια 26</vt:lpstr>
      <vt:lpstr>Διαφάνεια 27</vt:lpstr>
      <vt:lpstr>Διαφάνεια 28</vt:lpstr>
      <vt:lpstr>Βιβλιογραφία</vt:lpstr>
      <vt:lpstr>Σημείωμα Αναφοράς</vt:lpstr>
      <vt:lpstr>Σημείωμα Αδειοδότησης</vt:lpstr>
      <vt:lpstr>Διαφάνεια 32</vt:lpstr>
      <vt:lpstr>Διαφάνεια 33</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253</cp:revision>
  <dcterms:created xsi:type="dcterms:W3CDTF">2012-09-06T09:03:05Z</dcterms:created>
  <dcterms:modified xsi:type="dcterms:W3CDTF">2015-11-03T20:06:10Z</dcterms:modified>
</cp:coreProperties>
</file>