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262" r:id="rId7"/>
    <p:sldId id="264" r:id="rId8"/>
    <p:sldId id="267" r:id="rId9"/>
    <p:sldId id="288"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290"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7" autoAdjust="0"/>
    <p:restoredTop sz="84478" autoAdjust="0"/>
  </p:normalViewPr>
  <p:slideViewPr>
    <p:cSldViewPr>
      <p:cViewPr varScale="1">
        <p:scale>
          <a:sx n="90" d="100"/>
          <a:sy n="90" d="100"/>
        </p:scale>
        <p:origin x="1452"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09/10/2015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90157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63059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77333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03099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7849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3445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27733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7706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12577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8066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705790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738820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557235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160249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161271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456851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smtClean="0"/>
              <a:t> </a:t>
            </a:r>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mtClean="0"/>
          </a:p>
          <a:p>
            <a:endParaRPr lang="el-G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6644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63895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smtClean="0">
                <a:solidFill>
                  <a:schemeClr val="bg1"/>
                </a:solidFill>
              </a:rPr>
              <a:t>Μικροοικονομική –Ελαστικότητα</a:t>
            </a:r>
            <a:r>
              <a:rPr lang="el-GR" sz="1000" b="1" baseline="0" smtClean="0">
                <a:solidFill>
                  <a:schemeClr val="bg1"/>
                </a:solidFill>
              </a:rPr>
              <a:t> </a:t>
            </a:r>
            <a:r>
              <a:rPr lang="el-GR" sz="1000" b="1" smtClean="0">
                <a:solidFill>
                  <a:schemeClr val="bg1"/>
                </a:solidFill>
              </a:rPr>
              <a:t>προσφοράς</a:t>
            </a:r>
            <a:r>
              <a:rPr lang="el-GR" sz="1000" smtClean="0">
                <a:solidFill>
                  <a:schemeClr val="bg1"/>
                </a:solidFill>
              </a:rPr>
              <a:t>, τμήμα λογιστικής και χρηματοοικονομικής,</a:t>
            </a:r>
            <a:r>
              <a:rPr lang="el-GR" sz="1000" baseline="0" smtClean="0">
                <a:solidFill>
                  <a:schemeClr val="bg1"/>
                </a:solidFill>
              </a:rPr>
              <a:t> </a:t>
            </a:r>
            <a:r>
              <a:rPr lang="el-GR" sz="1000" smtClean="0">
                <a:solidFill>
                  <a:schemeClr val="bg1"/>
                </a:solidFill>
              </a:rPr>
              <a:t>ΤΕΙ </a:t>
            </a:r>
            <a:r>
              <a:rPr lang="el-GR" sz="1000">
                <a:solidFill>
                  <a:schemeClr val="bg1"/>
                </a:solidFill>
              </a:rPr>
              <a:t>ΗΠΕΙΡΟΥ </a:t>
            </a:r>
            <a:r>
              <a:rPr lang="el-GR" sz="1000" b="1">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smtClean="0">
                <a:solidFill>
                  <a:schemeClr val="bg1"/>
                </a:solidFill>
              </a:rPr>
              <a:t>&lt;</a:t>
            </a:r>
            <a:r>
              <a:rPr lang="el-GR" sz="1000" b="1" smtClean="0">
                <a:solidFill>
                  <a:schemeClr val="bg1"/>
                </a:solidFill>
              </a:rPr>
              <a:t>Τίτλος</a:t>
            </a:r>
            <a:r>
              <a:rPr lang="el-GR" sz="1000" b="1" baseline="0" smtClean="0">
                <a:solidFill>
                  <a:schemeClr val="bg1"/>
                </a:solidFill>
              </a:rPr>
              <a:t> Μαθήματος&gt;</a:t>
            </a:r>
            <a:r>
              <a:rPr lang="el-GR" sz="1000" b="1" smtClean="0">
                <a:solidFill>
                  <a:schemeClr val="bg1"/>
                </a:solidFill>
              </a:rPr>
              <a:t> - </a:t>
            </a:r>
            <a:r>
              <a:rPr lang="el-GR" sz="1000" smtClean="0">
                <a:solidFill>
                  <a:schemeClr val="bg1"/>
                </a:solidFill>
              </a:rPr>
              <a:t>&lt;Τίτλος Ενότητα&gt;, &lt;ΤΜΗΜΑ&gt;, </a:t>
            </a:r>
            <a:r>
              <a:rPr lang="el-GR" sz="1000">
                <a:solidFill>
                  <a:schemeClr val="bg1"/>
                </a:solidFill>
              </a:rPr>
              <a:t>ΤΕΙ ΗΠΕΙΡΟΥ </a:t>
            </a:r>
            <a:r>
              <a:rPr lang="el-GR" sz="1000" b="1">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eclass.teiep.gr/OpenClass/courses/ACC140/"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Μικροοικονομική</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l-GR" sz="2800" dirty="0"/>
              <a:t>6</a:t>
            </a:r>
            <a:r>
              <a:rPr lang="en-US" sz="2800" dirty="0" smtClean="0"/>
              <a:t> </a:t>
            </a:r>
            <a:r>
              <a:rPr lang="el-GR" sz="2800" dirty="0" smtClean="0"/>
              <a:t>:</a:t>
            </a:r>
            <a:r>
              <a:rPr lang="en-US" sz="2800" dirty="0" smtClean="0"/>
              <a:t> </a:t>
            </a:r>
            <a:r>
              <a:rPr lang="el-GR" sz="2800" b="1" dirty="0" smtClean="0"/>
              <a:t>Ελαστικότητα προσφοράς</a:t>
            </a:r>
            <a:endParaRPr lang="el-GR" sz="2800" b="1" dirty="0"/>
          </a:p>
          <a:p>
            <a:r>
              <a:rPr lang="el-GR" sz="2800" dirty="0" smtClean="0"/>
              <a:t>Καραμάνης Κωνσταντίνος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ΠΡΟΣΦΟΡΑΣ (</a:t>
            </a:r>
            <a:r>
              <a:rPr lang="en-US"/>
              <a:t>es)</a:t>
            </a:r>
            <a:endParaRPr lang="el-GR"/>
          </a:p>
        </p:txBody>
      </p:sp>
      <p:sp>
        <p:nvSpPr>
          <p:cNvPr id="3" name="Θέση περιεχομένου 2"/>
          <p:cNvSpPr>
            <a:spLocks noGrp="1"/>
          </p:cNvSpPr>
          <p:nvPr>
            <p:ph idx="1"/>
          </p:nvPr>
        </p:nvSpPr>
        <p:spPr>
          <a:xfrm>
            <a:off x="457200" y="985293"/>
            <a:ext cx="8291264" cy="4311666"/>
          </a:xfrm>
        </p:spPr>
        <p:txBody>
          <a:bodyPr>
            <a:normAutofit fontScale="92500" lnSpcReduction="10000"/>
          </a:bodyPr>
          <a:lstStyle/>
          <a:p>
            <a:pPr algn="just"/>
            <a:r>
              <a:rPr lang="el-GR" b="1" smtClean="0"/>
              <a:t>Αν </a:t>
            </a:r>
            <a:r>
              <a:rPr lang="el-GR" b="1"/>
              <a:t>η προσφερόµενη  ποσότητα ανταποκρίνεται  έντονα στις µεταβολές της τιµής, τότε η προσφορά του συγκεκριµένου αγαθού είναι ελαστική (π.χ. Η/Υ, αυτοκίνητα κ.λπ.).</a:t>
            </a:r>
          </a:p>
          <a:p>
            <a:pPr algn="just"/>
            <a:r>
              <a:rPr lang="el-GR" b="1" smtClean="0"/>
              <a:t>Αντίθετα</a:t>
            </a:r>
            <a:r>
              <a:rPr lang="el-GR" b="1"/>
              <a:t>, αν η προσφερόµενη ποσότητα ανταποκρίνεται ελάχιστα στις µεταβολές της τιµής, τότε η προσφορά του συγκεκριµένου αγαθού είναι ανελαστική (π.χ. παραθαλάσσια οικόπεδα κ.λπ.).</a:t>
            </a:r>
          </a:p>
          <a:p>
            <a:pPr algn="just"/>
            <a:endParaRPr lang="el-GR" b="1"/>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10</a:t>
            </a:fld>
            <a:endParaRPr lang="el-GR"/>
          </a:p>
        </p:txBody>
      </p:sp>
    </p:spTree>
    <p:extLst>
      <p:ext uri="{BB962C8B-B14F-4D97-AF65-F5344CB8AC3E}">
        <p14:creationId xmlns:p14="http://schemas.microsoft.com/office/powerpoint/2010/main" val="2063748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t>ΜΕΤΡΗΣΗ ΕΛΑΣΤΙΚΟΤΗΤΑΣ ΠΡΟΣΦΟΡΑΣ</a:t>
            </a:r>
          </a:p>
        </p:txBody>
      </p:sp>
      <p:pic>
        <p:nvPicPr>
          <p:cNvPr id="4" name="Content Placeholder 3"/>
          <p:cNvPicPr>
            <a:picLocks noGrp="1" noChangeAspect="1"/>
          </p:cNvPicPr>
          <p:nvPr>
            <p:ph idx="1"/>
          </p:nvPr>
        </p:nvPicPr>
        <p:blipFill>
          <a:blip r:embed="rId3"/>
          <a:stretch>
            <a:fillRect/>
          </a:stretch>
        </p:blipFill>
        <p:spPr>
          <a:xfrm>
            <a:off x="683568" y="1417340"/>
            <a:ext cx="8291513" cy="984949"/>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11</a:t>
            </a:fld>
            <a:endParaRPr lang="el-GR"/>
          </a:p>
        </p:txBody>
      </p:sp>
      <p:pic>
        <p:nvPicPr>
          <p:cNvPr id="9" name="Picture 8"/>
          <p:cNvPicPr>
            <a:picLocks noChangeAspect="1"/>
          </p:cNvPicPr>
          <p:nvPr/>
        </p:nvPicPr>
        <p:blipFill>
          <a:blip r:embed="rId4"/>
          <a:stretch>
            <a:fillRect/>
          </a:stretch>
        </p:blipFill>
        <p:spPr>
          <a:xfrm>
            <a:off x="2848" y="2638264"/>
            <a:ext cx="9298335" cy="2508535"/>
          </a:xfrm>
          <a:prstGeom prst="rect">
            <a:avLst/>
          </a:prstGeom>
        </p:spPr>
      </p:pic>
    </p:spTree>
    <p:extLst>
      <p:ext uri="{BB962C8B-B14F-4D97-AF65-F5344CB8AC3E}">
        <p14:creationId xmlns:p14="http://schemas.microsoft.com/office/powerpoint/2010/main" val="674371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684419"/>
          </a:xfrm>
        </p:spPr>
        <p:txBody>
          <a:bodyPr>
            <a:normAutofit fontScale="90000"/>
          </a:bodyPr>
          <a:lstStyle/>
          <a:p>
            <a:r>
              <a:rPr lang="el-GR"/>
              <a:t>ΤΙΜΕΣ ΤΗΣ </a:t>
            </a:r>
            <a:r>
              <a:rPr lang="en-US"/>
              <a:t>es</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12</a:t>
            </a:fld>
            <a:endParaRPr lang="el-GR"/>
          </a:p>
        </p:txBody>
      </p:sp>
      <p:sp>
        <p:nvSpPr>
          <p:cNvPr id="3" name="Content Placeholder 2"/>
          <p:cNvSpPr>
            <a:spLocks noGrp="1"/>
          </p:cNvSpPr>
          <p:nvPr>
            <p:ph idx="1"/>
          </p:nvPr>
        </p:nvSpPr>
        <p:spPr>
          <a:xfrm>
            <a:off x="464800" y="913284"/>
            <a:ext cx="8222000" cy="4464496"/>
          </a:xfrm>
        </p:spPr>
        <p:txBody>
          <a:bodyPr>
            <a:normAutofit fontScale="85000" lnSpcReduction="20000"/>
          </a:bodyPr>
          <a:lstStyle/>
          <a:p>
            <a:pPr marL="0" indent="0" algn="just">
              <a:buNone/>
            </a:pPr>
            <a:r>
              <a:rPr lang="el-GR"/>
              <a:t>1.	es=0 ⇒ όσο και εάν αυξοµειώνεται η τιµή του αγαθού, οι προσφερόµενες ποσότητες παραµένουν σταθερές </a:t>
            </a:r>
            <a:r>
              <a:rPr lang="el-GR" smtClean="0"/>
              <a:t>(πλήρης </a:t>
            </a:r>
            <a:r>
              <a:rPr lang="el-GR"/>
              <a:t>ανελαστική).</a:t>
            </a:r>
          </a:p>
          <a:p>
            <a:pPr marL="0" indent="0" algn="just">
              <a:buNone/>
            </a:pPr>
            <a:r>
              <a:rPr lang="el-GR"/>
              <a:t>2.	0&lt;es&lt;1 ⇒  µια ποσοστιαία µεταβολή </a:t>
            </a:r>
            <a:r>
              <a:rPr lang="el-GR" smtClean="0"/>
              <a:t>στην τιµή του αγαθού </a:t>
            </a:r>
            <a:r>
              <a:rPr lang="el-GR"/>
              <a:t>επιφέρει µικρότερη ποσοστιαία µεταβολή </a:t>
            </a:r>
            <a:r>
              <a:rPr lang="el-GR" smtClean="0"/>
              <a:t>στην προσφερόµενη </a:t>
            </a:r>
            <a:r>
              <a:rPr lang="el-GR"/>
              <a:t>ποσότητα του αγαθού (ανελαστική).</a:t>
            </a:r>
          </a:p>
          <a:p>
            <a:pPr marL="0" indent="0" algn="just">
              <a:buNone/>
            </a:pPr>
            <a:r>
              <a:rPr lang="el-GR"/>
              <a:t>3.	es=1 ⇒ κάθε ποσοστιαία µεταβολή στην </a:t>
            </a:r>
            <a:r>
              <a:rPr lang="el-GR" smtClean="0"/>
              <a:t>τιµή του </a:t>
            </a:r>
            <a:r>
              <a:rPr lang="el-GR"/>
              <a:t>αγαθού ακολουθείται από ίση </a:t>
            </a:r>
            <a:r>
              <a:rPr lang="el-GR" smtClean="0"/>
              <a:t>ποσοστιαία µεταβολή    </a:t>
            </a:r>
            <a:r>
              <a:rPr lang="el-GR"/>
              <a:t>στην    προσφορά    του    </a:t>
            </a:r>
            <a:r>
              <a:rPr lang="el-GR" smtClean="0"/>
              <a:t>αγαθού (</a:t>
            </a:r>
            <a:r>
              <a:rPr lang="el-GR"/>
              <a:t>µοναδιαία ελαστικότητα).</a:t>
            </a:r>
          </a:p>
          <a:p>
            <a:endParaRPr lang="el-GR"/>
          </a:p>
        </p:txBody>
      </p:sp>
    </p:spTree>
    <p:extLst>
      <p:ext uri="{BB962C8B-B14F-4D97-AF65-F5344CB8AC3E}">
        <p14:creationId xmlns:p14="http://schemas.microsoft.com/office/powerpoint/2010/main" val="618957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684419"/>
          </a:xfrm>
        </p:spPr>
        <p:txBody>
          <a:bodyPr>
            <a:normAutofit fontScale="90000"/>
          </a:bodyPr>
          <a:lstStyle/>
          <a:p>
            <a:r>
              <a:rPr lang="el-GR"/>
              <a:t>ΤΙΜΕΣ ΤΗΣ </a:t>
            </a:r>
            <a:r>
              <a:rPr lang="en-US"/>
              <a:t>es</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13</a:t>
            </a:fld>
            <a:endParaRPr lang="el-GR"/>
          </a:p>
        </p:txBody>
      </p:sp>
      <p:sp>
        <p:nvSpPr>
          <p:cNvPr id="3" name="Content Placeholder 2"/>
          <p:cNvSpPr>
            <a:spLocks noGrp="1"/>
          </p:cNvSpPr>
          <p:nvPr>
            <p:ph idx="1"/>
          </p:nvPr>
        </p:nvSpPr>
        <p:spPr>
          <a:xfrm>
            <a:off x="464800" y="913284"/>
            <a:ext cx="8222000" cy="4464496"/>
          </a:xfrm>
        </p:spPr>
        <p:txBody>
          <a:bodyPr>
            <a:normAutofit fontScale="92500" lnSpcReduction="20000"/>
          </a:bodyPr>
          <a:lstStyle/>
          <a:p>
            <a:pPr marL="0" indent="0" algn="just">
              <a:buNone/>
            </a:pPr>
            <a:r>
              <a:rPr lang="el-GR"/>
              <a:t>4.	1&lt;es&lt;∞ ⇒ µια ποσοστιαία µεταβολή στην τιµή του αγαθού έχει ως αποτέλεσµα µεγαλύτερη ποσοστιαία µεταβολή στην προσφερόµενη ποσότητα (ελαστική).</a:t>
            </a:r>
          </a:p>
          <a:p>
            <a:pPr marL="0" indent="0" algn="just">
              <a:buNone/>
            </a:pPr>
            <a:r>
              <a:rPr lang="el-GR"/>
              <a:t>5.	es→∞ ⇒ υπάρχει µια τιµή στην αγορά µέχρι</a:t>
            </a:r>
          </a:p>
          <a:p>
            <a:pPr marL="0" indent="0" algn="just">
              <a:buNone/>
            </a:pPr>
            <a:r>
              <a:rPr lang="el-GR"/>
              <a:t>την οποία οι παραγωγοί δεν προσφέρουν καµία ποσότητα αγαθού. Πάνω από τη συγκεκριµένη τιµή οι παραγωγοί παράγουν τόσες ποσότητες όσες είναι δυνατόν να απορροφηθούν στην αγορά (πλήρως ελαστική).</a:t>
            </a:r>
          </a:p>
          <a:p>
            <a:pPr marL="0" indent="0" algn="just">
              <a:buNone/>
            </a:pPr>
            <a:endParaRPr lang="el-GR"/>
          </a:p>
        </p:txBody>
      </p:sp>
    </p:spTree>
    <p:extLst>
      <p:ext uri="{BB962C8B-B14F-4D97-AF65-F5344CB8AC3E}">
        <p14:creationId xmlns:p14="http://schemas.microsoft.com/office/powerpoint/2010/main" val="152789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4000" smtClean="0"/>
              <a:t>es </a:t>
            </a:r>
            <a:r>
              <a:rPr lang="el-GR" sz="4000"/>
              <a:t>ΚΑΙ </a:t>
            </a:r>
            <a:r>
              <a:rPr lang="el-GR" sz="3600"/>
              <a:t>ΚΛΙΣΗ</a:t>
            </a:r>
            <a:r>
              <a:rPr lang="el-GR" sz="4000"/>
              <a:t> ΚΑΜΠΥΛΗΣ ΠΡΟΣΦΟΡΑΣ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14</a:t>
            </a:fld>
            <a:endParaRPr lang="el-GR"/>
          </a:p>
        </p:txBody>
      </p:sp>
      <p:sp>
        <p:nvSpPr>
          <p:cNvPr id="3" name="Content Placeholder 2"/>
          <p:cNvSpPr>
            <a:spLocks noGrp="1"/>
          </p:cNvSpPr>
          <p:nvPr>
            <p:ph idx="1"/>
          </p:nvPr>
        </p:nvSpPr>
        <p:spPr>
          <a:xfrm>
            <a:off x="464800" y="913284"/>
            <a:ext cx="8222000" cy="4464496"/>
          </a:xfrm>
        </p:spPr>
        <p:txBody>
          <a:bodyPr>
            <a:normAutofit/>
          </a:bodyPr>
          <a:lstStyle/>
          <a:p>
            <a:pPr marL="0" indent="0" algn="just">
              <a:buNone/>
            </a:pPr>
            <a:endParaRPr lang="el-GR" smtClean="0"/>
          </a:p>
          <a:p>
            <a:pPr marL="0" indent="0" algn="just">
              <a:buNone/>
            </a:pPr>
            <a:endParaRPr lang="el-GR"/>
          </a:p>
        </p:txBody>
      </p:sp>
      <p:pic>
        <p:nvPicPr>
          <p:cNvPr id="4" name="Picture 3"/>
          <p:cNvPicPr>
            <a:picLocks noChangeAspect="1"/>
          </p:cNvPicPr>
          <p:nvPr/>
        </p:nvPicPr>
        <p:blipFill>
          <a:blip r:embed="rId3"/>
          <a:stretch>
            <a:fillRect/>
          </a:stretch>
        </p:blipFill>
        <p:spPr>
          <a:xfrm>
            <a:off x="314648" y="913284"/>
            <a:ext cx="8190476" cy="4464496"/>
          </a:xfrm>
          <a:prstGeom prst="rect">
            <a:avLst/>
          </a:prstGeom>
        </p:spPr>
      </p:pic>
      <p:sp>
        <p:nvSpPr>
          <p:cNvPr id="6" name="Rectangle 5"/>
          <p:cNvSpPr/>
          <p:nvPr/>
        </p:nvSpPr>
        <p:spPr>
          <a:xfrm>
            <a:off x="3122261" y="5409024"/>
            <a:ext cx="2907078" cy="369332"/>
          </a:xfrm>
          <a:prstGeom prst="rect">
            <a:avLst/>
          </a:prstGeom>
        </p:spPr>
        <p:txBody>
          <a:bodyPr wrap="none">
            <a:spAutoFit/>
          </a:bodyPr>
          <a:lstStyle/>
          <a:p>
            <a:r>
              <a:rPr lang="el-GR"/>
              <a:t>πηγή: </a:t>
            </a:r>
            <a:r>
              <a:rPr lang="en-US"/>
              <a:t>Mankiw &amp; Taylor, 2010</a:t>
            </a:r>
            <a:endParaRPr lang="el-GR"/>
          </a:p>
        </p:txBody>
      </p:sp>
    </p:spTree>
    <p:extLst>
      <p:ext uri="{BB962C8B-B14F-4D97-AF65-F5344CB8AC3E}">
        <p14:creationId xmlns:p14="http://schemas.microsoft.com/office/powerpoint/2010/main" val="1285393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4000"/>
              <a:t>ΣΥΜΠΕΡΑΣΜΑΤΑ ΜΕΤΡΗΣΗΣ </a:t>
            </a:r>
            <a:r>
              <a:rPr lang="en-US" sz="4000"/>
              <a:t>es</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15</a:t>
            </a:fld>
            <a:endParaRPr lang="el-GR"/>
          </a:p>
        </p:txBody>
      </p:sp>
      <p:sp>
        <p:nvSpPr>
          <p:cNvPr id="3" name="Content Placeholder 2"/>
          <p:cNvSpPr>
            <a:spLocks noGrp="1"/>
          </p:cNvSpPr>
          <p:nvPr>
            <p:ph idx="1"/>
          </p:nvPr>
        </p:nvSpPr>
        <p:spPr>
          <a:xfrm>
            <a:off x="464800" y="913284"/>
            <a:ext cx="8222000" cy="4464496"/>
          </a:xfrm>
        </p:spPr>
        <p:txBody>
          <a:bodyPr>
            <a:normAutofit lnSpcReduction="10000"/>
          </a:bodyPr>
          <a:lstStyle/>
          <a:p>
            <a:pPr marL="0" indent="0" algn="just">
              <a:buNone/>
            </a:pPr>
            <a:r>
              <a:rPr lang="el-GR"/>
              <a:t>1.	Η τιµή του συντελεστή es είναι πάντοτε θετική (διότι η τιµή και η ποσότητα συνδέονται µε θετική σχέση).</a:t>
            </a:r>
          </a:p>
          <a:p>
            <a:pPr marL="0" indent="0" algn="just">
              <a:buNone/>
            </a:pPr>
            <a:r>
              <a:rPr lang="el-GR"/>
              <a:t>2.	Χρησιµοποιούµε πάντα ποσοστιαίες µεταβολές και όχι απόλυτες (διότι η απόλυτη µεταβολή δεν εκφράζει τη πραγµατική σηµασία της µεταβολής, καθώς είναι άλλης βαρύτητας η αύξηση της τιµής κατά 10µ. όταν αυτή είναι 25µ. και άλλο όταν αυτή είναι 250µ.) .</a:t>
            </a:r>
          </a:p>
          <a:p>
            <a:pPr marL="0" indent="0" algn="just">
              <a:buNone/>
            </a:pPr>
            <a:endParaRPr lang="el-GR" smtClean="0"/>
          </a:p>
          <a:p>
            <a:pPr marL="0" indent="0" algn="just">
              <a:buNone/>
            </a:pPr>
            <a:endParaRPr lang="el-GR"/>
          </a:p>
        </p:txBody>
      </p:sp>
    </p:spTree>
    <p:extLst>
      <p:ext uri="{BB962C8B-B14F-4D97-AF65-F5344CB8AC3E}">
        <p14:creationId xmlns:p14="http://schemas.microsoft.com/office/powerpoint/2010/main" val="275184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ΠΡΟΣΔΙΟΡΙΣΤΙΚΟΙ ΠΑΡΑΓΟΝΤΕΣ  ΕΛΑΣΤΙΚΟΤΗΤΑΣ ΠΡΟΣΦΟΡΑΣ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16</a:t>
            </a:fld>
            <a:endParaRPr lang="el-GR"/>
          </a:p>
        </p:txBody>
      </p:sp>
      <p:sp>
        <p:nvSpPr>
          <p:cNvPr id="3" name="Content Placeholder 2"/>
          <p:cNvSpPr>
            <a:spLocks noGrp="1"/>
          </p:cNvSpPr>
          <p:nvPr>
            <p:ph idx="1"/>
          </p:nvPr>
        </p:nvSpPr>
        <p:spPr>
          <a:xfrm>
            <a:off x="457200" y="1279868"/>
            <a:ext cx="8571696" cy="4464496"/>
          </a:xfrm>
        </p:spPr>
        <p:txBody>
          <a:bodyPr>
            <a:normAutofit fontScale="92500" lnSpcReduction="20000"/>
          </a:bodyPr>
          <a:lstStyle/>
          <a:p>
            <a:pPr marL="0" indent="0" algn="just">
              <a:buNone/>
            </a:pPr>
            <a:r>
              <a:rPr lang="el-GR"/>
              <a:t>1.	Η	ύπαρξη	</a:t>
            </a:r>
            <a:r>
              <a:rPr lang="el-GR" smtClean="0"/>
              <a:t>πλεονάζουσας παραγωγικής </a:t>
            </a:r>
            <a:r>
              <a:rPr lang="el-GR"/>
              <a:t>ικανότητας.</a:t>
            </a:r>
          </a:p>
          <a:p>
            <a:pPr marL="0" indent="0" algn="just">
              <a:buNone/>
            </a:pPr>
            <a:r>
              <a:rPr lang="el-GR"/>
              <a:t>2.	Το µήκος της παραγωγικής διαδικασίας.</a:t>
            </a:r>
          </a:p>
          <a:p>
            <a:pPr marL="0" indent="0" algn="just">
              <a:buNone/>
            </a:pPr>
            <a:r>
              <a:rPr lang="el-GR"/>
              <a:t>3.	Το επίπεδο της τεχνολογίας.</a:t>
            </a:r>
          </a:p>
          <a:p>
            <a:pPr marL="0" indent="0" algn="just">
              <a:buNone/>
            </a:pPr>
            <a:r>
              <a:rPr lang="el-GR"/>
              <a:t>4.	Το µέγεθος µεταβολής της τιµής.</a:t>
            </a:r>
          </a:p>
          <a:p>
            <a:pPr marL="0" indent="0" algn="just">
              <a:buNone/>
            </a:pPr>
            <a:r>
              <a:rPr lang="el-GR"/>
              <a:t>5.	Η ευκολία εισόδου νέων επιχειρήσεων στην αγορά.</a:t>
            </a:r>
          </a:p>
          <a:p>
            <a:pPr marL="0" indent="0" algn="just">
              <a:buNone/>
            </a:pPr>
            <a:r>
              <a:rPr lang="el-GR"/>
              <a:t>6.	Οι προβλέψεις των επιχειρήσεων.</a:t>
            </a:r>
          </a:p>
          <a:p>
            <a:pPr marL="0" indent="0" algn="just">
              <a:buNone/>
            </a:pPr>
            <a:r>
              <a:rPr lang="el-GR"/>
              <a:t>7.	Ο χρόνος.</a:t>
            </a:r>
          </a:p>
          <a:p>
            <a:pPr marL="0" indent="0" algn="just">
              <a:buNone/>
            </a:pPr>
            <a:endParaRPr lang="el-GR" smtClean="0"/>
          </a:p>
          <a:p>
            <a:pPr marL="0" indent="0" algn="just">
              <a:buNone/>
            </a:pPr>
            <a:endParaRPr lang="el-GR"/>
          </a:p>
        </p:txBody>
      </p:sp>
    </p:spTree>
    <p:extLst>
      <p:ext uri="{BB962C8B-B14F-4D97-AF65-F5344CB8AC3E}">
        <p14:creationId xmlns:p14="http://schemas.microsoft.com/office/powerpoint/2010/main" val="3776593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1. Η ύπαρξη πλεονάζουσας παραγωγικής ικανότητας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17</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smtClean="0"/>
              <a:t>Όσο µεγαλύτερη πλεονάζουσα παραγωγική ικανότητα </a:t>
            </a:r>
            <a:r>
              <a:rPr lang="el-GR"/>
              <a:t>έχει µια επιχείρηση τόσο µεγαλύτερος είναι ο es.</a:t>
            </a:r>
          </a:p>
          <a:p>
            <a:pPr algn="just"/>
            <a:r>
              <a:rPr lang="el-GR" smtClean="0"/>
              <a:t>Αύξηση </a:t>
            </a:r>
            <a:r>
              <a:rPr lang="el-GR"/>
              <a:t>της παραγωγικής ικανότητας σηµαίνει </a:t>
            </a:r>
            <a:r>
              <a:rPr lang="el-GR" smtClean="0"/>
              <a:t>ότι η επιχείρηση είναι ικανή να ανταποκριθεί µε μεγαλύτερες ποσότητες σε µια δεδοµένη αύξηση </a:t>
            </a:r>
            <a:r>
              <a:rPr lang="el-GR"/>
              <a:t>της τιµής του αγαθού.</a:t>
            </a:r>
          </a:p>
          <a:p>
            <a:pPr marL="0" indent="0" algn="just">
              <a:buNone/>
            </a:pPr>
            <a:endParaRPr lang="el-GR" smtClean="0"/>
          </a:p>
          <a:p>
            <a:pPr marL="0" indent="0" algn="just">
              <a:buNone/>
            </a:pPr>
            <a:endParaRPr lang="el-GR"/>
          </a:p>
        </p:txBody>
      </p:sp>
    </p:spTree>
    <p:extLst>
      <p:ext uri="{BB962C8B-B14F-4D97-AF65-F5344CB8AC3E}">
        <p14:creationId xmlns:p14="http://schemas.microsoft.com/office/powerpoint/2010/main" val="2337376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dirty="0" smtClean="0"/>
              <a:t/>
            </a:r>
            <a:br>
              <a:rPr lang="el-GR" dirty="0" smtClean="0"/>
            </a:br>
            <a:r>
              <a:rPr lang="el-GR" sz="3600" dirty="0"/>
              <a:t>2.	Το µ</a:t>
            </a:r>
            <a:r>
              <a:rPr lang="el-GR" sz="3600" dirty="0" err="1"/>
              <a:t>ήκος</a:t>
            </a:r>
            <a:r>
              <a:rPr lang="el-GR" sz="3600"/>
              <a:t> της παραγωγικής διαδικασίας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18</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smtClean="0"/>
              <a:t>Όσο </a:t>
            </a:r>
            <a:r>
              <a:rPr lang="el-GR"/>
              <a:t>περισσότερο χρόνος χρειάζεται για την παραγωγή ενός αγαθού τόσο πιο δύσκολο είναι να ανταποκριθεί η προσφορά (τουλάχιστον βραχυχρόνια) σε δεδοµένη αύξηση της τιµής του και συνεπώς ο es είναι </a:t>
            </a:r>
            <a:r>
              <a:rPr lang="el-GR" smtClean="0"/>
              <a:t>ανελαστικός</a:t>
            </a:r>
            <a:endParaRPr lang="el-GR"/>
          </a:p>
          <a:p>
            <a:pPr marL="0" indent="0" algn="just">
              <a:buNone/>
            </a:pPr>
            <a:endParaRPr lang="el-GR"/>
          </a:p>
        </p:txBody>
      </p:sp>
    </p:spTree>
    <p:extLst>
      <p:ext uri="{BB962C8B-B14F-4D97-AF65-F5344CB8AC3E}">
        <p14:creationId xmlns:p14="http://schemas.microsoft.com/office/powerpoint/2010/main" val="3432650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2.	Το µήκος της παραγωγικής διαδικασίας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19</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smtClean="0"/>
              <a:t>Αντίθετα</a:t>
            </a:r>
            <a:r>
              <a:rPr lang="el-GR"/>
              <a:t>, αν η παραγωγή ενός αγαθού είναι απλή η επιχείρηση µπορεί ευκολότερα µέσα σε µικρό χρονικό διάστηµα να προσφέρει µεγαλύτερες ποσότητες του αγαθού και να εκµεταλλευτεί τυχούσα άνοδο της τιµή του, δηλαδή σε αυτή την περίπτωση ο es είναι ελαστικός.</a:t>
            </a:r>
          </a:p>
        </p:txBody>
      </p:sp>
    </p:spTree>
    <p:extLst>
      <p:ext uri="{BB962C8B-B14F-4D97-AF65-F5344CB8AC3E}">
        <p14:creationId xmlns:p14="http://schemas.microsoft.com/office/powerpoint/2010/main" val="146298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b="1" dirty="0" smtClean="0"/>
              <a:t>Μικροοικονομική</a:t>
            </a:r>
            <a:endParaRPr lang="el-GR" b="1" dirty="0"/>
          </a:p>
          <a:p>
            <a:pPr algn="l"/>
            <a:r>
              <a:rPr lang="el-GR" sz="2800" b="1" dirty="0" smtClean="0"/>
              <a:t>Ενότητα </a:t>
            </a:r>
            <a:r>
              <a:rPr lang="el-GR" sz="2800" b="1" dirty="0"/>
              <a:t>6</a:t>
            </a:r>
            <a:r>
              <a:rPr lang="el-GR" sz="2800" b="1" dirty="0" smtClean="0"/>
              <a:t>:</a:t>
            </a:r>
            <a:r>
              <a:rPr lang="en-US" sz="2800" dirty="0" smtClean="0"/>
              <a:t> </a:t>
            </a:r>
            <a:r>
              <a:rPr lang="el-GR" sz="2800" dirty="0" smtClean="0"/>
              <a:t>ελαστικότητα προσφοράς</a:t>
            </a:r>
            <a:endParaRPr lang="el-GR" sz="2800" dirty="0"/>
          </a:p>
          <a:p>
            <a:pPr algn="l"/>
            <a:r>
              <a:rPr lang="el-GR" sz="2800" dirty="0" smtClean="0">
                <a:solidFill>
                  <a:schemeClr val="tx2">
                    <a:lumMod val="50000"/>
                  </a:schemeClr>
                </a:solidFill>
              </a:rPr>
              <a:t>Καραμάνης Κωνσταντίνος</a:t>
            </a:r>
          </a:p>
          <a:p>
            <a:pPr algn="l">
              <a:lnSpc>
                <a:spcPts val="2600"/>
              </a:lnSpc>
            </a:pPr>
            <a:r>
              <a:rPr lang="el-GR" sz="2400" dirty="0" smtClean="0">
                <a:solidFill>
                  <a:schemeClr val="tx2">
                    <a:lumMod val="50000"/>
                  </a:schemeClr>
                </a:solidFill>
              </a:rPr>
              <a:t>Επίκουρος Καθηγητής</a:t>
            </a:r>
          </a:p>
          <a:p>
            <a:pPr algn="l">
              <a:lnSpc>
                <a:spcPts val="2600"/>
              </a:lnSpc>
            </a:pPr>
            <a:r>
              <a:rPr lang="el-GR" sz="2400" dirty="0" smtClean="0">
                <a:solidFill>
                  <a:schemeClr val="tx2">
                    <a:lumMod val="50000"/>
                  </a:schemeClr>
                </a:solidFill>
              </a:rPr>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3.	Το επίπεδο της τεχνολογίας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20</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smtClean="0"/>
              <a:t> </a:t>
            </a:r>
            <a:r>
              <a:rPr lang="el-GR"/>
              <a:t>Όσο ταχύτερη είναι η πρόοδος της </a:t>
            </a:r>
            <a:r>
              <a:rPr lang="el-GR" smtClean="0"/>
              <a:t>τεχνολογίας  και </a:t>
            </a:r>
            <a:r>
              <a:rPr lang="el-GR"/>
              <a:t>η εφαρµογή των µεθόδων της στην παραγωγική διαδικασία, τόσο µεγαλύτερος είναι ο es.</a:t>
            </a:r>
          </a:p>
          <a:p>
            <a:pPr algn="just"/>
            <a:r>
              <a:rPr lang="el-GR" smtClean="0"/>
              <a:t>Αυτό </a:t>
            </a:r>
            <a:r>
              <a:rPr lang="el-GR"/>
              <a:t>συµβαίνει διότι οι νέες µέθοδοι και συστήµατα παραγωγής προκαλούν τη συµπίεση του κόστους παραγωγής ενός αγαθού µε άµεσο επακόλουθο την αύξηση της προσφοράς του.</a:t>
            </a:r>
          </a:p>
        </p:txBody>
      </p:sp>
    </p:spTree>
    <p:extLst>
      <p:ext uri="{BB962C8B-B14F-4D97-AF65-F5344CB8AC3E}">
        <p14:creationId xmlns:p14="http://schemas.microsoft.com/office/powerpoint/2010/main" val="4238737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4. Το µέγεθος µεταβολής της τιµής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21</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a:t> </a:t>
            </a:r>
            <a:r>
              <a:rPr lang="el-GR" smtClean="0"/>
              <a:t>Όταν η </a:t>
            </a:r>
            <a:r>
              <a:rPr lang="el-GR"/>
              <a:t>µεταβολή της τιµής </a:t>
            </a:r>
            <a:r>
              <a:rPr lang="el-GR" smtClean="0"/>
              <a:t>του αγαθού είναι µεγάλη </a:t>
            </a:r>
            <a:r>
              <a:rPr lang="el-GR"/>
              <a:t>τότε και ο es θα είναι µεγάλος (και αντίστροφα).</a:t>
            </a:r>
          </a:p>
          <a:p>
            <a:pPr algn="just"/>
            <a:r>
              <a:rPr lang="el-GR" smtClean="0"/>
              <a:t>Αυτό </a:t>
            </a:r>
            <a:r>
              <a:rPr lang="el-GR"/>
              <a:t>συµβαίνει διότι ο επιχειρηµατίας θα αποφασίσει να αναδιαρθρώσει και να αυξήσει τη παραγωγή ενός αγαθού µόνο όταν η τιµή του µεταβληθεί στην αγορά σηµαντικά.</a:t>
            </a:r>
          </a:p>
        </p:txBody>
      </p:sp>
    </p:spTree>
    <p:extLst>
      <p:ext uri="{BB962C8B-B14F-4D97-AF65-F5344CB8AC3E}">
        <p14:creationId xmlns:p14="http://schemas.microsoft.com/office/powerpoint/2010/main" val="1370803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056804" cy="358439"/>
          </a:xfrm>
        </p:spPr>
        <p:txBody>
          <a:bodyPr>
            <a:normAutofit fontScale="90000"/>
          </a:bodyPr>
          <a:lstStyle/>
          <a:p>
            <a:r>
              <a:rPr lang="el-GR" smtClean="0"/>
              <a:t/>
            </a:r>
            <a:br>
              <a:rPr lang="el-GR" smtClean="0"/>
            </a:br>
            <a:r>
              <a:rPr lang="el-GR" sz="3600"/>
              <a:t>4. Το µέγεθος µεταβολής της τιµής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22</a:t>
            </a:fld>
            <a:endParaRPr lang="el-GR"/>
          </a:p>
        </p:txBody>
      </p:sp>
      <p:sp>
        <p:nvSpPr>
          <p:cNvPr id="3" name="Content Placeholder 2"/>
          <p:cNvSpPr>
            <a:spLocks noGrp="1"/>
          </p:cNvSpPr>
          <p:nvPr>
            <p:ph idx="1"/>
          </p:nvPr>
        </p:nvSpPr>
        <p:spPr>
          <a:xfrm>
            <a:off x="457200" y="1279868"/>
            <a:ext cx="8571696" cy="4464496"/>
          </a:xfrm>
        </p:spPr>
        <p:txBody>
          <a:bodyPr>
            <a:normAutofit/>
          </a:bodyPr>
          <a:lstStyle/>
          <a:p>
            <a:pPr algn="just"/>
            <a:r>
              <a:rPr lang="el-GR"/>
              <a:t>Αντίθετα</a:t>
            </a:r>
            <a:r>
              <a:rPr lang="el-GR" smtClean="0"/>
              <a:t>, εάν η µεταβολή της τιµής είναι µικρή </a:t>
            </a:r>
            <a:r>
              <a:rPr lang="el-GR"/>
              <a:t>τότε είναι πιο δύσκολο για τον επιχειρηµατία να διαθέσει ένα σηµαντικό κεφάλαιο για να αναδιαρθρώσει την παραγωγική διαδικασία.</a:t>
            </a:r>
          </a:p>
          <a:p>
            <a:pPr algn="just"/>
            <a:endParaRPr lang="el-GR"/>
          </a:p>
        </p:txBody>
      </p:sp>
    </p:spTree>
    <p:extLst>
      <p:ext uri="{BB962C8B-B14F-4D97-AF65-F5344CB8AC3E}">
        <p14:creationId xmlns:p14="http://schemas.microsoft.com/office/powerpoint/2010/main" val="981768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180363"/>
          </a:xfrm>
        </p:spPr>
        <p:txBody>
          <a:bodyPr>
            <a:normAutofit fontScale="90000"/>
          </a:bodyPr>
          <a:lstStyle/>
          <a:p>
            <a:r>
              <a:rPr lang="el-GR" smtClean="0"/>
              <a:t/>
            </a:r>
            <a:br>
              <a:rPr lang="el-GR" smtClean="0"/>
            </a:br>
            <a:r>
              <a:rPr lang="el-GR" sz="3600"/>
              <a:t>5. Η ευκολία εισόδου νέων επιχειρήσεων στην αγορά</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a:p>
        </p:txBody>
      </p:sp>
      <p:sp>
        <p:nvSpPr>
          <p:cNvPr id="3" name="Content Placeholder 2"/>
          <p:cNvSpPr>
            <a:spLocks noGrp="1"/>
          </p:cNvSpPr>
          <p:nvPr>
            <p:ph idx="1"/>
          </p:nvPr>
        </p:nvSpPr>
        <p:spPr>
          <a:xfrm>
            <a:off x="475640" y="985292"/>
            <a:ext cx="8571696" cy="4968552"/>
          </a:xfrm>
        </p:spPr>
        <p:txBody>
          <a:bodyPr>
            <a:normAutofit fontScale="85000" lnSpcReduction="20000"/>
          </a:bodyPr>
          <a:lstStyle/>
          <a:p>
            <a:pPr algn="just"/>
            <a:r>
              <a:rPr lang="el-GR" smtClean="0"/>
              <a:t>Όσο </a:t>
            </a:r>
            <a:r>
              <a:rPr lang="el-GR"/>
              <a:t>µεγαλύτερη είναι η ευκολία εισόδου νέων επιχειρήσεων στην αγορά, τόσο µεγαλύτερη θα είναι η τιµή του es (και αντίστροφα).</a:t>
            </a:r>
          </a:p>
          <a:p>
            <a:pPr algn="just"/>
            <a:r>
              <a:rPr lang="el-GR" smtClean="0"/>
              <a:t>Η </a:t>
            </a:r>
            <a:r>
              <a:rPr lang="el-GR"/>
              <a:t>είσοδος νέων επιχειρήσεων στην αγορά περιορίζεται από:</a:t>
            </a:r>
          </a:p>
          <a:p>
            <a:pPr marL="0" indent="0" algn="just">
              <a:buNone/>
            </a:pPr>
            <a:r>
              <a:rPr lang="el-GR"/>
              <a:t>α) φυσικά εµπόδια: περιορισµένοι παραγωγικοί συντελεστές (π.χ. περιορισµένη γη ή εξειδικευµένη εργασία κ.λπ.),</a:t>
            </a:r>
          </a:p>
          <a:p>
            <a:pPr marL="0" indent="0" algn="just">
              <a:buNone/>
            </a:pPr>
            <a:r>
              <a:rPr lang="el-GR"/>
              <a:t>β) τεχνητά εµπόδια: η ήδη υπάρχουσες </a:t>
            </a:r>
            <a:r>
              <a:rPr lang="el-GR" smtClean="0"/>
              <a:t>επιχειρήσεις µε  </a:t>
            </a:r>
            <a:r>
              <a:rPr lang="el-GR"/>
              <a:t>την  καλή  τους  οργάνωση  και  το  µεγάλο  </a:t>
            </a:r>
            <a:r>
              <a:rPr lang="el-GR" smtClean="0"/>
              <a:t>τους µέγεθος </a:t>
            </a:r>
            <a:r>
              <a:rPr lang="el-GR"/>
              <a:t>ελέγχουν την αγορά, γεγονός που καθιστά πολύ δύσκολη την είσοδο και τον ανταγωνισµό των νεοεισελθουσών επιχειρήσεων.</a:t>
            </a:r>
          </a:p>
          <a:p>
            <a:pPr algn="just"/>
            <a:endParaRPr lang="el-GR"/>
          </a:p>
        </p:txBody>
      </p:sp>
    </p:spTree>
    <p:extLst>
      <p:ext uri="{BB962C8B-B14F-4D97-AF65-F5344CB8AC3E}">
        <p14:creationId xmlns:p14="http://schemas.microsoft.com/office/powerpoint/2010/main" val="706620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180363"/>
          </a:xfrm>
        </p:spPr>
        <p:txBody>
          <a:bodyPr>
            <a:normAutofit fontScale="90000"/>
          </a:bodyPr>
          <a:lstStyle/>
          <a:p>
            <a:r>
              <a:rPr lang="el-GR" smtClean="0"/>
              <a:t/>
            </a:r>
            <a:br>
              <a:rPr lang="el-GR" smtClean="0"/>
            </a:br>
            <a:r>
              <a:rPr lang="el-GR" sz="3600"/>
              <a:t>6.	Οι προβλέψεις των επιχειρήσεων</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24</a:t>
            </a:fld>
            <a:endParaRPr lang="el-GR"/>
          </a:p>
        </p:txBody>
      </p:sp>
      <p:sp>
        <p:nvSpPr>
          <p:cNvPr id="3" name="Content Placeholder 2"/>
          <p:cNvSpPr>
            <a:spLocks noGrp="1"/>
          </p:cNvSpPr>
          <p:nvPr>
            <p:ph idx="1"/>
          </p:nvPr>
        </p:nvSpPr>
        <p:spPr>
          <a:xfrm>
            <a:off x="475640" y="985292"/>
            <a:ext cx="8571696" cy="4968552"/>
          </a:xfrm>
        </p:spPr>
        <p:txBody>
          <a:bodyPr>
            <a:normAutofit fontScale="92500" lnSpcReduction="10000"/>
          </a:bodyPr>
          <a:lstStyle/>
          <a:p>
            <a:pPr algn="just"/>
            <a:r>
              <a:rPr lang="el-GR" smtClean="0"/>
              <a:t>Εάν </a:t>
            </a:r>
            <a:r>
              <a:rPr lang="el-GR"/>
              <a:t>οι επιχειρηµατίες προβλέψουν ότι  η αύξηση της τιµής του αγαθού είναι προσωρινή, τότε θα συνεχίσουν να προσφέρουν τις ίδιες ποσότητες στην αγορά, δεδοµένου ότι οποιαδήποτε µετατροπή και επέκταση της παραγωγής θα αποδεικνυόταν εκ των υστέρων άσκοπη.</a:t>
            </a:r>
          </a:p>
          <a:p>
            <a:pPr algn="just"/>
            <a:r>
              <a:rPr lang="el-GR" smtClean="0"/>
              <a:t>Αντίθετα</a:t>
            </a:r>
            <a:r>
              <a:rPr lang="el-GR"/>
              <a:t>, εάν προβλέψουν ότι η νέα υψηλότερη τιµή θα σταθεροποιηθεί στην αγορά, τότε είναι πολύ πιθανό ότι θα κάνουν τις αναγκαίες µετατροπές για να αυξήσουν την παραγωγή του συγκεκριµένου αγαθού.</a:t>
            </a:r>
          </a:p>
          <a:p>
            <a:pPr algn="just"/>
            <a:endParaRPr lang="el-GR"/>
          </a:p>
        </p:txBody>
      </p:sp>
    </p:spTree>
    <p:extLst>
      <p:ext uri="{BB962C8B-B14F-4D97-AF65-F5344CB8AC3E}">
        <p14:creationId xmlns:p14="http://schemas.microsoft.com/office/powerpoint/2010/main" val="239249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865"/>
            <a:ext cx="8229600" cy="180363"/>
          </a:xfrm>
        </p:spPr>
        <p:txBody>
          <a:bodyPr>
            <a:normAutofit fontScale="90000"/>
          </a:bodyPr>
          <a:lstStyle/>
          <a:p>
            <a:r>
              <a:rPr lang="el-GR" smtClean="0"/>
              <a:t/>
            </a:r>
            <a:br>
              <a:rPr lang="el-GR" smtClean="0"/>
            </a:br>
            <a:r>
              <a:rPr lang="el-GR" sz="3600"/>
              <a:t>7.	Ο χρόνος</a:t>
            </a:r>
            <a:endParaRPr lang="el-G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25</a:t>
            </a:fld>
            <a:endParaRPr lang="el-GR"/>
          </a:p>
        </p:txBody>
      </p:sp>
      <p:sp>
        <p:nvSpPr>
          <p:cNvPr id="3" name="Content Placeholder 2"/>
          <p:cNvSpPr>
            <a:spLocks noGrp="1"/>
          </p:cNvSpPr>
          <p:nvPr>
            <p:ph idx="1"/>
          </p:nvPr>
        </p:nvSpPr>
        <p:spPr>
          <a:xfrm>
            <a:off x="475640" y="985292"/>
            <a:ext cx="8571696" cy="4968552"/>
          </a:xfrm>
        </p:spPr>
        <p:txBody>
          <a:bodyPr>
            <a:normAutofit/>
          </a:bodyPr>
          <a:lstStyle/>
          <a:p>
            <a:pPr algn="just"/>
            <a:r>
              <a:rPr lang="el-GR" smtClean="0"/>
              <a:t>Βραχυχρόνια</a:t>
            </a:r>
            <a:r>
              <a:rPr lang="el-GR"/>
              <a:t>:  η  επιχείρηση  δεν  µπορεί  </a:t>
            </a:r>
            <a:r>
              <a:rPr lang="el-GR" smtClean="0"/>
              <a:t>να ανταποκριθεί </a:t>
            </a:r>
            <a:r>
              <a:rPr lang="el-GR"/>
              <a:t>µε µεγαλύτερες ποσότητες στην αγορά, καθώς απαιτείται κάποιος χρόνος για την µετατροπή της διαδικασίας. Η τιµή του es γι΄ αυτό το διάστηµα είναι µικρή .</a:t>
            </a:r>
          </a:p>
          <a:p>
            <a:pPr algn="just"/>
            <a:r>
              <a:rPr lang="el-GR" smtClean="0"/>
              <a:t>Μακροχρόνια</a:t>
            </a:r>
            <a:r>
              <a:rPr lang="el-GR"/>
              <a:t>: η επιχείρηση προσαρµόζει κατάλληλα την παραγωγή σε νέα επίπεδα. Η τιµή του es γι΄ αυτό το διάστηµα είναι µεγάλη.</a:t>
            </a:r>
          </a:p>
          <a:p>
            <a:pPr algn="just"/>
            <a:endParaRPr lang="el-GR"/>
          </a:p>
        </p:txBody>
      </p:sp>
    </p:spTree>
    <p:extLst>
      <p:ext uri="{BB962C8B-B14F-4D97-AF65-F5344CB8AC3E}">
        <p14:creationId xmlns:p14="http://schemas.microsoft.com/office/powerpoint/2010/main" val="430437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Βιβλιογραφία</a:t>
            </a:r>
            <a:endParaRPr lang="el-G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Σύγχρονη </a:t>
            </a:r>
            <a:r>
              <a:rPr lang="el-GR" sz="1400">
                <a:solidFill>
                  <a:srgbClr val="000000"/>
                </a:solidFill>
                <a:ea typeface="Arial Unicode MS"/>
                <a:cs typeface="Times New Roman" pitchFamily="18" charset="0"/>
              </a:rPr>
              <a:t>Μικροοικονοµική Ανάλυση (2013), Κιόχος Π., Παπανικολάου Γ. και Κιόχος Α. </a:t>
            </a:r>
            <a:endParaRPr lang="el-GR" sz="1400" smtClean="0">
              <a:solidFill>
                <a:srgbClr val="000000"/>
              </a:solidFill>
              <a:ea typeface="Arial Unicode MS"/>
              <a:cs typeface="Times New Roman" pitchFamily="18" charset="0"/>
            </a:endParaRPr>
          </a:p>
          <a:p>
            <a:pPr algn="just">
              <a:lnSpc>
                <a:spcPts val="2065"/>
              </a:lnSpc>
              <a:spcBef>
                <a:spcPts val="0"/>
              </a:spcBef>
              <a:buClr>
                <a:srgbClr val="000000"/>
              </a:buClr>
              <a:buSzPts val="1200"/>
            </a:pPr>
            <a:r>
              <a:rPr lang="el-GR" sz="1400" smtClean="0">
                <a:solidFill>
                  <a:srgbClr val="000000"/>
                </a:solidFill>
                <a:ea typeface="Arial Unicode MS"/>
                <a:cs typeface="Times New Roman" pitchFamily="18" charset="0"/>
              </a:rPr>
              <a:t>Αρχές </a:t>
            </a:r>
            <a:r>
              <a:rPr lang="el-GR" sz="1400">
                <a:solidFill>
                  <a:srgbClr val="000000"/>
                </a:solidFill>
                <a:ea typeface="Arial Unicode MS"/>
                <a:cs typeface="Times New Roman" pitchFamily="18" charset="0"/>
              </a:rPr>
              <a:t>οικονοµικής θεωρίας (2010), Mankiw G.N. and Taylor M.P.</a:t>
            </a:r>
            <a:endParaRPr lang="el-GR" sz="140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5123" y="4908246"/>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ΔΙΑΤΑΡΑΧΕΣ ΦΩΝΗΣ</a:t>
            </a:r>
            <a:r>
              <a:rPr lang="el-GR" sz="1200">
                <a:solidFill>
                  <a:schemeClr val="bg1"/>
                </a:solidFill>
              </a:rPr>
              <a:t>, Ενότητα 0, ΤΜΗΜΑ ΛΟΓΟΘΕΡΑΠΕΙΑΣ, ΤΕΙ ΗΠΕΙΡΟΥ </a:t>
            </a:r>
            <a:r>
              <a:rPr lang="el-GR" sz="1200" b="1">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lstStyle/>
          <a:p>
            <a:r>
              <a:rPr lang="el-GR"/>
              <a:t>Σημείωμα </a:t>
            </a:r>
            <a:r>
              <a:rPr lang="el-GR" smtClean="0"/>
              <a:t>Αναφοράς</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27</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2" name="Rectangle 1"/>
          <p:cNvSpPr/>
          <p:nvPr/>
        </p:nvSpPr>
        <p:spPr>
          <a:xfrm>
            <a:off x="348176" y="2259034"/>
            <a:ext cx="7938137" cy="3785650"/>
          </a:xfrm>
          <a:prstGeom prst="rect">
            <a:avLst/>
          </a:prstGeom>
        </p:spPr>
        <p:txBody>
          <a:bodyPr wrap="square" lIns="91436" tIns="45719" rIns="91436" bIns="45719">
            <a:spAutoFit/>
          </a:bodyPr>
          <a:lstStyle/>
          <a:p>
            <a:pPr algn="just"/>
            <a:r>
              <a:rPr lang="el-GR" sz="2400">
                <a:solidFill>
                  <a:schemeClr val="bg1">
                    <a:lumMod val="50000"/>
                  </a:schemeClr>
                </a:solidFill>
              </a:rPr>
              <a:t>Copyright Τεχνολογικό Ίδρυμα Ηπείρου. </a:t>
            </a:r>
            <a:r>
              <a:rPr lang="el-GR" sz="2400" smtClean="0">
                <a:solidFill>
                  <a:schemeClr val="bg1">
                    <a:lumMod val="50000"/>
                  </a:schemeClr>
                </a:solidFill>
              </a:rPr>
              <a:t>Καραμάνης Κωνσταντίνος</a:t>
            </a:r>
            <a:endParaRPr lang="el-GR" sz="2400">
              <a:solidFill>
                <a:schemeClr val="bg1">
                  <a:lumMod val="50000"/>
                </a:schemeClr>
              </a:solidFill>
            </a:endParaRPr>
          </a:p>
          <a:p>
            <a:pPr algn="just"/>
            <a:r>
              <a:rPr lang="el-GR" sz="2400">
                <a:solidFill>
                  <a:schemeClr val="bg1">
                    <a:lumMod val="50000"/>
                  </a:schemeClr>
                </a:solidFill>
              </a:rPr>
              <a:t> </a:t>
            </a:r>
            <a:r>
              <a:rPr lang="el-GR" sz="2400" smtClean="0">
                <a:solidFill>
                  <a:schemeClr val="bg1">
                    <a:lumMod val="50000"/>
                  </a:schemeClr>
                </a:solidFill>
              </a:rPr>
              <a:t>Μικροοικονομική</a:t>
            </a:r>
            <a:endParaRPr lang="el-GR" sz="2400">
              <a:solidFill>
                <a:schemeClr val="bg1">
                  <a:lumMod val="50000"/>
                </a:schemeClr>
              </a:solidFill>
            </a:endParaRPr>
          </a:p>
          <a:p>
            <a:pPr algn="just"/>
            <a:r>
              <a:rPr lang="el-GR" sz="2400">
                <a:solidFill>
                  <a:schemeClr val="bg1">
                    <a:lumMod val="50000"/>
                  </a:schemeClr>
                </a:solidFill>
              </a:rPr>
              <a:t>Έκδοση: 1.0 </a:t>
            </a:r>
            <a:r>
              <a:rPr lang="el-GR" sz="2400" smtClean="0">
                <a:solidFill>
                  <a:schemeClr val="bg1">
                    <a:lumMod val="50000"/>
                  </a:schemeClr>
                </a:solidFill>
              </a:rPr>
              <a:t>Πρέβεζα,2015. </a:t>
            </a:r>
            <a:endParaRPr lang="el-GR" sz="2400" smtClean="0">
              <a:solidFill>
                <a:schemeClr val="bg1">
                  <a:lumMod val="50000"/>
                </a:schemeClr>
              </a:solidFill>
            </a:endParaRPr>
          </a:p>
          <a:p>
            <a:pPr algn="just"/>
            <a:r>
              <a:rPr lang="el-GR" sz="2400">
                <a:solidFill>
                  <a:schemeClr val="bg1">
                    <a:lumMod val="50000"/>
                  </a:schemeClr>
                </a:solidFill>
              </a:rPr>
              <a:t>Καραμάνης, Κ. (2015). Μικροοοικονομική. ΤΕΙ Ηπείρου</a:t>
            </a:r>
            <a:endParaRPr lang="el-GR" sz="2400" smtClean="0">
              <a:solidFill>
                <a:schemeClr val="bg1">
                  <a:lumMod val="50000"/>
                </a:schemeClr>
              </a:solidFill>
            </a:endParaRPr>
          </a:p>
          <a:p>
            <a:pPr algn="just"/>
            <a:r>
              <a:rPr lang="el-GR" sz="2400" smtClean="0">
                <a:solidFill>
                  <a:schemeClr val="bg1">
                    <a:lumMod val="50000"/>
                  </a:schemeClr>
                </a:solidFill>
              </a:rPr>
              <a:t>Διαθέσιμο </a:t>
            </a:r>
            <a:r>
              <a:rPr lang="el-GR" sz="2400">
                <a:solidFill>
                  <a:schemeClr val="bg1">
                    <a:lumMod val="50000"/>
                  </a:schemeClr>
                </a:solidFill>
              </a:rPr>
              <a:t>από τη δικτυακή διεύθυνση</a:t>
            </a:r>
            <a:r>
              <a:rPr lang="el-GR" sz="2400" smtClean="0">
                <a:solidFill>
                  <a:schemeClr val="bg1">
                    <a:lumMod val="50000"/>
                  </a:schemeClr>
                </a:solidFill>
              </a:rPr>
              <a:t>:</a:t>
            </a:r>
          </a:p>
          <a:p>
            <a:pPr lvl="0" algn="just"/>
            <a:r>
              <a:rPr lang="en-US" sz="2400">
                <a:solidFill>
                  <a:prstClr val="white">
                    <a:lumMod val="50000"/>
                  </a:prstClr>
                </a:solidFill>
                <a:hlinkClick r:id="rId5"/>
              </a:rPr>
              <a:t>http://eclass.teiep.gr/OpenClass/courses/ACC140/</a:t>
            </a:r>
            <a:endParaRPr lang="el-GR" sz="2400">
              <a:solidFill>
                <a:prstClr val="white">
                  <a:lumMod val="50000"/>
                </a:prst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a:p>
            <a:pPr algn="just"/>
            <a:endParaRPr lang="el-GR" sz="240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a:t>Σημείωμα </a:t>
            </a:r>
            <a:r>
              <a:rPr lang="el-GR" err="1"/>
              <a:t>Αδειοδότησης</a:t>
            </a:r>
            <a:endParaRPr lang="el-GR"/>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a:solidFill>
                  <a:schemeClr val="bg1">
                    <a:lumMod val="50000"/>
                  </a:schemeClr>
                </a:solidFill>
              </a:rPr>
              <a:t>Το</a:t>
            </a:r>
            <a:r>
              <a:rPr lang="en-US" sz="2000">
                <a:solidFill>
                  <a:schemeClr val="bg1">
                    <a:lumMod val="50000"/>
                  </a:schemeClr>
                </a:solidFill>
              </a:rPr>
              <a:t> </a:t>
            </a:r>
            <a:r>
              <a:rPr lang="el-GR" sz="2000">
                <a:solidFill>
                  <a:schemeClr val="bg1">
                    <a:lumMod val="50000"/>
                  </a:schemeClr>
                </a:solidFill>
              </a:rPr>
              <a:t>παρόν υλικό διατίθεται με τους όρους της άδειας χρήσης Creative</a:t>
            </a:r>
            <a:r>
              <a:rPr lang="en-US" sz="2000">
                <a:solidFill>
                  <a:schemeClr val="bg1">
                    <a:lumMod val="50000"/>
                  </a:schemeClr>
                </a:solidFill>
              </a:rPr>
              <a:t> </a:t>
            </a:r>
            <a:r>
              <a:rPr lang="el-GR" sz="2000">
                <a:solidFill>
                  <a:schemeClr val="bg1">
                    <a:lumMod val="50000"/>
                  </a:schemeClr>
                </a:solidFill>
              </a:rPr>
              <a:t>Commons</a:t>
            </a:r>
            <a:r>
              <a:rPr lang="en-US" sz="2000">
                <a:solidFill>
                  <a:schemeClr val="bg1">
                    <a:lumMod val="50000"/>
                  </a:schemeClr>
                </a:solidFill>
              </a:rPr>
              <a:t> </a:t>
            </a:r>
            <a:r>
              <a:rPr lang="el-GR" sz="2000">
                <a:solidFill>
                  <a:schemeClr val="bg1">
                    <a:lumMod val="50000"/>
                  </a:schemeClr>
                </a:solidFill>
              </a:rPr>
              <a:t>Αναφορά Δημιουργού-Μη Εμπορική Χρήση-Όχι Παράγωγα Έργα 4.0 Διεθνές [1] ή </a:t>
            </a:r>
            <a:r>
              <a:rPr lang="el-GR" sz="2000" smtClean="0">
                <a:solidFill>
                  <a:schemeClr val="bg1">
                    <a:lumMod val="50000"/>
                  </a:schemeClr>
                </a:solidFill>
              </a:rPr>
              <a:t>μεταγενέστερη.</a:t>
            </a:r>
            <a:r>
              <a:rPr lang="en-US" sz="2000" smtClean="0">
                <a:solidFill>
                  <a:schemeClr val="bg1">
                    <a:lumMod val="50000"/>
                  </a:schemeClr>
                </a:solidFill>
              </a:rPr>
              <a:t> </a:t>
            </a:r>
            <a:r>
              <a:rPr lang="el-GR" sz="2000">
                <a:solidFill>
                  <a:schemeClr val="bg1">
                    <a:lumMod val="50000"/>
                  </a:schemeClr>
                </a:solidFill>
              </a:rPr>
              <a:t>Εξαιρούνται</a:t>
            </a:r>
            <a:r>
              <a:rPr lang="en-US" sz="2000">
                <a:solidFill>
                  <a:schemeClr val="bg1">
                    <a:lumMod val="50000"/>
                  </a:schemeClr>
                </a:solidFill>
              </a:rPr>
              <a:t> </a:t>
            </a:r>
            <a:r>
              <a:rPr lang="el-GR" sz="2000">
                <a:solidFill>
                  <a:schemeClr val="bg1">
                    <a:lumMod val="50000"/>
                  </a:schemeClr>
                </a:solidFill>
              </a:rPr>
              <a:t>τα αυτοτελή έργα τρίτων π.χ. φωτογραφίες,</a:t>
            </a:r>
            <a:r>
              <a:rPr lang="en-US" sz="2000">
                <a:solidFill>
                  <a:schemeClr val="bg1">
                    <a:lumMod val="50000"/>
                  </a:schemeClr>
                </a:solidFill>
              </a:rPr>
              <a:t> </a:t>
            </a:r>
            <a:r>
              <a:rPr lang="el-GR" sz="2000">
                <a:solidFill>
                  <a:schemeClr val="bg1">
                    <a:lumMod val="50000"/>
                  </a:schemeClr>
                </a:solidFill>
              </a:rPr>
              <a:t>Διαγράμματα</a:t>
            </a:r>
            <a:r>
              <a:rPr lang="en-US" sz="2000">
                <a:solidFill>
                  <a:schemeClr val="bg1">
                    <a:lumMod val="50000"/>
                  </a:schemeClr>
                </a:solidFill>
              </a:rPr>
              <a:t> </a:t>
            </a:r>
            <a:r>
              <a:rPr lang="el-GR" sz="2000" err="1">
                <a:solidFill>
                  <a:schemeClr val="bg1">
                    <a:lumMod val="50000"/>
                  </a:schemeClr>
                </a:solidFill>
              </a:rPr>
              <a:t>κ.λ.π</a:t>
            </a:r>
            <a:r>
              <a:rPr lang="el-GR" sz="2000">
                <a:solidFill>
                  <a:schemeClr val="bg1">
                    <a:lumMod val="50000"/>
                  </a:schemeClr>
                </a:solidFill>
              </a:rPr>
              <a:t>.,</a:t>
            </a:r>
            <a:r>
              <a:rPr lang="en-US" sz="2000">
                <a:solidFill>
                  <a:schemeClr val="bg1">
                    <a:lumMod val="50000"/>
                  </a:schemeClr>
                </a:solidFill>
              </a:rPr>
              <a:t> </a:t>
            </a:r>
            <a:r>
              <a:rPr lang="el-GR" sz="2000">
                <a:solidFill>
                  <a:schemeClr val="bg1">
                    <a:lumMod val="50000"/>
                  </a:schemeClr>
                </a:solidFill>
              </a:rPr>
              <a:t>τα</a:t>
            </a:r>
            <a:r>
              <a:rPr lang="en-US" sz="2000">
                <a:solidFill>
                  <a:schemeClr val="bg1">
                    <a:lumMod val="50000"/>
                  </a:schemeClr>
                </a:solidFill>
              </a:rPr>
              <a:t> </a:t>
            </a:r>
            <a:r>
              <a:rPr lang="el-GR" sz="2000">
                <a:solidFill>
                  <a:schemeClr val="bg1">
                    <a:lumMod val="50000"/>
                  </a:schemeClr>
                </a:solidFill>
              </a:rPr>
              <a:t>οποία εμπεριέχονται σε αυτό και τα οποία</a:t>
            </a:r>
            <a:r>
              <a:rPr lang="en-US" sz="2000">
                <a:solidFill>
                  <a:schemeClr val="bg1">
                    <a:lumMod val="50000"/>
                  </a:schemeClr>
                </a:solidFill>
              </a:rPr>
              <a:t> </a:t>
            </a:r>
            <a:r>
              <a:rPr lang="el-GR" sz="2000">
                <a:solidFill>
                  <a:schemeClr val="bg1">
                    <a:lumMod val="50000"/>
                  </a:schemeClr>
                </a:solidFill>
              </a:rPr>
              <a:t>αναφέρονται μαζί με τους όρους χρήσης τους στο «Σημείωμα Χρήσης</a:t>
            </a:r>
            <a:r>
              <a:rPr lang="en-US" sz="2000">
                <a:solidFill>
                  <a:schemeClr val="bg1">
                    <a:lumMod val="50000"/>
                  </a:schemeClr>
                </a:solidFill>
              </a:rPr>
              <a:t> </a:t>
            </a:r>
            <a:r>
              <a:rPr lang="el-GR" sz="2000">
                <a:solidFill>
                  <a:schemeClr val="bg1">
                    <a:lumMod val="50000"/>
                  </a:schemeClr>
                </a:solidFill>
              </a:rPr>
              <a:t>Έργων</a:t>
            </a:r>
            <a:r>
              <a:rPr lang="en-US" sz="2000">
                <a:solidFill>
                  <a:schemeClr val="bg1">
                    <a:lumMod val="50000"/>
                  </a:schemeClr>
                </a:solidFill>
              </a:rPr>
              <a:t> </a:t>
            </a:r>
            <a:r>
              <a:rPr lang="el-GR" sz="200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a:hlinkClick r:id="rId3"/>
              </a:rPr>
              <a:t>http://</a:t>
            </a:r>
            <a:r>
              <a:rPr lang="en-US" smtClean="0">
                <a:hlinkClick r:id="rId3"/>
              </a:rPr>
              <a:t>creativecommons.org/licenses/by-nc-nd/4.0/deed.el</a:t>
            </a:r>
            <a:r>
              <a:rPr lang="el-GR"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a:solidFill>
                  <a:prstClr val="white">
                    <a:lumMod val="50000"/>
                  </a:prstClr>
                </a:solidFill>
              </a:rPr>
              <a:t>[1] </a:t>
            </a:r>
            <a:endParaRPr lang="en-US"/>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a:solidFill>
                  <a:schemeClr val="bg1">
                    <a:lumMod val="50000"/>
                  </a:schemeClr>
                </a:solidFill>
              </a:rPr>
              <a:t>Ο δικαιούχος μπορεί να παρέχει στον </a:t>
            </a:r>
            <a:r>
              <a:rPr lang="el-GR" sz="2000" err="1">
                <a:solidFill>
                  <a:schemeClr val="bg1">
                    <a:lumMod val="50000"/>
                  </a:schemeClr>
                </a:solidFill>
              </a:rPr>
              <a:t>αδειοδόχο</a:t>
            </a:r>
            <a:r>
              <a:rPr lang="en-US" sz="2000">
                <a:solidFill>
                  <a:schemeClr val="bg1">
                    <a:lumMod val="50000"/>
                  </a:schemeClr>
                </a:solidFill>
              </a:rPr>
              <a:t> </a:t>
            </a:r>
            <a:r>
              <a:rPr lang="el-GR" sz="2000">
                <a:solidFill>
                  <a:schemeClr val="bg1">
                    <a:lumMod val="50000"/>
                  </a:schemeClr>
                </a:solidFill>
              </a:rPr>
              <a:t>ξεχωριστή άδεια να </a:t>
            </a:r>
            <a:r>
              <a:rPr lang="en-US" sz="2000">
                <a:solidFill>
                  <a:schemeClr val="bg1">
                    <a:lumMod val="50000"/>
                  </a:schemeClr>
                </a:solidFill>
              </a:rPr>
              <a:t> </a:t>
            </a:r>
            <a:r>
              <a:rPr lang="el-GR" sz="2000">
                <a:solidFill>
                  <a:schemeClr val="bg1">
                    <a:lumMod val="50000"/>
                  </a:schemeClr>
                </a:solidFill>
              </a:rPr>
              <a:t>χρησιμοποιεί το έργο για εμπορική χρήση, εφόσον αυτό του </a:t>
            </a:r>
            <a:r>
              <a:rPr lang="en-US" sz="2000">
                <a:solidFill>
                  <a:schemeClr val="bg1">
                    <a:lumMod val="50000"/>
                  </a:schemeClr>
                </a:solidFill>
              </a:rPr>
              <a:t> </a:t>
            </a:r>
            <a:r>
              <a:rPr lang="el-GR" sz="200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a:t>Επεξεργασία: </a:t>
            </a:r>
            <a:r>
              <a:rPr lang="el-GR" sz="2900" b="1" smtClean="0"/>
              <a:t>Δαπόντας Δημήτριος </a:t>
            </a:r>
          </a:p>
          <a:p>
            <a:pPr algn="r"/>
            <a:r>
              <a:rPr lang="el-GR" sz="2900" b="1" smtClean="0"/>
              <a:t>Πρέβεζα</a:t>
            </a:r>
            <a:r>
              <a:rPr lang="el-GR" sz="2900" smtClean="0"/>
              <a:t>,2015</a:t>
            </a:r>
            <a:endParaRPr lang="el-GR" sz="290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rPr>
              <a:t>Άδειες Χρήσης</a:t>
            </a:r>
            <a:endParaRPr lang="el-GR"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a:t> Commons. </a:t>
            </a:r>
          </a:p>
          <a:p>
            <a:r>
              <a:rPr lang="el-GR" sz="2800"/>
              <a:t>Για εκπαιδευτικό υλικό, όπως εικόνες, που υπόκειται σε άλλου τύπου άδειας χρήσης, η άδεια χρήσης αναφέρεται ρητώς. </a:t>
            </a:r>
            <a:endParaRPr lang="el-GR" sz="280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251520" y="5447257"/>
            <a:ext cx="8972930" cy="346247"/>
          </a:xfrm>
          <a:prstGeom prst="rect">
            <a:avLst/>
          </a:prstGeom>
          <a:noFill/>
        </p:spPr>
        <p:txBody>
          <a:bodyPr wrap="square" lIns="91436" tIns="45719" rIns="91436" bIns="45719" rtlCol="0">
            <a:spAutoFit/>
          </a:bodyPr>
          <a:lstStyle/>
          <a:p>
            <a:pPr>
              <a:lnSpc>
                <a:spcPct val="150000"/>
              </a:lnSpc>
              <a:spcBef>
                <a:spcPts val="500"/>
              </a:spcBef>
              <a:defRPr/>
            </a:pPr>
            <a:r>
              <a:rPr lang="el-GR" sz="1100" b="1" smtClean="0">
                <a:solidFill>
                  <a:schemeClr val="bg1"/>
                </a:solidFill>
              </a:rPr>
              <a:t>Μικροοικονομική</a:t>
            </a:r>
            <a:r>
              <a:rPr lang="el-GR" sz="1100" smtClean="0">
                <a:solidFill>
                  <a:schemeClr val="bg1"/>
                </a:solidFill>
              </a:rPr>
              <a:t>, Ενότητα </a:t>
            </a:r>
            <a:r>
              <a:rPr lang="el-GR" sz="1100">
                <a:solidFill>
                  <a:schemeClr val="bg1"/>
                </a:solidFill>
              </a:rPr>
              <a:t>6</a:t>
            </a:r>
            <a:r>
              <a:rPr lang="el-GR" sz="1100" smtClean="0">
                <a:solidFill>
                  <a:schemeClr val="bg1"/>
                </a:solidFill>
              </a:rPr>
              <a:t> ΤΜΗΜΑ ΛΟΓΙΣΤΙΚΗΣ ΚΑΙ ΧΡΗΜΑΤΟΙΚΟΝΟΜΙΚΗΣ , ΤΕΙ ΗΠΕΙΡΟΥ </a:t>
            </a:r>
            <a:r>
              <a:rPr lang="el-GR" sz="1100" b="1" smtClean="0">
                <a:solidFill>
                  <a:schemeClr val="bg1"/>
                </a:solidFill>
              </a:rPr>
              <a:t>- Ανοιχτά Ακαδημαϊκά Μαθήματα στο ΤΕΙ Ηπείρου</a:t>
            </a:r>
            <a:endParaRPr lang="el-GR" sz="1100" b="1">
              <a:solidFill>
                <a:schemeClr val="bg1"/>
              </a:solidFill>
            </a:endParaRP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30</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9086" y="5250793"/>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a:t>Σημειώματα</a:t>
            </a:r>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0" y="5474677"/>
            <a:ext cx="9144000"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a:solidFill>
                  <a:schemeClr val="bg1"/>
                </a:solidFill>
              </a:rPr>
              <a:t>Μικροοικονομική, Ενότητα 6</a:t>
            </a:r>
            <a:r>
              <a:rPr lang="el-GR" sz="1200" b="1" smtClean="0">
                <a:solidFill>
                  <a:schemeClr val="bg1"/>
                </a:solidFill>
              </a:rPr>
              <a:t> </a:t>
            </a:r>
            <a:r>
              <a:rPr lang="el-GR" sz="1200" b="1">
                <a:solidFill>
                  <a:schemeClr val="bg1"/>
                </a:solidFill>
              </a:rPr>
              <a:t>ΤΜΗΜΑ ΛΟΓΙΣΤΙΚΗΣ ΚΑΙ ΧΡΗΜΑΤΟΙΚΟΝΟΜΙΚΗΣ , ΤΕΙ ΗΠΕΙΡΟΥ -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smtClean="0"/>
              <a:t>Διατήρηση Σημειωμάτων</a:t>
            </a:r>
            <a:endParaRPr lang="el-GR"/>
          </a:p>
        </p:txBody>
      </p:sp>
      <p:sp>
        <p:nvSpPr>
          <p:cNvPr id="9" name="Θέση αριθμού διαφάνειας 3"/>
          <p:cNvSpPr>
            <a:spLocks noGrp="1"/>
          </p:cNvSpPr>
          <p:nvPr>
            <p:ph type="sldNum" sz="quarter" idx="12"/>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31</a:t>
            </a:fld>
            <a:endParaRPr lang="el-GR" altLang="el-GR"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5128276"/>
            <a:ext cx="364880" cy="317287"/>
          </a:xfrm>
          <a:prstGeom prst="rect">
            <a:avLst/>
          </a:prstGeom>
        </p:spPr>
      </p:pic>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a:solidFill>
                  <a:schemeClr val="bg1">
                    <a:lumMod val="50000"/>
                  </a:schemeClr>
                </a:solidFill>
              </a:rPr>
              <a:t>Οποιαδήποτε  αναπαραγωγή ή διασκευή του υλικού θα πρέπει  να συμπεριλαμβάνει:</a:t>
            </a:r>
          </a:p>
          <a:p>
            <a:pPr algn="just"/>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το Σημείωμα Αναφοράς</a:t>
            </a:r>
          </a:p>
          <a:p>
            <a:pPr marL="342886" indent="-342886" algn="just">
              <a:buFont typeface="Arial" pitchFamily="34" charset="0"/>
              <a:buChar char="•"/>
            </a:pPr>
            <a:r>
              <a:rPr lang="el-GR" sz="2600">
                <a:solidFill>
                  <a:schemeClr val="bg1">
                    <a:lumMod val="50000"/>
                  </a:schemeClr>
                </a:solidFill>
              </a:rPr>
              <a:t>το  Σημείωμα </a:t>
            </a:r>
            <a:r>
              <a:rPr lang="el-GR" sz="2600" err="1">
                <a:solidFill>
                  <a:schemeClr val="bg1">
                    <a:lumMod val="50000"/>
                  </a:schemeClr>
                </a:solidFill>
              </a:rPr>
              <a:t>Αδειοδότησης</a:t>
            </a:r>
            <a:endParaRPr lang="el-GR" sz="2600">
              <a:solidFill>
                <a:schemeClr val="bg1">
                  <a:lumMod val="50000"/>
                </a:schemeClr>
              </a:solidFill>
            </a:endParaRPr>
          </a:p>
          <a:p>
            <a:pPr marL="342886" indent="-342886" algn="just">
              <a:buFont typeface="Arial" pitchFamily="34" charset="0"/>
              <a:buChar char="•"/>
            </a:pPr>
            <a:r>
              <a:rPr lang="el-GR" sz="2600">
                <a:solidFill>
                  <a:schemeClr val="bg1">
                    <a:lumMod val="50000"/>
                  </a:schemeClr>
                </a:solidFill>
              </a:rPr>
              <a:t>τη Δήλωση Διατήρησης Σημειωμάτων</a:t>
            </a:r>
          </a:p>
          <a:p>
            <a:pPr marL="342886" indent="-342886" algn="just">
              <a:buFont typeface="Arial" pitchFamily="34" charset="0"/>
              <a:buChar char="•"/>
            </a:pPr>
            <a:r>
              <a:rPr lang="el-GR" sz="2600">
                <a:solidFill>
                  <a:schemeClr val="bg1">
                    <a:lumMod val="50000"/>
                  </a:schemeClr>
                </a:solidFill>
              </a:rPr>
              <a:t>το Σημείωμα Χρήσης Έργων Τρίτων (εφόσον υπάρχει) </a:t>
            </a:r>
          </a:p>
          <a:p>
            <a:pPr algn="just"/>
            <a:endParaRPr lang="el-GR" sz="2600">
              <a:solidFill>
                <a:schemeClr val="bg1">
                  <a:lumMod val="50000"/>
                </a:schemeClr>
              </a:solidFill>
            </a:endParaRPr>
          </a:p>
          <a:p>
            <a:pPr algn="just"/>
            <a:r>
              <a:rPr lang="el-GR" sz="2600">
                <a:solidFill>
                  <a:schemeClr val="bg1">
                    <a:lumMod val="50000"/>
                  </a:schemeClr>
                </a:solidFill>
              </a:rPr>
              <a:t>μαζί με τους συνοδευόμενους </a:t>
            </a:r>
            <a:r>
              <a:rPr lang="el-GR" sz="2600" err="1">
                <a:solidFill>
                  <a:schemeClr val="bg1">
                    <a:lumMod val="50000"/>
                  </a:schemeClr>
                </a:solidFill>
              </a:rPr>
              <a:t>υπερσυνδέσμους</a:t>
            </a:r>
            <a:r>
              <a:rPr lang="el-GR" sz="260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 Ενότητας</a:t>
            </a:r>
            <a:endParaRPr lang="el-G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Χρηματοδότηση</a:t>
            </a:r>
            <a:endParaRPr lang="el-GR"/>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a:t>Το έργο υλοποιείται στο πλαίσιο του Επιχειρησιακού Προγράμματος «</a:t>
            </a:r>
            <a:r>
              <a:rPr lang="el-GR" altLang="el-GR" sz="2000" b="1"/>
              <a:t>Εκπαίδευση και Δια Βίου Μάθηση</a:t>
            </a:r>
            <a:r>
              <a:rPr lang="el-GR" altLang="el-GR" sz="2000"/>
              <a:t>» και συγχρηματοδοτείται από την Ευρωπαϊκή Ένωση (Ευρωπαϊκό Κοινωνικό Ταμείο) και από εθνικούς πόρους.</a:t>
            </a:r>
          </a:p>
          <a:p>
            <a:pPr marL="342886" indent="-342886" algn="just"/>
            <a:r>
              <a:rPr lang="el-GR" altLang="el-GR" sz="2000"/>
              <a:t>Το έργο «</a:t>
            </a:r>
            <a:r>
              <a:rPr lang="el-GR" altLang="el-GR" sz="2000" b="1"/>
              <a:t>Ανοικτά Ακαδημαϊκά Μαθήματα στο TEI Ηπείρου</a:t>
            </a:r>
            <a:r>
              <a:rPr lang="el-GR" altLang="el-GR" sz="2000"/>
              <a:t>» έχει χρηματοδοτήσει μόνο τη αναδιαμόρφωση του εκπαιδευτικού υλικού.</a:t>
            </a:r>
          </a:p>
          <a:p>
            <a:pPr marL="342886" indent="-342886" algn="just"/>
            <a:r>
              <a:rPr lang="el-GR" altLang="el-GR" sz="200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a:p>
        </p:txBody>
      </p:sp>
      <p:sp>
        <p:nvSpPr>
          <p:cNvPr id="3" name="Content Placeholder 2"/>
          <p:cNvSpPr>
            <a:spLocks noGrp="1"/>
          </p:cNvSpPr>
          <p:nvPr>
            <p:ph idx="1"/>
          </p:nvPr>
        </p:nvSpPr>
        <p:spPr>
          <a:xfrm>
            <a:off x="457200" y="1333500"/>
            <a:ext cx="8435280" cy="3771636"/>
          </a:xfrm>
        </p:spPr>
        <p:txBody>
          <a:bodyPr>
            <a:normAutofit lnSpcReduction="10000"/>
          </a:bodyPr>
          <a:lstStyle/>
          <a:p>
            <a:pPr marL="0"/>
            <a:r>
              <a:rPr lang="el-GR" smtClean="0"/>
              <a:t>Ολοκληρώνοντας την ενότητα θα πρέπει να είστε σε θέση να :</a:t>
            </a:r>
          </a:p>
          <a:p>
            <a:pPr marL="0"/>
            <a:r>
              <a:rPr lang="el-GR" smtClean="0"/>
              <a:t>Ορίζετε την ελαστικότητα προσφοράς </a:t>
            </a:r>
          </a:p>
          <a:p>
            <a:pPr marL="0"/>
            <a:r>
              <a:rPr lang="el-GR" smtClean="0"/>
              <a:t>Αναφέρετε και αναλύετε τους παράγοντες που την προσδιορίζουν. </a:t>
            </a:r>
          </a:p>
          <a:p>
            <a:pPr marL="0"/>
            <a:r>
              <a:rPr lang="el-GR" smtClean="0"/>
              <a:t>Χαρακτηρίζετε την προσφορά με βάση την ελαστικότητα της</a:t>
            </a:r>
          </a:p>
          <a:p>
            <a:pPr marL="0"/>
            <a:endParaRPr lang="el-GR" smtClean="0"/>
          </a:p>
          <a:p>
            <a:pPr marL="0"/>
            <a:endParaRPr lang="el-GR"/>
          </a:p>
          <a:p>
            <a:pPr marL="0"/>
            <a:endParaRPr lang="el-GR" smtClean="0"/>
          </a:p>
          <a:p>
            <a:pPr marL="0"/>
            <a:endParaRPr lang="el-GR"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a:p>
        </p:txBody>
      </p:sp>
      <p:sp>
        <p:nvSpPr>
          <p:cNvPr id="3" name="Content Placeholder 2"/>
          <p:cNvSpPr>
            <a:spLocks noGrp="1"/>
          </p:cNvSpPr>
          <p:nvPr>
            <p:ph idx="1"/>
          </p:nvPr>
        </p:nvSpPr>
        <p:spPr/>
        <p:txBody>
          <a:bodyPr/>
          <a:lstStyle/>
          <a:p>
            <a:r>
              <a:rPr lang="el-GR" smtClean="0"/>
              <a:t>Ελαστικότητα προσφοράς </a:t>
            </a:r>
          </a:p>
          <a:p>
            <a:r>
              <a:rPr lang="el-GR" smtClean="0"/>
              <a:t>Προσδιοριστικοί παράγοντες προσφοράς </a:t>
            </a:r>
          </a:p>
          <a:p>
            <a:r>
              <a:rPr lang="el-GR" smtClean="0"/>
              <a:t>Ελαστική, ανελαστική, μοναδιαία προσφορά</a:t>
            </a:r>
          </a:p>
          <a:p>
            <a:r>
              <a:rPr lang="el-GR" smtClean="0"/>
              <a:t>Τεχνολογία παραγωγής </a:t>
            </a:r>
          </a:p>
          <a:p>
            <a:endParaRPr lang="el-GR" smtClean="0"/>
          </a:p>
          <a:p>
            <a:endParaRPr lang="el-GR"/>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sz="4400" smtClean="0"/>
              <a:t>Χρήση Διατάξεων</a:t>
            </a:r>
            <a:endParaRPr lang="el-GR" sz="4400"/>
          </a:p>
        </p:txBody>
      </p:sp>
    </p:spTree>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2" y="3672417"/>
            <a:ext cx="8314183" cy="1135063"/>
          </a:xfrm>
        </p:spPr>
        <p:txBody>
          <a:bodyPr>
            <a:normAutofit fontScale="90000"/>
          </a:bodyPr>
          <a:lstStyle/>
          <a:p>
            <a:r>
              <a:rPr lang="el-GR" sz="4400" smtClean="0"/>
              <a:t>Ενότητα 6 : Ελαστικότητα  προσφοράς</a:t>
            </a:r>
            <a:endParaRPr lang="el-GR"/>
          </a:p>
        </p:txBody>
      </p:sp>
      <p:sp>
        <p:nvSpPr>
          <p:cNvPr id="10" name="Θέση κειμένου 9"/>
          <p:cNvSpPr>
            <a:spLocks noGrp="1"/>
          </p:cNvSpPr>
          <p:nvPr>
            <p:ph type="body" idx="1"/>
          </p:nvPr>
        </p:nvSpPr>
        <p:spPr/>
        <p:txBody>
          <a:bodyPr/>
          <a:lstStyle/>
          <a:p>
            <a:r>
              <a:rPr lang="el-GR" smtClean="0"/>
              <a:t>Μικροοικονομική</a:t>
            </a:r>
            <a:endParaRPr lang="en-GB"/>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t>ΕΛΑΣΤΙΚΟΤΗΤΑ ΠΡΟΣΦΟΡΑΣ (</a:t>
            </a:r>
            <a:r>
              <a:rPr lang="en-US"/>
              <a:t>es)</a:t>
            </a:r>
            <a:endParaRPr lang="el-GR"/>
          </a:p>
        </p:txBody>
      </p:sp>
      <p:sp>
        <p:nvSpPr>
          <p:cNvPr id="3" name="Θέση περιεχομένου 2"/>
          <p:cNvSpPr>
            <a:spLocks noGrp="1"/>
          </p:cNvSpPr>
          <p:nvPr>
            <p:ph idx="1"/>
          </p:nvPr>
        </p:nvSpPr>
        <p:spPr>
          <a:xfrm>
            <a:off x="457200" y="985293"/>
            <a:ext cx="8291264" cy="4311666"/>
          </a:xfrm>
        </p:spPr>
        <p:txBody>
          <a:bodyPr>
            <a:normAutofit/>
          </a:bodyPr>
          <a:lstStyle/>
          <a:p>
            <a:pPr algn="just"/>
            <a:r>
              <a:rPr lang="el-GR" b="1" smtClean="0"/>
              <a:t>Ελαστικότητα </a:t>
            </a:r>
            <a:r>
              <a:rPr lang="el-GR" b="1"/>
              <a:t>προσφοράς ως προς την τιµή:  µετρά πως η προσφερόµενη ποσότητα ενός αγαθού ανταποκρίνεται σε µια µεταβολή της τιµής του συγκεκριµένου αγαθού, δηλαδή µετρά το µέγεθος της αλλαγής της προσφερόµενης ποσότητας εν  σχέση  µε την µεταβολή της τιµής.</a:t>
            </a:r>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9</a:t>
            </a:fld>
            <a:endParaRPr lang="el-GR"/>
          </a:p>
        </p:txBody>
      </p:sp>
    </p:spTree>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TotalTime>
  <Words>1098</Words>
  <Application>Microsoft Office PowerPoint</Application>
  <PresentationFormat>On-screen Show (16:10)</PresentationFormat>
  <Paragraphs>178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 Unicode MS</vt:lpstr>
      <vt:lpstr>Arial</vt:lpstr>
      <vt:lpstr>Calibri</vt:lpstr>
      <vt:lpstr>Times New Roman</vt:lpstr>
      <vt:lpstr>Θέμα του Office</vt:lpstr>
      <vt:lpstr>Μικροοικονομική</vt:lpstr>
      <vt:lpstr>PowerPoint Presentation</vt:lpstr>
      <vt:lpstr>Άδειες Χρήσης</vt:lpstr>
      <vt:lpstr>Χρηματοδότηση</vt:lpstr>
      <vt:lpstr>Σκοποί  ενότητας</vt:lpstr>
      <vt:lpstr>Περιεχόμενα ενότητας</vt:lpstr>
      <vt:lpstr>Χρήση Διατάξεων</vt:lpstr>
      <vt:lpstr>Ενότητα 6 : Ελαστικότητα  προσφοράς</vt:lpstr>
      <vt:lpstr>ΕΛΑΣΤΙΚΟΤΗΤΑ ΠΡΟΣΦΟΡΑΣ (es)</vt:lpstr>
      <vt:lpstr>ΕΛΑΣΤΙΚΟΤΗΤΑ ΠΡΟΣΦΟΡΑΣ (es)</vt:lpstr>
      <vt:lpstr>ΜΕΤΡΗΣΗ ΕΛΑΣΤΙΚΟΤΗΤΑΣ ΠΡΟΣΦΟΡΑΣ</vt:lpstr>
      <vt:lpstr>ΤΙΜΕΣ ΤΗΣ es</vt:lpstr>
      <vt:lpstr>ΤΙΜΕΣ ΤΗΣ es</vt:lpstr>
      <vt:lpstr> es ΚΑΙ ΚΛΙΣΗ ΚΑΜΠΥΛΗΣ ΠΡΟΣΦΟΡΑΣ</vt:lpstr>
      <vt:lpstr> ΣΥΜΠΕΡΑΣΜΑΤΑ ΜΕΤΡΗΣΗΣ es</vt:lpstr>
      <vt:lpstr> ΠΡΟΣΔΙΟΡΙΣΤΙΚΟΙ ΠΑΡΑΓΟΝΤΕΣ  ΕΛΑΣΤΙΚΟΤΗΤΑΣ ΠΡΟΣΦΟΡΑΣ</vt:lpstr>
      <vt:lpstr> 1. Η ύπαρξη πλεονάζουσας παραγωγικής ικανότητας</vt:lpstr>
      <vt:lpstr> 2. Το µήκος της παραγωγικής διαδικασίας</vt:lpstr>
      <vt:lpstr> 2. Το µήκος της παραγωγικής διαδικασίας</vt:lpstr>
      <vt:lpstr> 3. Το επίπεδο της τεχνολογίας</vt:lpstr>
      <vt:lpstr> 4. Το µέγεθος µεταβολής της τιµής</vt:lpstr>
      <vt:lpstr> 4. Το µέγεθος µεταβολής της τιµής</vt:lpstr>
      <vt:lpstr> 5. Η ευκολία εισόδου νέων επιχειρήσεων στην αγορά</vt:lpstr>
      <vt:lpstr> 6. Οι προβλέψεις των επιχειρήσεων</vt:lpstr>
      <vt:lpstr> 7. Ο χρόνος</vt:lpstr>
      <vt:lpstr>Βιβλιογραφία</vt:lpstr>
      <vt:lpstr>Σημείωμα Αναφοράς</vt:lpstr>
      <vt:lpstr>Σημείωμα Αδειοδότησης</vt:lpstr>
      <vt:lpstr>PowerPoint Presentation</vt:lpstr>
      <vt:lpstr>PowerPoint Presentation</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mimis mimopoulos</cp:lastModifiedBy>
  <cp:revision>193</cp:revision>
  <dcterms:created xsi:type="dcterms:W3CDTF">2012-09-06T09:03:05Z</dcterms:created>
  <dcterms:modified xsi:type="dcterms:W3CDTF">2015-10-09T13:13:20Z</dcterms:modified>
</cp:coreProperties>
</file>