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262" r:id="rId7"/>
    <p:sldId id="350" r:id="rId8"/>
    <p:sldId id="382" r:id="rId9"/>
    <p:sldId id="383" r:id="rId10"/>
    <p:sldId id="384" r:id="rId11"/>
    <p:sldId id="385"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291" r:id="rId30"/>
    <p:sldId id="292" r:id="rId31"/>
    <p:sldId id="293"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5405" autoAdjust="0"/>
  </p:normalViewPr>
  <p:slideViewPr>
    <p:cSldViewPr>
      <p:cViewPr varScale="1">
        <p:scale>
          <a:sx n="102" d="100"/>
          <a:sy n="102" d="100"/>
        </p:scale>
        <p:origin x="989"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223926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Ασκήσεις Επανάληψης Β’</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12 </a:t>
            </a:r>
            <a:r>
              <a:rPr lang="el-GR" sz="2800" dirty="0" smtClean="0"/>
              <a:t>: </a:t>
            </a:r>
            <a:r>
              <a:rPr lang="el-GR" sz="2800" b="1" dirty="0" smtClean="0"/>
              <a:t>Ασκήσεις Επανάληψης Β’</a:t>
            </a:r>
          </a:p>
          <a:p>
            <a:endParaRPr lang="el-GR" sz="2800"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2/14-3</a:t>
            </a:r>
            <a:endParaRPr lang="el-GR" baseline="-25000" dirty="0"/>
          </a:p>
        </p:txBody>
      </p:sp>
      <p:sp>
        <p:nvSpPr>
          <p:cNvPr id="3" name="Θέση περιεχομένου 2"/>
          <p:cNvSpPr>
            <a:spLocks noGrp="1"/>
          </p:cNvSpPr>
          <p:nvPr>
            <p:ph idx="1"/>
          </p:nvPr>
        </p:nvSpPr>
        <p:spPr>
          <a:xfrm>
            <a:off x="457200" y="1333500"/>
            <a:ext cx="8229600" cy="4188296"/>
          </a:xfrm>
        </p:spPr>
        <p:txBody>
          <a:bodyPr>
            <a:normAutofit/>
          </a:bodyPr>
          <a:lstStyle/>
          <a:p>
            <a:pPr marL="0" lvl="0" indent="0">
              <a:buNone/>
            </a:pPr>
            <a:r>
              <a:rPr lang="el-GR" sz="2400" b="1" dirty="0"/>
              <a:t>β) </a:t>
            </a:r>
            <a:r>
              <a:rPr lang="el-GR" sz="2400" dirty="0"/>
              <a:t>Χρησιμοποιώντας την εντολή </a:t>
            </a:r>
            <a:r>
              <a:rPr lang="el-GR" sz="2400" dirty="0" err="1"/>
              <a:t>case</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7" name="6 - Διάγραμμα ροής: Έξοδος σε εκτυπωτή"/>
          <p:cNvSpPr/>
          <p:nvPr/>
        </p:nvSpPr>
        <p:spPr>
          <a:xfrm>
            <a:off x="781049" y="1931559"/>
            <a:ext cx="7905751" cy="35052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a:t>b</a:t>
            </a:r>
            <a:r>
              <a:rPr lang="en-US" sz="1600" dirty="0"/>
              <a:t>(</a:t>
            </a:r>
            <a:r>
              <a:rPr lang="en-US" sz="1600" dirty="0" err="1"/>
              <a:t>input,output</a:t>
            </a:r>
            <a:r>
              <a:rPr lang="en-US" sz="1600" dirty="0"/>
              <a:t>);</a:t>
            </a:r>
          </a:p>
          <a:p>
            <a:r>
              <a:rPr lang="en-US" sz="1600" b="1" dirty="0"/>
              <a:t>var </a:t>
            </a:r>
            <a:r>
              <a:rPr lang="en-US" sz="1600" dirty="0"/>
              <a:t>x:</a:t>
            </a:r>
            <a:r>
              <a:rPr lang="en-US" sz="1600" b="1" dirty="0"/>
              <a:t>integer</a:t>
            </a:r>
            <a:r>
              <a:rPr lang="en-US" sz="1600" dirty="0"/>
              <a:t>;</a:t>
            </a:r>
          </a:p>
          <a:p>
            <a:r>
              <a:rPr lang="en-US" sz="1600" b="1" dirty="0"/>
              <a:t>begin</a:t>
            </a:r>
          </a:p>
          <a:p>
            <a:r>
              <a:rPr lang="en-US" sz="1600" b="1" dirty="0"/>
              <a:t>writeln</a:t>
            </a:r>
            <a:r>
              <a:rPr lang="en-US" sz="1600" dirty="0"/>
              <a:t>(' Dose </a:t>
            </a:r>
            <a:r>
              <a:rPr lang="en-US" sz="1600" dirty="0" err="1"/>
              <a:t>thn</a:t>
            </a:r>
            <a:r>
              <a:rPr lang="en-US" sz="1600" dirty="0"/>
              <a:t> </a:t>
            </a:r>
            <a:r>
              <a:rPr lang="en-US" sz="1600" dirty="0" err="1"/>
              <a:t>timh</a:t>
            </a:r>
            <a:r>
              <a:rPr lang="en-US" sz="1600" dirty="0"/>
              <a:t> toy x: ');</a:t>
            </a:r>
          </a:p>
          <a:p>
            <a:r>
              <a:rPr lang="en-US" sz="1600" b="1" dirty="0"/>
              <a:t>readln</a:t>
            </a:r>
            <a:r>
              <a:rPr lang="en-US" sz="1600" dirty="0"/>
              <a:t>(x);</a:t>
            </a:r>
          </a:p>
          <a:p>
            <a:r>
              <a:rPr lang="en-US" sz="1600" dirty="0"/>
              <a:t>	</a:t>
            </a:r>
            <a:r>
              <a:rPr lang="en-US" sz="1600" b="1" dirty="0"/>
              <a:t>case </a:t>
            </a:r>
            <a:r>
              <a:rPr lang="en-US" sz="1600" dirty="0"/>
              <a:t>x </a:t>
            </a:r>
            <a:r>
              <a:rPr lang="en-US" sz="1600" b="1" dirty="0"/>
              <a:t>of</a:t>
            </a:r>
          </a:p>
          <a:p>
            <a:r>
              <a:rPr lang="en-US" sz="1600" b="1" dirty="0"/>
              <a:t>	</a:t>
            </a:r>
            <a:r>
              <a:rPr lang="en-US" sz="1600" dirty="0"/>
              <a:t>0:</a:t>
            </a:r>
            <a:r>
              <a:rPr lang="en-US" sz="1600" b="1" dirty="0"/>
              <a:t>writeln</a:t>
            </a:r>
            <a:r>
              <a:rPr lang="en-US" sz="1600" dirty="0"/>
              <a:t>(x+1);</a:t>
            </a:r>
          </a:p>
          <a:p>
            <a:r>
              <a:rPr lang="en-US" sz="1600" dirty="0"/>
              <a:t>	1:</a:t>
            </a:r>
            <a:r>
              <a:rPr lang="en-US" sz="1600" b="1" dirty="0"/>
              <a:t>writeln</a:t>
            </a:r>
            <a:r>
              <a:rPr lang="en-US" sz="1600" dirty="0"/>
              <a:t>(x*3);</a:t>
            </a:r>
          </a:p>
          <a:p>
            <a:r>
              <a:rPr lang="en-US" sz="1600" dirty="0"/>
              <a:t>	2:</a:t>
            </a:r>
            <a:r>
              <a:rPr lang="en-US" sz="1600" b="1" dirty="0"/>
              <a:t>writeln</a:t>
            </a:r>
            <a:r>
              <a:rPr lang="en-US" sz="1600" dirty="0"/>
              <a:t>(x*5)</a:t>
            </a:r>
          </a:p>
          <a:p>
            <a:r>
              <a:rPr lang="en-US" sz="1600" dirty="0"/>
              <a:t>	</a:t>
            </a:r>
            <a:r>
              <a:rPr lang="en-US" sz="1600" b="1" dirty="0"/>
              <a:t>else</a:t>
            </a:r>
          </a:p>
          <a:p>
            <a:r>
              <a:rPr lang="en-US" sz="1600" b="1" dirty="0"/>
              <a:t>	writeln</a:t>
            </a:r>
            <a:r>
              <a:rPr lang="en-US" sz="1600" dirty="0"/>
              <a:t>(' </a:t>
            </a:r>
            <a:r>
              <a:rPr lang="en-US" sz="1600" dirty="0" err="1"/>
              <a:t>Mh</a:t>
            </a:r>
            <a:r>
              <a:rPr lang="en-US" sz="1600" dirty="0"/>
              <a:t> </a:t>
            </a:r>
            <a:r>
              <a:rPr lang="en-US" sz="1600" dirty="0" err="1"/>
              <a:t>apodekta</a:t>
            </a:r>
            <a:r>
              <a:rPr lang="en-US" sz="1600" dirty="0"/>
              <a:t> </a:t>
            </a:r>
            <a:r>
              <a:rPr lang="en-US" sz="1600" dirty="0" err="1"/>
              <a:t>dedomena</a:t>
            </a:r>
            <a:r>
              <a:rPr lang="en-US" sz="1600" dirty="0"/>
              <a:t> ')</a:t>
            </a:r>
          </a:p>
          <a:p>
            <a:r>
              <a:rPr lang="en-US" sz="1600" dirty="0"/>
              <a:t>	</a:t>
            </a:r>
            <a:r>
              <a:rPr lang="en-US" sz="1600" b="1" dirty="0"/>
              <a:t>end</a:t>
            </a:r>
          </a:p>
          <a:p>
            <a:r>
              <a:rPr lang="en-US" sz="1600" b="1" dirty="0"/>
              <a:t>end.</a:t>
            </a:r>
            <a:endParaRPr lang="el-GR" sz="1050" dirty="0" smtClean="0"/>
          </a:p>
        </p:txBody>
      </p:sp>
    </p:spTree>
    <p:extLst>
      <p:ext uri="{BB962C8B-B14F-4D97-AF65-F5344CB8AC3E}">
        <p14:creationId xmlns:p14="http://schemas.microsoft.com/office/powerpoint/2010/main" val="400889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3/14</a:t>
            </a:r>
            <a:endParaRPr lang="el-GR" baseline="-25000" dirty="0"/>
          </a:p>
        </p:txBody>
      </p:sp>
      <p:sp>
        <p:nvSpPr>
          <p:cNvPr id="3" name="Θέση περιεχομένου 2"/>
          <p:cNvSpPr>
            <a:spLocks noGrp="1"/>
          </p:cNvSpPr>
          <p:nvPr>
            <p:ph idx="1"/>
          </p:nvPr>
        </p:nvSpPr>
        <p:spPr>
          <a:xfrm>
            <a:off x="457200" y="1333500"/>
            <a:ext cx="2890664" cy="4188296"/>
          </a:xfrm>
        </p:spPr>
        <p:txBody>
          <a:bodyPr>
            <a:normAutofit/>
          </a:bodyPr>
          <a:lstStyle/>
          <a:p>
            <a:pPr marL="0" lvl="0" indent="0">
              <a:buNone/>
            </a:pPr>
            <a:r>
              <a:rPr lang="el-GR" sz="2000" dirty="0"/>
              <a:t>Να γίνει πρόγραμμα με το οποίο ο χρήστης να εισάγει τις τιμές τριών μεταβλητών a, b, c και να υπολογίζει την τιμή της συνάρτησης</a:t>
            </a:r>
            <a:r>
              <a:rPr lang="el-GR" sz="2000" dirty="0" smtClean="0"/>
              <a:t>:</a:t>
            </a:r>
            <a:endParaRPr lang="el-GR" sz="2000" dirty="0"/>
          </a:p>
          <a:p>
            <a:pPr marL="0" lvl="0" indent="0">
              <a:buNone/>
            </a:pPr>
            <a:endParaRPr lang="el-GR" sz="2000" dirty="0" smtClean="0"/>
          </a:p>
          <a:p>
            <a:pPr marL="0" lvl="0" indent="0">
              <a:buNone/>
            </a:pPr>
            <a:r>
              <a:rPr lang="el-GR" sz="2000" dirty="0" smtClean="0"/>
              <a:t>όπου </a:t>
            </a:r>
            <a:r>
              <a:rPr lang="el-GR" sz="2000" dirty="0"/>
              <a:t>το                        είναι το ελάχιστο από τα a, b, c και το οποίο πρέπει να υπολογίζεται από το πρόγραμμα.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981542528"/>
              </p:ext>
            </p:extLst>
          </p:nvPr>
        </p:nvGraphicFramePr>
        <p:xfrm>
          <a:off x="76509" y="3400149"/>
          <a:ext cx="3321612" cy="293948"/>
        </p:xfrm>
        <a:graphic>
          <a:graphicData uri="http://schemas.openxmlformats.org/presentationml/2006/ole">
            <mc:AlternateContent xmlns:mc="http://schemas.openxmlformats.org/markup-compatibility/2006">
              <mc:Choice xmlns:v="urn:schemas-microsoft-com:vml" Requires="v">
                <p:oleObj spid="_x0000_s4110" name="Equation" r:id="rId3" imgW="2869920" imgH="253800" progId="Equation.DSMT4">
                  <p:embed/>
                </p:oleObj>
              </mc:Choice>
              <mc:Fallback>
                <p:oleObj name="Equation" r:id="rId3" imgW="2869920" imgH="253800" progId="Equation.DSMT4">
                  <p:embed/>
                  <p:pic>
                    <p:nvPicPr>
                      <p:cNvPr id="0" name=""/>
                      <p:cNvPicPr/>
                      <p:nvPr/>
                    </p:nvPicPr>
                    <p:blipFill>
                      <a:blip r:embed="rId4"/>
                      <a:stretch>
                        <a:fillRect/>
                      </a:stretch>
                    </p:blipFill>
                    <p:spPr>
                      <a:xfrm>
                        <a:off x="76509" y="3400149"/>
                        <a:ext cx="3321612" cy="29394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Ορθογώνιο 7"/>
              <p:cNvSpPr/>
              <p:nvPr/>
            </p:nvSpPr>
            <p:spPr>
              <a:xfrm>
                <a:off x="1354125" y="3770164"/>
                <a:ext cx="1384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l-GR" i="1">
                              <a:latin typeface="Cambria Math" panose="02040503050406030204" pitchFamily="18" charset="0"/>
                            </a:rPr>
                          </m:ctrlPr>
                        </m:dPr>
                        <m:e>
                          <m:r>
                            <a:rPr lang="el-GR" i="1">
                              <a:latin typeface="Cambria Math" panose="02040503050406030204" pitchFamily="18" charset="0"/>
                            </a:rPr>
                            <m:t>𝑚𝑖𝑛</m:t>
                          </m:r>
                          <m:r>
                            <a:rPr lang="el-GR" i="0">
                              <a:latin typeface="Cambria Math" panose="02040503050406030204" pitchFamily="18" charset="0"/>
                            </a:rPr>
                            <m:t>(</m:t>
                          </m:r>
                          <m:r>
                            <a:rPr lang="el-GR" i="1">
                              <a:latin typeface="Cambria Math" panose="02040503050406030204" pitchFamily="18" charset="0"/>
                            </a:rPr>
                            <m:t>𝑎</m:t>
                          </m:r>
                          <m:r>
                            <a:rPr lang="el-GR" i="0">
                              <a:latin typeface="Cambria Math" panose="02040503050406030204" pitchFamily="18" charset="0"/>
                            </a:rPr>
                            <m:t>,</m:t>
                          </m:r>
                          <m:r>
                            <a:rPr lang="el-GR" i="1">
                              <a:latin typeface="Cambria Math" panose="02040503050406030204" pitchFamily="18" charset="0"/>
                            </a:rPr>
                            <m:t>𝑏</m:t>
                          </m:r>
                          <m:r>
                            <a:rPr lang="el-GR" i="0">
                              <a:latin typeface="Cambria Math" panose="02040503050406030204" pitchFamily="18" charset="0"/>
                            </a:rPr>
                            <m:t>,</m:t>
                          </m:r>
                          <m:r>
                            <a:rPr lang="el-GR" i="1">
                              <a:latin typeface="Cambria Math" panose="02040503050406030204" pitchFamily="18" charset="0"/>
                            </a:rPr>
                            <m:t>𝑐</m:t>
                          </m:r>
                        </m:e>
                      </m:d>
                    </m:oMath>
                  </m:oMathPara>
                </a14:m>
                <a:endParaRPr lang="el-GR" dirty="0"/>
              </a:p>
            </p:txBody>
          </p:sp>
        </mc:Choice>
        <mc:Fallback xmlns="">
          <p:sp>
            <p:nvSpPr>
              <p:cNvPr id="8" name="Ορθογώνιο 7"/>
              <p:cNvSpPr>
                <a:spLocks noRot="1" noChangeAspect="1" noMove="1" noResize="1" noEditPoints="1" noAdjustHandles="1" noChangeArrowheads="1" noChangeShapeType="1" noTextEdit="1"/>
              </p:cNvSpPr>
              <p:nvPr/>
            </p:nvSpPr>
            <p:spPr>
              <a:xfrm>
                <a:off x="1354125" y="3770164"/>
                <a:ext cx="1384482" cy="369332"/>
              </a:xfrm>
              <a:prstGeom prst="rect">
                <a:avLst/>
              </a:prstGeom>
              <a:blipFill rotWithShape="0">
                <a:blip r:embed="rId5"/>
                <a:stretch>
                  <a:fillRect t="-119672" r="-36564" b="-183607"/>
                </a:stretch>
              </a:blipFill>
            </p:spPr>
            <p:txBody>
              <a:bodyPr/>
              <a:lstStyle/>
              <a:p>
                <a:r>
                  <a:rPr lang="el-GR">
                    <a:noFill/>
                  </a:rPr>
                  <a:t> </a:t>
                </a:r>
              </a:p>
            </p:txBody>
          </p:sp>
        </mc:Fallback>
      </mc:AlternateContent>
      <p:sp>
        <p:nvSpPr>
          <p:cNvPr id="9" name="6 - Διάγραμμα ροής: Έξοδος σε εκτυπωτή"/>
          <p:cNvSpPr/>
          <p:nvPr/>
        </p:nvSpPr>
        <p:spPr>
          <a:xfrm>
            <a:off x="3419872" y="1393208"/>
            <a:ext cx="5638800" cy="410986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err="1" smtClean="0"/>
              <a:t>trith</a:t>
            </a:r>
            <a:r>
              <a:rPr lang="en-US" sz="1600" dirty="0" smtClean="0"/>
              <a:t>(</a:t>
            </a:r>
            <a:r>
              <a:rPr lang="en-US" sz="1600" dirty="0" err="1" smtClean="0"/>
              <a:t>input,output</a:t>
            </a:r>
            <a:r>
              <a:rPr lang="en-US" sz="1600" dirty="0"/>
              <a:t>);</a:t>
            </a:r>
          </a:p>
          <a:p>
            <a:r>
              <a:rPr lang="en-US" sz="1600" b="1" dirty="0"/>
              <a:t>var </a:t>
            </a:r>
            <a:r>
              <a:rPr lang="en-US" sz="1600" dirty="0" err="1"/>
              <a:t>a,b,c,y,min:</a:t>
            </a:r>
            <a:r>
              <a:rPr lang="en-US" sz="1600" b="1" dirty="0" err="1"/>
              <a:t>real</a:t>
            </a:r>
            <a:r>
              <a:rPr lang="en-US" sz="1600" dirty="0"/>
              <a:t>;</a:t>
            </a:r>
          </a:p>
          <a:p>
            <a:r>
              <a:rPr lang="en-US" sz="1600" b="1" dirty="0"/>
              <a:t>begin</a:t>
            </a:r>
          </a:p>
          <a:p>
            <a:r>
              <a:rPr lang="en-US" sz="1600" b="1" dirty="0"/>
              <a:t>writeln</a:t>
            </a:r>
            <a:r>
              <a:rPr lang="en-US" sz="1600" dirty="0"/>
              <a:t>(' </a:t>
            </a:r>
            <a:r>
              <a:rPr lang="en-US" sz="1600" dirty="0" err="1"/>
              <a:t>Dwse</a:t>
            </a:r>
            <a:r>
              <a:rPr lang="en-US" sz="1600" dirty="0"/>
              <a:t> </a:t>
            </a:r>
            <a:r>
              <a:rPr lang="en-US" sz="1600" dirty="0" err="1"/>
              <a:t>treis</a:t>
            </a:r>
            <a:r>
              <a:rPr lang="en-US" sz="1600" dirty="0"/>
              <a:t> </a:t>
            </a:r>
            <a:r>
              <a:rPr lang="en-US" sz="1600" dirty="0" err="1"/>
              <a:t>pragmatikes</a:t>
            </a:r>
            <a:r>
              <a:rPr lang="en-US" sz="1600" dirty="0"/>
              <a:t> times ');</a:t>
            </a:r>
          </a:p>
          <a:p>
            <a:r>
              <a:rPr lang="en-US" sz="1600" b="1" dirty="0"/>
              <a:t>readln</a:t>
            </a:r>
            <a:r>
              <a:rPr lang="en-US" sz="1600" dirty="0"/>
              <a:t>(</a:t>
            </a:r>
            <a:r>
              <a:rPr lang="en-US" sz="1600" dirty="0" err="1"/>
              <a:t>a,b,c</a:t>
            </a:r>
            <a:r>
              <a:rPr lang="en-US" sz="1600" dirty="0"/>
              <a:t>);</a:t>
            </a:r>
          </a:p>
          <a:p>
            <a:r>
              <a:rPr lang="en-US" sz="1600" dirty="0"/>
              <a:t>min:=a;</a:t>
            </a:r>
          </a:p>
          <a:p>
            <a:r>
              <a:rPr lang="en-US" sz="1600" b="1" dirty="0"/>
              <a:t>if </a:t>
            </a:r>
            <a:r>
              <a:rPr lang="en-US" sz="1600" dirty="0"/>
              <a:t>b&lt;min </a:t>
            </a:r>
            <a:r>
              <a:rPr lang="en-US" sz="1600" b="1" dirty="0"/>
              <a:t>then</a:t>
            </a:r>
          </a:p>
          <a:p>
            <a:r>
              <a:rPr lang="en-US" sz="1600" dirty="0"/>
              <a:t>min:=b;</a:t>
            </a:r>
          </a:p>
          <a:p>
            <a:r>
              <a:rPr lang="en-US" sz="1600" b="1" dirty="0"/>
              <a:t>if </a:t>
            </a:r>
            <a:r>
              <a:rPr lang="en-US" sz="1600" dirty="0"/>
              <a:t>c&lt;min </a:t>
            </a:r>
            <a:r>
              <a:rPr lang="en-US" sz="1600" b="1" dirty="0"/>
              <a:t>then</a:t>
            </a:r>
          </a:p>
          <a:p>
            <a:r>
              <a:rPr lang="en-US" sz="1600" dirty="0"/>
              <a:t>min:=c;</a:t>
            </a:r>
          </a:p>
          <a:p>
            <a:r>
              <a:rPr lang="en-US" sz="1600" b="1" dirty="0"/>
              <a:t>writeln</a:t>
            </a:r>
            <a:r>
              <a:rPr lang="en-US" sz="1600" dirty="0"/>
              <a:t>(' To </a:t>
            </a:r>
            <a:r>
              <a:rPr lang="en-US" sz="1600" dirty="0" err="1"/>
              <a:t>elaxisto</a:t>
            </a:r>
            <a:r>
              <a:rPr lang="en-US" sz="1600" dirty="0"/>
              <a:t> </a:t>
            </a:r>
            <a:r>
              <a:rPr lang="en-US" sz="1600" dirty="0" err="1"/>
              <a:t>twn</a:t>
            </a:r>
            <a:r>
              <a:rPr lang="en-US" sz="1600" dirty="0"/>
              <a:t> a= ',a:10:1,' b=',b:10:1,' c=',c:10:1,' </a:t>
            </a:r>
            <a:r>
              <a:rPr lang="en-US" sz="1600" dirty="0" err="1"/>
              <a:t>einai</a:t>
            </a:r>
            <a:r>
              <a:rPr lang="en-US" sz="1600" dirty="0"/>
              <a:t> min=',min:10:1);</a:t>
            </a:r>
          </a:p>
          <a:p>
            <a:r>
              <a:rPr lang="en-US" sz="1600" dirty="0"/>
              <a:t>y:</a:t>
            </a:r>
            <a:r>
              <a:rPr lang="en-US" sz="1600" b="1" dirty="0"/>
              <a:t>=</a:t>
            </a:r>
            <a:r>
              <a:rPr lang="en-US" sz="1600" dirty="0"/>
              <a:t>(5.0-3.0*min)/b;</a:t>
            </a:r>
          </a:p>
          <a:p>
            <a:r>
              <a:rPr lang="en-US" sz="1600" b="1" dirty="0"/>
              <a:t>writeln</a:t>
            </a:r>
            <a:r>
              <a:rPr lang="en-US" sz="1600" dirty="0"/>
              <a:t>(' H </a:t>
            </a:r>
            <a:r>
              <a:rPr lang="en-US" sz="1600" dirty="0" err="1"/>
              <a:t>timh</a:t>
            </a:r>
            <a:r>
              <a:rPr lang="en-US" sz="1600" dirty="0"/>
              <a:t> </a:t>
            </a:r>
            <a:r>
              <a:rPr lang="en-US" sz="1600" dirty="0" err="1"/>
              <a:t>ths</a:t>
            </a:r>
            <a:r>
              <a:rPr lang="en-US" sz="1600" dirty="0"/>
              <a:t> </a:t>
            </a:r>
            <a:r>
              <a:rPr lang="en-US" sz="1600" dirty="0" err="1"/>
              <a:t>synarthshs</a:t>
            </a:r>
            <a:r>
              <a:rPr lang="en-US" sz="1600" dirty="0"/>
              <a:t> </a:t>
            </a:r>
            <a:r>
              <a:rPr lang="en-US" sz="1600" dirty="0" err="1"/>
              <a:t>einai</a:t>
            </a:r>
            <a:r>
              <a:rPr lang="en-US" sz="1600" dirty="0"/>
              <a:t> y= ',y:10:1);</a:t>
            </a:r>
          </a:p>
          <a:p>
            <a:r>
              <a:rPr lang="en-US" sz="1600" b="1" dirty="0"/>
              <a:t>end.</a:t>
            </a:r>
            <a:endParaRPr lang="el-GR" sz="1050" dirty="0" smtClean="0">
              <a:solidFill>
                <a:schemeClr val="bg1"/>
              </a:solidFill>
            </a:endParaRPr>
          </a:p>
        </p:txBody>
      </p:sp>
    </p:spTree>
    <p:extLst>
      <p:ext uri="{BB962C8B-B14F-4D97-AF65-F5344CB8AC3E}">
        <p14:creationId xmlns:p14="http://schemas.microsoft.com/office/powerpoint/2010/main" val="26620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4</a:t>
            </a:r>
            <a:r>
              <a:rPr lang="el-GR" baseline="-25000" dirty="0" smtClean="0"/>
              <a:t>/14</a:t>
            </a:r>
            <a:r>
              <a:rPr lang="en-US" baseline="-25000" dirty="0" smtClean="0"/>
              <a:t>-1</a:t>
            </a:r>
            <a:endParaRPr lang="el-GR" baseline="-25000" dirty="0"/>
          </a:p>
        </p:txBody>
      </p:sp>
      <p:sp>
        <p:nvSpPr>
          <p:cNvPr id="3" name="Θέση περιεχομένου 2"/>
          <p:cNvSpPr>
            <a:spLocks noGrp="1"/>
          </p:cNvSpPr>
          <p:nvPr>
            <p:ph idx="1"/>
          </p:nvPr>
        </p:nvSpPr>
        <p:spPr>
          <a:xfrm>
            <a:off x="457200" y="1333500"/>
            <a:ext cx="8229600" cy="4188296"/>
          </a:xfrm>
        </p:spPr>
        <p:txBody>
          <a:bodyPr>
            <a:normAutofit fontScale="77500" lnSpcReduction="20000"/>
          </a:bodyPr>
          <a:lstStyle/>
          <a:p>
            <a:pPr marL="0" lvl="0" indent="0">
              <a:buNone/>
            </a:pPr>
            <a:r>
              <a:rPr lang="el-GR" sz="2100" dirty="0"/>
              <a:t>Να γίνει πρόγραμμα με το οποίο να υπολογίζεται το κόστος παραγγελίας κάποιου προϊόντος. Ο χρήστης θα πρέπει να εισάγει από το πληκτρολόγιο την ποσότητα του προϊόντος που παραγγέλλεται κάθε φορά και το πρόγραμμα να εμφανίζει το κόστος της παραγγελίας, την αξία του ΦΠΑ (</a:t>
            </a:r>
            <a:r>
              <a:rPr lang="en-US" sz="2100" dirty="0"/>
              <a:t>23</a:t>
            </a:r>
            <a:r>
              <a:rPr lang="el-GR" sz="2100" dirty="0"/>
              <a:t>%) επί του κόστους καθώς και το συνολικό κόστος, δηλαδή το κόστος και το ΦΠΑ μαζί. Το πλήθος μπορεί να παίρνει τιμές από 1 μέχρι 1000. Η τιμή του προϊόντος χωρίς το ΦΠΑ διαμορφώνεται ανάλογα με το μέγεθος της παραγγελίας σύμφωνα με το παρακάτω πίνακα</a:t>
            </a:r>
            <a:r>
              <a:rPr lang="el-GR" sz="2100" dirty="0" smtClean="0"/>
              <a:t>:</a:t>
            </a:r>
            <a:endParaRPr lang="en-US" sz="2100" dirty="0" smtClean="0"/>
          </a:p>
          <a:p>
            <a:pPr marL="0" lvl="0" indent="0">
              <a:buNone/>
            </a:pPr>
            <a:endParaRPr lang="en-US" sz="2100" dirty="0"/>
          </a:p>
          <a:p>
            <a:pPr marL="0" lvl="0" indent="0">
              <a:buNone/>
            </a:pPr>
            <a:endParaRPr lang="en-US" sz="2100" dirty="0" smtClean="0"/>
          </a:p>
          <a:p>
            <a:pPr marL="0" lvl="0" indent="0">
              <a:buNone/>
            </a:pPr>
            <a:endParaRPr lang="en-US" sz="2100" dirty="0"/>
          </a:p>
          <a:p>
            <a:pPr marL="0" lvl="0" indent="0">
              <a:buNone/>
            </a:pPr>
            <a:endParaRPr lang="en-US" sz="2100" dirty="0" smtClean="0"/>
          </a:p>
          <a:p>
            <a:r>
              <a:rPr lang="el-GR" sz="2100" dirty="0"/>
              <a:t>Αν για παράδειγμα κάποιος παραγγείλει 250 προϊόντα τότε το πρόγραμμα θα πρέπει να εμφανίζει τα εξής:</a:t>
            </a:r>
          </a:p>
          <a:p>
            <a:pPr marL="685800" lvl="1">
              <a:buFont typeface="Wingdings" panose="05000000000000000000" pitchFamily="2" charset="2"/>
              <a:buChar char="§"/>
            </a:pPr>
            <a:r>
              <a:rPr lang="el-GR" sz="1800" dirty="0"/>
              <a:t>Το κόστος των 250 προϊόντων χωρίς ΦΠΑ είναι ίσο με 90000</a:t>
            </a:r>
          </a:p>
          <a:p>
            <a:pPr marL="685800" lvl="1">
              <a:buFont typeface="Wingdings" panose="05000000000000000000" pitchFamily="2" charset="2"/>
              <a:buChar char="§"/>
            </a:pPr>
            <a:r>
              <a:rPr lang="el-GR" sz="1800" dirty="0"/>
              <a:t>Η αξία του ΦΠΑ είναι ίση με 20700</a:t>
            </a:r>
          </a:p>
          <a:p>
            <a:pPr marL="685800" lvl="1">
              <a:buFont typeface="Wingdings" panose="05000000000000000000" pitchFamily="2" charset="2"/>
              <a:buChar char="§"/>
            </a:pPr>
            <a:r>
              <a:rPr lang="el-GR" sz="1800" dirty="0"/>
              <a:t>Το συνολικό κόστος είναι 110700</a:t>
            </a:r>
          </a:p>
          <a:p>
            <a:pPr marL="0" lvl="0" indent="0">
              <a:buNone/>
            </a:pPr>
            <a:endParaRPr lang="el-GR" sz="16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graphicFrame>
        <p:nvGraphicFramePr>
          <p:cNvPr id="10" name="Table 12"/>
          <p:cNvGraphicFramePr>
            <a:graphicFrameLocks noGrp="1"/>
          </p:cNvGraphicFramePr>
          <p:nvPr>
            <p:extLst>
              <p:ext uri="{D42A27DB-BD31-4B8C-83A1-F6EECF244321}">
                <p14:modId xmlns:p14="http://schemas.microsoft.com/office/powerpoint/2010/main" val="852890535"/>
              </p:ext>
            </p:extLst>
          </p:nvPr>
        </p:nvGraphicFramePr>
        <p:xfrm>
          <a:off x="2283529" y="2641476"/>
          <a:ext cx="4248472" cy="1290320"/>
        </p:xfrm>
        <a:graphic>
          <a:graphicData uri="http://schemas.openxmlformats.org/drawingml/2006/table">
            <a:tbl>
              <a:tblPr firstRow="1" firstCol="1" bandRow="1">
                <a:tableStyleId>{5C22544A-7EE6-4342-B048-85BDC9FD1C3A}</a:tableStyleId>
              </a:tblPr>
              <a:tblGrid>
                <a:gridCol w="2178702"/>
                <a:gridCol w="2069770"/>
              </a:tblGrid>
              <a:tr h="32385">
                <a:tc>
                  <a:txBody>
                    <a:bodyPr/>
                    <a:lstStyle/>
                    <a:p>
                      <a:pPr marL="0" indent="0">
                        <a:spcAft>
                          <a:spcPts val="0"/>
                        </a:spcAft>
                      </a:pPr>
                      <a:r>
                        <a:rPr lang="el-GR" sz="1400" kern="50" dirty="0">
                          <a:solidFill>
                            <a:schemeClr val="tx1"/>
                          </a:solidFill>
                          <a:effectLst/>
                        </a:rPr>
                        <a:t>Ποσότητα</a:t>
                      </a:r>
                      <a:endParaRPr lang="el-GR" sz="140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a:spcAft>
                          <a:spcPts val="0"/>
                        </a:spcAft>
                      </a:pPr>
                      <a:r>
                        <a:rPr lang="el-GR" sz="1400" kern="50" dirty="0">
                          <a:solidFill>
                            <a:schemeClr val="tx1"/>
                          </a:solidFill>
                          <a:effectLst/>
                        </a:rPr>
                        <a:t> </a:t>
                      </a:r>
                    </a:p>
                    <a:p>
                      <a:pPr marL="0" indent="0">
                        <a:spcAft>
                          <a:spcPts val="0"/>
                        </a:spcAft>
                      </a:pPr>
                      <a:r>
                        <a:rPr lang="el-GR" sz="1400" kern="50" dirty="0">
                          <a:solidFill>
                            <a:schemeClr val="tx1"/>
                          </a:solidFill>
                          <a:effectLst/>
                        </a:rPr>
                        <a:t>Τιμή κάθε προϊόντος</a:t>
                      </a:r>
                      <a:endParaRPr lang="el-GR" sz="140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5900">
                <a:tc>
                  <a:txBody>
                    <a:bodyPr/>
                    <a:lstStyle/>
                    <a:p>
                      <a:pPr marL="0" indent="0">
                        <a:spcAft>
                          <a:spcPts val="0"/>
                        </a:spcAft>
                      </a:pPr>
                      <a:r>
                        <a:rPr lang="el-GR" sz="1400" b="0" kern="50" dirty="0">
                          <a:solidFill>
                            <a:schemeClr val="tx1"/>
                          </a:solidFill>
                          <a:effectLst/>
                          <a:latin typeface="+mn-lt"/>
                          <a:ea typeface="+mn-ea"/>
                          <a:cs typeface="+mn-cs"/>
                        </a:rPr>
                        <a:t>1-100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lgn="l">
                        <a:spcAft>
                          <a:spcPts val="0"/>
                        </a:spcAft>
                      </a:pPr>
                      <a:r>
                        <a:rPr lang="el-GR" sz="1400" b="0" kern="50" dirty="0">
                          <a:solidFill>
                            <a:schemeClr val="tx1"/>
                          </a:solidFill>
                          <a:effectLst/>
                        </a:rPr>
                        <a:t>500</a:t>
                      </a:r>
                      <a:endParaRPr lang="el-GR" sz="1400" b="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5900">
                <a:tc>
                  <a:txBody>
                    <a:bodyPr/>
                    <a:lstStyle/>
                    <a:p>
                      <a:pPr marL="0" indent="0">
                        <a:spcAft>
                          <a:spcPts val="0"/>
                        </a:spcAft>
                      </a:pPr>
                      <a:r>
                        <a:rPr lang="el-GR" sz="1400" b="0" kern="50" dirty="0">
                          <a:solidFill>
                            <a:schemeClr val="tx1"/>
                          </a:solidFill>
                          <a:effectLst/>
                          <a:latin typeface="+mn-lt"/>
                          <a:ea typeface="+mn-ea"/>
                          <a:cs typeface="+mn-cs"/>
                        </a:rPr>
                        <a:t>101-200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spcAft>
                          <a:spcPts val="0"/>
                        </a:spcAft>
                      </a:pPr>
                      <a:r>
                        <a:rPr lang="el-GR" sz="1400" b="0" kern="50" dirty="0">
                          <a:solidFill>
                            <a:schemeClr val="tx1"/>
                          </a:solidFill>
                          <a:effectLst/>
                        </a:rPr>
                        <a:t>400</a:t>
                      </a:r>
                      <a:endParaRPr lang="el-GR" sz="1400" b="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5900">
                <a:tc>
                  <a:txBody>
                    <a:bodyPr/>
                    <a:lstStyle/>
                    <a:p>
                      <a:pPr marL="0" indent="0">
                        <a:spcAft>
                          <a:spcPts val="0"/>
                        </a:spcAft>
                      </a:pPr>
                      <a:r>
                        <a:rPr lang="el-GR" sz="1400" b="0" kern="50" dirty="0" smtClean="0">
                          <a:solidFill>
                            <a:schemeClr val="tx1"/>
                          </a:solidFill>
                          <a:effectLst/>
                          <a:latin typeface="+mn-lt"/>
                          <a:ea typeface="+mn-ea"/>
                          <a:cs typeface="+mn-cs"/>
                        </a:rPr>
                        <a:t>20</a:t>
                      </a:r>
                      <a:r>
                        <a:rPr lang="en-US" sz="1400" b="0" kern="50" dirty="0" smtClean="0">
                          <a:solidFill>
                            <a:schemeClr val="tx1"/>
                          </a:solidFill>
                          <a:effectLst/>
                          <a:latin typeface="+mn-lt"/>
                          <a:ea typeface="+mn-ea"/>
                          <a:cs typeface="+mn-cs"/>
                        </a:rPr>
                        <a:t>1</a:t>
                      </a:r>
                      <a:r>
                        <a:rPr lang="el-GR" sz="1400" b="0" kern="50" dirty="0" smtClean="0">
                          <a:solidFill>
                            <a:schemeClr val="tx1"/>
                          </a:solidFill>
                          <a:effectLst/>
                          <a:latin typeface="+mn-lt"/>
                          <a:ea typeface="+mn-ea"/>
                          <a:cs typeface="+mn-cs"/>
                        </a:rPr>
                        <a:t>-400</a:t>
                      </a:r>
                      <a:endParaRPr lang="el-GR" sz="1400" b="0" kern="5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spcAft>
                          <a:spcPts val="0"/>
                        </a:spcAft>
                      </a:pPr>
                      <a:r>
                        <a:rPr lang="el-GR" sz="1400" b="0" kern="50" dirty="0">
                          <a:solidFill>
                            <a:schemeClr val="tx1"/>
                          </a:solidFill>
                          <a:effectLst/>
                        </a:rPr>
                        <a:t>360</a:t>
                      </a:r>
                      <a:endParaRPr lang="el-GR" sz="1400" b="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5900">
                <a:tc>
                  <a:txBody>
                    <a:bodyPr/>
                    <a:lstStyle/>
                    <a:p>
                      <a:pPr marL="457200" indent="-457200">
                        <a:spcAft>
                          <a:spcPts val="0"/>
                        </a:spcAft>
                      </a:pPr>
                      <a:r>
                        <a:rPr lang="el-GR" sz="1400" b="0" kern="50" dirty="0">
                          <a:solidFill>
                            <a:schemeClr val="tx1"/>
                          </a:solidFill>
                          <a:effectLst/>
                          <a:latin typeface="+mn-lt"/>
                          <a:ea typeface="+mn-ea"/>
                          <a:cs typeface="+mn-cs"/>
                        </a:rPr>
                        <a:t>Πάνω από 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spcAft>
                          <a:spcPts val="0"/>
                        </a:spcAft>
                      </a:pPr>
                      <a:r>
                        <a:rPr lang="el-GR" sz="1400" b="0" kern="50" dirty="0">
                          <a:solidFill>
                            <a:schemeClr val="tx1"/>
                          </a:solidFill>
                          <a:effectLst/>
                        </a:rPr>
                        <a:t>330</a:t>
                      </a:r>
                      <a:endParaRPr lang="el-GR" sz="1400" b="0" kern="50" dirty="0">
                        <a:solidFill>
                          <a:schemeClr val="tx1"/>
                        </a:solidFill>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7311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4</a:t>
            </a:r>
            <a:r>
              <a:rPr lang="el-GR" baseline="-25000" dirty="0" smtClean="0"/>
              <a:t>/14</a:t>
            </a:r>
            <a:r>
              <a:rPr lang="en-US" baseline="-25000" dirty="0" smtClean="0"/>
              <a:t>-2</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7" name="6 - Διάγραμμα ροής: Έξοδος σε εκτυπωτή"/>
          <p:cNvSpPr/>
          <p:nvPr/>
        </p:nvSpPr>
        <p:spPr>
          <a:xfrm>
            <a:off x="133828" y="1132367"/>
            <a:ext cx="8902667" cy="4582633"/>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t>program </a:t>
            </a:r>
            <a:r>
              <a:rPr lang="en-US" sz="1000" b="1" dirty="0" err="1"/>
              <a:t>tetarth</a:t>
            </a:r>
            <a:r>
              <a:rPr lang="en-US" sz="1000" dirty="0"/>
              <a:t>(</a:t>
            </a:r>
            <a:r>
              <a:rPr lang="en-US" sz="1000" dirty="0" err="1"/>
              <a:t>input,output</a:t>
            </a:r>
            <a:r>
              <a:rPr lang="en-US" sz="1000" dirty="0"/>
              <a:t>);</a:t>
            </a:r>
          </a:p>
          <a:p>
            <a:r>
              <a:rPr lang="en-US" sz="1000" b="1" dirty="0"/>
              <a:t>var </a:t>
            </a:r>
            <a:r>
              <a:rPr lang="en-US" sz="1000" dirty="0"/>
              <a:t>k:</a:t>
            </a:r>
            <a:r>
              <a:rPr lang="en-US" sz="1000" b="1" dirty="0"/>
              <a:t>integer</a:t>
            </a:r>
            <a:r>
              <a:rPr lang="en-US" sz="1000" dirty="0"/>
              <a:t>;</a:t>
            </a:r>
          </a:p>
          <a:p>
            <a:r>
              <a:rPr lang="en-US" sz="1000" dirty="0"/>
              <a:t>s1,s2:</a:t>
            </a:r>
            <a:r>
              <a:rPr lang="en-US" sz="1000" b="1" dirty="0"/>
              <a:t>real</a:t>
            </a:r>
            <a:r>
              <a:rPr lang="en-US" sz="1000" dirty="0"/>
              <a:t>;</a:t>
            </a:r>
          </a:p>
          <a:p>
            <a:r>
              <a:rPr lang="en-US" sz="1000" b="1" dirty="0"/>
              <a:t>begin</a:t>
            </a:r>
          </a:p>
          <a:p>
            <a:r>
              <a:rPr lang="en-US" sz="1000" b="1" dirty="0"/>
              <a:t>writeln</a:t>
            </a:r>
            <a:r>
              <a:rPr lang="en-US" sz="1000" dirty="0"/>
              <a:t>(' </a:t>
            </a:r>
            <a:r>
              <a:rPr lang="en-US" sz="1000" dirty="0" err="1"/>
              <a:t>Dwse</a:t>
            </a:r>
            <a:r>
              <a:rPr lang="en-US" sz="1000" dirty="0"/>
              <a:t> to </a:t>
            </a:r>
            <a:r>
              <a:rPr lang="en-US" sz="1000" dirty="0" err="1"/>
              <a:t>plhthos</a:t>
            </a:r>
            <a:r>
              <a:rPr lang="en-US" sz="1000" dirty="0"/>
              <a:t> </a:t>
            </a:r>
            <a:r>
              <a:rPr lang="en-US" sz="1000" dirty="0" err="1"/>
              <a:t>twn</a:t>
            </a:r>
            <a:r>
              <a:rPr lang="en-US" sz="1000" dirty="0"/>
              <a:t> </a:t>
            </a:r>
            <a:r>
              <a:rPr lang="en-US" sz="1000" dirty="0" err="1"/>
              <a:t>proiontwn</a:t>
            </a:r>
            <a:r>
              <a:rPr lang="en-US" sz="1000" dirty="0"/>
              <a:t> </a:t>
            </a:r>
            <a:r>
              <a:rPr lang="en-US" sz="1000" dirty="0" err="1"/>
              <a:t>poy</a:t>
            </a:r>
            <a:r>
              <a:rPr lang="en-US" sz="1000" dirty="0"/>
              <a:t> </a:t>
            </a:r>
            <a:r>
              <a:rPr lang="en-US" sz="1000" dirty="0" err="1"/>
              <a:t>poylhthhkan</a:t>
            </a:r>
            <a:r>
              <a:rPr lang="en-US" sz="1000" dirty="0"/>
              <a:t> ');</a:t>
            </a:r>
          </a:p>
          <a:p>
            <a:r>
              <a:rPr lang="en-US" sz="1000" b="1" dirty="0"/>
              <a:t>readln</a:t>
            </a:r>
            <a:r>
              <a:rPr lang="en-US" sz="1000" dirty="0"/>
              <a:t>(k);</a:t>
            </a:r>
          </a:p>
          <a:p>
            <a:r>
              <a:rPr lang="en-US" sz="1000" b="1" dirty="0"/>
              <a:t>if </a:t>
            </a:r>
            <a:r>
              <a:rPr lang="en-US" sz="1000" dirty="0"/>
              <a:t>(k&lt;=0)</a:t>
            </a:r>
            <a:r>
              <a:rPr lang="en-US" sz="1000" b="1" dirty="0"/>
              <a:t>or</a:t>
            </a:r>
            <a:r>
              <a:rPr lang="en-US" sz="1000" dirty="0"/>
              <a:t>(k&gt;1000) </a:t>
            </a:r>
            <a:r>
              <a:rPr lang="en-US" sz="1000" b="1" dirty="0"/>
              <a:t>then</a:t>
            </a:r>
          </a:p>
          <a:p>
            <a:r>
              <a:rPr lang="en-US" sz="1000" b="1" dirty="0"/>
              <a:t>writeln</a:t>
            </a:r>
            <a:r>
              <a:rPr lang="en-US" sz="1000" dirty="0"/>
              <a:t>(' </a:t>
            </a:r>
            <a:r>
              <a:rPr lang="en-US" sz="1000" dirty="0" err="1"/>
              <a:t>Mh</a:t>
            </a:r>
            <a:r>
              <a:rPr lang="en-US" sz="1000" dirty="0"/>
              <a:t> </a:t>
            </a:r>
            <a:r>
              <a:rPr lang="en-US" sz="1000" dirty="0" err="1"/>
              <a:t>apodekta</a:t>
            </a:r>
            <a:r>
              <a:rPr lang="en-US" sz="1000" dirty="0"/>
              <a:t> </a:t>
            </a:r>
            <a:r>
              <a:rPr lang="en-US" sz="1000" dirty="0" err="1"/>
              <a:t>dedomena</a:t>
            </a:r>
            <a:r>
              <a:rPr lang="en-US" sz="1000" dirty="0"/>
              <a:t> ')</a:t>
            </a:r>
          </a:p>
          <a:p>
            <a:r>
              <a:rPr lang="en-US" sz="1000" b="1" dirty="0"/>
              <a:t>else</a:t>
            </a:r>
          </a:p>
          <a:p>
            <a:r>
              <a:rPr lang="en-US" sz="1000" b="1" dirty="0"/>
              <a:t>	begin</a:t>
            </a:r>
          </a:p>
          <a:p>
            <a:r>
              <a:rPr lang="en-US" sz="1000" b="1" dirty="0"/>
              <a:t>		if </a:t>
            </a:r>
            <a:r>
              <a:rPr lang="en-US" sz="1000" dirty="0"/>
              <a:t>k&lt;=100 </a:t>
            </a:r>
            <a:r>
              <a:rPr lang="en-US" sz="1000" b="1" dirty="0"/>
              <a:t>then</a:t>
            </a:r>
          </a:p>
          <a:p>
            <a:r>
              <a:rPr lang="en-US" sz="1000" b="1" dirty="0"/>
              <a:t>			begin</a:t>
            </a:r>
          </a:p>
          <a:p>
            <a:r>
              <a:rPr lang="en-US" sz="1000" b="1" dirty="0"/>
              <a:t>			</a:t>
            </a:r>
            <a:r>
              <a:rPr lang="en-US" sz="1000" dirty="0"/>
              <a:t>s1:=k*500.0;</a:t>
            </a:r>
          </a:p>
          <a:p>
            <a:r>
              <a:rPr lang="en-US" sz="1000" dirty="0"/>
              <a:t>			s2:=0.23*s1;</a:t>
            </a:r>
          </a:p>
          <a:p>
            <a:r>
              <a:rPr lang="en-US" sz="1000" dirty="0"/>
              <a:t>			</a:t>
            </a:r>
            <a:r>
              <a:rPr lang="en-US" sz="1000" b="1" dirty="0"/>
              <a:t>writeln</a:t>
            </a:r>
            <a:r>
              <a:rPr lang="en-US" sz="1000" dirty="0"/>
              <a:t>(' To </a:t>
            </a:r>
            <a:r>
              <a:rPr lang="en-US" sz="1000" dirty="0" err="1"/>
              <a:t>kostos</a:t>
            </a:r>
            <a:r>
              <a:rPr lang="en-US" sz="1000" dirty="0"/>
              <a:t> </a:t>
            </a:r>
            <a:r>
              <a:rPr lang="en-US" sz="1000" dirty="0" err="1"/>
              <a:t>twn</a:t>
            </a:r>
            <a:r>
              <a:rPr lang="en-US" sz="1000" dirty="0"/>
              <a:t> ',k,' </a:t>
            </a:r>
            <a:r>
              <a:rPr lang="en-US" sz="1000" dirty="0" err="1"/>
              <a:t>proiontwn</a:t>
            </a:r>
            <a:r>
              <a:rPr lang="en-US" sz="1000" dirty="0"/>
              <a:t> </a:t>
            </a:r>
            <a:r>
              <a:rPr lang="en-US" sz="1000" dirty="0" err="1"/>
              <a:t>xwris</a:t>
            </a:r>
            <a:r>
              <a:rPr lang="en-US" sz="1000" dirty="0"/>
              <a:t> FPA </a:t>
            </a:r>
            <a:r>
              <a:rPr lang="en-US" sz="1000" dirty="0" err="1"/>
              <a:t>einai</a:t>
            </a:r>
            <a:r>
              <a:rPr lang="en-US" sz="1000" dirty="0"/>
              <a:t> </a:t>
            </a:r>
            <a:r>
              <a:rPr lang="en-US" sz="1000" dirty="0" err="1"/>
              <a:t>ish</a:t>
            </a:r>
            <a:r>
              <a:rPr lang="en-US" sz="1000" dirty="0"/>
              <a:t> me ',s1:10:1);</a:t>
            </a:r>
          </a:p>
          <a:p>
            <a:r>
              <a:rPr lang="fi-FI" sz="1000" dirty="0"/>
              <a:t>			</a:t>
            </a:r>
            <a:r>
              <a:rPr lang="fi-FI" sz="1000" b="1" dirty="0"/>
              <a:t>writeln</a:t>
            </a:r>
            <a:r>
              <a:rPr lang="fi-FI" sz="1000" dirty="0"/>
              <a:t>(' H aksia toy FPA einai me ',s2:10:1);</a:t>
            </a:r>
          </a:p>
          <a:p>
            <a:r>
              <a:rPr lang="pl-PL" sz="1000" dirty="0"/>
              <a:t>			</a:t>
            </a:r>
            <a:r>
              <a:rPr lang="pl-PL" sz="1000" b="1" dirty="0"/>
              <a:t>writeln</a:t>
            </a:r>
            <a:r>
              <a:rPr lang="pl-PL" sz="1000" dirty="0"/>
              <a:t>(' To synoliko kostos '</a:t>
            </a:r>
            <a:r>
              <a:rPr lang="pl-PL" sz="1000" b="1" dirty="0"/>
              <a:t>,</a:t>
            </a:r>
            <a:r>
              <a:rPr lang="pl-PL" sz="1000" dirty="0"/>
              <a:t>(s1+s2):10:1);</a:t>
            </a:r>
          </a:p>
          <a:p>
            <a:r>
              <a:rPr lang="en-US" sz="1000" dirty="0"/>
              <a:t>			</a:t>
            </a:r>
            <a:r>
              <a:rPr lang="en-US" sz="1000" b="1" dirty="0"/>
              <a:t>end</a:t>
            </a:r>
          </a:p>
          <a:p>
            <a:r>
              <a:rPr lang="en-US" sz="1000" b="1" dirty="0"/>
              <a:t>	    else</a:t>
            </a:r>
          </a:p>
          <a:p>
            <a:r>
              <a:rPr lang="en-US" sz="1000" b="1" dirty="0"/>
              <a:t>		   if </a:t>
            </a:r>
            <a:r>
              <a:rPr lang="en-US" sz="1000" dirty="0"/>
              <a:t>k&lt;=200 </a:t>
            </a:r>
            <a:r>
              <a:rPr lang="en-US" sz="1000" b="1" dirty="0"/>
              <a:t>then</a:t>
            </a:r>
          </a:p>
          <a:p>
            <a:r>
              <a:rPr lang="en-US" sz="1000" b="1" dirty="0"/>
              <a:t>				begin</a:t>
            </a:r>
          </a:p>
          <a:p>
            <a:r>
              <a:rPr lang="en-US" sz="1000" b="1" dirty="0"/>
              <a:t>				</a:t>
            </a:r>
            <a:r>
              <a:rPr lang="en-US" sz="1000" dirty="0"/>
              <a:t>s1:=k*400.0;</a:t>
            </a:r>
          </a:p>
          <a:p>
            <a:r>
              <a:rPr lang="en-US" sz="1000" dirty="0"/>
              <a:t>				s2:=0.23*s1;</a:t>
            </a:r>
          </a:p>
          <a:p>
            <a:r>
              <a:rPr lang="en-US" sz="1000" dirty="0"/>
              <a:t>				</a:t>
            </a:r>
            <a:r>
              <a:rPr lang="en-US" sz="1000" b="1" dirty="0"/>
              <a:t>writeln</a:t>
            </a:r>
            <a:r>
              <a:rPr lang="en-US" sz="1000" dirty="0"/>
              <a:t>(' To </a:t>
            </a:r>
            <a:r>
              <a:rPr lang="en-US" sz="1000" dirty="0" err="1"/>
              <a:t>kostos</a:t>
            </a:r>
            <a:r>
              <a:rPr lang="en-US" sz="1000" dirty="0"/>
              <a:t> </a:t>
            </a:r>
            <a:r>
              <a:rPr lang="en-US" sz="1000" dirty="0" err="1"/>
              <a:t>twn</a:t>
            </a:r>
            <a:r>
              <a:rPr lang="en-US" sz="1000" dirty="0"/>
              <a:t> ',k,' </a:t>
            </a:r>
            <a:r>
              <a:rPr lang="en-US" sz="1000" dirty="0" err="1"/>
              <a:t>proiontwn</a:t>
            </a:r>
            <a:r>
              <a:rPr lang="en-US" sz="1000" dirty="0"/>
              <a:t> </a:t>
            </a:r>
            <a:r>
              <a:rPr lang="en-US" sz="1000" dirty="0" err="1"/>
              <a:t>xwris</a:t>
            </a:r>
            <a:r>
              <a:rPr lang="en-US" sz="1000" dirty="0"/>
              <a:t> FPA </a:t>
            </a:r>
            <a:r>
              <a:rPr lang="en-US" sz="1000" dirty="0" err="1"/>
              <a:t>einai</a:t>
            </a:r>
            <a:r>
              <a:rPr lang="en-US" sz="1000" dirty="0"/>
              <a:t> </a:t>
            </a:r>
            <a:r>
              <a:rPr lang="en-US" sz="1000" dirty="0" err="1"/>
              <a:t>ish</a:t>
            </a:r>
            <a:r>
              <a:rPr lang="en-US" sz="1000" dirty="0"/>
              <a:t> me ',s1:10:1);</a:t>
            </a:r>
          </a:p>
          <a:p>
            <a:r>
              <a:rPr lang="fi-FI" sz="1000" dirty="0"/>
              <a:t>				</a:t>
            </a:r>
            <a:r>
              <a:rPr lang="fi-FI" sz="1000" b="1" dirty="0"/>
              <a:t>writeln</a:t>
            </a:r>
            <a:r>
              <a:rPr lang="fi-FI" sz="1000" dirty="0"/>
              <a:t>(' H aksia toy FPA einai me ',s2:10:1);</a:t>
            </a:r>
          </a:p>
          <a:p>
            <a:r>
              <a:rPr lang="pl-PL" sz="1000" dirty="0"/>
              <a:t>				</a:t>
            </a:r>
            <a:r>
              <a:rPr lang="pl-PL" sz="1000" b="1" dirty="0"/>
              <a:t>writeln</a:t>
            </a:r>
            <a:r>
              <a:rPr lang="pl-PL" sz="1000" dirty="0"/>
              <a:t>(' To synoliko kostos '</a:t>
            </a:r>
            <a:r>
              <a:rPr lang="pl-PL" sz="1000" b="1" dirty="0"/>
              <a:t>,</a:t>
            </a:r>
            <a:r>
              <a:rPr lang="pl-PL" sz="1000" dirty="0"/>
              <a:t>(s1+s2):10:1);</a:t>
            </a:r>
          </a:p>
          <a:p>
            <a:r>
              <a:rPr lang="en-US" sz="1000" dirty="0"/>
              <a:t>				</a:t>
            </a:r>
            <a:r>
              <a:rPr lang="en-US" sz="1000" b="1" dirty="0"/>
              <a:t>end</a:t>
            </a:r>
            <a:endParaRPr lang="el-GR" sz="600" dirty="0" smtClean="0"/>
          </a:p>
        </p:txBody>
      </p:sp>
    </p:spTree>
    <p:extLst>
      <p:ext uri="{BB962C8B-B14F-4D97-AF65-F5344CB8AC3E}">
        <p14:creationId xmlns:p14="http://schemas.microsoft.com/office/powerpoint/2010/main" val="14951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4</a:t>
            </a:r>
            <a:r>
              <a:rPr lang="el-GR" baseline="-25000" dirty="0" smtClean="0"/>
              <a:t>/14</a:t>
            </a:r>
            <a:r>
              <a:rPr lang="en-US" baseline="-25000" dirty="0" smtClean="0"/>
              <a:t>-3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7" name="6 - Διάγραμμα ροής: Έξοδος σε εκτυπωτή"/>
          <p:cNvSpPr/>
          <p:nvPr/>
        </p:nvSpPr>
        <p:spPr>
          <a:xfrm>
            <a:off x="899592" y="1246137"/>
            <a:ext cx="7458076" cy="450149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smtClean="0"/>
              <a:t>                                                              else</a:t>
            </a:r>
            <a:endParaRPr lang="en-US" sz="1100" b="1" dirty="0"/>
          </a:p>
          <a:p>
            <a:r>
              <a:rPr lang="en-US" sz="1100" b="1" dirty="0"/>
              <a:t>				if </a:t>
            </a:r>
            <a:r>
              <a:rPr lang="en-US" sz="1100" dirty="0"/>
              <a:t>k&lt;=400 </a:t>
            </a:r>
            <a:r>
              <a:rPr lang="en-US" sz="1100" b="1" dirty="0"/>
              <a:t>then</a:t>
            </a:r>
          </a:p>
          <a:p>
            <a:r>
              <a:rPr lang="en-US" sz="1100" b="1" dirty="0"/>
              <a:t>					begin</a:t>
            </a:r>
          </a:p>
          <a:p>
            <a:r>
              <a:rPr lang="en-US" sz="1100" b="1" dirty="0"/>
              <a:t>					</a:t>
            </a:r>
            <a:r>
              <a:rPr lang="en-US" sz="1100" dirty="0"/>
              <a:t>s1:=k*360.0;</a:t>
            </a:r>
          </a:p>
          <a:p>
            <a:r>
              <a:rPr lang="en-US" sz="1100" dirty="0"/>
              <a:t>					s2:=0.23*s1;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fi-FI" sz="1100" dirty="0"/>
              <a:t>					</a:t>
            </a:r>
            <a:r>
              <a:rPr lang="fi-FI" sz="1100" b="1" dirty="0"/>
              <a:t>writeln</a:t>
            </a:r>
            <a:r>
              <a:rPr lang="fi-FI" sz="1100" dirty="0"/>
              <a:t>(' H aksia toy FPA einai me ',s2:10:1);</a:t>
            </a:r>
          </a:p>
          <a:p>
            <a:r>
              <a:rPr lang="pl-PL" sz="1100" dirty="0"/>
              <a:t>					</a:t>
            </a:r>
            <a:r>
              <a:rPr lang="pl-PL" sz="1100" b="1" dirty="0"/>
              <a:t>writeln</a:t>
            </a:r>
            <a:r>
              <a:rPr lang="pl-PL" sz="1100" dirty="0"/>
              <a:t>(' To synoliko kostos '</a:t>
            </a:r>
            <a:r>
              <a:rPr lang="pl-PL" sz="1100" b="1" dirty="0"/>
              <a:t>,</a:t>
            </a:r>
            <a:r>
              <a:rPr lang="pl-PL" sz="1100" dirty="0"/>
              <a:t>(s1+s2):10:1);</a:t>
            </a:r>
          </a:p>
          <a:p>
            <a:r>
              <a:rPr lang="en-US" sz="1100" dirty="0"/>
              <a:t>					</a:t>
            </a:r>
            <a:r>
              <a:rPr lang="en-US" sz="1100" b="1" dirty="0"/>
              <a:t>end</a:t>
            </a:r>
          </a:p>
          <a:p>
            <a:r>
              <a:rPr lang="en-US" sz="1100" b="1" dirty="0"/>
              <a:t>				else</a:t>
            </a:r>
          </a:p>
          <a:p>
            <a:r>
              <a:rPr lang="en-US" sz="1100" b="1" dirty="0"/>
              <a:t>				</a:t>
            </a:r>
            <a:r>
              <a:rPr lang="en-US" sz="1100" b="1" dirty="0" smtClean="0"/>
              <a:t>              begin</a:t>
            </a:r>
            <a:endParaRPr lang="en-US" sz="1100" b="1" dirty="0"/>
          </a:p>
          <a:p>
            <a:r>
              <a:rPr lang="en-US" sz="1100" b="1" dirty="0"/>
              <a:t>						</a:t>
            </a:r>
            <a:r>
              <a:rPr lang="en-US" sz="1100" dirty="0"/>
              <a:t>s1:=k*330.0;</a:t>
            </a:r>
          </a:p>
          <a:p>
            <a:r>
              <a:rPr lang="en-US" sz="1100" dirty="0"/>
              <a:t>						s2:=0.23*s1;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fi-FI" sz="1100" dirty="0"/>
              <a:t>						</a:t>
            </a:r>
            <a:r>
              <a:rPr lang="fi-FI" sz="1100" b="1" dirty="0"/>
              <a:t>writeln</a:t>
            </a:r>
            <a:r>
              <a:rPr lang="fi-FI" sz="1100" dirty="0"/>
              <a:t>(' H aksia toy FPA einai me ',s2:10:1);</a:t>
            </a:r>
          </a:p>
          <a:p>
            <a:r>
              <a:rPr lang="pl-PL" sz="1100" dirty="0"/>
              <a:t>						</a:t>
            </a:r>
            <a:r>
              <a:rPr lang="pl-PL" sz="1100" b="1" dirty="0"/>
              <a:t>writeln</a:t>
            </a:r>
            <a:r>
              <a:rPr lang="pl-PL" sz="1100" dirty="0"/>
              <a:t>(' To synoliko kostos '</a:t>
            </a:r>
            <a:r>
              <a:rPr lang="pl-PL" sz="1100" b="1" dirty="0"/>
              <a:t>,</a:t>
            </a:r>
            <a:r>
              <a:rPr lang="pl-PL" sz="1100" dirty="0"/>
              <a:t>(s1+s2):10:1);</a:t>
            </a:r>
          </a:p>
          <a:p>
            <a:r>
              <a:rPr lang="en-US" sz="1100" dirty="0"/>
              <a:t>					</a:t>
            </a:r>
            <a:r>
              <a:rPr lang="en-US" sz="1100" b="1" dirty="0"/>
              <a:t>end</a:t>
            </a:r>
            <a:r>
              <a:rPr lang="en-US" sz="1100" dirty="0"/>
              <a:t>;</a:t>
            </a:r>
          </a:p>
          <a:p>
            <a:r>
              <a:rPr lang="en-US" sz="1100" dirty="0"/>
              <a:t>		</a:t>
            </a:r>
            <a:r>
              <a:rPr lang="en-US" sz="1100" b="1" dirty="0"/>
              <a:t>end</a:t>
            </a:r>
          </a:p>
          <a:p>
            <a:r>
              <a:rPr lang="en-US" sz="1100" b="1" dirty="0"/>
              <a:t>end.</a:t>
            </a:r>
            <a:endParaRPr lang="el-GR" sz="1100" dirty="0" smtClean="0"/>
          </a:p>
        </p:txBody>
      </p:sp>
    </p:spTree>
    <p:extLst>
      <p:ext uri="{BB962C8B-B14F-4D97-AF65-F5344CB8AC3E}">
        <p14:creationId xmlns:p14="http://schemas.microsoft.com/office/powerpoint/2010/main" val="8487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5</a:t>
            </a:r>
            <a:r>
              <a:rPr lang="el-GR" baseline="-25000" dirty="0" smtClean="0"/>
              <a:t>/14</a:t>
            </a:r>
            <a:r>
              <a:rPr lang="en-US" baseline="-25000" dirty="0" smtClean="0"/>
              <a:t>-1</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
        <p:nvSpPr>
          <p:cNvPr id="7" name="6 - Διάγραμμα ροής: Έξοδος σε εκτυπωτή"/>
          <p:cNvSpPr/>
          <p:nvPr/>
        </p:nvSpPr>
        <p:spPr>
          <a:xfrm>
            <a:off x="899592" y="1246137"/>
            <a:ext cx="7458076" cy="450149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smtClean="0"/>
              <a:t>                                                              else</a:t>
            </a:r>
            <a:endParaRPr lang="en-US" sz="1100" b="1" dirty="0"/>
          </a:p>
          <a:p>
            <a:r>
              <a:rPr lang="en-US" sz="1100" b="1" dirty="0"/>
              <a:t>				if </a:t>
            </a:r>
            <a:r>
              <a:rPr lang="en-US" sz="1100" dirty="0"/>
              <a:t>k&lt;=400 </a:t>
            </a:r>
            <a:r>
              <a:rPr lang="en-US" sz="1100" b="1" dirty="0"/>
              <a:t>then</a:t>
            </a:r>
          </a:p>
          <a:p>
            <a:r>
              <a:rPr lang="en-US" sz="1100" b="1" dirty="0"/>
              <a:t>					begin</a:t>
            </a:r>
          </a:p>
          <a:p>
            <a:r>
              <a:rPr lang="en-US" sz="1100" b="1" dirty="0"/>
              <a:t>					</a:t>
            </a:r>
            <a:r>
              <a:rPr lang="en-US" sz="1100" dirty="0"/>
              <a:t>s1:=k*360.0;</a:t>
            </a:r>
          </a:p>
          <a:p>
            <a:r>
              <a:rPr lang="en-US" sz="1100" dirty="0"/>
              <a:t>					s2:=0.23*s1;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fi-FI" sz="1100" dirty="0"/>
              <a:t>					</a:t>
            </a:r>
            <a:r>
              <a:rPr lang="fi-FI" sz="1100" b="1" dirty="0"/>
              <a:t>writeln</a:t>
            </a:r>
            <a:r>
              <a:rPr lang="fi-FI" sz="1100" dirty="0"/>
              <a:t>(' H aksia toy FPA einai me ',s2:10:1);</a:t>
            </a:r>
          </a:p>
          <a:p>
            <a:r>
              <a:rPr lang="pl-PL" sz="1100" dirty="0"/>
              <a:t>					</a:t>
            </a:r>
            <a:r>
              <a:rPr lang="pl-PL" sz="1100" b="1" dirty="0"/>
              <a:t>writeln</a:t>
            </a:r>
            <a:r>
              <a:rPr lang="pl-PL" sz="1100" dirty="0"/>
              <a:t>(' To synoliko kostos '</a:t>
            </a:r>
            <a:r>
              <a:rPr lang="pl-PL" sz="1100" b="1" dirty="0"/>
              <a:t>,</a:t>
            </a:r>
            <a:r>
              <a:rPr lang="pl-PL" sz="1100" dirty="0"/>
              <a:t>(s1+s2):10:1);</a:t>
            </a:r>
          </a:p>
          <a:p>
            <a:r>
              <a:rPr lang="en-US" sz="1100" dirty="0"/>
              <a:t>					</a:t>
            </a:r>
            <a:r>
              <a:rPr lang="en-US" sz="1100" b="1" dirty="0"/>
              <a:t>end</a:t>
            </a:r>
          </a:p>
          <a:p>
            <a:r>
              <a:rPr lang="en-US" sz="1100" b="1" dirty="0"/>
              <a:t>				else</a:t>
            </a:r>
          </a:p>
          <a:p>
            <a:r>
              <a:rPr lang="en-US" sz="1100" b="1" dirty="0"/>
              <a:t>				</a:t>
            </a:r>
            <a:r>
              <a:rPr lang="en-US" sz="1100" b="1" dirty="0" smtClean="0"/>
              <a:t>              begin</a:t>
            </a:r>
            <a:endParaRPr lang="en-US" sz="1100" b="1" dirty="0"/>
          </a:p>
          <a:p>
            <a:r>
              <a:rPr lang="en-US" sz="1100" b="1" dirty="0"/>
              <a:t>						</a:t>
            </a:r>
            <a:r>
              <a:rPr lang="en-US" sz="1100" dirty="0"/>
              <a:t>s1:=k*330.0;</a:t>
            </a:r>
          </a:p>
          <a:p>
            <a:r>
              <a:rPr lang="en-US" sz="1100" dirty="0"/>
              <a:t>						s2:=0.23*s1;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en-US" sz="1100" dirty="0"/>
              <a:t>						</a:t>
            </a:r>
            <a:r>
              <a:rPr lang="en-US" sz="1100" b="1" dirty="0"/>
              <a:t>writeln</a:t>
            </a:r>
            <a:r>
              <a:rPr lang="en-US" sz="1100" dirty="0"/>
              <a:t>(' To </a:t>
            </a:r>
            <a:r>
              <a:rPr lang="en-US" sz="1100" dirty="0" err="1"/>
              <a:t>kostos</a:t>
            </a:r>
            <a:r>
              <a:rPr lang="en-US" sz="1100" dirty="0"/>
              <a:t> </a:t>
            </a:r>
            <a:r>
              <a:rPr lang="en-US" sz="1100" dirty="0" err="1"/>
              <a:t>twn</a:t>
            </a:r>
            <a:r>
              <a:rPr lang="en-US" sz="1100" dirty="0"/>
              <a:t> ',k,' </a:t>
            </a:r>
            <a:r>
              <a:rPr lang="en-US" sz="1100" dirty="0" err="1"/>
              <a:t>proiontwn</a:t>
            </a:r>
            <a:r>
              <a:rPr lang="en-US" sz="1100" dirty="0"/>
              <a:t> </a:t>
            </a:r>
            <a:r>
              <a:rPr lang="en-US" sz="1100" dirty="0" err="1"/>
              <a:t>xwris</a:t>
            </a:r>
            <a:r>
              <a:rPr lang="en-US" sz="1100" dirty="0"/>
              <a:t> FPA </a:t>
            </a:r>
            <a:r>
              <a:rPr lang="en-US" sz="1100" dirty="0" err="1"/>
              <a:t>einai</a:t>
            </a:r>
            <a:r>
              <a:rPr lang="en-US" sz="1100" dirty="0"/>
              <a:t> </a:t>
            </a:r>
            <a:r>
              <a:rPr lang="en-US" sz="1100" dirty="0" err="1"/>
              <a:t>ish</a:t>
            </a:r>
            <a:r>
              <a:rPr lang="en-US" sz="1100" dirty="0"/>
              <a:t> me ',s1:10:1);</a:t>
            </a:r>
          </a:p>
          <a:p>
            <a:r>
              <a:rPr lang="fi-FI" sz="1100" dirty="0"/>
              <a:t>						</a:t>
            </a:r>
            <a:r>
              <a:rPr lang="fi-FI" sz="1100" b="1" dirty="0"/>
              <a:t>writeln</a:t>
            </a:r>
            <a:r>
              <a:rPr lang="fi-FI" sz="1100" dirty="0"/>
              <a:t>(' H aksia toy FPA einai me ',s2:10:1);</a:t>
            </a:r>
          </a:p>
          <a:p>
            <a:r>
              <a:rPr lang="pl-PL" sz="1100" dirty="0"/>
              <a:t>						</a:t>
            </a:r>
            <a:r>
              <a:rPr lang="pl-PL" sz="1100" b="1" dirty="0"/>
              <a:t>writeln</a:t>
            </a:r>
            <a:r>
              <a:rPr lang="pl-PL" sz="1100" dirty="0"/>
              <a:t>(' To synoliko kostos '</a:t>
            </a:r>
            <a:r>
              <a:rPr lang="pl-PL" sz="1100" b="1" dirty="0"/>
              <a:t>,</a:t>
            </a:r>
            <a:r>
              <a:rPr lang="pl-PL" sz="1100" dirty="0"/>
              <a:t>(s1+s2):10:1);</a:t>
            </a:r>
          </a:p>
          <a:p>
            <a:r>
              <a:rPr lang="en-US" sz="1100" dirty="0"/>
              <a:t>					</a:t>
            </a:r>
            <a:r>
              <a:rPr lang="en-US" sz="1100" b="1" dirty="0"/>
              <a:t>end</a:t>
            </a:r>
            <a:r>
              <a:rPr lang="en-US" sz="1100" dirty="0"/>
              <a:t>;</a:t>
            </a:r>
          </a:p>
          <a:p>
            <a:r>
              <a:rPr lang="en-US" sz="1100" dirty="0"/>
              <a:t>		</a:t>
            </a:r>
            <a:r>
              <a:rPr lang="en-US" sz="1100" b="1" dirty="0"/>
              <a:t>end</a:t>
            </a:r>
          </a:p>
          <a:p>
            <a:r>
              <a:rPr lang="en-US" sz="1100" b="1" dirty="0"/>
              <a:t>end.</a:t>
            </a:r>
            <a:endParaRPr lang="el-GR" sz="1100" dirty="0" smtClean="0"/>
          </a:p>
        </p:txBody>
      </p:sp>
    </p:spTree>
    <p:extLst>
      <p:ext uri="{BB962C8B-B14F-4D97-AF65-F5344CB8AC3E}">
        <p14:creationId xmlns:p14="http://schemas.microsoft.com/office/powerpoint/2010/main" val="25725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6</a:t>
            </a:r>
            <a:r>
              <a:rPr lang="el-GR" baseline="-25000" dirty="0" smtClean="0"/>
              <a:t>/14</a:t>
            </a:r>
            <a:endParaRPr lang="el-GR" baseline="-25000" dirty="0"/>
          </a:p>
        </p:txBody>
      </p:sp>
      <p:sp>
        <p:nvSpPr>
          <p:cNvPr id="3" name="Θέση περιεχομένου 2"/>
          <p:cNvSpPr>
            <a:spLocks noGrp="1"/>
          </p:cNvSpPr>
          <p:nvPr>
            <p:ph idx="1"/>
          </p:nvPr>
        </p:nvSpPr>
        <p:spPr>
          <a:xfrm>
            <a:off x="457200" y="1333500"/>
            <a:ext cx="2890664" cy="4188296"/>
          </a:xfrm>
        </p:spPr>
        <p:txBody>
          <a:bodyPr>
            <a:normAutofit/>
          </a:bodyPr>
          <a:lstStyle/>
          <a:p>
            <a:pPr marL="0" lvl="0" indent="0">
              <a:buNone/>
            </a:pPr>
            <a:r>
              <a:rPr lang="el-GR" sz="2000" dirty="0"/>
              <a:t>Να γίνει πρόγραμμα με το οποίο ο χρήστης να εισάγει τις τιμές τριών μεταβλητών a, b, c και να υπολογίζει την τιμή της συνάρτησης</a:t>
            </a:r>
            <a:r>
              <a:rPr lang="el-GR" sz="2000" dirty="0" smtClean="0"/>
              <a:t>:</a:t>
            </a:r>
            <a:endParaRPr lang="el-GR" sz="2000" dirty="0"/>
          </a:p>
          <a:p>
            <a:pPr marL="0" lvl="0" indent="0">
              <a:buNone/>
            </a:pPr>
            <a:endParaRPr lang="el-GR" sz="2000" dirty="0" smtClean="0"/>
          </a:p>
          <a:p>
            <a:pPr marL="0" lvl="0" indent="0">
              <a:buNone/>
            </a:pPr>
            <a:r>
              <a:rPr lang="el-GR" sz="2000" dirty="0" smtClean="0"/>
              <a:t>όπου </a:t>
            </a:r>
            <a:r>
              <a:rPr lang="el-GR" sz="2000" dirty="0"/>
              <a:t>το                        είναι το ελάχιστο από τα a, b, c και το οποίο πρέπει να υπολογίζεται από το πρόγραμμα.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graphicFrame>
        <p:nvGraphicFramePr>
          <p:cNvPr id="5" name="Αντικείμενο 4"/>
          <p:cNvGraphicFramePr>
            <a:graphicFrameLocks noChangeAspect="1"/>
          </p:cNvGraphicFramePr>
          <p:nvPr/>
        </p:nvGraphicFramePr>
        <p:xfrm>
          <a:off x="76509" y="3400149"/>
          <a:ext cx="3321612" cy="293948"/>
        </p:xfrm>
        <a:graphic>
          <a:graphicData uri="http://schemas.openxmlformats.org/presentationml/2006/ole">
            <mc:AlternateContent xmlns:mc="http://schemas.openxmlformats.org/markup-compatibility/2006">
              <mc:Choice xmlns:v="urn:schemas-microsoft-com:vml" Requires="v">
                <p:oleObj spid="_x0000_s6157" name="Equation" r:id="rId3" imgW="2869920" imgH="253800" progId="Equation.DSMT4">
                  <p:embed/>
                </p:oleObj>
              </mc:Choice>
              <mc:Fallback>
                <p:oleObj name="Equation" r:id="rId3" imgW="2869920" imgH="253800" progId="Equation.DSMT4">
                  <p:embed/>
                  <p:pic>
                    <p:nvPicPr>
                      <p:cNvPr id="0" name=""/>
                      <p:cNvPicPr/>
                      <p:nvPr/>
                    </p:nvPicPr>
                    <p:blipFill>
                      <a:blip r:embed="rId4"/>
                      <a:stretch>
                        <a:fillRect/>
                      </a:stretch>
                    </p:blipFill>
                    <p:spPr>
                      <a:xfrm>
                        <a:off x="76509" y="3400149"/>
                        <a:ext cx="3321612" cy="29394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Ορθογώνιο 7"/>
              <p:cNvSpPr/>
              <p:nvPr/>
            </p:nvSpPr>
            <p:spPr>
              <a:xfrm>
                <a:off x="1354125" y="3770164"/>
                <a:ext cx="1384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l-GR" i="1">
                              <a:latin typeface="Cambria Math" panose="02040503050406030204" pitchFamily="18" charset="0"/>
                            </a:rPr>
                          </m:ctrlPr>
                        </m:dPr>
                        <m:e>
                          <m:r>
                            <a:rPr lang="el-GR" i="1">
                              <a:latin typeface="Cambria Math" panose="02040503050406030204" pitchFamily="18" charset="0"/>
                            </a:rPr>
                            <m:t>𝑚𝑖𝑛</m:t>
                          </m:r>
                          <m:r>
                            <a:rPr lang="el-GR" i="0">
                              <a:latin typeface="Cambria Math" panose="02040503050406030204" pitchFamily="18" charset="0"/>
                            </a:rPr>
                            <m:t>(</m:t>
                          </m:r>
                          <m:r>
                            <a:rPr lang="el-GR" i="1">
                              <a:latin typeface="Cambria Math" panose="02040503050406030204" pitchFamily="18" charset="0"/>
                            </a:rPr>
                            <m:t>𝑎</m:t>
                          </m:r>
                          <m:r>
                            <a:rPr lang="el-GR" i="0">
                              <a:latin typeface="Cambria Math" panose="02040503050406030204" pitchFamily="18" charset="0"/>
                            </a:rPr>
                            <m:t>,</m:t>
                          </m:r>
                          <m:r>
                            <a:rPr lang="el-GR" i="1">
                              <a:latin typeface="Cambria Math" panose="02040503050406030204" pitchFamily="18" charset="0"/>
                            </a:rPr>
                            <m:t>𝑏</m:t>
                          </m:r>
                          <m:r>
                            <a:rPr lang="el-GR" i="0">
                              <a:latin typeface="Cambria Math" panose="02040503050406030204" pitchFamily="18" charset="0"/>
                            </a:rPr>
                            <m:t>,</m:t>
                          </m:r>
                          <m:r>
                            <a:rPr lang="el-GR" i="1">
                              <a:latin typeface="Cambria Math" panose="02040503050406030204" pitchFamily="18" charset="0"/>
                            </a:rPr>
                            <m:t>𝑐</m:t>
                          </m:r>
                        </m:e>
                      </m:d>
                    </m:oMath>
                  </m:oMathPara>
                </a14:m>
                <a:endParaRPr lang="el-GR" dirty="0"/>
              </a:p>
            </p:txBody>
          </p:sp>
        </mc:Choice>
        <mc:Fallback xmlns="">
          <p:sp>
            <p:nvSpPr>
              <p:cNvPr id="8" name="Ορθογώνιο 7"/>
              <p:cNvSpPr>
                <a:spLocks noRot="1" noChangeAspect="1" noMove="1" noResize="1" noEditPoints="1" noAdjustHandles="1" noChangeArrowheads="1" noChangeShapeType="1" noTextEdit="1"/>
              </p:cNvSpPr>
              <p:nvPr/>
            </p:nvSpPr>
            <p:spPr>
              <a:xfrm>
                <a:off x="1354125" y="3770164"/>
                <a:ext cx="1384482" cy="369332"/>
              </a:xfrm>
              <a:prstGeom prst="rect">
                <a:avLst/>
              </a:prstGeom>
              <a:blipFill rotWithShape="0">
                <a:blip r:embed="rId5"/>
                <a:stretch>
                  <a:fillRect t="-119672" r="-36564" b="-183607"/>
                </a:stretch>
              </a:blipFill>
            </p:spPr>
            <p:txBody>
              <a:bodyPr/>
              <a:lstStyle/>
              <a:p>
                <a:r>
                  <a:rPr lang="el-GR">
                    <a:noFill/>
                  </a:rPr>
                  <a:t> </a:t>
                </a:r>
              </a:p>
            </p:txBody>
          </p:sp>
        </mc:Fallback>
      </mc:AlternateContent>
      <p:sp>
        <p:nvSpPr>
          <p:cNvPr id="9" name="6 - Διάγραμμα ροής: Έξοδος σε εκτυπωτή"/>
          <p:cNvSpPr/>
          <p:nvPr/>
        </p:nvSpPr>
        <p:spPr>
          <a:xfrm>
            <a:off x="3419872" y="1393208"/>
            <a:ext cx="5638800" cy="410986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err="1" smtClean="0"/>
              <a:t>trith</a:t>
            </a:r>
            <a:r>
              <a:rPr lang="en-US" sz="1600" dirty="0" smtClean="0"/>
              <a:t>(</a:t>
            </a:r>
            <a:r>
              <a:rPr lang="en-US" sz="1600" dirty="0" err="1" smtClean="0"/>
              <a:t>input,output</a:t>
            </a:r>
            <a:r>
              <a:rPr lang="en-US" sz="1600" dirty="0"/>
              <a:t>);</a:t>
            </a:r>
          </a:p>
          <a:p>
            <a:r>
              <a:rPr lang="en-US" sz="1600" b="1" dirty="0"/>
              <a:t>var </a:t>
            </a:r>
            <a:r>
              <a:rPr lang="en-US" sz="1600" dirty="0" err="1"/>
              <a:t>a,b,c,y,min:</a:t>
            </a:r>
            <a:r>
              <a:rPr lang="en-US" sz="1600" b="1" dirty="0" err="1"/>
              <a:t>real</a:t>
            </a:r>
            <a:r>
              <a:rPr lang="en-US" sz="1600" dirty="0"/>
              <a:t>;</a:t>
            </a:r>
          </a:p>
          <a:p>
            <a:r>
              <a:rPr lang="en-US" sz="1600" b="1" dirty="0"/>
              <a:t>begin</a:t>
            </a:r>
          </a:p>
          <a:p>
            <a:r>
              <a:rPr lang="en-US" sz="1600" b="1" dirty="0"/>
              <a:t>writeln</a:t>
            </a:r>
            <a:r>
              <a:rPr lang="en-US" sz="1600" dirty="0"/>
              <a:t>(' </a:t>
            </a:r>
            <a:r>
              <a:rPr lang="en-US" sz="1600" dirty="0" err="1"/>
              <a:t>Dwse</a:t>
            </a:r>
            <a:r>
              <a:rPr lang="en-US" sz="1600" dirty="0"/>
              <a:t> </a:t>
            </a:r>
            <a:r>
              <a:rPr lang="en-US" sz="1600" dirty="0" err="1"/>
              <a:t>treis</a:t>
            </a:r>
            <a:r>
              <a:rPr lang="en-US" sz="1600" dirty="0"/>
              <a:t> </a:t>
            </a:r>
            <a:r>
              <a:rPr lang="en-US" sz="1600" dirty="0" err="1"/>
              <a:t>pragmatikes</a:t>
            </a:r>
            <a:r>
              <a:rPr lang="en-US" sz="1600" dirty="0"/>
              <a:t> times ');</a:t>
            </a:r>
          </a:p>
          <a:p>
            <a:r>
              <a:rPr lang="en-US" sz="1600" b="1" dirty="0"/>
              <a:t>readln</a:t>
            </a:r>
            <a:r>
              <a:rPr lang="en-US" sz="1600" dirty="0"/>
              <a:t>(</a:t>
            </a:r>
            <a:r>
              <a:rPr lang="en-US" sz="1600" dirty="0" err="1"/>
              <a:t>a,b,c</a:t>
            </a:r>
            <a:r>
              <a:rPr lang="en-US" sz="1600" dirty="0"/>
              <a:t>);</a:t>
            </a:r>
          </a:p>
          <a:p>
            <a:r>
              <a:rPr lang="en-US" sz="1600" dirty="0"/>
              <a:t>min:=a;</a:t>
            </a:r>
          </a:p>
          <a:p>
            <a:r>
              <a:rPr lang="en-US" sz="1600" b="1" dirty="0"/>
              <a:t>if </a:t>
            </a:r>
            <a:r>
              <a:rPr lang="en-US" sz="1600" dirty="0"/>
              <a:t>b&lt;min </a:t>
            </a:r>
            <a:r>
              <a:rPr lang="en-US" sz="1600" b="1" dirty="0"/>
              <a:t>then</a:t>
            </a:r>
          </a:p>
          <a:p>
            <a:r>
              <a:rPr lang="en-US" sz="1600" dirty="0"/>
              <a:t>min:=b;</a:t>
            </a:r>
          </a:p>
          <a:p>
            <a:r>
              <a:rPr lang="en-US" sz="1600" b="1" dirty="0"/>
              <a:t>if </a:t>
            </a:r>
            <a:r>
              <a:rPr lang="en-US" sz="1600" dirty="0"/>
              <a:t>c&lt;min </a:t>
            </a:r>
            <a:r>
              <a:rPr lang="en-US" sz="1600" b="1" dirty="0"/>
              <a:t>then</a:t>
            </a:r>
          </a:p>
          <a:p>
            <a:r>
              <a:rPr lang="en-US" sz="1600" dirty="0"/>
              <a:t>min:=c;</a:t>
            </a:r>
          </a:p>
          <a:p>
            <a:r>
              <a:rPr lang="en-US" sz="1600" b="1" dirty="0"/>
              <a:t>writeln</a:t>
            </a:r>
            <a:r>
              <a:rPr lang="en-US" sz="1600" dirty="0"/>
              <a:t>(' To </a:t>
            </a:r>
            <a:r>
              <a:rPr lang="en-US" sz="1600" dirty="0" err="1"/>
              <a:t>elaxisto</a:t>
            </a:r>
            <a:r>
              <a:rPr lang="en-US" sz="1600" dirty="0"/>
              <a:t> </a:t>
            </a:r>
            <a:r>
              <a:rPr lang="en-US" sz="1600" dirty="0" err="1"/>
              <a:t>twn</a:t>
            </a:r>
            <a:r>
              <a:rPr lang="en-US" sz="1600" dirty="0"/>
              <a:t> a= ',a:10:1,' b=',b:10:1,' c=',c:10:1,' </a:t>
            </a:r>
            <a:r>
              <a:rPr lang="en-US" sz="1600" dirty="0" err="1"/>
              <a:t>einai</a:t>
            </a:r>
            <a:r>
              <a:rPr lang="en-US" sz="1600" dirty="0"/>
              <a:t> min=',min:10:1);</a:t>
            </a:r>
          </a:p>
          <a:p>
            <a:r>
              <a:rPr lang="en-US" sz="1600" dirty="0"/>
              <a:t>y:</a:t>
            </a:r>
            <a:r>
              <a:rPr lang="en-US" sz="1600" b="1" dirty="0"/>
              <a:t>=</a:t>
            </a:r>
            <a:r>
              <a:rPr lang="en-US" sz="1600" dirty="0"/>
              <a:t>(5.0-3.0*min)/b;</a:t>
            </a:r>
          </a:p>
          <a:p>
            <a:r>
              <a:rPr lang="en-US" sz="1600" b="1" dirty="0"/>
              <a:t>writeln</a:t>
            </a:r>
            <a:r>
              <a:rPr lang="en-US" sz="1600" dirty="0"/>
              <a:t>(' H </a:t>
            </a:r>
            <a:r>
              <a:rPr lang="en-US" sz="1600" dirty="0" err="1"/>
              <a:t>timh</a:t>
            </a:r>
            <a:r>
              <a:rPr lang="en-US" sz="1600" dirty="0"/>
              <a:t> </a:t>
            </a:r>
            <a:r>
              <a:rPr lang="en-US" sz="1600" dirty="0" err="1"/>
              <a:t>ths</a:t>
            </a:r>
            <a:r>
              <a:rPr lang="en-US" sz="1600" dirty="0"/>
              <a:t> </a:t>
            </a:r>
            <a:r>
              <a:rPr lang="en-US" sz="1600" dirty="0" err="1"/>
              <a:t>synarthshs</a:t>
            </a:r>
            <a:r>
              <a:rPr lang="en-US" sz="1600" dirty="0"/>
              <a:t> </a:t>
            </a:r>
            <a:r>
              <a:rPr lang="en-US" sz="1600" dirty="0" err="1"/>
              <a:t>einai</a:t>
            </a:r>
            <a:r>
              <a:rPr lang="en-US" sz="1600" dirty="0"/>
              <a:t> y= ',y:10:1);</a:t>
            </a:r>
          </a:p>
          <a:p>
            <a:r>
              <a:rPr lang="en-US" sz="1600" b="1" dirty="0"/>
              <a:t>end.</a:t>
            </a:r>
            <a:endParaRPr lang="el-GR" sz="1050" dirty="0" smtClean="0">
              <a:solidFill>
                <a:schemeClr val="bg1"/>
              </a:solidFill>
            </a:endParaRPr>
          </a:p>
        </p:txBody>
      </p:sp>
    </p:spTree>
    <p:extLst>
      <p:ext uri="{BB962C8B-B14F-4D97-AF65-F5344CB8AC3E}">
        <p14:creationId xmlns:p14="http://schemas.microsoft.com/office/powerpoint/2010/main" val="19523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7</a:t>
            </a:r>
            <a:r>
              <a:rPr lang="el-GR" baseline="-25000" dirty="0" smtClean="0"/>
              <a:t>/14</a:t>
            </a:r>
            <a:endParaRPr lang="el-GR" baseline="-25000" dirty="0"/>
          </a:p>
        </p:txBody>
      </p:sp>
      <p:sp>
        <p:nvSpPr>
          <p:cNvPr id="3" name="Θέση περιεχομένου 2"/>
          <p:cNvSpPr>
            <a:spLocks noGrp="1"/>
          </p:cNvSpPr>
          <p:nvPr>
            <p:ph idx="1"/>
          </p:nvPr>
        </p:nvSpPr>
        <p:spPr>
          <a:xfrm>
            <a:off x="457200" y="1333500"/>
            <a:ext cx="2890664" cy="4188296"/>
          </a:xfrm>
        </p:spPr>
        <p:txBody>
          <a:bodyPr>
            <a:normAutofit/>
          </a:bodyPr>
          <a:lstStyle/>
          <a:p>
            <a:pPr marL="0" lvl="0" indent="0">
              <a:buNone/>
            </a:pPr>
            <a:r>
              <a:rPr lang="el-GR" sz="2000" dirty="0"/>
              <a:t>Να γίνει πρόγραμμα με το οποίο ο χρήστης να εισάγει τις τιμές τριών μεταβλητών a, b, c και να υπολογίζει την τιμή της συνάρτησης</a:t>
            </a:r>
            <a:r>
              <a:rPr lang="el-GR" sz="2000" dirty="0" smtClean="0"/>
              <a:t>:</a:t>
            </a:r>
            <a:endParaRPr lang="el-GR" sz="2000" dirty="0"/>
          </a:p>
          <a:p>
            <a:pPr marL="0" lvl="0" indent="0">
              <a:buNone/>
            </a:pPr>
            <a:endParaRPr lang="el-GR" sz="2000" dirty="0" smtClean="0"/>
          </a:p>
          <a:p>
            <a:pPr marL="0" lvl="0" indent="0">
              <a:buNone/>
            </a:pPr>
            <a:r>
              <a:rPr lang="el-GR" sz="2000" dirty="0" smtClean="0"/>
              <a:t>όπου </a:t>
            </a:r>
            <a:r>
              <a:rPr lang="el-GR" sz="2000" dirty="0"/>
              <a:t>το                        είναι το ελάχιστο από τα a, b, c και το οποίο πρέπει να υπολογίζεται από το πρόγραμμα.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mc:AlternateContent xmlns:mc="http://schemas.openxmlformats.org/markup-compatibility/2006" xmlns:a14="http://schemas.microsoft.com/office/drawing/2010/main">
        <mc:Choice Requires="a14">
          <p:sp>
            <p:nvSpPr>
              <p:cNvPr id="8" name="Ορθογώνιο 7"/>
              <p:cNvSpPr/>
              <p:nvPr/>
            </p:nvSpPr>
            <p:spPr>
              <a:xfrm>
                <a:off x="1354125" y="3770164"/>
                <a:ext cx="1384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l-GR" i="1">
                              <a:latin typeface="Cambria Math" panose="02040503050406030204" pitchFamily="18" charset="0"/>
                            </a:rPr>
                          </m:ctrlPr>
                        </m:dPr>
                        <m:e>
                          <m:r>
                            <a:rPr lang="el-GR" i="1">
                              <a:latin typeface="Cambria Math" panose="02040503050406030204" pitchFamily="18" charset="0"/>
                            </a:rPr>
                            <m:t>𝑚𝑖𝑛</m:t>
                          </m:r>
                          <m:r>
                            <a:rPr lang="el-GR" i="0">
                              <a:latin typeface="Cambria Math" panose="02040503050406030204" pitchFamily="18" charset="0"/>
                            </a:rPr>
                            <m:t>(</m:t>
                          </m:r>
                          <m:r>
                            <a:rPr lang="el-GR" i="1">
                              <a:latin typeface="Cambria Math" panose="02040503050406030204" pitchFamily="18" charset="0"/>
                            </a:rPr>
                            <m:t>𝑎</m:t>
                          </m:r>
                          <m:r>
                            <a:rPr lang="el-GR" i="0">
                              <a:latin typeface="Cambria Math" panose="02040503050406030204" pitchFamily="18" charset="0"/>
                            </a:rPr>
                            <m:t>,</m:t>
                          </m:r>
                          <m:r>
                            <a:rPr lang="el-GR" i="1">
                              <a:latin typeface="Cambria Math" panose="02040503050406030204" pitchFamily="18" charset="0"/>
                            </a:rPr>
                            <m:t>𝑏</m:t>
                          </m:r>
                          <m:r>
                            <a:rPr lang="el-GR" i="0">
                              <a:latin typeface="Cambria Math" panose="02040503050406030204" pitchFamily="18" charset="0"/>
                            </a:rPr>
                            <m:t>,</m:t>
                          </m:r>
                          <m:r>
                            <a:rPr lang="el-GR" i="1">
                              <a:latin typeface="Cambria Math" panose="02040503050406030204" pitchFamily="18" charset="0"/>
                            </a:rPr>
                            <m:t>𝑐</m:t>
                          </m:r>
                        </m:e>
                      </m:d>
                    </m:oMath>
                  </m:oMathPara>
                </a14:m>
                <a:endParaRPr lang="el-GR" dirty="0"/>
              </a:p>
            </p:txBody>
          </p:sp>
        </mc:Choice>
        <mc:Fallback xmlns="">
          <p:sp>
            <p:nvSpPr>
              <p:cNvPr id="8" name="Ορθογώνιο 7"/>
              <p:cNvSpPr>
                <a:spLocks noRot="1" noChangeAspect="1" noMove="1" noResize="1" noEditPoints="1" noAdjustHandles="1" noChangeArrowheads="1" noChangeShapeType="1" noTextEdit="1"/>
              </p:cNvSpPr>
              <p:nvPr/>
            </p:nvSpPr>
            <p:spPr>
              <a:xfrm>
                <a:off x="1354125" y="3770164"/>
                <a:ext cx="1384482" cy="369332"/>
              </a:xfrm>
              <a:prstGeom prst="rect">
                <a:avLst/>
              </a:prstGeom>
              <a:blipFill rotWithShape="0">
                <a:blip r:embed="rId2"/>
                <a:stretch>
                  <a:fillRect t="-119672" r="-36564" b="-183607"/>
                </a:stretch>
              </a:blipFill>
            </p:spPr>
            <p:txBody>
              <a:bodyPr/>
              <a:lstStyle/>
              <a:p>
                <a:r>
                  <a:rPr lang="el-GR">
                    <a:noFill/>
                  </a:rPr>
                  <a:t> </a:t>
                </a:r>
              </a:p>
            </p:txBody>
          </p:sp>
        </mc:Fallback>
      </mc:AlternateContent>
      <p:sp>
        <p:nvSpPr>
          <p:cNvPr id="9" name="6 - Διάγραμμα ροής: Έξοδος σε εκτυπωτή"/>
          <p:cNvSpPr/>
          <p:nvPr/>
        </p:nvSpPr>
        <p:spPr>
          <a:xfrm>
            <a:off x="3419872" y="1393208"/>
            <a:ext cx="5638800" cy="410986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err="1" smtClean="0"/>
              <a:t>trith</a:t>
            </a:r>
            <a:r>
              <a:rPr lang="en-US" sz="1600" dirty="0" smtClean="0"/>
              <a:t>(</a:t>
            </a:r>
            <a:r>
              <a:rPr lang="en-US" sz="1600" dirty="0" err="1" smtClean="0"/>
              <a:t>input,output</a:t>
            </a:r>
            <a:r>
              <a:rPr lang="en-US" sz="1600" dirty="0"/>
              <a:t>);</a:t>
            </a:r>
          </a:p>
          <a:p>
            <a:r>
              <a:rPr lang="en-US" sz="1600" b="1" dirty="0"/>
              <a:t>var </a:t>
            </a:r>
            <a:r>
              <a:rPr lang="en-US" sz="1600" dirty="0" err="1"/>
              <a:t>a,b,c,y,min:</a:t>
            </a:r>
            <a:r>
              <a:rPr lang="en-US" sz="1600" b="1" dirty="0" err="1"/>
              <a:t>real</a:t>
            </a:r>
            <a:r>
              <a:rPr lang="en-US" sz="1600" dirty="0"/>
              <a:t>;</a:t>
            </a:r>
          </a:p>
          <a:p>
            <a:r>
              <a:rPr lang="en-US" sz="1600" b="1" dirty="0"/>
              <a:t>begin</a:t>
            </a:r>
          </a:p>
          <a:p>
            <a:r>
              <a:rPr lang="en-US" sz="1600" b="1" dirty="0"/>
              <a:t>writeln</a:t>
            </a:r>
            <a:r>
              <a:rPr lang="en-US" sz="1600" dirty="0"/>
              <a:t>(' </a:t>
            </a:r>
            <a:r>
              <a:rPr lang="en-US" sz="1600" dirty="0" err="1"/>
              <a:t>Dwse</a:t>
            </a:r>
            <a:r>
              <a:rPr lang="en-US" sz="1600" dirty="0"/>
              <a:t> </a:t>
            </a:r>
            <a:r>
              <a:rPr lang="en-US" sz="1600" dirty="0" err="1"/>
              <a:t>treis</a:t>
            </a:r>
            <a:r>
              <a:rPr lang="en-US" sz="1600" dirty="0"/>
              <a:t> </a:t>
            </a:r>
            <a:r>
              <a:rPr lang="en-US" sz="1600" dirty="0" err="1"/>
              <a:t>pragmatikes</a:t>
            </a:r>
            <a:r>
              <a:rPr lang="en-US" sz="1600" dirty="0"/>
              <a:t> times ');</a:t>
            </a:r>
          </a:p>
          <a:p>
            <a:r>
              <a:rPr lang="en-US" sz="1600" b="1" dirty="0"/>
              <a:t>readln</a:t>
            </a:r>
            <a:r>
              <a:rPr lang="en-US" sz="1600" dirty="0"/>
              <a:t>(</a:t>
            </a:r>
            <a:r>
              <a:rPr lang="en-US" sz="1600" dirty="0" err="1"/>
              <a:t>a,b,c</a:t>
            </a:r>
            <a:r>
              <a:rPr lang="en-US" sz="1600" dirty="0"/>
              <a:t>);</a:t>
            </a:r>
          </a:p>
          <a:p>
            <a:r>
              <a:rPr lang="en-US" sz="1600" dirty="0"/>
              <a:t>min:=a;</a:t>
            </a:r>
          </a:p>
          <a:p>
            <a:r>
              <a:rPr lang="en-US" sz="1600" b="1" dirty="0"/>
              <a:t>if </a:t>
            </a:r>
            <a:r>
              <a:rPr lang="en-US" sz="1600" dirty="0"/>
              <a:t>b&lt;min </a:t>
            </a:r>
            <a:r>
              <a:rPr lang="en-US" sz="1600" b="1" dirty="0"/>
              <a:t>then</a:t>
            </a:r>
          </a:p>
          <a:p>
            <a:r>
              <a:rPr lang="en-US" sz="1600" dirty="0"/>
              <a:t>min:=b;</a:t>
            </a:r>
          </a:p>
          <a:p>
            <a:r>
              <a:rPr lang="en-US" sz="1600" b="1" dirty="0"/>
              <a:t>if </a:t>
            </a:r>
            <a:r>
              <a:rPr lang="en-US" sz="1600" dirty="0"/>
              <a:t>c&lt;min </a:t>
            </a:r>
            <a:r>
              <a:rPr lang="en-US" sz="1600" b="1" dirty="0"/>
              <a:t>then</a:t>
            </a:r>
          </a:p>
          <a:p>
            <a:r>
              <a:rPr lang="en-US" sz="1600" dirty="0"/>
              <a:t>min:=c;</a:t>
            </a:r>
          </a:p>
          <a:p>
            <a:r>
              <a:rPr lang="en-US" sz="1600" b="1" dirty="0"/>
              <a:t>writeln</a:t>
            </a:r>
            <a:r>
              <a:rPr lang="en-US" sz="1600" dirty="0"/>
              <a:t>(' To </a:t>
            </a:r>
            <a:r>
              <a:rPr lang="en-US" sz="1600" dirty="0" err="1"/>
              <a:t>elaxisto</a:t>
            </a:r>
            <a:r>
              <a:rPr lang="en-US" sz="1600" dirty="0"/>
              <a:t> </a:t>
            </a:r>
            <a:r>
              <a:rPr lang="en-US" sz="1600" dirty="0" err="1"/>
              <a:t>twn</a:t>
            </a:r>
            <a:r>
              <a:rPr lang="en-US" sz="1600" dirty="0"/>
              <a:t> a= ',a:10:1,' b=',b:10:1,' c=',c:10:1,' </a:t>
            </a:r>
            <a:r>
              <a:rPr lang="en-US" sz="1600" dirty="0" err="1"/>
              <a:t>einai</a:t>
            </a:r>
            <a:r>
              <a:rPr lang="en-US" sz="1600" dirty="0"/>
              <a:t> min=',min:10:1);</a:t>
            </a:r>
          </a:p>
          <a:p>
            <a:r>
              <a:rPr lang="en-US" sz="1600" dirty="0"/>
              <a:t>y:</a:t>
            </a:r>
            <a:r>
              <a:rPr lang="en-US" sz="1600" b="1" dirty="0"/>
              <a:t>=</a:t>
            </a:r>
            <a:r>
              <a:rPr lang="en-US" sz="1600" dirty="0"/>
              <a:t>(5.0-3.0*min)/b;</a:t>
            </a:r>
          </a:p>
          <a:p>
            <a:r>
              <a:rPr lang="en-US" sz="1600" b="1" dirty="0"/>
              <a:t>writeln</a:t>
            </a:r>
            <a:r>
              <a:rPr lang="en-US" sz="1600" dirty="0"/>
              <a:t>(' H </a:t>
            </a:r>
            <a:r>
              <a:rPr lang="en-US" sz="1600" dirty="0" err="1"/>
              <a:t>timh</a:t>
            </a:r>
            <a:r>
              <a:rPr lang="en-US" sz="1600" dirty="0"/>
              <a:t> </a:t>
            </a:r>
            <a:r>
              <a:rPr lang="en-US" sz="1600" dirty="0" err="1"/>
              <a:t>ths</a:t>
            </a:r>
            <a:r>
              <a:rPr lang="en-US" sz="1600" dirty="0"/>
              <a:t> </a:t>
            </a:r>
            <a:r>
              <a:rPr lang="en-US" sz="1600" dirty="0" err="1"/>
              <a:t>synarthshs</a:t>
            </a:r>
            <a:r>
              <a:rPr lang="en-US" sz="1600" dirty="0"/>
              <a:t> </a:t>
            </a:r>
            <a:r>
              <a:rPr lang="en-US" sz="1600" dirty="0" err="1"/>
              <a:t>einai</a:t>
            </a:r>
            <a:r>
              <a:rPr lang="en-US" sz="1600" dirty="0"/>
              <a:t> y= ',y:10:1);</a:t>
            </a:r>
          </a:p>
          <a:p>
            <a:r>
              <a:rPr lang="en-US" sz="1600" b="1" dirty="0"/>
              <a:t>end.</a:t>
            </a:r>
            <a:endParaRPr lang="el-GR" sz="1050" dirty="0" smtClean="0">
              <a:solidFill>
                <a:schemeClr val="bg1"/>
              </a:solidFill>
            </a:endParaRPr>
          </a:p>
        </p:txBody>
      </p:sp>
    </p:spTree>
    <p:extLst>
      <p:ext uri="{BB962C8B-B14F-4D97-AF65-F5344CB8AC3E}">
        <p14:creationId xmlns:p14="http://schemas.microsoft.com/office/powerpoint/2010/main" val="18211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8</a:t>
            </a:r>
            <a:r>
              <a:rPr lang="el-GR" baseline="-25000" dirty="0" smtClean="0"/>
              <a:t>/14</a:t>
            </a:r>
            <a:r>
              <a:rPr lang="en-US" baseline="-25000" dirty="0" smtClean="0"/>
              <a:t>-1</a:t>
            </a:r>
            <a:endParaRPr lang="el-GR" baseline="-25000" dirty="0"/>
          </a:p>
        </p:txBody>
      </p:sp>
      <p:sp>
        <p:nvSpPr>
          <p:cNvPr id="3" name="Θέση περιεχομένου 2"/>
          <p:cNvSpPr>
            <a:spLocks noGrp="1"/>
          </p:cNvSpPr>
          <p:nvPr>
            <p:ph idx="1"/>
          </p:nvPr>
        </p:nvSpPr>
        <p:spPr>
          <a:xfrm>
            <a:off x="457200" y="1333500"/>
            <a:ext cx="2890664" cy="4188296"/>
          </a:xfrm>
        </p:spPr>
        <p:txBody>
          <a:bodyPr>
            <a:normAutofit/>
          </a:bodyPr>
          <a:lstStyle/>
          <a:p>
            <a:pPr marL="0" lvl="0" indent="0">
              <a:buNone/>
            </a:pPr>
            <a:r>
              <a:rPr lang="el-GR" sz="2400" dirty="0"/>
              <a:t>Να γίνει πρόγραμμα με το οποίο να δίνει ο χρήστης έναν ακέραιο μεταξύ του 1 και του 12 και να εμφανίζεται στην οθόνη ο αντίστοιχος μήνας.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10" name="6 - Διάγραμμα ροής: Έξοδος σε εκτυπωτή"/>
          <p:cNvSpPr/>
          <p:nvPr/>
        </p:nvSpPr>
        <p:spPr>
          <a:xfrm>
            <a:off x="3995936" y="1146674"/>
            <a:ext cx="3816424" cy="455047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smtClean="0"/>
              <a:t>program </a:t>
            </a:r>
            <a:r>
              <a:rPr lang="en-US" sz="1200" b="1" dirty="0" err="1"/>
              <a:t>pempth</a:t>
            </a:r>
            <a:r>
              <a:rPr lang="en-US" sz="1200" dirty="0"/>
              <a:t>(</a:t>
            </a:r>
            <a:r>
              <a:rPr lang="en-US" sz="1200" dirty="0" err="1"/>
              <a:t>input,output</a:t>
            </a:r>
            <a:r>
              <a:rPr lang="en-US" sz="1200" dirty="0"/>
              <a:t>);</a:t>
            </a:r>
          </a:p>
          <a:p>
            <a:r>
              <a:rPr lang="en-US" sz="1200" b="1" dirty="0"/>
              <a:t>var </a:t>
            </a:r>
            <a:r>
              <a:rPr lang="en-US" sz="1200" dirty="0" err="1"/>
              <a:t>month:</a:t>
            </a:r>
            <a:r>
              <a:rPr lang="en-US" sz="1200" b="1" dirty="0" err="1"/>
              <a:t>integer</a:t>
            </a:r>
            <a:r>
              <a:rPr lang="en-US" sz="1200" dirty="0"/>
              <a:t>;</a:t>
            </a:r>
          </a:p>
          <a:p>
            <a:r>
              <a:rPr lang="en-US" sz="1200" b="1" dirty="0"/>
              <a:t>begin</a:t>
            </a:r>
          </a:p>
          <a:p>
            <a:r>
              <a:rPr lang="en-US" sz="1200" b="1" dirty="0"/>
              <a:t>writeln</a:t>
            </a:r>
            <a:r>
              <a:rPr lang="en-US" sz="1200" dirty="0"/>
              <a:t>(' </a:t>
            </a:r>
            <a:r>
              <a:rPr lang="en-US" sz="1200" dirty="0" err="1"/>
              <a:t>Dwse</a:t>
            </a:r>
            <a:r>
              <a:rPr lang="en-US" sz="1200" dirty="0"/>
              <a:t> ton </a:t>
            </a:r>
            <a:r>
              <a:rPr lang="en-US" sz="1200" dirty="0" err="1"/>
              <a:t>arithmo</a:t>
            </a:r>
            <a:r>
              <a:rPr lang="en-US" sz="1200" dirty="0"/>
              <a:t> </a:t>
            </a:r>
            <a:r>
              <a:rPr lang="en-US" sz="1200" dirty="0" err="1"/>
              <a:t>tou</a:t>
            </a:r>
            <a:r>
              <a:rPr lang="en-US" sz="1200" dirty="0"/>
              <a:t> </a:t>
            </a:r>
            <a:r>
              <a:rPr lang="en-US" sz="1200" dirty="0" err="1"/>
              <a:t>mhna</a:t>
            </a:r>
            <a:r>
              <a:rPr lang="en-US" sz="1200" dirty="0"/>
              <a:t>: ');</a:t>
            </a:r>
          </a:p>
          <a:p>
            <a:r>
              <a:rPr lang="en-US" sz="1200" b="1" dirty="0"/>
              <a:t>readln</a:t>
            </a:r>
            <a:r>
              <a:rPr lang="en-US" sz="1200" dirty="0"/>
              <a:t>(month);</a:t>
            </a:r>
          </a:p>
          <a:p>
            <a:r>
              <a:rPr lang="en-US" sz="1200" b="1" dirty="0"/>
              <a:t>if </a:t>
            </a:r>
            <a:r>
              <a:rPr lang="en-US" sz="1200" dirty="0"/>
              <a:t>(month&lt;1) </a:t>
            </a:r>
            <a:r>
              <a:rPr lang="en-US" sz="1200" b="1" dirty="0"/>
              <a:t>or </a:t>
            </a:r>
            <a:r>
              <a:rPr lang="en-US" sz="1200" dirty="0"/>
              <a:t>(month&gt;12) </a:t>
            </a:r>
            <a:r>
              <a:rPr lang="en-US" sz="1200" b="1" dirty="0"/>
              <a:t>then</a:t>
            </a:r>
          </a:p>
          <a:p>
            <a:r>
              <a:rPr lang="en-US" sz="1200" b="1" dirty="0"/>
              <a:t>writeln</a:t>
            </a:r>
            <a:r>
              <a:rPr lang="en-US" sz="1200" dirty="0"/>
              <a:t>(' </a:t>
            </a:r>
            <a:r>
              <a:rPr lang="en-US" sz="1200" dirty="0" err="1"/>
              <a:t>Mh</a:t>
            </a:r>
            <a:r>
              <a:rPr lang="en-US" sz="1200" dirty="0"/>
              <a:t> </a:t>
            </a:r>
            <a:r>
              <a:rPr lang="en-US" sz="1200" dirty="0" err="1"/>
              <a:t>apodekta</a:t>
            </a:r>
            <a:r>
              <a:rPr lang="en-US" sz="1200" dirty="0"/>
              <a:t> </a:t>
            </a:r>
            <a:r>
              <a:rPr lang="en-US" sz="1200" dirty="0" err="1"/>
              <a:t>dedomena</a:t>
            </a:r>
            <a:r>
              <a:rPr lang="en-US" sz="1200" dirty="0"/>
              <a:t> ')</a:t>
            </a:r>
          </a:p>
          <a:p>
            <a:r>
              <a:rPr lang="en-US" sz="1200" b="1" dirty="0"/>
              <a:t>else</a:t>
            </a:r>
          </a:p>
          <a:p>
            <a:r>
              <a:rPr lang="en-US" sz="1200" b="1" dirty="0"/>
              <a:t>	case </a:t>
            </a:r>
            <a:r>
              <a:rPr lang="en-US" sz="1200" dirty="0"/>
              <a:t>month </a:t>
            </a:r>
            <a:r>
              <a:rPr lang="en-US" sz="1200" b="1" dirty="0"/>
              <a:t>of</a:t>
            </a:r>
          </a:p>
          <a:p>
            <a:r>
              <a:rPr lang="en-US" sz="1200" b="1" dirty="0"/>
              <a:t>	</a:t>
            </a:r>
            <a:r>
              <a:rPr lang="en-US" sz="1200" dirty="0"/>
              <a:t>1:</a:t>
            </a:r>
            <a:r>
              <a:rPr lang="en-US" sz="1200" b="1" dirty="0"/>
              <a:t>writeln</a:t>
            </a:r>
            <a:r>
              <a:rPr lang="en-US" sz="1200" dirty="0"/>
              <a:t>('</a:t>
            </a:r>
            <a:r>
              <a:rPr lang="en-US" sz="1200" dirty="0" err="1"/>
              <a:t>Ianouarios</a:t>
            </a:r>
            <a:r>
              <a:rPr lang="en-US" sz="1200" dirty="0"/>
              <a:t>');</a:t>
            </a:r>
          </a:p>
          <a:p>
            <a:r>
              <a:rPr lang="en-US" sz="1200" dirty="0"/>
              <a:t>	2:</a:t>
            </a:r>
            <a:r>
              <a:rPr lang="en-US" sz="1200" b="1" dirty="0"/>
              <a:t>writeln</a:t>
            </a:r>
            <a:r>
              <a:rPr lang="en-US" sz="1200" dirty="0"/>
              <a:t>('</a:t>
            </a:r>
            <a:r>
              <a:rPr lang="en-US" sz="1200" dirty="0" err="1"/>
              <a:t>Febrouarios</a:t>
            </a:r>
            <a:r>
              <a:rPr lang="en-US" sz="1200" dirty="0"/>
              <a:t>');</a:t>
            </a:r>
          </a:p>
          <a:p>
            <a:r>
              <a:rPr lang="en-US" sz="1200" dirty="0"/>
              <a:t>	3:</a:t>
            </a:r>
            <a:r>
              <a:rPr lang="en-US" sz="1200" b="1" dirty="0"/>
              <a:t>writeln</a:t>
            </a:r>
            <a:r>
              <a:rPr lang="en-US" sz="1200" dirty="0"/>
              <a:t>('</a:t>
            </a:r>
            <a:r>
              <a:rPr lang="en-US" sz="1200" dirty="0" err="1"/>
              <a:t>Martios</a:t>
            </a:r>
            <a:r>
              <a:rPr lang="en-US" sz="1200" dirty="0"/>
              <a:t>');</a:t>
            </a:r>
          </a:p>
          <a:p>
            <a:r>
              <a:rPr lang="en-US" sz="1200" dirty="0"/>
              <a:t>	4:</a:t>
            </a:r>
            <a:r>
              <a:rPr lang="en-US" sz="1200" b="1" dirty="0"/>
              <a:t>writeln</a:t>
            </a:r>
            <a:r>
              <a:rPr lang="en-US" sz="1200" dirty="0"/>
              <a:t>('</a:t>
            </a:r>
            <a:r>
              <a:rPr lang="en-US" sz="1200" dirty="0" err="1"/>
              <a:t>Aprilios</a:t>
            </a:r>
            <a:r>
              <a:rPr lang="en-US" sz="1200" dirty="0"/>
              <a:t>');</a:t>
            </a:r>
          </a:p>
          <a:p>
            <a:r>
              <a:rPr lang="en-US" sz="1200" dirty="0"/>
              <a:t>	5:</a:t>
            </a:r>
            <a:r>
              <a:rPr lang="en-US" sz="1200" b="1" dirty="0"/>
              <a:t>writeln</a:t>
            </a:r>
            <a:r>
              <a:rPr lang="en-US" sz="1200" dirty="0"/>
              <a:t>('</a:t>
            </a:r>
            <a:r>
              <a:rPr lang="en-US" sz="1200" dirty="0" err="1"/>
              <a:t>Maios</a:t>
            </a:r>
            <a:r>
              <a:rPr lang="en-US" sz="1200" dirty="0"/>
              <a:t>');</a:t>
            </a:r>
          </a:p>
          <a:p>
            <a:r>
              <a:rPr lang="en-US" sz="1200" dirty="0"/>
              <a:t>	6:</a:t>
            </a:r>
            <a:r>
              <a:rPr lang="en-US" sz="1200" b="1" dirty="0"/>
              <a:t>writeln</a:t>
            </a:r>
            <a:r>
              <a:rPr lang="en-US" sz="1200" dirty="0"/>
              <a:t>('</a:t>
            </a:r>
            <a:r>
              <a:rPr lang="en-US" sz="1200" dirty="0" err="1"/>
              <a:t>Iounios</a:t>
            </a:r>
            <a:r>
              <a:rPr lang="en-US" sz="1200" dirty="0"/>
              <a:t>');</a:t>
            </a:r>
          </a:p>
          <a:p>
            <a:r>
              <a:rPr lang="en-US" sz="1200" dirty="0"/>
              <a:t>	7:</a:t>
            </a:r>
            <a:r>
              <a:rPr lang="en-US" sz="1200" b="1" dirty="0"/>
              <a:t>writeln</a:t>
            </a:r>
            <a:r>
              <a:rPr lang="en-US" sz="1200" dirty="0"/>
              <a:t>('</a:t>
            </a:r>
            <a:r>
              <a:rPr lang="en-US" sz="1200" dirty="0" err="1"/>
              <a:t>Ioulios</a:t>
            </a:r>
            <a:r>
              <a:rPr lang="en-US" sz="1200" dirty="0"/>
              <a:t>');</a:t>
            </a:r>
          </a:p>
          <a:p>
            <a:r>
              <a:rPr lang="en-US" sz="1200" dirty="0"/>
              <a:t>	8:</a:t>
            </a:r>
            <a:r>
              <a:rPr lang="en-US" sz="1200" b="1" dirty="0"/>
              <a:t>writeln</a:t>
            </a:r>
            <a:r>
              <a:rPr lang="en-US" sz="1200" dirty="0"/>
              <a:t>('</a:t>
            </a:r>
            <a:r>
              <a:rPr lang="en-US" sz="1200" dirty="0" err="1"/>
              <a:t>Augoustos</a:t>
            </a:r>
            <a:r>
              <a:rPr lang="en-US" sz="1200" dirty="0"/>
              <a:t>');</a:t>
            </a:r>
          </a:p>
          <a:p>
            <a:r>
              <a:rPr lang="en-US" sz="1200" dirty="0"/>
              <a:t>	9:</a:t>
            </a:r>
            <a:r>
              <a:rPr lang="en-US" sz="1200" b="1" dirty="0"/>
              <a:t>writeln</a:t>
            </a:r>
            <a:r>
              <a:rPr lang="en-US" sz="1200" dirty="0"/>
              <a:t>('</a:t>
            </a:r>
            <a:r>
              <a:rPr lang="en-US" sz="1200" dirty="0" err="1"/>
              <a:t>Septemvrios</a:t>
            </a:r>
            <a:r>
              <a:rPr lang="en-US" sz="1200" dirty="0"/>
              <a:t>');</a:t>
            </a:r>
          </a:p>
          <a:p>
            <a:r>
              <a:rPr lang="en-US" sz="1200" dirty="0"/>
              <a:t>	10:</a:t>
            </a:r>
            <a:r>
              <a:rPr lang="en-US" sz="1200" b="1" dirty="0"/>
              <a:t>writeln</a:t>
            </a:r>
            <a:r>
              <a:rPr lang="en-US" sz="1200" dirty="0"/>
              <a:t>('</a:t>
            </a:r>
            <a:r>
              <a:rPr lang="en-US" sz="1200" dirty="0" err="1"/>
              <a:t>Oktwvrios</a:t>
            </a:r>
            <a:r>
              <a:rPr lang="en-US" sz="1200" dirty="0"/>
              <a:t>');</a:t>
            </a:r>
            <a:br>
              <a:rPr lang="en-US" sz="1200" dirty="0"/>
            </a:br>
            <a:r>
              <a:rPr lang="en-US" sz="1200" dirty="0" smtClean="0"/>
              <a:t>               	11:</a:t>
            </a:r>
            <a:r>
              <a:rPr lang="en-US" sz="1200" b="1" dirty="0" smtClean="0"/>
              <a:t>writeln</a:t>
            </a:r>
            <a:r>
              <a:rPr lang="en-US" sz="1200" dirty="0"/>
              <a:t>(</a:t>
            </a:r>
            <a:r>
              <a:rPr lang="en-US" sz="1200" dirty="0" smtClean="0"/>
              <a:t>'</a:t>
            </a:r>
            <a:r>
              <a:rPr lang="en-US" sz="1200" dirty="0" err="1"/>
              <a:t>Noemvrios</a:t>
            </a:r>
            <a:r>
              <a:rPr lang="en-US" sz="1200" dirty="0" smtClean="0"/>
              <a:t>');</a:t>
            </a:r>
            <a:endParaRPr lang="en-US" sz="1200" dirty="0"/>
          </a:p>
          <a:p>
            <a:r>
              <a:rPr lang="en-US" sz="1200" dirty="0"/>
              <a:t>	12:</a:t>
            </a:r>
            <a:r>
              <a:rPr lang="en-US" sz="1200" b="1" dirty="0"/>
              <a:t>writeln</a:t>
            </a:r>
            <a:r>
              <a:rPr lang="en-US" sz="1200" dirty="0" smtClean="0"/>
              <a:t>(‘</a:t>
            </a:r>
            <a:r>
              <a:rPr lang="en-US" sz="1200" dirty="0" err="1" smtClean="0"/>
              <a:t>Dekemvrios</a:t>
            </a:r>
            <a:r>
              <a:rPr lang="en-US" sz="1200" dirty="0" smtClean="0"/>
              <a:t>');</a:t>
            </a:r>
            <a:endParaRPr lang="en-US" sz="1200" dirty="0"/>
          </a:p>
          <a:p>
            <a:r>
              <a:rPr lang="en-US" sz="1200" dirty="0"/>
              <a:t>	</a:t>
            </a:r>
            <a:r>
              <a:rPr lang="en-US" sz="1200" b="1" dirty="0"/>
              <a:t>end</a:t>
            </a:r>
          </a:p>
          <a:p>
            <a:r>
              <a:rPr lang="en-US" sz="1200" b="1" dirty="0"/>
              <a:t>end.</a:t>
            </a:r>
            <a:endParaRPr lang="el-GR" sz="900" dirty="0" smtClean="0">
              <a:solidFill>
                <a:schemeClr val="bg1"/>
              </a:solidFill>
            </a:endParaRPr>
          </a:p>
        </p:txBody>
      </p:sp>
    </p:spTree>
    <p:extLst>
      <p:ext uri="{BB962C8B-B14F-4D97-AF65-F5344CB8AC3E}">
        <p14:creationId xmlns:p14="http://schemas.microsoft.com/office/powerpoint/2010/main" val="4522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8</a:t>
            </a:r>
            <a:r>
              <a:rPr lang="el-GR" baseline="-25000" dirty="0" smtClean="0"/>
              <a:t>/14</a:t>
            </a:r>
            <a:r>
              <a:rPr lang="en-US" baseline="-25000" dirty="0" smtClean="0"/>
              <a:t>-2</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8" name="6 - Διάγραμμα ροής: Έξοδος σε εκτυπωτή"/>
          <p:cNvSpPr/>
          <p:nvPr/>
        </p:nvSpPr>
        <p:spPr>
          <a:xfrm>
            <a:off x="1115616" y="1073837"/>
            <a:ext cx="3816424" cy="464116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050" b="1" dirty="0" smtClean="0"/>
              <a:t>program </a:t>
            </a:r>
            <a:r>
              <a:rPr lang="en-US" sz="1050" b="1" dirty="0" err="1"/>
              <a:t>pempth</a:t>
            </a:r>
            <a:r>
              <a:rPr lang="en-US" sz="1050" dirty="0"/>
              <a:t>(</a:t>
            </a:r>
            <a:r>
              <a:rPr lang="en-US" sz="1050" dirty="0" err="1"/>
              <a:t>input,output</a:t>
            </a:r>
            <a:r>
              <a:rPr lang="en-US" sz="1050" dirty="0"/>
              <a:t>);</a:t>
            </a:r>
          </a:p>
          <a:p>
            <a:r>
              <a:rPr lang="en-US" sz="1050" b="1" dirty="0"/>
              <a:t>var </a:t>
            </a:r>
            <a:r>
              <a:rPr lang="en-US" sz="1050" dirty="0" err="1"/>
              <a:t>month:</a:t>
            </a:r>
            <a:r>
              <a:rPr lang="en-US" sz="1050" b="1" dirty="0" err="1"/>
              <a:t>integer</a:t>
            </a:r>
            <a:r>
              <a:rPr lang="en-US" sz="1050" dirty="0"/>
              <a:t>;</a:t>
            </a:r>
          </a:p>
          <a:p>
            <a:r>
              <a:rPr lang="en-US" sz="1050" b="1" dirty="0"/>
              <a:t>begin</a:t>
            </a:r>
          </a:p>
          <a:p>
            <a:r>
              <a:rPr lang="en-US" sz="1050" b="1" dirty="0"/>
              <a:t>writeln</a:t>
            </a:r>
            <a:r>
              <a:rPr lang="en-US" sz="1050" dirty="0"/>
              <a:t>(' </a:t>
            </a:r>
            <a:r>
              <a:rPr lang="en-US" sz="1050" dirty="0" err="1"/>
              <a:t>Dwse</a:t>
            </a:r>
            <a:r>
              <a:rPr lang="en-US" sz="1050" dirty="0"/>
              <a:t> ton </a:t>
            </a:r>
            <a:r>
              <a:rPr lang="en-US" sz="1050" dirty="0" err="1"/>
              <a:t>arithmo</a:t>
            </a:r>
            <a:r>
              <a:rPr lang="en-US" sz="1050" dirty="0"/>
              <a:t> </a:t>
            </a:r>
            <a:r>
              <a:rPr lang="en-US" sz="1050" dirty="0" err="1"/>
              <a:t>tou</a:t>
            </a:r>
            <a:r>
              <a:rPr lang="en-US" sz="1050" dirty="0"/>
              <a:t> </a:t>
            </a:r>
            <a:r>
              <a:rPr lang="en-US" sz="1050" dirty="0" err="1"/>
              <a:t>mhna</a:t>
            </a:r>
            <a:r>
              <a:rPr lang="en-US" sz="1050" dirty="0"/>
              <a:t>: ');</a:t>
            </a:r>
          </a:p>
          <a:p>
            <a:r>
              <a:rPr lang="en-US" sz="1050" b="1" dirty="0"/>
              <a:t>readln</a:t>
            </a:r>
            <a:r>
              <a:rPr lang="en-US" sz="1050" dirty="0"/>
              <a:t>(month);</a:t>
            </a:r>
          </a:p>
          <a:p>
            <a:r>
              <a:rPr lang="en-US" sz="1050" b="1" dirty="0"/>
              <a:t>if </a:t>
            </a:r>
            <a:r>
              <a:rPr lang="en-US" sz="1050" dirty="0"/>
              <a:t>(month&lt;1) </a:t>
            </a:r>
            <a:r>
              <a:rPr lang="en-US" sz="1050" b="1" dirty="0"/>
              <a:t>or </a:t>
            </a:r>
            <a:r>
              <a:rPr lang="en-US" sz="1050" dirty="0"/>
              <a:t>(month&gt;12) </a:t>
            </a:r>
            <a:r>
              <a:rPr lang="en-US" sz="1050" b="1" dirty="0"/>
              <a:t>then</a:t>
            </a:r>
          </a:p>
          <a:p>
            <a:r>
              <a:rPr lang="en-US" sz="1050" b="1" dirty="0"/>
              <a:t>writeln</a:t>
            </a:r>
            <a:r>
              <a:rPr lang="en-US" sz="1050" dirty="0"/>
              <a:t>(' </a:t>
            </a:r>
            <a:r>
              <a:rPr lang="en-US" sz="1050" dirty="0" err="1"/>
              <a:t>Mh</a:t>
            </a:r>
            <a:r>
              <a:rPr lang="en-US" sz="1050" dirty="0"/>
              <a:t> </a:t>
            </a:r>
            <a:r>
              <a:rPr lang="en-US" sz="1050" dirty="0" err="1"/>
              <a:t>apodekta</a:t>
            </a:r>
            <a:r>
              <a:rPr lang="en-US" sz="1050" dirty="0"/>
              <a:t> </a:t>
            </a:r>
            <a:r>
              <a:rPr lang="en-US" sz="1050" dirty="0" err="1"/>
              <a:t>dedomena</a:t>
            </a:r>
            <a:r>
              <a:rPr lang="en-US" sz="1050" dirty="0"/>
              <a:t> ')</a:t>
            </a:r>
          </a:p>
          <a:p>
            <a:r>
              <a:rPr lang="en-US" sz="1050" b="1" dirty="0"/>
              <a:t>else</a:t>
            </a:r>
          </a:p>
          <a:p>
            <a:r>
              <a:rPr lang="en-US" sz="1050" b="1" dirty="0" smtClean="0"/>
              <a:t>if </a:t>
            </a:r>
            <a:r>
              <a:rPr lang="en-US" sz="1050" dirty="0"/>
              <a:t>month=1 </a:t>
            </a:r>
            <a:r>
              <a:rPr lang="en-US" sz="1050" b="1" dirty="0"/>
              <a:t>then</a:t>
            </a:r>
          </a:p>
          <a:p>
            <a:r>
              <a:rPr lang="en-US" sz="1050" b="1" dirty="0" err="1" smtClean="0"/>
              <a:t>writeln</a:t>
            </a:r>
            <a:r>
              <a:rPr lang="en-US" sz="1050" dirty="0"/>
              <a:t>('</a:t>
            </a:r>
            <a:r>
              <a:rPr lang="en-US" sz="1050" dirty="0" err="1"/>
              <a:t>Ianouarios</a:t>
            </a:r>
            <a:r>
              <a:rPr lang="en-US" sz="1050" dirty="0"/>
              <a:t>')</a:t>
            </a:r>
          </a:p>
          <a:p>
            <a:r>
              <a:rPr lang="en-US" sz="1050" b="1" dirty="0" smtClean="0"/>
              <a:t>else</a:t>
            </a:r>
            <a:endParaRPr lang="en-US" sz="1050" b="1" dirty="0"/>
          </a:p>
          <a:p>
            <a:pPr>
              <a:tabLst>
                <a:tab pos="1341438" algn="l"/>
              </a:tabLst>
            </a:pPr>
            <a:r>
              <a:rPr lang="en-US" sz="1050" b="1" dirty="0" smtClean="0"/>
              <a:t>if </a:t>
            </a:r>
            <a:r>
              <a:rPr lang="en-US" sz="1050" dirty="0"/>
              <a:t>month=2 </a:t>
            </a:r>
            <a:r>
              <a:rPr lang="en-US" sz="1050" b="1" dirty="0" smtClean="0"/>
              <a:t>then</a:t>
            </a:r>
          </a:p>
          <a:p>
            <a:pPr>
              <a:tabLst>
                <a:tab pos="1341438" algn="l"/>
              </a:tabLst>
            </a:pPr>
            <a:r>
              <a:rPr lang="en-US" sz="1050" b="1" dirty="0" err="1" smtClean="0"/>
              <a:t>writeln</a:t>
            </a:r>
            <a:r>
              <a:rPr lang="en-US" sz="1050" dirty="0"/>
              <a:t>('</a:t>
            </a:r>
            <a:r>
              <a:rPr lang="en-US" sz="1050" dirty="0" err="1"/>
              <a:t>Febrouarios</a:t>
            </a:r>
            <a:r>
              <a:rPr lang="en-US" sz="1050" dirty="0"/>
              <a:t>')</a:t>
            </a:r>
          </a:p>
          <a:p>
            <a:pPr>
              <a:tabLst>
                <a:tab pos="1341438" algn="l"/>
              </a:tabLst>
            </a:pPr>
            <a:r>
              <a:rPr lang="en-US" sz="1050" b="1" dirty="0" smtClean="0"/>
              <a:t>else</a:t>
            </a:r>
            <a:endParaRPr lang="en-US" sz="1050" b="1" dirty="0"/>
          </a:p>
          <a:p>
            <a:r>
              <a:rPr lang="en-US" sz="1050" b="1" dirty="0" smtClean="0"/>
              <a:t>if </a:t>
            </a:r>
            <a:r>
              <a:rPr lang="en-US" sz="1050" dirty="0"/>
              <a:t>month=3 </a:t>
            </a:r>
            <a:r>
              <a:rPr lang="en-US" sz="1050" b="1" dirty="0"/>
              <a:t>then</a:t>
            </a:r>
          </a:p>
          <a:p>
            <a:r>
              <a:rPr lang="en-US" sz="1050" b="1" dirty="0" err="1" smtClean="0"/>
              <a:t>writeln</a:t>
            </a:r>
            <a:r>
              <a:rPr lang="en-US" sz="1050" dirty="0"/>
              <a:t>('</a:t>
            </a:r>
            <a:r>
              <a:rPr lang="en-US" sz="1050" dirty="0" err="1"/>
              <a:t>Martios</a:t>
            </a:r>
            <a:r>
              <a:rPr lang="en-US" sz="1050" dirty="0"/>
              <a:t>')</a:t>
            </a:r>
          </a:p>
          <a:p>
            <a:r>
              <a:rPr lang="en-US" sz="1050" b="1" dirty="0" smtClean="0"/>
              <a:t>else</a:t>
            </a:r>
            <a:endParaRPr lang="en-US" sz="1050" b="1" dirty="0"/>
          </a:p>
          <a:p>
            <a:r>
              <a:rPr lang="en-US" sz="1050" b="1" dirty="0" smtClean="0"/>
              <a:t>if </a:t>
            </a:r>
            <a:r>
              <a:rPr lang="en-US" sz="1050" dirty="0"/>
              <a:t>month=4 </a:t>
            </a:r>
            <a:r>
              <a:rPr lang="en-US" sz="1050" b="1" dirty="0"/>
              <a:t>then</a:t>
            </a:r>
          </a:p>
          <a:p>
            <a:r>
              <a:rPr lang="en-US" sz="1050" b="1" dirty="0" err="1" smtClean="0"/>
              <a:t>writeln</a:t>
            </a:r>
            <a:r>
              <a:rPr lang="en-US" sz="1050" dirty="0"/>
              <a:t>('</a:t>
            </a:r>
            <a:r>
              <a:rPr lang="en-US" sz="1050" dirty="0" err="1"/>
              <a:t>Aprilios</a:t>
            </a:r>
            <a:r>
              <a:rPr lang="en-US" sz="1050" dirty="0"/>
              <a:t>')</a:t>
            </a:r>
          </a:p>
          <a:p>
            <a:r>
              <a:rPr lang="en-US" sz="1050" b="1" dirty="0" smtClean="0"/>
              <a:t>else</a:t>
            </a:r>
          </a:p>
          <a:p>
            <a:r>
              <a:rPr lang="en-US" sz="1050" b="1" dirty="0" smtClean="0"/>
              <a:t>if </a:t>
            </a:r>
            <a:r>
              <a:rPr lang="en-US" sz="1050" dirty="0" smtClean="0"/>
              <a:t>month=5 </a:t>
            </a:r>
            <a:r>
              <a:rPr lang="en-US" sz="1050" b="1" dirty="0" smtClean="0"/>
              <a:t>then</a:t>
            </a:r>
          </a:p>
          <a:p>
            <a:r>
              <a:rPr lang="en-US" sz="1050" b="1" dirty="0" err="1" smtClean="0"/>
              <a:t>writeln</a:t>
            </a:r>
            <a:r>
              <a:rPr lang="en-US" sz="1050" dirty="0" smtClean="0"/>
              <a:t>('</a:t>
            </a:r>
            <a:r>
              <a:rPr lang="en-US" sz="1050" dirty="0" err="1" smtClean="0"/>
              <a:t>Maios</a:t>
            </a:r>
            <a:r>
              <a:rPr lang="en-US" sz="1050" dirty="0" smtClean="0"/>
              <a:t>')</a:t>
            </a:r>
          </a:p>
          <a:p>
            <a:r>
              <a:rPr lang="en-US" sz="1050" b="1" dirty="0" smtClean="0"/>
              <a:t>else</a:t>
            </a:r>
          </a:p>
          <a:p>
            <a:r>
              <a:rPr lang="en-US" sz="1050" b="1" dirty="0" smtClean="0"/>
              <a:t>if </a:t>
            </a:r>
            <a:r>
              <a:rPr lang="en-US" sz="1050" dirty="0" smtClean="0"/>
              <a:t>month=6 </a:t>
            </a:r>
            <a:r>
              <a:rPr lang="en-US" sz="1050" b="1" dirty="0" smtClean="0"/>
              <a:t>then</a:t>
            </a:r>
          </a:p>
          <a:p>
            <a:r>
              <a:rPr lang="en-US" sz="1050" b="1" dirty="0" err="1" smtClean="0"/>
              <a:t>writeln</a:t>
            </a:r>
            <a:r>
              <a:rPr lang="en-US" sz="1050" dirty="0" smtClean="0"/>
              <a:t>('</a:t>
            </a:r>
            <a:r>
              <a:rPr lang="en-US" sz="1050" dirty="0" err="1" smtClean="0"/>
              <a:t>Iounios</a:t>
            </a:r>
            <a:r>
              <a:rPr lang="en-US" sz="1050" dirty="0" smtClean="0"/>
              <a:t>')</a:t>
            </a:r>
          </a:p>
          <a:p>
            <a:r>
              <a:rPr lang="en-US" sz="1050" b="1" dirty="0" smtClean="0"/>
              <a:t>else</a:t>
            </a:r>
          </a:p>
          <a:p>
            <a:r>
              <a:rPr lang="en-US" sz="1050" b="1" dirty="0" smtClean="0">
                <a:solidFill>
                  <a:schemeClr val="bg1"/>
                </a:solidFill>
              </a:rPr>
              <a:t>end</a:t>
            </a:r>
            <a:endParaRPr lang="el-GR" sz="700" dirty="0" smtClean="0">
              <a:solidFill>
                <a:schemeClr val="bg1"/>
              </a:solidFill>
            </a:endParaRPr>
          </a:p>
        </p:txBody>
      </p:sp>
      <p:sp>
        <p:nvSpPr>
          <p:cNvPr id="9" name="6 - Διάγραμμα ροής: Έξοδος σε εκτυπωτή"/>
          <p:cNvSpPr/>
          <p:nvPr/>
        </p:nvSpPr>
        <p:spPr>
          <a:xfrm>
            <a:off x="4788024" y="1088494"/>
            <a:ext cx="3096344" cy="3736786"/>
          </a:xfrm>
          <a:prstGeom prst="flowChartDocument">
            <a:avLst/>
          </a:prstGeom>
        </p:spPr>
        <p:style>
          <a:lnRef idx="1">
            <a:schemeClr val="accent5"/>
          </a:lnRef>
          <a:fillRef idx="3">
            <a:schemeClr val="accent5"/>
          </a:fillRef>
          <a:effectRef idx="2">
            <a:schemeClr val="accent5"/>
          </a:effectRef>
          <a:fontRef idx="minor">
            <a:schemeClr val="lt1"/>
          </a:fontRef>
        </p:style>
        <p:txBody>
          <a:bodyPr rtlCol="0" anchor="t"/>
          <a:lstStyle/>
          <a:p>
            <a:r>
              <a:rPr lang="en-US" sz="1200" b="1" dirty="0" smtClean="0"/>
              <a:t>if </a:t>
            </a:r>
            <a:r>
              <a:rPr lang="en-US" sz="1200" dirty="0"/>
              <a:t>month=7 </a:t>
            </a:r>
            <a:r>
              <a:rPr lang="en-US" sz="1200" b="1" dirty="0"/>
              <a:t>then</a:t>
            </a:r>
          </a:p>
          <a:p>
            <a:r>
              <a:rPr lang="en-US" sz="1200" b="1" dirty="0" smtClean="0"/>
              <a:t>writeln</a:t>
            </a:r>
            <a:r>
              <a:rPr lang="en-US" sz="1200" dirty="0"/>
              <a:t>('</a:t>
            </a:r>
            <a:r>
              <a:rPr lang="en-US" sz="1200" dirty="0" err="1"/>
              <a:t>Ioulios</a:t>
            </a:r>
            <a:r>
              <a:rPr lang="en-US" sz="1200" dirty="0" smtClean="0"/>
              <a:t>')</a:t>
            </a:r>
          </a:p>
          <a:p>
            <a:r>
              <a:rPr lang="en-US" sz="1200" b="1" dirty="0" smtClean="0"/>
              <a:t>else</a:t>
            </a:r>
            <a:endParaRPr lang="en-US" sz="1200" b="1" dirty="0"/>
          </a:p>
          <a:p>
            <a:r>
              <a:rPr lang="en-US" sz="1200" b="1" dirty="0"/>
              <a:t> </a:t>
            </a:r>
            <a:r>
              <a:rPr lang="en-US" sz="1200" b="1" dirty="0" smtClean="0"/>
              <a:t>  if </a:t>
            </a:r>
            <a:r>
              <a:rPr lang="en-US" sz="1200" dirty="0"/>
              <a:t>month=8 </a:t>
            </a:r>
            <a:r>
              <a:rPr lang="en-US" sz="1200" b="1" dirty="0" smtClean="0"/>
              <a:t>then</a:t>
            </a:r>
          </a:p>
          <a:p>
            <a:r>
              <a:rPr lang="en-US" sz="1200" b="1" dirty="0"/>
              <a:t> </a:t>
            </a:r>
            <a:r>
              <a:rPr lang="en-US" sz="1200" b="1" dirty="0" smtClean="0"/>
              <a:t>  writeln</a:t>
            </a:r>
            <a:r>
              <a:rPr lang="en-US" sz="1200" dirty="0"/>
              <a:t>('</a:t>
            </a:r>
            <a:r>
              <a:rPr lang="en-US" sz="1200" dirty="0" err="1"/>
              <a:t>Augoustos</a:t>
            </a:r>
            <a:r>
              <a:rPr lang="en-US" sz="1200" dirty="0"/>
              <a:t>')</a:t>
            </a:r>
          </a:p>
          <a:p>
            <a:r>
              <a:rPr lang="en-US" sz="1200" dirty="0"/>
              <a:t> </a:t>
            </a:r>
            <a:r>
              <a:rPr lang="en-US" sz="1200" dirty="0" smtClean="0"/>
              <a:t>  </a:t>
            </a:r>
            <a:r>
              <a:rPr lang="en-US" sz="1200" b="1" dirty="0" smtClean="0"/>
              <a:t>else</a:t>
            </a:r>
            <a:endParaRPr lang="en-US" sz="1200" b="1" dirty="0"/>
          </a:p>
          <a:p>
            <a:r>
              <a:rPr lang="en-US" sz="1200" b="1" dirty="0"/>
              <a:t> </a:t>
            </a:r>
            <a:r>
              <a:rPr lang="en-US" sz="1200" b="1" dirty="0" smtClean="0"/>
              <a:t>      if </a:t>
            </a:r>
            <a:r>
              <a:rPr lang="en-US" sz="1200" dirty="0"/>
              <a:t>month=9 </a:t>
            </a:r>
            <a:r>
              <a:rPr lang="en-US" sz="1200" b="1" dirty="0"/>
              <a:t>then</a:t>
            </a:r>
          </a:p>
          <a:p>
            <a:r>
              <a:rPr lang="en-US" sz="1200" b="1" dirty="0"/>
              <a:t> </a:t>
            </a:r>
            <a:r>
              <a:rPr lang="en-US" sz="1200" b="1" dirty="0" smtClean="0"/>
              <a:t>      writeln</a:t>
            </a:r>
            <a:r>
              <a:rPr lang="en-US" sz="1200" dirty="0"/>
              <a:t>('</a:t>
            </a:r>
            <a:r>
              <a:rPr lang="en-US" sz="1200" dirty="0" err="1"/>
              <a:t>Septemvrios</a:t>
            </a:r>
            <a:r>
              <a:rPr lang="en-US" sz="1200" dirty="0"/>
              <a:t>')</a:t>
            </a:r>
          </a:p>
          <a:p>
            <a:r>
              <a:rPr lang="en-US" sz="1200" dirty="0"/>
              <a:t> </a:t>
            </a:r>
            <a:r>
              <a:rPr lang="en-US" sz="1200" dirty="0" smtClean="0"/>
              <a:t>       </a:t>
            </a:r>
            <a:r>
              <a:rPr lang="en-US" sz="1200" b="1" dirty="0" smtClean="0"/>
              <a:t>else</a:t>
            </a:r>
            <a:endParaRPr lang="en-US" sz="1200" b="1" dirty="0"/>
          </a:p>
          <a:p>
            <a:r>
              <a:rPr lang="en-US" sz="1200" b="1" dirty="0"/>
              <a:t> </a:t>
            </a:r>
            <a:r>
              <a:rPr lang="en-US" sz="1200" b="1" dirty="0" smtClean="0"/>
              <a:t>          if </a:t>
            </a:r>
            <a:r>
              <a:rPr lang="en-US" sz="1200" dirty="0" smtClean="0"/>
              <a:t>month=10 </a:t>
            </a:r>
            <a:r>
              <a:rPr lang="en-US" sz="1200" b="1" dirty="0" smtClean="0"/>
              <a:t>then</a:t>
            </a:r>
          </a:p>
          <a:p>
            <a:r>
              <a:rPr lang="en-US" sz="1200" b="1" dirty="0"/>
              <a:t> </a:t>
            </a:r>
            <a:r>
              <a:rPr lang="en-US" sz="1200" b="1" dirty="0" smtClean="0"/>
              <a:t>          writeln</a:t>
            </a:r>
            <a:r>
              <a:rPr lang="en-US" sz="1200" dirty="0" smtClean="0"/>
              <a:t>('</a:t>
            </a:r>
            <a:r>
              <a:rPr lang="en-US" sz="1200" dirty="0" err="1" smtClean="0"/>
              <a:t>Oktwvrios</a:t>
            </a:r>
            <a:r>
              <a:rPr lang="en-US" sz="1200" dirty="0" smtClean="0"/>
              <a:t>')</a:t>
            </a:r>
          </a:p>
          <a:p>
            <a:r>
              <a:rPr lang="en-US" sz="1200" dirty="0"/>
              <a:t> </a:t>
            </a:r>
            <a:r>
              <a:rPr lang="en-US" sz="1200" dirty="0" smtClean="0"/>
              <a:t>           </a:t>
            </a:r>
            <a:r>
              <a:rPr lang="en-US" sz="1200" b="1" dirty="0" smtClean="0"/>
              <a:t>else</a:t>
            </a:r>
          </a:p>
          <a:p>
            <a:r>
              <a:rPr lang="en-US" sz="1200" b="1" dirty="0"/>
              <a:t> </a:t>
            </a:r>
            <a:r>
              <a:rPr lang="en-US" sz="1200" b="1" dirty="0" smtClean="0"/>
              <a:t>              if </a:t>
            </a:r>
            <a:r>
              <a:rPr lang="en-US" sz="1200" dirty="0" smtClean="0"/>
              <a:t>month=11 </a:t>
            </a:r>
            <a:r>
              <a:rPr lang="en-US" sz="1200" b="1" dirty="0" smtClean="0"/>
              <a:t>then</a:t>
            </a:r>
          </a:p>
          <a:p>
            <a:r>
              <a:rPr lang="en-US" sz="1200" b="1" dirty="0"/>
              <a:t>	</a:t>
            </a:r>
            <a:r>
              <a:rPr lang="en-US" sz="1200" b="1" dirty="0" smtClean="0"/>
              <a:t>writeln</a:t>
            </a:r>
            <a:r>
              <a:rPr lang="en-US" sz="1200" dirty="0"/>
              <a:t>('</a:t>
            </a:r>
            <a:r>
              <a:rPr lang="en-US" sz="1200" dirty="0" err="1"/>
              <a:t>Noemvrios</a:t>
            </a:r>
            <a:r>
              <a:rPr lang="en-US" sz="1200" dirty="0"/>
              <a:t>')</a:t>
            </a:r>
          </a:p>
          <a:p>
            <a:r>
              <a:rPr lang="en-US" sz="1200" dirty="0"/>
              <a:t>	</a:t>
            </a:r>
            <a:r>
              <a:rPr lang="en-US" sz="1200" b="1" dirty="0" smtClean="0"/>
              <a:t>else</a:t>
            </a:r>
            <a:endParaRPr lang="en-US" sz="1200" b="1" dirty="0"/>
          </a:p>
          <a:p>
            <a:r>
              <a:rPr lang="en-US" sz="1200" b="1" dirty="0"/>
              <a:t> </a:t>
            </a:r>
            <a:r>
              <a:rPr lang="en-US" sz="1200" b="1" dirty="0" smtClean="0"/>
              <a:t>                if </a:t>
            </a:r>
            <a:r>
              <a:rPr lang="en-US" sz="1200" dirty="0"/>
              <a:t>month=12 </a:t>
            </a:r>
            <a:r>
              <a:rPr lang="en-US" sz="1200" b="1" dirty="0"/>
              <a:t>then</a:t>
            </a:r>
          </a:p>
          <a:p>
            <a:r>
              <a:rPr lang="en-US" sz="1200" b="1" dirty="0"/>
              <a:t> </a:t>
            </a:r>
            <a:r>
              <a:rPr lang="en-US" sz="1200" b="1" dirty="0" smtClean="0"/>
              <a:t>                writeln</a:t>
            </a:r>
            <a:r>
              <a:rPr lang="en-US" sz="1200" dirty="0"/>
              <a:t>('</a:t>
            </a:r>
            <a:r>
              <a:rPr lang="en-US" sz="1200" dirty="0" err="1"/>
              <a:t>Dekemvrios</a:t>
            </a:r>
            <a:r>
              <a:rPr lang="en-US" sz="1200" dirty="0"/>
              <a:t>')</a:t>
            </a:r>
          </a:p>
          <a:p>
            <a:r>
              <a:rPr lang="en-US" sz="1200" b="1" dirty="0"/>
              <a:t>end.							</a:t>
            </a:r>
            <a:endParaRPr lang="el-GR" sz="900" dirty="0" smtClean="0">
              <a:solidFill>
                <a:schemeClr val="bg1"/>
              </a:solidFill>
            </a:endParaRPr>
          </a:p>
        </p:txBody>
      </p:sp>
    </p:spTree>
    <p:extLst>
      <p:ext uri="{BB962C8B-B14F-4D97-AF65-F5344CB8AC3E}">
        <p14:creationId xmlns:p14="http://schemas.microsoft.com/office/powerpoint/2010/main" val="339732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l-GR" sz="2800" b="1" dirty="0" smtClean="0"/>
              <a:t>1</a:t>
            </a:r>
            <a:r>
              <a:rPr lang="en-US" sz="2800" b="1" smtClean="0"/>
              <a:t>2</a:t>
            </a:r>
            <a:r>
              <a:rPr lang="el-GR" sz="2800" b="1" smtClean="0"/>
              <a:t>:</a:t>
            </a:r>
            <a:r>
              <a:rPr lang="en-US" sz="2800" b="1" dirty="0" smtClean="0"/>
              <a:t> </a:t>
            </a:r>
            <a:r>
              <a:rPr lang="el-GR" sz="2800" dirty="0" smtClean="0"/>
              <a:t>Ασκήσεις </a:t>
            </a:r>
            <a:r>
              <a:rPr lang="el-GR" sz="2800" dirty="0"/>
              <a:t>Επανάληψης </a:t>
            </a:r>
            <a:r>
              <a:rPr lang="el-GR" sz="2800" dirty="0" smtClean="0"/>
              <a:t>Β’</a:t>
            </a: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9</a:t>
            </a:r>
            <a:r>
              <a:rPr lang="el-GR" baseline="-25000" dirty="0" smtClean="0"/>
              <a:t>/14</a:t>
            </a:r>
            <a:endParaRPr lang="el-GR" baseline="-25000" dirty="0"/>
          </a:p>
        </p:txBody>
      </p:sp>
      <p:sp>
        <p:nvSpPr>
          <p:cNvPr id="3" name="Θέση περιεχομένου 2"/>
          <p:cNvSpPr>
            <a:spLocks noGrp="1"/>
          </p:cNvSpPr>
          <p:nvPr>
            <p:ph idx="1"/>
          </p:nvPr>
        </p:nvSpPr>
        <p:spPr>
          <a:xfrm>
            <a:off x="457200" y="1333500"/>
            <a:ext cx="2962672" cy="4188296"/>
          </a:xfrm>
        </p:spPr>
        <p:txBody>
          <a:bodyPr>
            <a:normAutofit fontScale="92500" lnSpcReduction="20000"/>
          </a:bodyPr>
          <a:lstStyle/>
          <a:p>
            <a:pPr marL="0" lvl="0" indent="0">
              <a:buNone/>
            </a:pPr>
            <a:r>
              <a:rPr lang="el-GR" sz="2400" dirty="0"/>
              <a:t>Να γραφεί το παρακάτω τμήμα προγράμματος χρησιμοποιώντας το βρόχο </a:t>
            </a:r>
            <a:r>
              <a:rPr lang="en-US" sz="2400" b="1" dirty="0"/>
              <a:t>while</a:t>
            </a:r>
          </a:p>
          <a:p>
            <a:pPr marL="400050" lvl="1" indent="0">
              <a:buNone/>
            </a:pPr>
            <a:r>
              <a:rPr lang="en-US" sz="2000" dirty="0"/>
              <a:t>x:=1;</a:t>
            </a:r>
          </a:p>
          <a:p>
            <a:pPr marL="400050" lvl="1" indent="0">
              <a:buNone/>
            </a:pPr>
            <a:r>
              <a:rPr lang="en-US" sz="2000" dirty="0"/>
              <a:t>y:=2;</a:t>
            </a:r>
          </a:p>
          <a:p>
            <a:pPr marL="400050" lvl="1" indent="0">
              <a:buNone/>
            </a:pPr>
            <a:r>
              <a:rPr lang="en-US" sz="2000" b="1" dirty="0"/>
              <a:t>for </a:t>
            </a:r>
            <a:r>
              <a:rPr lang="en-US" sz="2000" dirty="0"/>
              <a:t>i:=1 </a:t>
            </a:r>
            <a:r>
              <a:rPr lang="en-US" sz="2000" b="1" dirty="0"/>
              <a:t>to </a:t>
            </a:r>
            <a:r>
              <a:rPr lang="en-US" sz="2000" dirty="0"/>
              <a:t>5</a:t>
            </a:r>
            <a:r>
              <a:rPr lang="en-US" sz="2000" b="1" dirty="0"/>
              <a:t> do</a:t>
            </a:r>
          </a:p>
          <a:p>
            <a:pPr marL="400050" lvl="1" indent="0">
              <a:buNone/>
            </a:pPr>
            <a:r>
              <a:rPr lang="en-US" sz="2000" b="1" dirty="0"/>
              <a:t>	begin</a:t>
            </a:r>
          </a:p>
          <a:p>
            <a:pPr marL="400050" lvl="1" indent="0">
              <a:buNone/>
            </a:pPr>
            <a:r>
              <a:rPr lang="en-US" sz="2000" b="1" dirty="0"/>
              <a:t>	   </a:t>
            </a:r>
            <a:r>
              <a:rPr lang="en-US" sz="2000" dirty="0"/>
              <a:t>x:=x+2;</a:t>
            </a:r>
          </a:p>
          <a:p>
            <a:pPr marL="400050" lvl="1" indent="0">
              <a:buNone/>
            </a:pPr>
            <a:r>
              <a:rPr lang="en-US" sz="2000" dirty="0"/>
              <a:t>	   y:=y-2;</a:t>
            </a:r>
          </a:p>
          <a:p>
            <a:pPr marL="400050" lvl="1" indent="0">
              <a:buNone/>
            </a:pPr>
            <a:r>
              <a:rPr lang="en-US" sz="2000" b="1" dirty="0"/>
              <a:t>	end;</a:t>
            </a:r>
            <a:endParaRPr lang="el-GR" sz="20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6" name="6 - Διάγραμμα ροής: Έξοδος σε εκτυπωτή"/>
          <p:cNvSpPr/>
          <p:nvPr/>
        </p:nvSpPr>
        <p:spPr>
          <a:xfrm>
            <a:off x="3491880" y="1333500"/>
            <a:ext cx="4267200" cy="296416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pPr lvl="0"/>
            <a:r>
              <a:rPr lang="en-US" sz="2000" dirty="0" smtClean="0"/>
              <a:t>i:=1;</a:t>
            </a:r>
          </a:p>
          <a:p>
            <a:pPr lvl="0"/>
            <a:r>
              <a:rPr lang="en-US" sz="2000" dirty="0" smtClean="0"/>
              <a:t>x</a:t>
            </a:r>
            <a:r>
              <a:rPr lang="en-US" sz="2000" dirty="0"/>
              <a:t>:=1;</a:t>
            </a:r>
          </a:p>
          <a:p>
            <a:pPr lvl="0"/>
            <a:r>
              <a:rPr lang="en-US" sz="2000" dirty="0"/>
              <a:t>y:=2;</a:t>
            </a:r>
          </a:p>
          <a:p>
            <a:pPr lvl="0"/>
            <a:r>
              <a:rPr lang="en-US" sz="2000" b="1" dirty="0"/>
              <a:t>w</a:t>
            </a:r>
            <a:r>
              <a:rPr lang="en-US" sz="2000" b="1" dirty="0" smtClean="0"/>
              <a:t>hile </a:t>
            </a:r>
            <a:r>
              <a:rPr lang="en-US" sz="2000" dirty="0" err="1" smtClean="0"/>
              <a:t>i</a:t>
            </a:r>
            <a:r>
              <a:rPr lang="en-US" sz="2000" dirty="0" smtClean="0"/>
              <a:t>&lt;6</a:t>
            </a:r>
            <a:r>
              <a:rPr lang="en-US" sz="2000" b="1" dirty="0" smtClean="0"/>
              <a:t> </a:t>
            </a:r>
            <a:r>
              <a:rPr lang="en-US" sz="2000" b="1" dirty="0"/>
              <a:t>do</a:t>
            </a:r>
          </a:p>
          <a:p>
            <a:pPr lvl="0"/>
            <a:r>
              <a:rPr lang="en-US" sz="2000" b="1" dirty="0"/>
              <a:t>	begin</a:t>
            </a:r>
          </a:p>
          <a:p>
            <a:pPr lvl="0"/>
            <a:r>
              <a:rPr lang="en-US" sz="2000" b="1" dirty="0"/>
              <a:t>	   </a:t>
            </a:r>
            <a:r>
              <a:rPr lang="en-US" sz="2000" dirty="0"/>
              <a:t>x:=x+2;</a:t>
            </a:r>
          </a:p>
          <a:p>
            <a:pPr lvl="0"/>
            <a:r>
              <a:rPr lang="en-US" sz="2000" dirty="0"/>
              <a:t>	   y:=y-2</a:t>
            </a:r>
            <a:r>
              <a:rPr lang="en-US" sz="2000" dirty="0" smtClean="0"/>
              <a:t>;</a:t>
            </a:r>
          </a:p>
          <a:p>
            <a:pPr lvl="0"/>
            <a:r>
              <a:rPr lang="en-US" sz="2000" dirty="0" smtClean="0"/>
              <a:t>	    i:=i+1;</a:t>
            </a:r>
            <a:endParaRPr lang="en-US" sz="2000" dirty="0"/>
          </a:p>
          <a:p>
            <a:pPr lvl="0"/>
            <a:r>
              <a:rPr lang="en-US" sz="2000" b="1" dirty="0"/>
              <a:t>	end;</a:t>
            </a:r>
            <a:endParaRPr lang="el-GR" sz="2000" b="1" dirty="0"/>
          </a:p>
          <a:p>
            <a:pPr marL="0" lvl="1"/>
            <a:r>
              <a:rPr lang="en-US" sz="2000" dirty="0" smtClean="0"/>
              <a:t>.</a:t>
            </a:r>
            <a:endParaRPr lang="el-GR" sz="2000" dirty="0"/>
          </a:p>
        </p:txBody>
      </p:sp>
    </p:spTree>
    <p:extLst>
      <p:ext uri="{BB962C8B-B14F-4D97-AF65-F5344CB8AC3E}">
        <p14:creationId xmlns:p14="http://schemas.microsoft.com/office/powerpoint/2010/main" val="11558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10</a:t>
            </a:r>
            <a:r>
              <a:rPr lang="el-GR" baseline="-25000" dirty="0" smtClean="0"/>
              <a:t>/14</a:t>
            </a:r>
            <a:endParaRPr lang="el-GR" baseline="-25000" dirty="0"/>
          </a:p>
        </p:txBody>
      </p:sp>
      <p:sp>
        <p:nvSpPr>
          <p:cNvPr id="3" name="Θέση περιεχομένου 2"/>
          <p:cNvSpPr>
            <a:spLocks noGrp="1"/>
          </p:cNvSpPr>
          <p:nvPr>
            <p:ph idx="1"/>
          </p:nvPr>
        </p:nvSpPr>
        <p:spPr>
          <a:xfrm>
            <a:off x="457200" y="1333500"/>
            <a:ext cx="2962672" cy="4188296"/>
          </a:xfrm>
        </p:spPr>
        <p:txBody>
          <a:bodyPr>
            <a:normAutofit fontScale="70000" lnSpcReduction="20000"/>
          </a:bodyPr>
          <a:lstStyle/>
          <a:p>
            <a:pPr marL="0" indent="0">
              <a:buNone/>
            </a:pPr>
            <a:r>
              <a:rPr lang="el-GR" dirty="0"/>
              <a:t>Δημιουργήστε ένα πρόγραμμα σε </a:t>
            </a:r>
            <a:r>
              <a:rPr lang="en-US" dirty="0"/>
              <a:t> Pascal </a:t>
            </a:r>
            <a:r>
              <a:rPr lang="el-GR" dirty="0"/>
              <a:t>το οποίο να εμφανίζει στην οθόνη το τρίγωνο αστεριών:</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a:p>
            <a:pPr marL="0" indent="0">
              <a:buNone/>
            </a:pPr>
            <a:r>
              <a:rPr lang="el-GR" sz="1300" b="1"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7" name="6 - Διάγραμμα ροής: Έξοδος σε εκτυπωτή"/>
          <p:cNvSpPr/>
          <p:nvPr/>
        </p:nvSpPr>
        <p:spPr>
          <a:xfrm>
            <a:off x="3563888" y="1333500"/>
            <a:ext cx="4267200" cy="354022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pPr marL="0" lvl="1"/>
            <a:r>
              <a:rPr lang="en-US" dirty="0"/>
              <a:t>program </a:t>
            </a:r>
            <a:r>
              <a:rPr lang="en-US" dirty="0" err="1" smtClean="0"/>
              <a:t>askhsh</a:t>
            </a:r>
            <a:r>
              <a:rPr lang="el-GR" dirty="0" smtClean="0"/>
              <a:t>2</a:t>
            </a:r>
            <a:r>
              <a:rPr lang="en-US" dirty="0" smtClean="0"/>
              <a:t>;</a:t>
            </a:r>
            <a:endParaRPr lang="en-US" dirty="0"/>
          </a:p>
          <a:p>
            <a:pPr marL="0" lvl="1"/>
            <a:r>
              <a:rPr lang="en-US" dirty="0"/>
              <a:t>var </a:t>
            </a:r>
            <a:r>
              <a:rPr lang="en-US" dirty="0" err="1"/>
              <a:t>i,j:integer</a:t>
            </a:r>
            <a:r>
              <a:rPr lang="en-US" dirty="0"/>
              <a:t>;</a:t>
            </a:r>
          </a:p>
          <a:p>
            <a:pPr marL="0" lvl="1"/>
            <a:r>
              <a:rPr lang="en-US" dirty="0"/>
              <a:t>begin</a:t>
            </a:r>
          </a:p>
          <a:p>
            <a:pPr marL="0" lvl="1"/>
            <a:r>
              <a:rPr lang="en-US" dirty="0"/>
              <a:t>i:=0;</a:t>
            </a:r>
          </a:p>
          <a:p>
            <a:pPr marL="0" lvl="1"/>
            <a:r>
              <a:rPr lang="en-US" dirty="0"/>
              <a:t>j:=0;</a:t>
            </a:r>
          </a:p>
          <a:p>
            <a:pPr marL="0" lvl="1"/>
            <a:r>
              <a:rPr lang="en-US" b="1" dirty="0"/>
              <a:t>for i:=0 to 8 do</a:t>
            </a:r>
          </a:p>
          <a:p>
            <a:pPr marL="457200" lvl="2"/>
            <a:r>
              <a:rPr lang="en-US" b="1" dirty="0"/>
              <a:t>begin</a:t>
            </a:r>
          </a:p>
          <a:p>
            <a:pPr marL="457200" lvl="2"/>
            <a:r>
              <a:rPr lang="en-US" dirty="0"/>
              <a:t>for j:=0 to </a:t>
            </a:r>
            <a:r>
              <a:rPr lang="en-US" dirty="0" err="1"/>
              <a:t>i</a:t>
            </a:r>
            <a:r>
              <a:rPr lang="en-US" dirty="0"/>
              <a:t> do</a:t>
            </a:r>
          </a:p>
          <a:p>
            <a:pPr marL="457200" lvl="2"/>
            <a:r>
              <a:rPr lang="en-US" dirty="0"/>
              <a:t>write('*');</a:t>
            </a:r>
          </a:p>
          <a:p>
            <a:pPr marL="457200" lvl="2"/>
            <a:r>
              <a:rPr lang="en-US" dirty="0"/>
              <a:t>writeln;</a:t>
            </a:r>
          </a:p>
          <a:p>
            <a:pPr marL="457200" lvl="2"/>
            <a:r>
              <a:rPr lang="en-US" b="1" dirty="0"/>
              <a:t>end;</a:t>
            </a:r>
          </a:p>
          <a:p>
            <a:pPr marL="0" lvl="1"/>
            <a:r>
              <a:rPr lang="en-US" dirty="0"/>
              <a:t>end.</a:t>
            </a:r>
            <a:endParaRPr lang="el-GR" dirty="0"/>
          </a:p>
        </p:txBody>
      </p:sp>
    </p:spTree>
    <p:extLst>
      <p:ext uri="{BB962C8B-B14F-4D97-AF65-F5344CB8AC3E}">
        <p14:creationId xmlns:p14="http://schemas.microsoft.com/office/powerpoint/2010/main" val="26532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11</a:t>
            </a:r>
            <a:r>
              <a:rPr lang="el-GR" baseline="-25000" dirty="0" smtClean="0"/>
              <a:t>/14</a:t>
            </a:r>
            <a:endParaRPr lang="el-GR" baseline="-25000" dirty="0"/>
          </a:p>
        </p:txBody>
      </p:sp>
      <p:sp>
        <p:nvSpPr>
          <p:cNvPr id="3" name="Θέση περιεχομένου 2"/>
          <p:cNvSpPr>
            <a:spLocks noGrp="1"/>
          </p:cNvSpPr>
          <p:nvPr>
            <p:ph idx="1"/>
          </p:nvPr>
        </p:nvSpPr>
        <p:spPr>
          <a:xfrm>
            <a:off x="457200" y="1333500"/>
            <a:ext cx="2962672" cy="4188296"/>
          </a:xfrm>
        </p:spPr>
        <p:txBody>
          <a:bodyPr>
            <a:normAutofit fontScale="70000" lnSpcReduction="20000"/>
          </a:bodyPr>
          <a:lstStyle/>
          <a:p>
            <a:pPr marL="0" lvl="0" indent="0">
              <a:buNone/>
            </a:pPr>
            <a:r>
              <a:rPr lang="el-GR" dirty="0"/>
              <a:t>Να γραφεί πρόγραμμα με το οποίο </a:t>
            </a:r>
            <a:r>
              <a:rPr lang="el-GR" dirty="0" smtClean="0"/>
              <a:t>ο </a:t>
            </a:r>
            <a:r>
              <a:rPr lang="el-GR" dirty="0"/>
              <a:t>χρήστης θα εισάγει μια ακέραια τιμή </a:t>
            </a:r>
            <a:r>
              <a:rPr lang="en-US" dirty="0"/>
              <a:t>n </a:t>
            </a:r>
            <a:r>
              <a:rPr lang="el-GR" dirty="0"/>
              <a:t>και στην οθόνη θα εμφανίζεται η εξής έξοδος:</a:t>
            </a:r>
          </a:p>
          <a:p>
            <a:pPr marL="0" lvl="0" indent="0">
              <a:buNone/>
            </a:pPr>
            <a:r>
              <a:rPr lang="en-US" dirty="0"/>
              <a:t>1</a:t>
            </a:r>
          </a:p>
          <a:p>
            <a:pPr marL="0" lvl="0" indent="0">
              <a:buNone/>
            </a:pPr>
            <a:r>
              <a:rPr lang="en-US" dirty="0"/>
              <a:t>2 2</a:t>
            </a:r>
          </a:p>
          <a:p>
            <a:pPr marL="0" lvl="0" indent="0">
              <a:buNone/>
            </a:pPr>
            <a:r>
              <a:rPr lang="en-US" dirty="0"/>
              <a:t>3 3 3 </a:t>
            </a:r>
          </a:p>
          <a:p>
            <a:pPr marL="0" lvl="0" indent="0">
              <a:buNone/>
            </a:pPr>
            <a:r>
              <a:rPr lang="en-US" dirty="0"/>
              <a:t>4 4 4 4</a:t>
            </a:r>
          </a:p>
          <a:p>
            <a:pPr marL="0" lvl="0" indent="0">
              <a:buNone/>
            </a:pPr>
            <a:r>
              <a:rPr lang="el-GR" dirty="0"/>
              <a:t>5 5 5 5 5 </a:t>
            </a:r>
            <a:r>
              <a:rPr lang="el-GR" dirty="0" err="1"/>
              <a:t>κ.ο.κ.</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6" name="6 - Διάγραμμα ροής: Έξοδος σε εκτυπωτή"/>
          <p:cNvSpPr/>
          <p:nvPr/>
        </p:nvSpPr>
        <p:spPr>
          <a:xfrm>
            <a:off x="3419872" y="1417340"/>
            <a:ext cx="4267200" cy="410445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t>program </a:t>
            </a:r>
            <a:r>
              <a:rPr lang="en-US" b="1" dirty="0" err="1" smtClean="0"/>
              <a:t>askhsh</a:t>
            </a:r>
            <a:r>
              <a:rPr lang="el-GR" b="1" dirty="0" smtClean="0"/>
              <a:t>3</a:t>
            </a:r>
            <a:r>
              <a:rPr lang="en-US" dirty="0" smtClean="0"/>
              <a:t>(</a:t>
            </a:r>
            <a:r>
              <a:rPr lang="en-US" dirty="0" err="1" smtClean="0"/>
              <a:t>input,output</a:t>
            </a:r>
            <a:r>
              <a:rPr lang="en-US" dirty="0"/>
              <a:t>);</a:t>
            </a:r>
          </a:p>
          <a:p>
            <a:r>
              <a:rPr lang="sv-SE" b="1" dirty="0"/>
              <a:t>var </a:t>
            </a:r>
            <a:r>
              <a:rPr lang="sv-SE" dirty="0"/>
              <a:t>i, j, n: </a:t>
            </a:r>
            <a:r>
              <a:rPr lang="sv-SE" b="1" dirty="0"/>
              <a:t>integer</a:t>
            </a:r>
            <a:r>
              <a:rPr lang="sv-SE" dirty="0"/>
              <a:t>;</a:t>
            </a:r>
          </a:p>
          <a:p>
            <a:r>
              <a:rPr lang="en-US" b="1" dirty="0"/>
              <a:t>begin</a:t>
            </a:r>
          </a:p>
          <a:p>
            <a:r>
              <a:rPr lang="en-US" b="1" dirty="0"/>
              <a:t>repeat</a:t>
            </a:r>
          </a:p>
          <a:p>
            <a:r>
              <a:rPr lang="en-US" b="1" dirty="0"/>
              <a:t>writeln</a:t>
            </a:r>
            <a:r>
              <a:rPr lang="en-US" dirty="0"/>
              <a:t>(' </a:t>
            </a:r>
            <a:r>
              <a:rPr lang="en-US" dirty="0" err="1"/>
              <a:t>Dwse</a:t>
            </a:r>
            <a:r>
              <a:rPr lang="en-US" dirty="0"/>
              <a:t> </a:t>
            </a:r>
            <a:r>
              <a:rPr lang="en-US" dirty="0" err="1"/>
              <a:t>ena</a:t>
            </a:r>
            <a:r>
              <a:rPr lang="en-US" dirty="0"/>
              <a:t> </a:t>
            </a:r>
            <a:r>
              <a:rPr lang="en-US" dirty="0" err="1"/>
              <a:t>thetiko</a:t>
            </a:r>
            <a:r>
              <a:rPr lang="en-US" dirty="0"/>
              <a:t> </a:t>
            </a:r>
            <a:r>
              <a:rPr lang="en-US" dirty="0" err="1"/>
              <a:t>akeraio</a:t>
            </a:r>
            <a:r>
              <a:rPr lang="en-US" dirty="0"/>
              <a:t>: ');</a:t>
            </a:r>
          </a:p>
          <a:p>
            <a:r>
              <a:rPr lang="en-US" b="1" dirty="0"/>
              <a:t>readln</a:t>
            </a:r>
            <a:r>
              <a:rPr lang="en-US" dirty="0"/>
              <a:t>(n);</a:t>
            </a:r>
          </a:p>
          <a:p>
            <a:r>
              <a:rPr lang="en-US" b="1" dirty="0"/>
              <a:t>until</a:t>
            </a:r>
            <a:r>
              <a:rPr lang="en-US" dirty="0"/>
              <a:t>(n&gt;0);</a:t>
            </a:r>
          </a:p>
          <a:p>
            <a:r>
              <a:rPr lang="pt-BR" b="1" dirty="0"/>
              <a:t>for </a:t>
            </a:r>
            <a:r>
              <a:rPr lang="pt-BR" dirty="0"/>
              <a:t>i:=1 </a:t>
            </a:r>
            <a:r>
              <a:rPr lang="pt-BR" b="1" dirty="0"/>
              <a:t>to </a:t>
            </a:r>
            <a:r>
              <a:rPr lang="pt-BR" dirty="0"/>
              <a:t>n </a:t>
            </a:r>
            <a:r>
              <a:rPr lang="pt-BR" b="1" dirty="0"/>
              <a:t>do</a:t>
            </a:r>
          </a:p>
          <a:p>
            <a:r>
              <a:rPr lang="en-US" b="1" dirty="0"/>
              <a:t>	begin</a:t>
            </a:r>
          </a:p>
          <a:p>
            <a:r>
              <a:rPr lang="pl-PL" b="1" dirty="0"/>
              <a:t>	for </a:t>
            </a:r>
            <a:r>
              <a:rPr lang="pl-PL" dirty="0"/>
              <a:t>j:=1 </a:t>
            </a:r>
            <a:r>
              <a:rPr lang="pl-PL" b="1" dirty="0"/>
              <a:t>to </a:t>
            </a:r>
            <a:r>
              <a:rPr lang="pl-PL" dirty="0"/>
              <a:t>i </a:t>
            </a:r>
            <a:r>
              <a:rPr lang="pl-PL" b="1" dirty="0"/>
              <a:t>do</a:t>
            </a:r>
          </a:p>
          <a:p>
            <a:r>
              <a:rPr lang="en-US" b="1" dirty="0"/>
              <a:t>	write</a:t>
            </a:r>
            <a:r>
              <a:rPr lang="en-US" dirty="0"/>
              <a:t>(i:3);</a:t>
            </a:r>
          </a:p>
          <a:p>
            <a:r>
              <a:rPr lang="en-US" dirty="0"/>
              <a:t>	writeln;</a:t>
            </a:r>
          </a:p>
          <a:p>
            <a:r>
              <a:rPr lang="en-US" dirty="0"/>
              <a:t>	</a:t>
            </a:r>
            <a:r>
              <a:rPr lang="en-US" b="1" dirty="0"/>
              <a:t>end </a:t>
            </a:r>
          </a:p>
          <a:p>
            <a:r>
              <a:rPr lang="en-US" b="1" dirty="0"/>
              <a:t>end.</a:t>
            </a:r>
            <a:endParaRPr lang="el-GR" dirty="0"/>
          </a:p>
        </p:txBody>
      </p:sp>
    </p:spTree>
    <p:extLst>
      <p:ext uri="{BB962C8B-B14F-4D97-AF65-F5344CB8AC3E}">
        <p14:creationId xmlns:p14="http://schemas.microsoft.com/office/powerpoint/2010/main" val="15656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12</a:t>
            </a:r>
            <a:r>
              <a:rPr lang="el-GR" baseline="-25000" dirty="0" smtClean="0"/>
              <a:t>/14</a:t>
            </a:r>
            <a:r>
              <a:rPr lang="en-US" baseline="-25000" dirty="0" smtClean="0"/>
              <a:t>-1</a:t>
            </a:r>
            <a:endParaRPr lang="el-GR" baseline="-25000" dirty="0"/>
          </a:p>
        </p:txBody>
      </p:sp>
      <p:sp>
        <p:nvSpPr>
          <p:cNvPr id="3" name="Θέση περιεχομένου 2"/>
          <p:cNvSpPr>
            <a:spLocks noGrp="1"/>
          </p:cNvSpPr>
          <p:nvPr>
            <p:ph idx="1"/>
          </p:nvPr>
        </p:nvSpPr>
        <p:spPr>
          <a:xfrm>
            <a:off x="457200" y="1333500"/>
            <a:ext cx="8229600" cy="4188296"/>
          </a:xfrm>
        </p:spPr>
        <p:txBody>
          <a:bodyPr>
            <a:normAutofit fontScale="77500" lnSpcReduction="20000"/>
          </a:bodyPr>
          <a:lstStyle/>
          <a:p>
            <a:pPr marL="0" lvl="0" indent="0">
              <a:buNone/>
            </a:pPr>
            <a:r>
              <a:rPr lang="el-GR" sz="2600" dirty="0"/>
              <a:t>Να γίνει πρόγραμμα το οποίο να ζητάει διαδοχικά τους βαθμούς 20 φοιτητών σε ένα μάθημα και να εμφανίζει το βαθμό του καλύτερου φοιτητή, το μέσο όρο των φοιτητών καθώς και το πλήθος των φοιτητών που αρίστευσαν. Ένα φοιτητής θεωρείται ότι έχει αριστεύσει αν έχει βαθμό μεγαλύτερο ή ίσο του 9. Το πρόγραμμα πρέπει να ελέγχει αν οι βαθμοί που δίνει ο χρήστης παίρνουν τιμές από 0 μέχρι 10</a:t>
            </a:r>
            <a:r>
              <a:rPr lang="el-GR" sz="2600" dirty="0" smtClean="0"/>
              <a:t>.</a:t>
            </a:r>
            <a:endParaRPr lang="en-US" sz="2600" dirty="0" smtClean="0"/>
          </a:p>
          <a:p>
            <a:pPr marL="0" indent="0">
              <a:buNone/>
            </a:pPr>
            <a:r>
              <a:rPr lang="el-GR" sz="2100" b="1" dirty="0"/>
              <a:t>Οδηγίες</a:t>
            </a:r>
          </a:p>
          <a:p>
            <a:pPr marL="285750" indent="-285750"/>
            <a:r>
              <a:rPr lang="el-GR" sz="2000" dirty="0"/>
              <a:t>Εδώ χρειαζόμαστε μια επαναληπτική δομή για να εισάγει ο χρήστης τους 20 βαθμούς  </a:t>
            </a:r>
          </a:p>
          <a:p>
            <a:pPr marL="285750" indent="-285750"/>
            <a:r>
              <a:rPr lang="el-GR" sz="2000" dirty="0"/>
              <a:t>Μια ένθετη επαναληπτική δομή ή την εντολή </a:t>
            </a:r>
            <a:r>
              <a:rPr lang="en-US" sz="2000" b="1" dirty="0"/>
              <a:t>if </a:t>
            </a:r>
            <a:r>
              <a:rPr lang="el-GR" sz="2000" dirty="0"/>
              <a:t>για να ελέγχει το πρόγραμμα αν ο χρήστης εισάγει αποδεκτά δεδομένα</a:t>
            </a:r>
          </a:p>
          <a:p>
            <a:pPr marL="285750" indent="-285750"/>
            <a:r>
              <a:rPr lang="el-GR" sz="2000" dirty="0"/>
              <a:t>Για τον έλεγχο των δεδομένων προτιμούμε το βρόχο </a:t>
            </a:r>
            <a:r>
              <a:rPr lang="en-US" sz="2000" b="1" dirty="0"/>
              <a:t>while </a:t>
            </a:r>
            <a:r>
              <a:rPr lang="el-GR" sz="2000" dirty="0"/>
              <a:t>αλλά για την εισαγωγή των βαθμών από το χρήστη προτιμάμε το βρόχο </a:t>
            </a:r>
            <a:r>
              <a:rPr lang="en-US" sz="2000" b="1" dirty="0"/>
              <a:t>for </a:t>
            </a:r>
            <a:r>
              <a:rPr lang="el-GR" sz="2000" dirty="0"/>
              <a:t>γιατί εδώ γνωρίζουμε τον αριθμό των επαναλήψεων που είναι ίσος με 20</a:t>
            </a:r>
          </a:p>
          <a:p>
            <a:pPr marL="285750" indent="-285750"/>
            <a:r>
              <a:rPr lang="el-GR" sz="2000" dirty="0"/>
              <a:t>Ο βρόχος </a:t>
            </a:r>
            <a:r>
              <a:rPr lang="en-US" sz="2000" b="1" dirty="0"/>
              <a:t>while</a:t>
            </a:r>
            <a:r>
              <a:rPr lang="el-GR" sz="2000" b="1" dirty="0"/>
              <a:t> </a:t>
            </a:r>
            <a:r>
              <a:rPr lang="el-GR" sz="2000" dirty="0"/>
              <a:t>πρέπει να βρίσκεται μέσα στο </a:t>
            </a:r>
            <a:r>
              <a:rPr lang="en-US" sz="2000" b="1" dirty="0"/>
              <a:t>for </a:t>
            </a:r>
            <a:r>
              <a:rPr lang="el-GR" sz="2000" dirty="0"/>
              <a:t>γιατί πρέπει ο χρήστης αν δίνει τους βαθμούς και μετά να τους ελέγχει το πρόγραμμα αν έχει αποδεκτές τιμές</a:t>
            </a:r>
          </a:p>
          <a:p>
            <a:pPr marL="0" lvl="0" indent="0">
              <a:buNone/>
            </a:pPr>
            <a:endParaRPr lang="el-GR" sz="20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28218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12</a:t>
            </a:r>
            <a:r>
              <a:rPr lang="el-GR" baseline="-25000" dirty="0" smtClean="0"/>
              <a:t>/14</a:t>
            </a:r>
            <a:r>
              <a:rPr lang="en-US" baseline="-25000" dirty="0" smtClean="0"/>
              <a:t>-2</a:t>
            </a:r>
            <a:endParaRPr lang="el-GR" baseline="-25000" dirty="0"/>
          </a:p>
        </p:txBody>
      </p:sp>
      <p:sp>
        <p:nvSpPr>
          <p:cNvPr id="3" name="Θέση περιεχομένου 2"/>
          <p:cNvSpPr>
            <a:spLocks noGrp="1"/>
          </p:cNvSpPr>
          <p:nvPr>
            <p:ph idx="1"/>
          </p:nvPr>
        </p:nvSpPr>
        <p:spPr>
          <a:xfrm>
            <a:off x="457200" y="1333500"/>
            <a:ext cx="8229600" cy="4188296"/>
          </a:xfrm>
        </p:spPr>
        <p:txBody>
          <a:bodyPr>
            <a:normAutofit fontScale="92500"/>
          </a:bodyPr>
          <a:lstStyle/>
          <a:p>
            <a:r>
              <a:rPr lang="el-GR" sz="2800" b="1" dirty="0"/>
              <a:t>Μεταβλητές</a:t>
            </a:r>
          </a:p>
          <a:p>
            <a:pPr lvl="1" indent="-342900">
              <a:buFont typeface="Wingdings" panose="05000000000000000000" pitchFamily="2" charset="2"/>
              <a:buChar char="§"/>
            </a:pPr>
            <a:r>
              <a:rPr lang="el-GR" sz="2400" dirty="0"/>
              <a:t>Σε αυτό το πρόγραμμα θα χρησιμοποιήσουμε μια μεταβλητή </a:t>
            </a:r>
            <a:r>
              <a:rPr lang="en-US" sz="2400" b="1" dirty="0"/>
              <a:t>b </a:t>
            </a:r>
            <a:r>
              <a:rPr lang="el-GR" sz="2400" b="1" dirty="0"/>
              <a:t>για το βαθμό που δίνει κάθε φορά ο χρήσης</a:t>
            </a:r>
          </a:p>
          <a:p>
            <a:pPr lvl="1" indent="-342900">
              <a:buFont typeface="Wingdings" panose="05000000000000000000" pitchFamily="2" charset="2"/>
              <a:buChar char="§"/>
            </a:pPr>
            <a:r>
              <a:rPr lang="el-GR" sz="2400" dirty="0"/>
              <a:t>Μια μεταβλητή </a:t>
            </a:r>
            <a:r>
              <a:rPr lang="en-US" sz="2400" b="1" dirty="0"/>
              <a:t>max</a:t>
            </a:r>
            <a:r>
              <a:rPr lang="en-US" sz="2400" dirty="0"/>
              <a:t> </a:t>
            </a:r>
            <a:r>
              <a:rPr lang="el-GR" sz="2400" dirty="0"/>
              <a:t>για τον καλύτερο βαθμό</a:t>
            </a:r>
          </a:p>
          <a:p>
            <a:pPr lvl="1" indent="-342900">
              <a:buFont typeface="Wingdings" panose="05000000000000000000" pitchFamily="2" charset="2"/>
              <a:buChar char="§"/>
            </a:pPr>
            <a:r>
              <a:rPr lang="el-GR" sz="2400" dirty="0"/>
              <a:t>Μια μεταβλητή </a:t>
            </a:r>
            <a:r>
              <a:rPr lang="en-US" sz="2400" b="1" dirty="0"/>
              <a:t>sum</a:t>
            </a:r>
            <a:r>
              <a:rPr lang="el-GR" sz="2400" b="1" dirty="0"/>
              <a:t> </a:t>
            </a:r>
            <a:r>
              <a:rPr lang="el-GR" sz="2400" dirty="0"/>
              <a:t>για το άθροισμα των βαθμών του φοιτητή</a:t>
            </a:r>
          </a:p>
          <a:p>
            <a:pPr lvl="1" indent="-342900">
              <a:buFont typeface="Wingdings" panose="05000000000000000000" pitchFamily="2" charset="2"/>
              <a:buChar char="§"/>
            </a:pPr>
            <a:r>
              <a:rPr lang="el-GR" sz="2400" dirty="0"/>
              <a:t>Μια μεταβλητή </a:t>
            </a:r>
            <a:r>
              <a:rPr lang="en-US" sz="2400" b="1" dirty="0"/>
              <a:t>average</a:t>
            </a:r>
            <a:r>
              <a:rPr lang="en-US" sz="2400" dirty="0"/>
              <a:t> </a:t>
            </a:r>
            <a:r>
              <a:rPr lang="el-GR" sz="2400" dirty="0"/>
              <a:t>για το μέσο όρο όλων των φοιτητών</a:t>
            </a:r>
          </a:p>
          <a:p>
            <a:pPr lvl="1" indent="-342900">
              <a:buFont typeface="Wingdings" panose="05000000000000000000" pitchFamily="2" charset="2"/>
              <a:buChar char="§"/>
            </a:pPr>
            <a:r>
              <a:rPr lang="el-GR" sz="2400" dirty="0"/>
              <a:t>Ένα μετρητή </a:t>
            </a:r>
            <a:r>
              <a:rPr lang="en-US" sz="2400" dirty="0"/>
              <a:t> </a:t>
            </a:r>
            <a:r>
              <a:rPr lang="en-US" sz="2400" b="1" dirty="0" err="1"/>
              <a:t>i</a:t>
            </a:r>
            <a:r>
              <a:rPr lang="en-US" sz="2400" b="1" dirty="0"/>
              <a:t> </a:t>
            </a:r>
            <a:r>
              <a:rPr lang="el-GR" sz="2400" dirty="0"/>
              <a:t>για την εισαγωγή των 20 βαθμών μέσω του </a:t>
            </a:r>
            <a:r>
              <a:rPr lang="en-US" sz="2400" b="1" dirty="0"/>
              <a:t>for</a:t>
            </a:r>
          </a:p>
          <a:p>
            <a:pPr lvl="1" indent="-342900">
              <a:buFont typeface="Wingdings" panose="05000000000000000000" pitchFamily="2" charset="2"/>
              <a:buChar char="§"/>
            </a:pPr>
            <a:r>
              <a:rPr lang="el-GR" sz="2400" dirty="0"/>
              <a:t>Ένα μετρητή </a:t>
            </a:r>
            <a:r>
              <a:rPr lang="en-US" sz="2400" b="1" dirty="0"/>
              <a:t>j </a:t>
            </a:r>
            <a:r>
              <a:rPr lang="el-GR" sz="2400" dirty="0"/>
              <a:t>για τους φοιτητές που αρίστευσαν</a:t>
            </a:r>
            <a:endParaRPr lang="el-GR" sz="2400" b="1" dirty="0"/>
          </a:p>
          <a:p>
            <a:pPr marL="0" lvl="0" indent="0">
              <a:buNone/>
            </a:pPr>
            <a:endParaRPr lang="el-GR" sz="20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538400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12</a:t>
            </a:r>
            <a:r>
              <a:rPr lang="el-GR" baseline="-25000" dirty="0" smtClean="0"/>
              <a:t>/14</a:t>
            </a:r>
            <a:r>
              <a:rPr lang="en-US" baseline="-25000" dirty="0" smtClean="0"/>
              <a:t>-3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6" name="6 - Διάγραμμα ροής: Έξοδος σε εκτυπωτή"/>
          <p:cNvSpPr/>
          <p:nvPr/>
        </p:nvSpPr>
        <p:spPr>
          <a:xfrm>
            <a:off x="611560" y="1129308"/>
            <a:ext cx="8136904" cy="458569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smtClean="0"/>
              <a:t>program </a:t>
            </a:r>
            <a:r>
              <a:rPr lang="en-US" sz="1100" b="1" dirty="0" err="1" smtClean="0"/>
              <a:t>askhsh</a:t>
            </a:r>
            <a:r>
              <a:rPr lang="el-GR" sz="1100" b="1" dirty="0" smtClean="0"/>
              <a:t>4</a:t>
            </a:r>
            <a:r>
              <a:rPr lang="en-US" sz="1100" dirty="0" smtClean="0"/>
              <a:t>(</a:t>
            </a:r>
            <a:r>
              <a:rPr lang="en-US" sz="1100" dirty="0" err="1" smtClean="0"/>
              <a:t>input,output</a:t>
            </a:r>
            <a:r>
              <a:rPr lang="en-US" sz="1100" dirty="0"/>
              <a:t>);</a:t>
            </a:r>
          </a:p>
          <a:p>
            <a:r>
              <a:rPr lang="en-US" sz="1100" b="1" dirty="0"/>
              <a:t>var </a:t>
            </a:r>
            <a:r>
              <a:rPr lang="en-US" sz="1100" dirty="0"/>
              <a:t>b, max, </a:t>
            </a:r>
            <a:r>
              <a:rPr lang="en-US" sz="1100" dirty="0" err="1"/>
              <a:t>i</a:t>
            </a:r>
            <a:r>
              <a:rPr lang="en-US" sz="1100" dirty="0"/>
              <a:t>, j, sum: </a:t>
            </a:r>
            <a:r>
              <a:rPr lang="en-US" sz="1100" b="1" dirty="0"/>
              <a:t>integer</a:t>
            </a:r>
            <a:r>
              <a:rPr lang="en-US" sz="1100" dirty="0"/>
              <a:t>;</a:t>
            </a:r>
          </a:p>
          <a:p>
            <a:r>
              <a:rPr lang="en-US" sz="1100" dirty="0" err="1"/>
              <a:t>average:</a:t>
            </a:r>
            <a:r>
              <a:rPr lang="en-US" sz="1100" b="1" dirty="0" err="1"/>
              <a:t>real</a:t>
            </a:r>
            <a:r>
              <a:rPr lang="en-US" sz="1100" dirty="0"/>
              <a:t>;</a:t>
            </a:r>
          </a:p>
          <a:p>
            <a:r>
              <a:rPr lang="en-US" sz="1100" b="1" dirty="0"/>
              <a:t>begin</a:t>
            </a:r>
          </a:p>
          <a:p>
            <a:r>
              <a:rPr lang="en-US" sz="1100" dirty="0"/>
              <a:t>j:=0</a:t>
            </a:r>
            <a:r>
              <a:rPr lang="en-US" sz="1100" b="1" dirty="0"/>
              <a:t>; </a:t>
            </a:r>
            <a:r>
              <a:rPr lang="en-US" sz="1100" dirty="0"/>
              <a:t>(*</a:t>
            </a:r>
            <a:r>
              <a:rPr lang="en-US" sz="1100" dirty="0" err="1"/>
              <a:t>Arxikopoihsh</a:t>
            </a:r>
            <a:r>
              <a:rPr lang="en-US" sz="1100" dirty="0"/>
              <a:t> </a:t>
            </a:r>
            <a:r>
              <a:rPr lang="en-US" sz="1100" dirty="0" err="1"/>
              <a:t>tou</a:t>
            </a:r>
            <a:r>
              <a:rPr lang="en-US" sz="1100" dirty="0"/>
              <a:t> </a:t>
            </a:r>
            <a:r>
              <a:rPr lang="en-US" sz="1100" dirty="0" err="1"/>
              <a:t>arithmou</a:t>
            </a:r>
            <a:r>
              <a:rPr lang="en-US" sz="1100" dirty="0"/>
              <a:t> </a:t>
            </a:r>
            <a:r>
              <a:rPr lang="en-US" sz="1100" dirty="0" err="1"/>
              <a:t>twn</a:t>
            </a:r>
            <a:r>
              <a:rPr lang="en-US" sz="1100" dirty="0"/>
              <a:t> </a:t>
            </a:r>
            <a:r>
              <a:rPr lang="en-US" sz="1100" dirty="0" err="1"/>
              <a:t>foithtwn</a:t>
            </a:r>
            <a:r>
              <a:rPr lang="en-US" sz="1100" dirty="0"/>
              <a:t> </a:t>
            </a:r>
            <a:r>
              <a:rPr lang="en-US" sz="1100" dirty="0" err="1"/>
              <a:t>poy</a:t>
            </a:r>
            <a:r>
              <a:rPr lang="en-US" sz="1100" dirty="0"/>
              <a:t> </a:t>
            </a:r>
            <a:r>
              <a:rPr lang="en-US" sz="1100" dirty="0" err="1"/>
              <a:t>aristeysa</a:t>
            </a:r>
            <a:r>
              <a:rPr lang="en-US" sz="1100" dirty="0"/>
              <a:t>*)</a:t>
            </a:r>
          </a:p>
          <a:p>
            <a:r>
              <a:rPr lang="en-US" sz="1100" dirty="0"/>
              <a:t>sum:=0;</a:t>
            </a:r>
          </a:p>
          <a:p>
            <a:r>
              <a:rPr lang="pl-PL" sz="1100" b="1" dirty="0"/>
              <a:t>for </a:t>
            </a:r>
            <a:r>
              <a:rPr lang="pl-PL" sz="1100" dirty="0"/>
              <a:t>i:=1 </a:t>
            </a:r>
            <a:r>
              <a:rPr lang="pl-PL" sz="1100" b="1" dirty="0"/>
              <a:t>to </a:t>
            </a:r>
            <a:r>
              <a:rPr lang="pl-PL" sz="1100" dirty="0"/>
              <a:t>20 </a:t>
            </a:r>
            <a:r>
              <a:rPr lang="pl-PL" sz="1100" b="1" dirty="0"/>
              <a:t>do</a:t>
            </a:r>
          </a:p>
          <a:p>
            <a:r>
              <a:rPr lang="en-US" sz="1100" b="1" dirty="0"/>
              <a:t>	begin</a:t>
            </a:r>
          </a:p>
          <a:p>
            <a:r>
              <a:rPr lang="en-US" sz="1100" b="1" dirty="0"/>
              <a:t>	writeln</a:t>
            </a:r>
            <a:r>
              <a:rPr lang="en-US" sz="1100" dirty="0"/>
              <a:t>(' </a:t>
            </a:r>
            <a:r>
              <a:rPr lang="en-US" sz="1100" dirty="0" err="1"/>
              <a:t>Dwse</a:t>
            </a:r>
            <a:r>
              <a:rPr lang="en-US" sz="1100" dirty="0"/>
              <a:t> to </a:t>
            </a:r>
            <a:r>
              <a:rPr lang="en-US" sz="1100" dirty="0" err="1"/>
              <a:t>bathmo</a:t>
            </a:r>
            <a:r>
              <a:rPr lang="en-US" sz="1100" dirty="0"/>
              <a:t> </a:t>
            </a:r>
            <a:r>
              <a:rPr lang="en-US" sz="1100" dirty="0" err="1"/>
              <a:t>tou</a:t>
            </a:r>
            <a:r>
              <a:rPr lang="en-US" sz="1100" dirty="0"/>
              <a:t> ',</a:t>
            </a:r>
            <a:r>
              <a:rPr lang="en-US" sz="1100" dirty="0" err="1"/>
              <a:t>i</a:t>
            </a:r>
            <a:r>
              <a:rPr lang="en-US" sz="1100" dirty="0"/>
              <a:t>,' </a:t>
            </a:r>
            <a:r>
              <a:rPr lang="en-US" sz="1100" dirty="0" err="1"/>
              <a:t>foithth</a:t>
            </a:r>
            <a:r>
              <a:rPr lang="en-US" sz="1100" dirty="0"/>
              <a:t> ');</a:t>
            </a:r>
          </a:p>
          <a:p>
            <a:r>
              <a:rPr lang="en-US" sz="1100" dirty="0"/>
              <a:t>	</a:t>
            </a:r>
            <a:r>
              <a:rPr lang="en-US" sz="1100" b="1" dirty="0"/>
              <a:t>readln</a:t>
            </a:r>
            <a:r>
              <a:rPr lang="en-US" sz="1100" dirty="0"/>
              <a:t>(b);</a:t>
            </a:r>
          </a:p>
          <a:p>
            <a:r>
              <a:rPr lang="en-US" sz="1100" dirty="0"/>
              <a:t>	</a:t>
            </a:r>
            <a:r>
              <a:rPr lang="en-US" sz="1100" b="1" dirty="0"/>
              <a:t>while </a:t>
            </a:r>
            <a:r>
              <a:rPr lang="en-US" sz="1100" dirty="0"/>
              <a:t>(b&lt;0) </a:t>
            </a:r>
            <a:r>
              <a:rPr lang="en-US" sz="1100" b="1" dirty="0"/>
              <a:t>or </a:t>
            </a:r>
            <a:r>
              <a:rPr lang="en-US" sz="1100" dirty="0"/>
              <a:t>(b&gt;10) </a:t>
            </a:r>
            <a:r>
              <a:rPr lang="en-US" sz="1100" b="1" dirty="0"/>
              <a:t>do </a:t>
            </a:r>
          </a:p>
          <a:p>
            <a:r>
              <a:rPr lang="en-US" sz="1100" b="1" dirty="0"/>
              <a:t>	begin</a:t>
            </a:r>
          </a:p>
          <a:p>
            <a:r>
              <a:rPr lang="en-US" sz="1100" b="1" dirty="0"/>
              <a:t>	writeln</a:t>
            </a:r>
            <a:r>
              <a:rPr lang="en-US" sz="1100" dirty="0"/>
              <a:t>(' </a:t>
            </a:r>
            <a:r>
              <a:rPr lang="en-US" sz="1100" dirty="0" err="1"/>
              <a:t>Mh</a:t>
            </a:r>
            <a:r>
              <a:rPr lang="en-US" sz="1100" dirty="0"/>
              <a:t> </a:t>
            </a:r>
            <a:r>
              <a:rPr lang="en-US" sz="1100" dirty="0" err="1"/>
              <a:t>apodekta</a:t>
            </a:r>
            <a:r>
              <a:rPr lang="en-US" sz="1100" dirty="0"/>
              <a:t> </a:t>
            </a:r>
            <a:r>
              <a:rPr lang="en-US" sz="1100" dirty="0" err="1"/>
              <a:t>dedomena</a:t>
            </a:r>
            <a:r>
              <a:rPr lang="en-US" sz="1100" dirty="0"/>
              <a:t> ');</a:t>
            </a:r>
          </a:p>
          <a:p>
            <a:r>
              <a:rPr lang="en-US" sz="1100" dirty="0"/>
              <a:t>	</a:t>
            </a:r>
            <a:r>
              <a:rPr lang="en-US" sz="1100" b="1" dirty="0"/>
              <a:t>readln</a:t>
            </a:r>
            <a:r>
              <a:rPr lang="en-US" sz="1100" dirty="0"/>
              <a:t>(b);</a:t>
            </a:r>
          </a:p>
          <a:p>
            <a:r>
              <a:rPr lang="en-US" sz="1100" dirty="0"/>
              <a:t>	</a:t>
            </a:r>
            <a:r>
              <a:rPr lang="en-US" sz="1100" b="1" dirty="0"/>
              <a:t>end</a:t>
            </a:r>
            <a:r>
              <a:rPr lang="en-US" sz="1100" dirty="0"/>
              <a:t>;</a:t>
            </a:r>
          </a:p>
          <a:p>
            <a:r>
              <a:rPr lang="en-US" sz="1100" dirty="0"/>
              <a:t>	</a:t>
            </a:r>
            <a:r>
              <a:rPr lang="en-US" sz="1100" b="1" dirty="0"/>
              <a:t>if </a:t>
            </a:r>
            <a:r>
              <a:rPr lang="en-US" sz="1100" dirty="0"/>
              <a:t>b&gt;max </a:t>
            </a:r>
            <a:r>
              <a:rPr lang="en-US" sz="1100" b="1" dirty="0"/>
              <a:t>then</a:t>
            </a:r>
          </a:p>
          <a:p>
            <a:r>
              <a:rPr lang="en-US" sz="1100" b="1" dirty="0"/>
              <a:t>	</a:t>
            </a:r>
            <a:r>
              <a:rPr lang="en-US" sz="1100" dirty="0"/>
              <a:t>max:=b</a:t>
            </a:r>
            <a:r>
              <a:rPr lang="en-US" sz="1100" b="1" dirty="0"/>
              <a:t>; </a:t>
            </a:r>
            <a:r>
              <a:rPr lang="en-US" sz="1100" dirty="0"/>
              <a:t>(*</a:t>
            </a:r>
            <a:r>
              <a:rPr lang="en-US" sz="1100" dirty="0" err="1"/>
              <a:t>Eyresh</a:t>
            </a:r>
            <a:r>
              <a:rPr lang="en-US" sz="1100" dirty="0"/>
              <a:t> </a:t>
            </a:r>
            <a:r>
              <a:rPr lang="en-US" sz="1100" dirty="0" err="1"/>
              <a:t>tou</a:t>
            </a:r>
            <a:r>
              <a:rPr lang="en-US" sz="1100" dirty="0"/>
              <a:t> </a:t>
            </a:r>
            <a:r>
              <a:rPr lang="en-US" sz="1100" dirty="0" err="1"/>
              <a:t>kalyterou</a:t>
            </a:r>
            <a:r>
              <a:rPr lang="en-US" sz="1100" dirty="0"/>
              <a:t> </a:t>
            </a:r>
            <a:r>
              <a:rPr lang="en-US" sz="1100" dirty="0" err="1"/>
              <a:t>bathou</a:t>
            </a:r>
            <a:r>
              <a:rPr lang="en-US" sz="1100" dirty="0"/>
              <a:t>*)</a:t>
            </a:r>
          </a:p>
          <a:p>
            <a:r>
              <a:rPr lang="en-US" sz="1100" dirty="0"/>
              <a:t>	</a:t>
            </a:r>
            <a:r>
              <a:rPr lang="en-US" sz="1100" b="1" dirty="0"/>
              <a:t>if </a:t>
            </a:r>
            <a:r>
              <a:rPr lang="en-US" sz="1100" dirty="0"/>
              <a:t>b&gt;=9 </a:t>
            </a:r>
            <a:r>
              <a:rPr lang="en-US" sz="1100" b="1" dirty="0"/>
              <a:t>then</a:t>
            </a:r>
          </a:p>
          <a:p>
            <a:r>
              <a:rPr lang="en-US" sz="1100" b="1" dirty="0"/>
              <a:t>	</a:t>
            </a:r>
            <a:r>
              <a:rPr lang="en-US" sz="1100" dirty="0"/>
              <a:t>j:=j+1</a:t>
            </a:r>
            <a:r>
              <a:rPr lang="en-US" sz="1100" b="1" dirty="0"/>
              <a:t>; </a:t>
            </a:r>
            <a:r>
              <a:rPr lang="en-US" sz="1100" dirty="0"/>
              <a:t>(*</a:t>
            </a:r>
            <a:r>
              <a:rPr lang="en-US" sz="1100" dirty="0" err="1"/>
              <a:t>Eyresh</a:t>
            </a:r>
            <a:r>
              <a:rPr lang="en-US" sz="1100" dirty="0"/>
              <a:t> </a:t>
            </a:r>
            <a:r>
              <a:rPr lang="en-US" sz="1100" dirty="0" err="1"/>
              <a:t>tou</a:t>
            </a:r>
            <a:r>
              <a:rPr lang="en-US" sz="1100" dirty="0"/>
              <a:t> </a:t>
            </a:r>
            <a:r>
              <a:rPr lang="en-US" sz="1100" dirty="0" err="1"/>
              <a:t>plhthous</a:t>
            </a:r>
            <a:r>
              <a:rPr lang="en-US" sz="1100" dirty="0"/>
              <a:t> </a:t>
            </a:r>
            <a:r>
              <a:rPr lang="en-US" sz="1100" dirty="0" err="1"/>
              <a:t>twn</a:t>
            </a:r>
            <a:r>
              <a:rPr lang="en-US" sz="1100" dirty="0"/>
              <a:t> </a:t>
            </a:r>
            <a:r>
              <a:rPr lang="en-US" sz="1100" dirty="0" err="1"/>
              <a:t>foithtwn</a:t>
            </a:r>
            <a:r>
              <a:rPr lang="en-US" sz="1100" dirty="0"/>
              <a:t> </a:t>
            </a:r>
            <a:r>
              <a:rPr lang="en-US" sz="1100" dirty="0" err="1"/>
              <a:t>poy</a:t>
            </a:r>
            <a:r>
              <a:rPr lang="en-US" sz="1100" dirty="0"/>
              <a:t> </a:t>
            </a:r>
            <a:r>
              <a:rPr lang="en-US" sz="1100" dirty="0" err="1"/>
              <a:t>phran</a:t>
            </a:r>
            <a:r>
              <a:rPr lang="en-US" sz="1100" dirty="0"/>
              <a:t> arista*)</a:t>
            </a:r>
          </a:p>
          <a:p>
            <a:r>
              <a:rPr lang="en-US" sz="1100" dirty="0"/>
              <a:t>	sum:=</a:t>
            </a:r>
            <a:r>
              <a:rPr lang="en-US" sz="1100" dirty="0" err="1"/>
              <a:t>sum+b</a:t>
            </a:r>
            <a:r>
              <a:rPr lang="en-US" sz="1100" dirty="0"/>
              <a:t>;</a:t>
            </a:r>
          </a:p>
          <a:p>
            <a:r>
              <a:rPr lang="en-US" sz="1100" dirty="0"/>
              <a:t>	</a:t>
            </a:r>
            <a:r>
              <a:rPr lang="en-US" sz="1100" b="1" dirty="0"/>
              <a:t>end</a:t>
            </a:r>
            <a:r>
              <a:rPr lang="en-US" sz="1100" dirty="0"/>
              <a:t>;</a:t>
            </a:r>
          </a:p>
          <a:p>
            <a:r>
              <a:rPr lang="en-US" sz="1100" dirty="0"/>
              <a:t>average:=sum/20;</a:t>
            </a:r>
          </a:p>
          <a:p>
            <a:r>
              <a:rPr lang="en-US" sz="1100" b="1" dirty="0"/>
              <a:t>writeln</a:t>
            </a:r>
            <a:r>
              <a:rPr lang="en-US" sz="1100" dirty="0"/>
              <a:t>(' O </a:t>
            </a:r>
            <a:r>
              <a:rPr lang="en-US" sz="1100" dirty="0" err="1"/>
              <a:t>megalyteros</a:t>
            </a:r>
            <a:r>
              <a:rPr lang="en-US" sz="1100" dirty="0"/>
              <a:t> </a:t>
            </a:r>
            <a:r>
              <a:rPr lang="en-US" sz="1100" dirty="0" err="1"/>
              <a:t>bathmos</a:t>
            </a:r>
            <a:r>
              <a:rPr lang="en-US" sz="1100" dirty="0"/>
              <a:t> </a:t>
            </a:r>
            <a:r>
              <a:rPr lang="en-US" sz="1100" dirty="0" err="1"/>
              <a:t>einai</a:t>
            </a:r>
            <a:r>
              <a:rPr lang="en-US" sz="1100" dirty="0"/>
              <a:t> o ',max,' o </a:t>
            </a:r>
            <a:r>
              <a:rPr lang="en-US" sz="1100" dirty="0" err="1"/>
              <a:t>mesos</a:t>
            </a:r>
            <a:r>
              <a:rPr lang="en-US" sz="1100" dirty="0"/>
              <a:t> </a:t>
            </a:r>
            <a:r>
              <a:rPr lang="en-US" sz="1100" dirty="0" err="1"/>
              <a:t>oros</a:t>
            </a:r>
            <a:r>
              <a:rPr lang="en-US" sz="1100" dirty="0"/>
              <a:t> ',average,' kai </a:t>
            </a:r>
            <a:r>
              <a:rPr lang="en-US" sz="1100" dirty="0" err="1"/>
              <a:t>oi</a:t>
            </a:r>
            <a:r>
              <a:rPr lang="en-US" sz="1100" dirty="0"/>
              <a:t> </a:t>
            </a:r>
            <a:r>
              <a:rPr lang="en-US" sz="1100" dirty="0" err="1"/>
              <a:t>foithtes</a:t>
            </a:r>
            <a:r>
              <a:rPr lang="en-US" sz="1100" dirty="0"/>
              <a:t> </a:t>
            </a:r>
            <a:r>
              <a:rPr lang="en-US" sz="1100" dirty="0" err="1"/>
              <a:t>poy</a:t>
            </a:r>
            <a:r>
              <a:rPr lang="en-US" sz="1100" dirty="0"/>
              <a:t> </a:t>
            </a:r>
            <a:r>
              <a:rPr lang="en-US" sz="1100" dirty="0" err="1"/>
              <a:t>aristeysan</a:t>
            </a:r>
            <a:r>
              <a:rPr lang="en-US" sz="1100" dirty="0"/>
              <a:t> </a:t>
            </a:r>
            <a:r>
              <a:rPr lang="en-US" sz="1100" dirty="0" err="1"/>
              <a:t>einai</a:t>
            </a:r>
            <a:r>
              <a:rPr lang="en-US" sz="1100" dirty="0"/>
              <a:t> ',j)</a:t>
            </a:r>
          </a:p>
          <a:p>
            <a:r>
              <a:rPr lang="en-US" sz="1100" b="1" dirty="0"/>
              <a:t>end.</a:t>
            </a:r>
            <a:endParaRPr lang="el-GR" sz="2000" dirty="0"/>
          </a:p>
        </p:txBody>
      </p:sp>
    </p:spTree>
    <p:extLst>
      <p:ext uri="{BB962C8B-B14F-4D97-AF65-F5344CB8AC3E}">
        <p14:creationId xmlns:p14="http://schemas.microsoft.com/office/powerpoint/2010/main" val="1459426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13</a:t>
            </a:r>
            <a:r>
              <a:rPr lang="el-GR" baseline="-25000" dirty="0" smtClean="0"/>
              <a:t>/</a:t>
            </a:r>
            <a:r>
              <a:rPr lang="en-US" baseline="-25000" dirty="0" smtClean="0"/>
              <a:t>14</a:t>
            </a:r>
            <a:endParaRPr lang="el-GR" baseline="-25000" dirty="0"/>
          </a:p>
        </p:txBody>
      </p:sp>
      <p:sp>
        <p:nvSpPr>
          <p:cNvPr id="3" name="Θέση περιεχομένου 2"/>
          <p:cNvSpPr>
            <a:spLocks noGrp="1"/>
          </p:cNvSpPr>
          <p:nvPr>
            <p:ph idx="1"/>
          </p:nvPr>
        </p:nvSpPr>
        <p:spPr>
          <a:xfrm>
            <a:off x="457200" y="1333500"/>
            <a:ext cx="2962672" cy="4188296"/>
          </a:xfrm>
        </p:spPr>
        <p:txBody>
          <a:bodyPr>
            <a:normAutofit/>
          </a:bodyPr>
          <a:lstStyle/>
          <a:p>
            <a:pPr marL="0" lvl="0" indent="0">
              <a:buNone/>
            </a:pPr>
            <a:r>
              <a:rPr lang="el-GR" sz="2400" dirty="0"/>
              <a:t>Να γίνει πρόγραμμα με το οποίο όλοι οι αριθμοί από το 1 έως το 500  οι οποίοι διαιρούνται ακριβώς με το 5 και το 3 αλλά όχι με το 4 και να υπολογίζεται το πλήθος τους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
        <p:nvSpPr>
          <p:cNvPr id="7" name="6 - Διάγραμμα ροής: Έξοδος σε εκτυπωτή"/>
          <p:cNvSpPr/>
          <p:nvPr/>
        </p:nvSpPr>
        <p:spPr>
          <a:xfrm>
            <a:off x="3419872" y="1410892"/>
            <a:ext cx="5638800" cy="38100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err="1" smtClean="0"/>
              <a:t>askisi</a:t>
            </a:r>
            <a:r>
              <a:rPr lang="el-GR" sz="1600" b="1" dirty="0" smtClean="0"/>
              <a:t>5</a:t>
            </a:r>
            <a:r>
              <a:rPr lang="en-US" sz="1600" dirty="0" smtClean="0"/>
              <a:t>(</a:t>
            </a:r>
            <a:r>
              <a:rPr lang="en-US" sz="1600" dirty="0" err="1" smtClean="0"/>
              <a:t>input,output</a:t>
            </a:r>
            <a:r>
              <a:rPr lang="en-US" sz="1600" dirty="0"/>
              <a:t>);</a:t>
            </a:r>
          </a:p>
          <a:p>
            <a:r>
              <a:rPr lang="en-US" sz="1600" b="1" dirty="0"/>
              <a:t>var </a:t>
            </a:r>
            <a:r>
              <a:rPr lang="en-US" sz="1600" dirty="0" err="1"/>
              <a:t>i,j:</a:t>
            </a:r>
            <a:r>
              <a:rPr lang="en-US" sz="1600" b="1" dirty="0" err="1"/>
              <a:t>integer</a:t>
            </a:r>
            <a:r>
              <a:rPr lang="en-US" sz="1600" dirty="0"/>
              <a:t>;</a:t>
            </a:r>
          </a:p>
          <a:p>
            <a:r>
              <a:rPr lang="en-US" sz="1600" b="1" dirty="0"/>
              <a:t>begin</a:t>
            </a:r>
          </a:p>
          <a:p>
            <a:r>
              <a:rPr lang="en-US" sz="1600" dirty="0"/>
              <a:t>j:=0;</a:t>
            </a:r>
          </a:p>
          <a:p>
            <a:r>
              <a:rPr lang="pl-PL" sz="1600" b="1" dirty="0"/>
              <a:t>for </a:t>
            </a:r>
            <a:r>
              <a:rPr lang="pl-PL" sz="1600" dirty="0"/>
              <a:t>i:=1 </a:t>
            </a:r>
            <a:r>
              <a:rPr lang="pl-PL" sz="1600" b="1" dirty="0"/>
              <a:t>to </a:t>
            </a:r>
            <a:r>
              <a:rPr lang="pl-PL" sz="1600" dirty="0"/>
              <a:t>500 </a:t>
            </a:r>
            <a:r>
              <a:rPr lang="pl-PL" sz="1600" b="1" dirty="0"/>
              <a:t>do	</a:t>
            </a:r>
          </a:p>
          <a:p>
            <a:r>
              <a:rPr lang="en-US" sz="1600" b="1" dirty="0"/>
              <a:t>	if </a:t>
            </a:r>
            <a:r>
              <a:rPr lang="en-US" sz="1600" dirty="0"/>
              <a:t>(</a:t>
            </a:r>
            <a:r>
              <a:rPr lang="en-US" sz="1600" dirty="0" err="1"/>
              <a:t>i</a:t>
            </a:r>
            <a:r>
              <a:rPr lang="en-US" sz="1600" dirty="0"/>
              <a:t> </a:t>
            </a:r>
            <a:r>
              <a:rPr lang="en-US" sz="1600" b="1" dirty="0"/>
              <a:t>mod </a:t>
            </a:r>
            <a:r>
              <a:rPr lang="en-US" sz="1600" dirty="0"/>
              <a:t>3=0) </a:t>
            </a:r>
            <a:r>
              <a:rPr lang="en-US" sz="1600" b="1" dirty="0"/>
              <a:t>and </a:t>
            </a:r>
            <a:r>
              <a:rPr lang="en-US" sz="1600" dirty="0"/>
              <a:t>(</a:t>
            </a:r>
            <a:r>
              <a:rPr lang="en-US" sz="1600" dirty="0" err="1"/>
              <a:t>i</a:t>
            </a:r>
            <a:r>
              <a:rPr lang="en-US" sz="1600" dirty="0"/>
              <a:t> </a:t>
            </a:r>
            <a:r>
              <a:rPr lang="en-US" sz="1600" b="1" dirty="0"/>
              <a:t>mod </a:t>
            </a:r>
            <a:r>
              <a:rPr lang="en-US" sz="1600" dirty="0"/>
              <a:t>5=0) </a:t>
            </a:r>
            <a:r>
              <a:rPr lang="en-US" sz="1600" b="1" dirty="0"/>
              <a:t>and </a:t>
            </a:r>
            <a:r>
              <a:rPr lang="en-US" sz="1600" dirty="0"/>
              <a:t>(</a:t>
            </a:r>
            <a:r>
              <a:rPr lang="en-US" sz="1600" dirty="0" err="1"/>
              <a:t>i</a:t>
            </a:r>
            <a:r>
              <a:rPr lang="en-US" sz="1600" dirty="0"/>
              <a:t> </a:t>
            </a:r>
            <a:r>
              <a:rPr lang="en-US" sz="1600" b="1" dirty="0"/>
              <a:t>mod </a:t>
            </a:r>
            <a:r>
              <a:rPr lang="en-US" sz="1600" dirty="0"/>
              <a:t>4&lt;&gt;0) </a:t>
            </a:r>
            <a:r>
              <a:rPr lang="en-US" sz="1600" b="1" dirty="0"/>
              <a:t>then</a:t>
            </a:r>
          </a:p>
          <a:p>
            <a:r>
              <a:rPr lang="en-US" sz="1600" b="1" dirty="0"/>
              <a:t>	begin</a:t>
            </a:r>
          </a:p>
          <a:p>
            <a:r>
              <a:rPr lang="en-US" sz="1600" b="1" dirty="0"/>
              <a:t>	</a:t>
            </a:r>
            <a:r>
              <a:rPr lang="en-US" sz="1600" dirty="0"/>
              <a:t>j:=j+1;</a:t>
            </a:r>
          </a:p>
          <a:p>
            <a:r>
              <a:rPr lang="en-US" sz="1600" dirty="0"/>
              <a:t>	</a:t>
            </a:r>
            <a:r>
              <a:rPr lang="en-US" sz="1600" b="1" dirty="0"/>
              <a:t>write</a:t>
            </a:r>
            <a:r>
              <a:rPr lang="en-US" sz="1600" dirty="0"/>
              <a:t>(</a:t>
            </a:r>
            <a:r>
              <a:rPr lang="en-US" sz="1600" dirty="0" err="1"/>
              <a:t>i</a:t>
            </a:r>
            <a:r>
              <a:rPr lang="en-US" sz="1600" dirty="0"/>
              <a:t>);</a:t>
            </a:r>
          </a:p>
          <a:p>
            <a:r>
              <a:rPr lang="en-US" sz="1600" dirty="0"/>
              <a:t>	writeln;</a:t>
            </a:r>
          </a:p>
          <a:p>
            <a:r>
              <a:rPr lang="en-US" sz="1600" dirty="0"/>
              <a:t>	</a:t>
            </a:r>
            <a:r>
              <a:rPr lang="en-US" sz="1600" b="1" dirty="0"/>
              <a:t>end</a:t>
            </a:r>
            <a:r>
              <a:rPr lang="en-US" sz="1600" dirty="0"/>
              <a:t>;</a:t>
            </a:r>
          </a:p>
          <a:p>
            <a:r>
              <a:rPr lang="en-US" sz="1600" b="1" dirty="0"/>
              <a:t>writeln</a:t>
            </a:r>
            <a:r>
              <a:rPr lang="en-US" sz="1600" dirty="0"/>
              <a:t>(' To </a:t>
            </a:r>
            <a:r>
              <a:rPr lang="en-US" sz="1600" dirty="0" err="1"/>
              <a:t>plhthos</a:t>
            </a:r>
            <a:r>
              <a:rPr lang="en-US" sz="1600" dirty="0"/>
              <a:t> </a:t>
            </a:r>
            <a:r>
              <a:rPr lang="en-US" sz="1600" dirty="0" err="1"/>
              <a:t>twn</a:t>
            </a:r>
            <a:r>
              <a:rPr lang="en-US" sz="1600" dirty="0"/>
              <a:t> </a:t>
            </a:r>
            <a:r>
              <a:rPr lang="en-US" sz="1600" dirty="0" err="1"/>
              <a:t>akeraiwn</a:t>
            </a:r>
            <a:r>
              <a:rPr lang="en-US" sz="1600" dirty="0"/>
              <a:t> </a:t>
            </a:r>
            <a:r>
              <a:rPr lang="en-US" sz="1600" dirty="0" err="1"/>
              <a:t>pou</a:t>
            </a:r>
            <a:r>
              <a:rPr lang="en-US" sz="1600" dirty="0"/>
              <a:t> </a:t>
            </a:r>
            <a:r>
              <a:rPr lang="en-US" sz="1600" dirty="0" err="1"/>
              <a:t>diairountai</a:t>
            </a:r>
            <a:r>
              <a:rPr lang="en-US" sz="1600" dirty="0"/>
              <a:t> </a:t>
            </a:r>
            <a:r>
              <a:rPr lang="en-US" sz="1600" dirty="0" err="1"/>
              <a:t>akrivws</a:t>
            </a:r>
            <a:r>
              <a:rPr lang="en-US" sz="1600" dirty="0"/>
              <a:t> me to 3 kai to 5 </a:t>
            </a:r>
            <a:r>
              <a:rPr lang="en-US" sz="1600" dirty="0" err="1"/>
              <a:t>alla</a:t>
            </a:r>
            <a:r>
              <a:rPr lang="en-US" sz="1600" dirty="0"/>
              <a:t> </a:t>
            </a:r>
            <a:r>
              <a:rPr lang="en-US" sz="1600" dirty="0" err="1"/>
              <a:t>oxi</a:t>
            </a:r>
            <a:r>
              <a:rPr lang="en-US" sz="1600" dirty="0"/>
              <a:t> me to 4 </a:t>
            </a:r>
            <a:r>
              <a:rPr lang="en-US" sz="1600" dirty="0" err="1"/>
              <a:t>einai</a:t>
            </a:r>
            <a:r>
              <a:rPr lang="en-US" sz="1600" dirty="0"/>
              <a:t> ',j)</a:t>
            </a:r>
          </a:p>
          <a:p>
            <a:r>
              <a:rPr lang="en-US" sz="1600" b="1" dirty="0"/>
              <a:t>end.</a:t>
            </a:r>
            <a:endParaRPr lang="el-GR" sz="1600" dirty="0"/>
          </a:p>
        </p:txBody>
      </p:sp>
    </p:spTree>
    <p:extLst>
      <p:ext uri="{BB962C8B-B14F-4D97-AF65-F5344CB8AC3E}">
        <p14:creationId xmlns:p14="http://schemas.microsoft.com/office/powerpoint/2010/main" val="13490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n-US" baseline="-25000" dirty="0" smtClean="0"/>
              <a:t>14</a:t>
            </a:r>
            <a:r>
              <a:rPr lang="el-GR" baseline="-25000" dirty="0" smtClean="0"/>
              <a:t>/</a:t>
            </a:r>
            <a:r>
              <a:rPr lang="en-US" baseline="-25000" dirty="0" smtClean="0"/>
              <a:t>14</a:t>
            </a:r>
            <a:endParaRPr lang="el-GR" baseline="-25000" dirty="0"/>
          </a:p>
        </p:txBody>
      </p:sp>
      <p:sp>
        <p:nvSpPr>
          <p:cNvPr id="3" name="Θέση περιεχομένου 2"/>
          <p:cNvSpPr>
            <a:spLocks noGrp="1"/>
          </p:cNvSpPr>
          <p:nvPr>
            <p:ph idx="1"/>
          </p:nvPr>
        </p:nvSpPr>
        <p:spPr>
          <a:xfrm>
            <a:off x="457200" y="1333500"/>
            <a:ext cx="2962672" cy="4188296"/>
          </a:xfrm>
        </p:spPr>
        <p:txBody>
          <a:bodyPr>
            <a:normAutofit fontScale="92500"/>
          </a:bodyPr>
          <a:lstStyle/>
          <a:p>
            <a:pPr marL="0" lvl="0" indent="0">
              <a:buNone/>
            </a:pPr>
            <a:r>
              <a:rPr lang="el-GR" sz="2000" dirty="0"/>
              <a:t>Δημιουργήστε ένα πρόγραμμα σε </a:t>
            </a:r>
            <a:r>
              <a:rPr lang="en-US" sz="2000" dirty="0"/>
              <a:t>Pascal </a:t>
            </a:r>
            <a:r>
              <a:rPr lang="el-GR" sz="2000" dirty="0"/>
              <a:t>το οποίο θα ζητά ακέραιους συνεχώς από το χρήστη μετρώντας τους θετικούς και τους αρνητικούς μέχρι ο χρήστης να πληκτρολογήσει το μηδέν. Όταν το πρόγραμμα τερματιστεί θα εμφανίζει στην οθόνη τον αριθμό των θετικών και αρνητικών αριθμών που έδωσε ο χρήστης συνολικά</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6" name="6 - Διάγραμμα ροής: Έξοδος σε εκτυπωτή"/>
          <p:cNvSpPr/>
          <p:nvPr/>
        </p:nvSpPr>
        <p:spPr>
          <a:xfrm>
            <a:off x="3406760" y="1327160"/>
            <a:ext cx="5638800" cy="405062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t>program </a:t>
            </a:r>
            <a:r>
              <a:rPr lang="en-US" sz="1600" b="1" dirty="0"/>
              <a:t>askisi6</a:t>
            </a:r>
            <a:r>
              <a:rPr lang="en-US" sz="1600" dirty="0"/>
              <a:t>(</a:t>
            </a:r>
            <a:r>
              <a:rPr lang="en-US" sz="1600" dirty="0" err="1"/>
              <a:t>input,output</a:t>
            </a:r>
            <a:r>
              <a:rPr lang="en-US" sz="1600" dirty="0"/>
              <a:t>);</a:t>
            </a:r>
          </a:p>
          <a:p>
            <a:r>
              <a:rPr lang="en-US" sz="1600" b="1" dirty="0"/>
              <a:t>var </a:t>
            </a:r>
            <a:r>
              <a:rPr lang="en-US" sz="1600" dirty="0" err="1"/>
              <a:t>a,b,c</a:t>
            </a:r>
            <a:r>
              <a:rPr lang="en-US" sz="1600" dirty="0"/>
              <a:t>: </a:t>
            </a:r>
            <a:r>
              <a:rPr lang="en-US" sz="1600" b="1" dirty="0"/>
              <a:t>integer</a:t>
            </a:r>
            <a:r>
              <a:rPr lang="en-US" sz="1600" dirty="0"/>
              <a:t>;</a:t>
            </a:r>
          </a:p>
          <a:p>
            <a:r>
              <a:rPr lang="en-US" sz="1600" b="1" dirty="0"/>
              <a:t>begin</a:t>
            </a:r>
          </a:p>
          <a:p>
            <a:r>
              <a:rPr lang="en-US" sz="1600" dirty="0"/>
              <a:t>b:=0;</a:t>
            </a:r>
          </a:p>
          <a:p>
            <a:r>
              <a:rPr lang="en-US" sz="1600" dirty="0"/>
              <a:t>c:=0;</a:t>
            </a:r>
          </a:p>
          <a:p>
            <a:r>
              <a:rPr lang="en-US" sz="1600" b="1" dirty="0"/>
              <a:t>repeat </a:t>
            </a:r>
          </a:p>
          <a:p>
            <a:r>
              <a:rPr lang="en-US" sz="1600" b="1" dirty="0"/>
              <a:t>	writeln</a:t>
            </a:r>
            <a:r>
              <a:rPr lang="en-US" sz="1600" dirty="0"/>
              <a:t>(' </a:t>
            </a:r>
            <a:r>
              <a:rPr lang="en-US" sz="1600" dirty="0" err="1"/>
              <a:t>Dwste</a:t>
            </a:r>
            <a:r>
              <a:rPr lang="en-US" sz="1600" dirty="0"/>
              <a:t> </a:t>
            </a:r>
            <a:r>
              <a:rPr lang="en-US" sz="1600" dirty="0" err="1"/>
              <a:t>enana</a:t>
            </a:r>
            <a:r>
              <a:rPr lang="en-US" sz="1600" dirty="0"/>
              <a:t> </a:t>
            </a:r>
            <a:r>
              <a:rPr lang="en-US" sz="1600" dirty="0" err="1"/>
              <a:t>akeraio</a:t>
            </a:r>
            <a:r>
              <a:rPr lang="en-US" sz="1600" dirty="0"/>
              <a:t> : ');</a:t>
            </a:r>
          </a:p>
          <a:p>
            <a:r>
              <a:rPr lang="en-US" sz="1600" dirty="0"/>
              <a:t>	</a:t>
            </a:r>
            <a:r>
              <a:rPr lang="en-US" sz="1600" b="1" dirty="0"/>
              <a:t>readln</a:t>
            </a:r>
            <a:r>
              <a:rPr lang="en-US" sz="1600" dirty="0"/>
              <a:t>(a);</a:t>
            </a:r>
          </a:p>
          <a:p>
            <a:r>
              <a:rPr lang="en-US" sz="1600" dirty="0"/>
              <a:t>	</a:t>
            </a:r>
            <a:r>
              <a:rPr lang="en-US" sz="1600" b="1" dirty="0"/>
              <a:t>if </a:t>
            </a:r>
            <a:r>
              <a:rPr lang="en-US" sz="1600" dirty="0"/>
              <a:t>a&gt;0 </a:t>
            </a:r>
            <a:r>
              <a:rPr lang="en-US" sz="1600" b="1" dirty="0"/>
              <a:t>then </a:t>
            </a:r>
            <a:r>
              <a:rPr lang="en-US" sz="1600" dirty="0"/>
              <a:t>b:=b+1;</a:t>
            </a:r>
          </a:p>
          <a:p>
            <a:r>
              <a:rPr lang="en-US" sz="1600" dirty="0"/>
              <a:t>	</a:t>
            </a:r>
            <a:r>
              <a:rPr lang="en-US" sz="1600" b="1" dirty="0"/>
              <a:t>if </a:t>
            </a:r>
            <a:r>
              <a:rPr lang="en-US" sz="1600" dirty="0"/>
              <a:t>a&lt;0 </a:t>
            </a:r>
            <a:r>
              <a:rPr lang="en-US" sz="1600" b="1" dirty="0"/>
              <a:t>then </a:t>
            </a:r>
            <a:r>
              <a:rPr lang="en-US" sz="1600" dirty="0"/>
              <a:t>c:=c+1;</a:t>
            </a:r>
          </a:p>
          <a:p>
            <a:r>
              <a:rPr lang="en-US" sz="1600" b="1" dirty="0"/>
              <a:t>until </a:t>
            </a:r>
            <a:r>
              <a:rPr lang="en-US" sz="1600" dirty="0"/>
              <a:t>a=0;</a:t>
            </a:r>
          </a:p>
          <a:p>
            <a:r>
              <a:rPr lang="en-US" sz="1600" b="1" dirty="0"/>
              <a:t>writeln</a:t>
            </a:r>
            <a:r>
              <a:rPr lang="en-US" sz="1600" dirty="0"/>
              <a:t>(' O </a:t>
            </a:r>
            <a:r>
              <a:rPr lang="en-US" sz="1600" dirty="0" err="1"/>
              <a:t>arithmos</a:t>
            </a:r>
            <a:r>
              <a:rPr lang="en-US" sz="1600" dirty="0"/>
              <a:t> </a:t>
            </a:r>
            <a:r>
              <a:rPr lang="en-US" sz="1600" dirty="0" err="1"/>
              <a:t>twn</a:t>
            </a:r>
            <a:r>
              <a:rPr lang="en-US" sz="1600" dirty="0"/>
              <a:t> </a:t>
            </a:r>
            <a:r>
              <a:rPr lang="en-US" sz="1600" dirty="0" err="1"/>
              <a:t>thetikwn</a:t>
            </a:r>
            <a:r>
              <a:rPr lang="en-US" sz="1600" dirty="0"/>
              <a:t> </a:t>
            </a:r>
            <a:r>
              <a:rPr lang="en-US" sz="1600" dirty="0" err="1"/>
              <a:t>arithmwn</a:t>
            </a:r>
            <a:r>
              <a:rPr lang="en-US" sz="1600" dirty="0"/>
              <a:t> </a:t>
            </a:r>
            <a:r>
              <a:rPr lang="en-US" sz="1600" dirty="0" err="1"/>
              <a:t>einai</a:t>
            </a:r>
            <a:r>
              <a:rPr lang="en-US" sz="1600" dirty="0"/>
              <a:t> ',b);</a:t>
            </a:r>
          </a:p>
          <a:p>
            <a:r>
              <a:rPr lang="en-US" sz="1600" b="1" dirty="0"/>
              <a:t>writeln</a:t>
            </a:r>
            <a:r>
              <a:rPr lang="en-US" sz="1600" dirty="0"/>
              <a:t>(' O </a:t>
            </a:r>
            <a:r>
              <a:rPr lang="en-US" sz="1600" dirty="0" err="1"/>
              <a:t>arithmos</a:t>
            </a:r>
            <a:r>
              <a:rPr lang="en-US" sz="1600" dirty="0"/>
              <a:t> </a:t>
            </a:r>
            <a:r>
              <a:rPr lang="en-US" sz="1600" dirty="0" err="1"/>
              <a:t>twn</a:t>
            </a:r>
            <a:r>
              <a:rPr lang="en-US" sz="1600" dirty="0"/>
              <a:t> </a:t>
            </a:r>
            <a:r>
              <a:rPr lang="en-US" sz="1600" dirty="0" err="1"/>
              <a:t>arntikwn</a:t>
            </a:r>
            <a:r>
              <a:rPr lang="en-US" sz="1600" dirty="0"/>
              <a:t> </a:t>
            </a:r>
            <a:r>
              <a:rPr lang="en-US" sz="1600" dirty="0" err="1"/>
              <a:t>arithmwn</a:t>
            </a:r>
            <a:r>
              <a:rPr lang="en-US" sz="1600" dirty="0"/>
              <a:t> </a:t>
            </a:r>
            <a:r>
              <a:rPr lang="en-US" sz="1600" dirty="0" err="1"/>
              <a:t>einai</a:t>
            </a:r>
            <a:r>
              <a:rPr lang="en-US" sz="1600" dirty="0"/>
              <a:t> ',c);</a:t>
            </a:r>
          </a:p>
          <a:p>
            <a:r>
              <a:rPr lang="en-US" sz="1600" b="1" dirty="0"/>
              <a:t>end.</a:t>
            </a:r>
            <a:endParaRPr lang="el-GR" sz="1600" dirty="0"/>
          </a:p>
        </p:txBody>
      </p:sp>
    </p:spTree>
    <p:extLst>
      <p:ext uri="{BB962C8B-B14F-4D97-AF65-F5344CB8AC3E}">
        <p14:creationId xmlns:p14="http://schemas.microsoft.com/office/powerpoint/2010/main" val="34960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168017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29</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Ασκήσεις Επανάληψης </a:t>
            </a:r>
            <a:r>
              <a:rPr lang="en-US" dirty="0" smtClean="0"/>
              <a:t>B</a:t>
            </a:r>
            <a:r>
              <a:rPr lang="el-GR" dirty="0" smtClean="0"/>
              <a:t>’</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sz="2800" dirty="0" smtClean="0"/>
              <a:t>Να παρουσιαστούν οι λύσεις κάποιων ενδεικτικών ασκήσεων επανάληψης, που αφορούν τις Ενότητες 4-6</a:t>
            </a:r>
            <a:endParaRPr lang="el-GR" sz="28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pPr>
              <a:spcBef>
                <a:spcPts val="600"/>
              </a:spcBef>
            </a:pPr>
            <a:r>
              <a:rPr lang="el-GR" sz="2800" dirty="0" smtClean="0"/>
              <a:t>Ασκήσεις Επανάληψης στις Ενότητες 4-6</a:t>
            </a:r>
          </a:p>
          <a:p>
            <a:pPr>
              <a:spcBef>
                <a:spcPts val="600"/>
              </a:spcBef>
            </a:pPr>
            <a:r>
              <a:rPr lang="el-GR" sz="2800" dirty="0" smtClean="0"/>
              <a:t>Λύσεις ασκήσεων</a:t>
            </a:r>
          </a:p>
          <a:p>
            <a:endParaRPr lang="el-GR" sz="2800" dirty="0">
              <a:solidFill>
                <a:srgbClr val="FF0000"/>
              </a:solidFill>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1/14</a:t>
            </a:r>
            <a:endParaRPr lang="el-GR" baseline="-25000" dirty="0"/>
          </a:p>
        </p:txBody>
      </p:sp>
      <p:sp>
        <p:nvSpPr>
          <p:cNvPr id="3" name="Θέση περιεχομένου 2"/>
          <p:cNvSpPr>
            <a:spLocks noGrp="1"/>
          </p:cNvSpPr>
          <p:nvPr>
            <p:ph idx="1"/>
          </p:nvPr>
        </p:nvSpPr>
        <p:spPr>
          <a:xfrm>
            <a:off x="457200" y="1333500"/>
            <a:ext cx="3106688" cy="4188296"/>
          </a:xfrm>
        </p:spPr>
        <p:txBody>
          <a:bodyPr>
            <a:normAutofit lnSpcReduction="10000"/>
          </a:bodyPr>
          <a:lstStyle/>
          <a:p>
            <a:pPr marL="0" lvl="0" indent="0">
              <a:buNone/>
            </a:pPr>
            <a:r>
              <a:rPr lang="el-GR" sz="1800" dirty="0"/>
              <a:t>Να απλοποιήσετε το παρακάτω τμήμα προγράμματος χρησιμοποιώντας τη δομή </a:t>
            </a:r>
            <a:endParaRPr lang="el-GR" sz="1800" dirty="0" smtClean="0"/>
          </a:p>
          <a:p>
            <a:pPr marL="0" lvl="0" indent="539750">
              <a:buNone/>
            </a:pPr>
            <a:r>
              <a:rPr lang="en-US" sz="1700" b="1" dirty="0" smtClean="0"/>
              <a:t>if</a:t>
            </a:r>
            <a:r>
              <a:rPr lang="el-GR" sz="1700" b="1" dirty="0"/>
              <a:t>…</a:t>
            </a:r>
            <a:r>
              <a:rPr lang="en-US" sz="1700" b="1" dirty="0"/>
              <a:t>then</a:t>
            </a:r>
            <a:r>
              <a:rPr lang="el-GR" sz="1700" b="1" dirty="0"/>
              <a:t>…</a:t>
            </a:r>
            <a:r>
              <a:rPr lang="en-US" sz="1700" b="1" dirty="0"/>
              <a:t>else</a:t>
            </a:r>
            <a:endParaRPr lang="el-GR" sz="1700" dirty="0"/>
          </a:p>
          <a:p>
            <a:pPr marL="0" lvl="1" indent="539750">
              <a:buNone/>
            </a:pPr>
            <a:r>
              <a:rPr lang="en-US" sz="1700" b="1" dirty="0" smtClean="0"/>
              <a:t>if</a:t>
            </a:r>
            <a:r>
              <a:rPr lang="en-US" sz="1700" dirty="0" smtClean="0"/>
              <a:t> </a:t>
            </a:r>
            <a:r>
              <a:rPr lang="en-US" sz="1700" dirty="0"/>
              <a:t>x&gt;5 </a:t>
            </a:r>
            <a:r>
              <a:rPr lang="en-US" sz="1700" b="1" dirty="0"/>
              <a:t>then</a:t>
            </a:r>
            <a:endParaRPr lang="el-GR" sz="1700" dirty="0"/>
          </a:p>
          <a:p>
            <a:pPr marL="0" lvl="1" indent="539750">
              <a:buNone/>
            </a:pPr>
            <a:r>
              <a:rPr lang="en-US" sz="1700" dirty="0"/>
              <a:t>x:=x+5;</a:t>
            </a:r>
            <a:endParaRPr lang="el-GR" sz="1700" dirty="0"/>
          </a:p>
          <a:p>
            <a:pPr marL="0" lvl="1" indent="539750">
              <a:buNone/>
            </a:pPr>
            <a:r>
              <a:rPr lang="en-US" sz="1700" b="1" dirty="0"/>
              <a:t>if </a:t>
            </a:r>
            <a:r>
              <a:rPr lang="en-US" sz="1700" dirty="0"/>
              <a:t>x=5 </a:t>
            </a:r>
            <a:r>
              <a:rPr lang="en-US" sz="1700" b="1" dirty="0"/>
              <a:t>then</a:t>
            </a:r>
            <a:endParaRPr lang="el-GR" sz="1700" dirty="0"/>
          </a:p>
          <a:p>
            <a:pPr marL="0" lvl="1" indent="539750">
              <a:buNone/>
            </a:pPr>
            <a:r>
              <a:rPr lang="en-US" sz="1700" dirty="0"/>
              <a:t>y:=x+1;</a:t>
            </a:r>
            <a:endParaRPr lang="el-GR" sz="1700" dirty="0"/>
          </a:p>
          <a:p>
            <a:pPr marL="0" lvl="1" indent="539750">
              <a:buNone/>
            </a:pPr>
            <a:r>
              <a:rPr lang="en-US" sz="1700" b="1" dirty="0"/>
              <a:t>if </a:t>
            </a:r>
            <a:r>
              <a:rPr lang="en-US" sz="1700" dirty="0"/>
              <a:t>(x&gt;2) </a:t>
            </a:r>
            <a:r>
              <a:rPr lang="en-US" sz="1700" b="1" dirty="0"/>
              <a:t>and (</a:t>
            </a:r>
            <a:r>
              <a:rPr lang="en-US" sz="1700" dirty="0"/>
              <a:t>x=5) </a:t>
            </a:r>
            <a:r>
              <a:rPr lang="en-US" sz="1700" b="1" dirty="0"/>
              <a:t>then</a:t>
            </a:r>
            <a:endParaRPr lang="el-GR" sz="1700" dirty="0"/>
          </a:p>
          <a:p>
            <a:pPr marL="0" lvl="1" indent="539750">
              <a:buNone/>
            </a:pPr>
            <a:r>
              <a:rPr lang="en-US" sz="1700" dirty="0"/>
              <a:t>x:=x+2;</a:t>
            </a:r>
            <a:endParaRPr lang="el-GR" sz="1700" dirty="0"/>
          </a:p>
          <a:p>
            <a:pPr marL="0" lvl="1" indent="539750">
              <a:buNone/>
            </a:pPr>
            <a:r>
              <a:rPr lang="en-US" sz="1700" b="1" dirty="0"/>
              <a:t>if </a:t>
            </a:r>
            <a:r>
              <a:rPr lang="en-US" sz="1700" dirty="0"/>
              <a:t>(x&lt;=2) </a:t>
            </a:r>
            <a:r>
              <a:rPr lang="en-US" sz="1700" b="1" dirty="0" smtClean="0"/>
              <a:t>then</a:t>
            </a:r>
            <a:r>
              <a:rPr lang="el-GR" sz="1700" b="1" dirty="0" smtClean="0"/>
              <a:t> </a:t>
            </a:r>
            <a:r>
              <a:rPr lang="en-US" sz="1700" dirty="0" smtClean="0"/>
              <a:t>y</a:t>
            </a:r>
            <a:r>
              <a:rPr lang="en-US" sz="1700" dirty="0"/>
              <a:t>:=y-1;</a:t>
            </a:r>
            <a:endParaRPr lang="el-GR" sz="1700" dirty="0"/>
          </a:p>
          <a:p>
            <a:pPr marL="0" indent="0">
              <a:buNone/>
            </a:pPr>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7" name="6 - Διάγραμμα ροής: Έξοδος σε εκτυπωτή"/>
          <p:cNvSpPr/>
          <p:nvPr/>
        </p:nvSpPr>
        <p:spPr>
          <a:xfrm>
            <a:off x="3491880" y="1333500"/>
            <a:ext cx="4267200" cy="310817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pPr lvl="1"/>
            <a:r>
              <a:rPr lang="en-US" b="1" dirty="0"/>
              <a:t>if</a:t>
            </a:r>
            <a:r>
              <a:rPr lang="en-US" dirty="0"/>
              <a:t> x&gt;5 </a:t>
            </a:r>
            <a:r>
              <a:rPr lang="en-US" b="1" dirty="0"/>
              <a:t>then</a:t>
            </a:r>
            <a:endParaRPr lang="el-GR" dirty="0"/>
          </a:p>
          <a:p>
            <a:pPr lvl="1"/>
            <a:r>
              <a:rPr lang="en-US" dirty="0"/>
              <a:t> </a:t>
            </a:r>
            <a:r>
              <a:rPr lang="en-US" dirty="0" smtClean="0"/>
              <a:t>      x</a:t>
            </a:r>
            <a:r>
              <a:rPr lang="en-US" dirty="0"/>
              <a:t>:=x+5</a:t>
            </a:r>
            <a:r>
              <a:rPr lang="en-US" dirty="0" smtClean="0"/>
              <a:t>;</a:t>
            </a:r>
          </a:p>
          <a:p>
            <a:pPr lvl="1"/>
            <a:r>
              <a:rPr lang="en-US" dirty="0" smtClean="0"/>
              <a:t>else</a:t>
            </a:r>
            <a:endParaRPr lang="el-GR" dirty="0"/>
          </a:p>
          <a:p>
            <a:pPr lvl="1"/>
            <a:r>
              <a:rPr lang="en-US" b="1" dirty="0"/>
              <a:t> </a:t>
            </a:r>
            <a:r>
              <a:rPr lang="en-US" b="1" dirty="0" smtClean="0"/>
              <a:t>       if </a:t>
            </a:r>
            <a:r>
              <a:rPr lang="en-US" dirty="0"/>
              <a:t>x=5 </a:t>
            </a:r>
            <a:r>
              <a:rPr lang="en-US" b="1" dirty="0"/>
              <a:t>then</a:t>
            </a:r>
            <a:endParaRPr lang="el-GR" dirty="0"/>
          </a:p>
          <a:p>
            <a:pPr lvl="1"/>
            <a:r>
              <a:rPr lang="en-US" dirty="0" smtClean="0"/>
              <a:t>             y</a:t>
            </a:r>
            <a:r>
              <a:rPr lang="en-US" dirty="0"/>
              <a:t>:=x+1</a:t>
            </a:r>
            <a:r>
              <a:rPr lang="en-US" dirty="0" smtClean="0"/>
              <a:t>;</a:t>
            </a:r>
          </a:p>
          <a:p>
            <a:pPr lvl="1"/>
            <a:r>
              <a:rPr lang="en-US" dirty="0"/>
              <a:t> </a:t>
            </a:r>
            <a:r>
              <a:rPr lang="en-US" dirty="0" smtClean="0"/>
              <a:t>        else</a:t>
            </a:r>
            <a:endParaRPr lang="el-GR" dirty="0"/>
          </a:p>
          <a:p>
            <a:pPr lvl="1"/>
            <a:r>
              <a:rPr lang="en-US" b="1" dirty="0" smtClean="0"/>
              <a:t>              if </a:t>
            </a:r>
            <a:r>
              <a:rPr lang="en-US" dirty="0" smtClean="0"/>
              <a:t>x&gt;2  </a:t>
            </a:r>
            <a:r>
              <a:rPr lang="en-US" b="1" dirty="0"/>
              <a:t>then</a:t>
            </a:r>
            <a:endParaRPr lang="el-GR" dirty="0"/>
          </a:p>
          <a:p>
            <a:pPr lvl="1"/>
            <a:r>
              <a:rPr lang="en-US" dirty="0" smtClean="0"/>
              <a:t>                    x</a:t>
            </a:r>
            <a:r>
              <a:rPr lang="en-US" dirty="0"/>
              <a:t>:=x+2</a:t>
            </a:r>
            <a:r>
              <a:rPr lang="en-US" dirty="0" smtClean="0"/>
              <a:t>;</a:t>
            </a:r>
          </a:p>
          <a:p>
            <a:pPr lvl="1"/>
            <a:r>
              <a:rPr lang="en-US" dirty="0"/>
              <a:t> </a:t>
            </a:r>
            <a:r>
              <a:rPr lang="en-US" dirty="0" smtClean="0"/>
              <a:t>              else</a:t>
            </a:r>
            <a:endParaRPr lang="el-GR" dirty="0"/>
          </a:p>
          <a:p>
            <a:pPr lvl="1"/>
            <a:r>
              <a:rPr lang="en-US" dirty="0" smtClean="0"/>
              <a:t>                     y</a:t>
            </a:r>
            <a:r>
              <a:rPr lang="en-US" dirty="0"/>
              <a:t>:=y-1;</a:t>
            </a:r>
            <a:endParaRPr lang="el-GR" dirty="0"/>
          </a:p>
        </p:txBody>
      </p:sp>
    </p:spTree>
    <p:extLst>
      <p:ext uri="{BB962C8B-B14F-4D97-AF65-F5344CB8AC3E}">
        <p14:creationId xmlns:p14="http://schemas.microsoft.com/office/powerpoint/2010/main" val="394598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2/14-1</a:t>
            </a:r>
            <a:endParaRPr lang="el-GR" baseline="-25000" dirty="0"/>
          </a:p>
        </p:txBody>
      </p:sp>
      <p:sp>
        <p:nvSpPr>
          <p:cNvPr id="3" name="Θέση περιεχομένου 2"/>
          <p:cNvSpPr>
            <a:spLocks noGrp="1"/>
          </p:cNvSpPr>
          <p:nvPr>
            <p:ph idx="1"/>
          </p:nvPr>
        </p:nvSpPr>
        <p:spPr>
          <a:xfrm>
            <a:off x="457200" y="1333500"/>
            <a:ext cx="3106688" cy="4188296"/>
          </a:xfrm>
        </p:spPr>
        <p:txBody>
          <a:bodyPr>
            <a:normAutofit/>
          </a:bodyPr>
          <a:lstStyle/>
          <a:p>
            <a:pPr marL="0" indent="0">
              <a:buNone/>
            </a:pPr>
            <a:r>
              <a:rPr lang="el-GR" sz="1800" dirty="0"/>
              <a:t>Δίνεται το λογικό διάγραμμα</a:t>
            </a:r>
            <a:r>
              <a:rPr lang="en-US" sz="1800" dirty="0"/>
              <a:t> </a:t>
            </a:r>
            <a:r>
              <a:rPr lang="el-GR" sz="1800" dirty="0"/>
              <a:t>του σχήματος. Να μετατρέψετε σε πρόγραμμα:</a:t>
            </a:r>
          </a:p>
          <a:p>
            <a:pPr marL="0" indent="0">
              <a:buNone/>
            </a:pPr>
            <a:r>
              <a:rPr lang="el-GR" sz="1800" b="1" dirty="0"/>
              <a:t>α) </a:t>
            </a:r>
            <a:r>
              <a:rPr lang="el-GR" sz="1800" dirty="0"/>
              <a:t>Χρησιμοποιώντας την εντολή </a:t>
            </a:r>
            <a:r>
              <a:rPr lang="en-US" sz="1800" b="1" dirty="0"/>
              <a:t>if</a:t>
            </a:r>
            <a:r>
              <a:rPr lang="el-GR" sz="1800" b="1" dirty="0"/>
              <a:t>…</a:t>
            </a:r>
            <a:r>
              <a:rPr lang="en-US" sz="1800" b="1" dirty="0"/>
              <a:t>then</a:t>
            </a:r>
            <a:r>
              <a:rPr lang="el-GR" sz="1800" b="1" dirty="0"/>
              <a:t>…</a:t>
            </a:r>
            <a:r>
              <a:rPr lang="en-US" sz="1800" b="1" dirty="0"/>
              <a:t>else</a:t>
            </a:r>
            <a:r>
              <a:rPr lang="en-US" sz="1800" dirty="0"/>
              <a:t> </a:t>
            </a:r>
            <a:endParaRPr lang="el-GR" sz="1800" dirty="0"/>
          </a:p>
          <a:p>
            <a:pPr marL="0" indent="0">
              <a:buNone/>
            </a:pPr>
            <a:r>
              <a:rPr lang="el-GR" sz="1800" b="1" dirty="0"/>
              <a:t>β) </a:t>
            </a:r>
            <a:r>
              <a:rPr lang="el-GR" sz="1800" dirty="0"/>
              <a:t>Χρησιμοποιώντας την εντολή </a:t>
            </a:r>
            <a:r>
              <a:rPr lang="en-US" sz="1800" b="1" dirty="0"/>
              <a:t>case</a:t>
            </a:r>
            <a:endParaRPr lang="el-GR" sz="1800" dirty="0"/>
          </a:p>
          <a:p>
            <a:pPr marL="0" indent="0">
              <a:buNone/>
            </a:pPr>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6" name="Picture 2"/>
          <p:cNvPicPr>
            <a:picLocks noChangeAspect="1"/>
          </p:cNvPicPr>
          <p:nvPr/>
        </p:nvPicPr>
        <p:blipFill>
          <a:blip r:embed="rId2"/>
          <a:stretch>
            <a:fillRect/>
          </a:stretch>
        </p:blipFill>
        <p:spPr>
          <a:xfrm>
            <a:off x="3347864" y="1435080"/>
            <a:ext cx="5645385" cy="3548180"/>
          </a:xfrm>
          <a:prstGeom prst="rect">
            <a:avLst/>
          </a:prstGeom>
        </p:spPr>
      </p:pic>
    </p:spTree>
    <p:extLst>
      <p:ext uri="{BB962C8B-B14F-4D97-AF65-F5344CB8AC3E}">
        <p14:creationId xmlns:p14="http://schemas.microsoft.com/office/powerpoint/2010/main" val="142392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1/14-2</a:t>
            </a:r>
            <a:endParaRPr lang="el-GR" baseline="-25000" dirty="0"/>
          </a:p>
        </p:txBody>
      </p:sp>
      <p:sp>
        <p:nvSpPr>
          <p:cNvPr id="3" name="Θέση περιεχομένου 2"/>
          <p:cNvSpPr>
            <a:spLocks noGrp="1"/>
          </p:cNvSpPr>
          <p:nvPr>
            <p:ph idx="1"/>
          </p:nvPr>
        </p:nvSpPr>
        <p:spPr>
          <a:xfrm>
            <a:off x="457200" y="1333500"/>
            <a:ext cx="8229600" cy="4188296"/>
          </a:xfrm>
        </p:spPr>
        <p:txBody>
          <a:bodyPr>
            <a:normAutofit/>
          </a:bodyPr>
          <a:lstStyle/>
          <a:p>
            <a:pPr marL="0" lvl="0" indent="0">
              <a:buNone/>
            </a:pPr>
            <a:r>
              <a:rPr lang="el-GR" sz="2400" b="1" dirty="0"/>
              <a:t>α)</a:t>
            </a:r>
            <a:r>
              <a:rPr lang="el-GR" sz="2400" dirty="0"/>
              <a:t> Χρησιμοποιώντας την εντολή </a:t>
            </a:r>
            <a:r>
              <a:rPr lang="en-US" sz="2400" b="1" dirty="0"/>
              <a:t>if</a:t>
            </a:r>
            <a:r>
              <a:rPr lang="el-GR" sz="2400" b="1" dirty="0"/>
              <a:t>…</a:t>
            </a:r>
            <a:r>
              <a:rPr lang="en-US" sz="2400" b="1" dirty="0"/>
              <a:t>then</a:t>
            </a:r>
            <a:r>
              <a:rPr lang="el-GR" sz="2400" b="1" dirty="0"/>
              <a:t>…</a:t>
            </a:r>
            <a:r>
              <a:rPr lang="en-US" sz="2400" b="1" dirty="0"/>
              <a:t>else</a:t>
            </a:r>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6" name="6 - Διάγραμμα ροής: Έξοδος σε εκτυπωτή"/>
          <p:cNvSpPr/>
          <p:nvPr/>
        </p:nvSpPr>
        <p:spPr>
          <a:xfrm>
            <a:off x="971600" y="1777380"/>
            <a:ext cx="7905751" cy="389655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smtClean="0"/>
              <a:t>program </a:t>
            </a:r>
            <a:r>
              <a:rPr lang="en-US" sz="1200" b="1" dirty="0"/>
              <a:t>a</a:t>
            </a:r>
            <a:r>
              <a:rPr lang="en-US" sz="1200" dirty="0"/>
              <a:t>(</a:t>
            </a:r>
            <a:r>
              <a:rPr lang="en-US" sz="1200" dirty="0" err="1"/>
              <a:t>input,output</a:t>
            </a:r>
            <a:r>
              <a:rPr lang="en-US" sz="1200" dirty="0"/>
              <a:t>);</a:t>
            </a:r>
          </a:p>
          <a:p>
            <a:r>
              <a:rPr lang="en-US" sz="1200" b="1" dirty="0"/>
              <a:t>var </a:t>
            </a:r>
            <a:r>
              <a:rPr lang="en-US" sz="1200" dirty="0"/>
              <a:t>x:</a:t>
            </a:r>
            <a:r>
              <a:rPr lang="en-US" sz="1200" b="1" dirty="0"/>
              <a:t>integer</a:t>
            </a:r>
            <a:r>
              <a:rPr lang="en-US" sz="1200" dirty="0"/>
              <a:t>;</a:t>
            </a:r>
          </a:p>
          <a:p>
            <a:r>
              <a:rPr lang="en-US" sz="1200" b="1" dirty="0"/>
              <a:t>begin</a:t>
            </a:r>
          </a:p>
          <a:p>
            <a:r>
              <a:rPr lang="en-US" sz="1200" b="1" dirty="0"/>
              <a:t>writeln</a:t>
            </a:r>
            <a:r>
              <a:rPr lang="en-US" sz="1200" dirty="0"/>
              <a:t>(' </a:t>
            </a:r>
            <a:r>
              <a:rPr lang="en-US" sz="1200" dirty="0" err="1" smtClean="0"/>
              <a:t>D</a:t>
            </a:r>
            <a:r>
              <a:rPr lang="en-US" sz="1200" dirty="0" err="1"/>
              <a:t>w</a:t>
            </a:r>
            <a:r>
              <a:rPr lang="en-US" sz="1200" dirty="0" err="1" smtClean="0"/>
              <a:t>se</a:t>
            </a:r>
            <a:r>
              <a:rPr lang="en-US" sz="1200" dirty="0" smtClean="0"/>
              <a:t> </a:t>
            </a:r>
            <a:r>
              <a:rPr lang="en-US" sz="1200" dirty="0" err="1"/>
              <a:t>thn</a:t>
            </a:r>
            <a:r>
              <a:rPr lang="en-US" sz="1200" dirty="0"/>
              <a:t> </a:t>
            </a:r>
            <a:r>
              <a:rPr lang="en-US" sz="1200" dirty="0" err="1"/>
              <a:t>timh</a:t>
            </a:r>
            <a:r>
              <a:rPr lang="en-US" sz="1200" dirty="0"/>
              <a:t> toy x: ');</a:t>
            </a:r>
          </a:p>
          <a:p>
            <a:r>
              <a:rPr lang="en-US" sz="1200" b="1" dirty="0"/>
              <a:t>readln</a:t>
            </a:r>
            <a:r>
              <a:rPr lang="en-US" sz="1200" dirty="0"/>
              <a:t>(x);</a:t>
            </a:r>
          </a:p>
          <a:p>
            <a:r>
              <a:rPr lang="en-US" sz="1200" b="1" dirty="0"/>
              <a:t>if </a:t>
            </a:r>
            <a:r>
              <a:rPr lang="en-US" sz="1200" dirty="0"/>
              <a:t>x=0 </a:t>
            </a:r>
            <a:r>
              <a:rPr lang="en-US" sz="1200" b="1" dirty="0"/>
              <a:t>then </a:t>
            </a:r>
          </a:p>
          <a:p>
            <a:r>
              <a:rPr lang="en-US" sz="1200" b="1" dirty="0"/>
              <a:t>writeln</a:t>
            </a:r>
            <a:r>
              <a:rPr lang="en-US" sz="1200" dirty="0"/>
              <a:t>(x+1)</a:t>
            </a:r>
          </a:p>
          <a:p>
            <a:r>
              <a:rPr lang="en-US" sz="1200" b="1" dirty="0"/>
              <a:t>else</a:t>
            </a:r>
          </a:p>
          <a:p>
            <a:r>
              <a:rPr lang="en-US" sz="1200" b="1" dirty="0"/>
              <a:t>	if </a:t>
            </a:r>
            <a:r>
              <a:rPr lang="en-US" sz="1200" dirty="0"/>
              <a:t>x=1 </a:t>
            </a:r>
            <a:r>
              <a:rPr lang="en-US" sz="1200" b="1" dirty="0"/>
              <a:t>then</a:t>
            </a:r>
          </a:p>
          <a:p>
            <a:r>
              <a:rPr lang="en-US" sz="1200" b="1" dirty="0"/>
              <a:t>		writeln</a:t>
            </a:r>
            <a:r>
              <a:rPr lang="en-US" sz="1200" dirty="0"/>
              <a:t>(x*3)</a:t>
            </a:r>
          </a:p>
          <a:p>
            <a:r>
              <a:rPr lang="en-US" sz="1200" dirty="0"/>
              <a:t>	</a:t>
            </a:r>
            <a:r>
              <a:rPr lang="en-US" sz="1200" b="1" dirty="0"/>
              <a:t>else</a:t>
            </a:r>
          </a:p>
          <a:p>
            <a:r>
              <a:rPr lang="en-US" sz="1200" b="1" dirty="0"/>
              <a:t>		if </a:t>
            </a:r>
            <a:r>
              <a:rPr lang="en-US" sz="1200" dirty="0"/>
              <a:t>x=1 </a:t>
            </a:r>
            <a:r>
              <a:rPr lang="en-US" sz="1200" b="1" dirty="0"/>
              <a:t>then</a:t>
            </a:r>
          </a:p>
          <a:p>
            <a:r>
              <a:rPr lang="en-US" sz="1200" b="1" dirty="0"/>
              <a:t>		  writeln</a:t>
            </a:r>
            <a:r>
              <a:rPr lang="en-US" sz="1200" dirty="0"/>
              <a:t>(x*3)</a:t>
            </a:r>
          </a:p>
          <a:p>
            <a:r>
              <a:rPr lang="en-US" sz="1200" dirty="0"/>
              <a:t>		</a:t>
            </a:r>
            <a:r>
              <a:rPr lang="en-US" sz="1200" b="1" dirty="0"/>
              <a:t>else</a:t>
            </a:r>
          </a:p>
          <a:p>
            <a:r>
              <a:rPr lang="en-US" sz="1200" b="1" dirty="0"/>
              <a:t>		   if </a:t>
            </a:r>
            <a:r>
              <a:rPr lang="en-US" sz="1200" dirty="0"/>
              <a:t>x=2 </a:t>
            </a:r>
            <a:r>
              <a:rPr lang="en-US" sz="1200" b="1" dirty="0"/>
              <a:t>then</a:t>
            </a:r>
          </a:p>
          <a:p>
            <a:r>
              <a:rPr lang="en-US" sz="1200" b="1" dirty="0"/>
              <a:t>		    writeln</a:t>
            </a:r>
            <a:r>
              <a:rPr lang="en-US" sz="1200" dirty="0"/>
              <a:t>(x*5)</a:t>
            </a:r>
          </a:p>
          <a:p>
            <a:r>
              <a:rPr lang="en-US" sz="1200" dirty="0"/>
              <a:t>		  </a:t>
            </a:r>
            <a:r>
              <a:rPr lang="en-US" sz="1200" b="1" dirty="0"/>
              <a:t>else</a:t>
            </a:r>
          </a:p>
          <a:p>
            <a:r>
              <a:rPr lang="en-US" sz="1200" b="1" dirty="0"/>
              <a:t>		  	writeln</a:t>
            </a:r>
            <a:r>
              <a:rPr lang="en-US" sz="1200" dirty="0"/>
              <a:t>(' </a:t>
            </a:r>
            <a:r>
              <a:rPr lang="en-US" sz="1200" dirty="0" err="1"/>
              <a:t>Mh</a:t>
            </a:r>
            <a:r>
              <a:rPr lang="en-US" sz="1200" dirty="0"/>
              <a:t> </a:t>
            </a:r>
            <a:r>
              <a:rPr lang="en-US" sz="1200" dirty="0" err="1"/>
              <a:t>apodekta</a:t>
            </a:r>
            <a:r>
              <a:rPr lang="en-US" sz="1200" dirty="0"/>
              <a:t> </a:t>
            </a:r>
            <a:r>
              <a:rPr lang="en-US" sz="1200" dirty="0" err="1"/>
              <a:t>dedomena</a:t>
            </a:r>
            <a:r>
              <a:rPr lang="en-US" sz="1200" dirty="0"/>
              <a:t> ')</a:t>
            </a:r>
          </a:p>
          <a:p>
            <a:r>
              <a:rPr lang="en-US" sz="1200" b="1" dirty="0"/>
              <a:t>end. </a:t>
            </a:r>
            <a:endParaRPr lang="el-GR" sz="900" dirty="0" smtClean="0"/>
          </a:p>
        </p:txBody>
      </p:sp>
    </p:spTree>
    <p:extLst>
      <p:ext uri="{BB962C8B-B14F-4D97-AF65-F5344CB8AC3E}">
        <p14:creationId xmlns:p14="http://schemas.microsoft.com/office/powerpoint/2010/main" val="33963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2687</TotalTime>
  <Words>2099</Words>
  <Application>Microsoft Office PowerPoint</Application>
  <PresentationFormat>Προβολή στην οθόνη (16:10)</PresentationFormat>
  <Paragraphs>502</Paragraphs>
  <Slides>32</Slides>
  <Notes>11</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42" baseType="lpstr">
      <vt:lpstr>Arial Unicode MS</vt:lpstr>
      <vt:lpstr>SimSun</vt:lpstr>
      <vt:lpstr>Arial</vt:lpstr>
      <vt:lpstr>Calibri</vt:lpstr>
      <vt:lpstr>Cambria Math</vt:lpstr>
      <vt:lpstr>Mangal</vt:lpstr>
      <vt:lpstr>Times New Roman</vt:lpstr>
      <vt:lpstr>Wingdings</vt:lpstr>
      <vt:lpstr>Θέμα του Office</vt:lpstr>
      <vt:lpstr>Equation</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Ασκήσεις1/14</vt:lpstr>
      <vt:lpstr>Ασκήσεις2/14-1</vt:lpstr>
      <vt:lpstr>Ασκήσεις1/14-2</vt:lpstr>
      <vt:lpstr>Ασκήσεις2/14-3</vt:lpstr>
      <vt:lpstr>Ασκήσεις3/14</vt:lpstr>
      <vt:lpstr>Ασκήσεις4/14-1</vt:lpstr>
      <vt:lpstr>Ασκήσεις4/14-2</vt:lpstr>
      <vt:lpstr>Ασκήσεις4/14-3</vt:lpstr>
      <vt:lpstr>Ασκήσεις5/14-1</vt:lpstr>
      <vt:lpstr>Ασκήσεις6/14</vt:lpstr>
      <vt:lpstr>Ασκήσεις7/14</vt:lpstr>
      <vt:lpstr>Ασκήσεις8/14-1</vt:lpstr>
      <vt:lpstr>Ασκήσεις8/14-2</vt:lpstr>
      <vt:lpstr>Ασκήσεις9/14</vt:lpstr>
      <vt:lpstr>Ασκήσεις10/14</vt:lpstr>
      <vt:lpstr>Ασκήσεις11/14</vt:lpstr>
      <vt:lpstr>Ασκήσεις12/14-1</vt:lpstr>
      <vt:lpstr>Ασκήσεις12/14-2</vt:lpstr>
      <vt:lpstr>Ασκήσεις12/14-3</vt:lpstr>
      <vt:lpstr>Ασκήσεις13/14</vt:lpstr>
      <vt:lpstr>Ασκήσεις14/14</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264</cp:revision>
  <dcterms:created xsi:type="dcterms:W3CDTF">2012-09-06T09:03:05Z</dcterms:created>
  <dcterms:modified xsi:type="dcterms:W3CDTF">2015-05-07T14:36:01Z</dcterms:modified>
</cp:coreProperties>
</file>