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388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397" r:id="rId15"/>
    <p:sldId id="409" r:id="rId16"/>
    <p:sldId id="410" r:id="rId17"/>
    <p:sldId id="411" r:id="rId18"/>
    <p:sldId id="408" r:id="rId19"/>
    <p:sldId id="291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60580" autoAdjust="0"/>
  </p:normalViewPr>
  <p:slideViewPr>
    <p:cSldViewPr>
      <p:cViewPr varScale="1">
        <p:scale>
          <a:sx n="60" d="100"/>
          <a:sy n="60" d="100"/>
        </p:scale>
        <p:origin x="2083" y="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10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22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57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686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67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161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5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936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08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41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70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782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8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rgbClr val="0070C0">
              <a:alpha val="10000"/>
            </a:srgb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Διαδίκτυο και υγεία,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rgbClr val="0070C0">
              <a:alpha val="10000"/>
            </a:srgbClr>
          </a:solidFill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" TargetMode="External"/><Relationship Id="rId7" Type="http://schemas.openxmlformats.org/officeDocument/2006/relationships/hyperlink" Target="http://www.datamed.gr/product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otenet.gr/~pontikis/allcategoties.htm" TargetMode="External"/><Relationship Id="rId5" Type="http://schemas.openxmlformats.org/officeDocument/2006/relationships/hyperlink" Target="http://www.nlm.nih.gov/" TargetMode="External"/><Relationship Id="rId4" Type="http://schemas.openxmlformats.org/officeDocument/2006/relationships/hyperlink" Target="http://www.internet2.ed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Διαδίκτυο και υγεία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Ασφάλεια ιατρικών δεδομένων </a:t>
            </a:r>
            <a:br>
              <a:rPr lang="el-GR" sz="3600" dirty="0" smtClean="0"/>
            </a:br>
            <a:r>
              <a:rPr lang="el-GR" sz="3600" dirty="0" smtClean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Κριτήρια ασφάλειας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/>
              <a:t>Ασφάλεια δεδομένων στα τοπικά </a:t>
            </a:r>
            <a:r>
              <a:rPr lang="el-GR" sz="2400" dirty="0" smtClean="0"/>
              <a:t>δίκτυα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 smtClean="0"/>
              <a:t>Αναγνώριση </a:t>
            </a:r>
            <a:r>
              <a:rPr lang="el-GR" sz="2400" dirty="0"/>
              <a:t>και πιστοποίηση (</a:t>
            </a:r>
            <a:r>
              <a:rPr lang="el-GR" sz="2400" dirty="0" err="1"/>
              <a:t>identification</a:t>
            </a:r>
            <a:r>
              <a:rPr lang="el-GR" sz="2400" dirty="0"/>
              <a:t> and </a:t>
            </a:r>
            <a:r>
              <a:rPr lang="el-GR" sz="2400" dirty="0" err="1"/>
              <a:t>authentication</a:t>
            </a:r>
            <a:r>
              <a:rPr lang="el-GR" sz="2400" dirty="0"/>
              <a:t>) </a:t>
            </a:r>
            <a:r>
              <a:rPr lang="el-GR" sz="2400" dirty="0" smtClean="0"/>
              <a:t>της ταυτότητας </a:t>
            </a:r>
            <a:r>
              <a:rPr lang="el-GR" sz="2400" dirty="0"/>
              <a:t>του </a:t>
            </a:r>
            <a:r>
              <a:rPr lang="el-GR" sz="2400" dirty="0" smtClean="0"/>
              <a:t>χρήστη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 smtClean="0"/>
              <a:t>Ακεραιότητα </a:t>
            </a:r>
            <a:r>
              <a:rPr lang="el-GR" sz="2400" dirty="0"/>
              <a:t>των </a:t>
            </a:r>
            <a:r>
              <a:rPr lang="el-GR" sz="2400" dirty="0" smtClean="0"/>
              <a:t>δεδομένων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 smtClean="0"/>
              <a:t>Ασφάλεια </a:t>
            </a:r>
            <a:r>
              <a:rPr lang="el-GR" sz="2400" dirty="0"/>
              <a:t>δεδομένων στη διακίνησή τους στο παγκόσμιο ιστό </a:t>
            </a:r>
            <a:r>
              <a:rPr lang="el-GR" sz="2400" dirty="0" smtClean="0"/>
              <a:t>του Διαδικτύου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719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1585926"/>
            <a:ext cx="6058551" cy="4129073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Ασφάλεια ιατρικών δεδομένων </a:t>
            </a:r>
            <a:br>
              <a:rPr lang="el-GR" sz="3600" dirty="0" smtClean="0"/>
            </a:br>
            <a:r>
              <a:rPr lang="el-GR" sz="3600" dirty="0" smtClean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2065412"/>
            <a:ext cx="252028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Βασικά μέτρα</a:t>
            </a:r>
          </a:p>
          <a:p>
            <a:pPr marL="360363" lvl="1" indent="-360363"/>
            <a:r>
              <a:rPr lang="el-GR" sz="1800" dirty="0" smtClean="0"/>
              <a:t>Η φυσική ασφάλεια (</a:t>
            </a:r>
            <a:r>
              <a:rPr lang="el-GR" sz="1800" dirty="0" err="1" smtClean="0"/>
              <a:t>physical</a:t>
            </a:r>
            <a:r>
              <a:rPr lang="el-GR" sz="1800" dirty="0" smtClean="0"/>
              <a:t> </a:t>
            </a:r>
            <a:r>
              <a:rPr lang="el-GR" sz="1800" dirty="0" err="1" smtClean="0"/>
              <a:t>security</a:t>
            </a:r>
            <a:r>
              <a:rPr lang="el-GR" sz="1800" dirty="0" smtClean="0"/>
              <a:t>)</a:t>
            </a:r>
          </a:p>
          <a:p>
            <a:pPr marL="360363" lvl="1" indent="-360363"/>
            <a:r>
              <a:rPr lang="el-GR" sz="1800" dirty="0" smtClean="0"/>
              <a:t>Η </a:t>
            </a:r>
            <a:r>
              <a:rPr lang="el-GR" sz="1800" dirty="0"/>
              <a:t>ασφάλεια του λογισμικού (</a:t>
            </a:r>
            <a:r>
              <a:rPr lang="el-GR" sz="1800" dirty="0" err="1"/>
              <a:t>software</a:t>
            </a:r>
            <a:r>
              <a:rPr lang="el-GR" sz="1800" dirty="0"/>
              <a:t> </a:t>
            </a:r>
            <a:r>
              <a:rPr lang="el-GR" sz="1800" dirty="0" err="1"/>
              <a:t>security</a:t>
            </a:r>
            <a:r>
              <a:rPr lang="el-GR" sz="1800" dirty="0" smtClean="0"/>
              <a:t>)</a:t>
            </a:r>
          </a:p>
          <a:p>
            <a:pPr marL="360363" lvl="1" indent="-360363"/>
            <a:r>
              <a:rPr lang="el-GR" sz="1800" dirty="0"/>
              <a:t>Η ασφάλεια των δικτύων (</a:t>
            </a:r>
            <a:r>
              <a:rPr lang="el-GR" sz="1800" dirty="0" err="1"/>
              <a:t>network</a:t>
            </a:r>
            <a:r>
              <a:rPr lang="el-GR" sz="1800" dirty="0"/>
              <a:t> </a:t>
            </a:r>
            <a:r>
              <a:rPr lang="el-GR" sz="1800" dirty="0" err="1"/>
              <a:t>security</a:t>
            </a:r>
            <a:r>
              <a:rPr lang="el-GR" sz="1800" dirty="0"/>
              <a:t>)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1115616" y="1181365"/>
            <a:ext cx="8147248" cy="7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Ασφάλεια δεδομένων στα τοπικά δίκτυα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858000" y="167220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/>
              <a:t>Διασύνδεση μονάδων Νοσοκομείου με εσωτερικό δίκτυο </a:t>
            </a:r>
            <a:r>
              <a:rPr lang="el-GR" sz="1200" dirty="0" err="1"/>
              <a:t>Intranet</a:t>
            </a:r>
            <a:endParaRPr lang="el-GR" sz="1200" dirty="0"/>
          </a:p>
          <a:p>
            <a:pPr algn="r"/>
            <a:r>
              <a:rPr lang="el-GR" sz="1200" dirty="0"/>
              <a:t>για ασφάλεια και στη συνέχεια σύνδεση με το Internet.</a:t>
            </a:r>
          </a:p>
        </p:txBody>
      </p:sp>
    </p:spTree>
    <p:extLst>
      <p:ext uri="{BB962C8B-B14F-4D97-AF65-F5344CB8AC3E}">
        <p14:creationId xmlns:p14="http://schemas.microsoft.com/office/powerpoint/2010/main" val="29341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Ασφάλεια ιατρικών δεδομένων </a:t>
            </a:r>
            <a:br>
              <a:rPr lang="el-GR" sz="3600" dirty="0" smtClean="0"/>
            </a:br>
            <a:r>
              <a:rPr lang="el-GR" sz="3600" dirty="0" smtClean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</a:t>
            </a:r>
            <a:r>
              <a:rPr lang="el-GR" sz="2000" b="1" dirty="0" err="1" smtClean="0"/>
              <a:t>irewall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r>
              <a:rPr lang="el-GR" sz="2000" dirty="0" smtClean="0"/>
              <a:t>λογισμικό </a:t>
            </a:r>
            <a:r>
              <a:rPr lang="el-GR" sz="2000" dirty="0"/>
              <a:t>που προστατεύει τα τοπικά δίκτυα </a:t>
            </a:r>
            <a:r>
              <a:rPr lang="el-GR" sz="2000" dirty="0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υλικές </a:t>
            </a:r>
            <a:r>
              <a:rPr lang="el-GR" sz="2000" dirty="0"/>
              <a:t>και </a:t>
            </a:r>
            <a:r>
              <a:rPr lang="el-GR" sz="2000" dirty="0" err="1"/>
              <a:t>λογισμικές</a:t>
            </a:r>
            <a:r>
              <a:rPr lang="el-GR" sz="2000" dirty="0"/>
              <a:t> </a:t>
            </a:r>
            <a:r>
              <a:rPr lang="el-GR" sz="2000" dirty="0" smtClean="0"/>
              <a:t>ζημιές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1800" dirty="0" smtClean="0"/>
              <a:t>+ Ελέγχει </a:t>
            </a:r>
            <a:r>
              <a:rPr lang="el-GR" sz="1800" dirty="0"/>
              <a:t>την πρόσβαση των </a:t>
            </a:r>
            <a:r>
              <a:rPr lang="el-GR" sz="1800" dirty="0" smtClean="0"/>
              <a:t>χρηστών</a:t>
            </a:r>
          </a:p>
          <a:p>
            <a:pPr marL="457200" lvl="1" indent="0">
              <a:buNone/>
            </a:pPr>
            <a:r>
              <a:rPr lang="el-GR" sz="1800" dirty="0" smtClean="0"/>
              <a:t>+ Καταγράφει την κίνηση και τη χρήση του δικτύου</a:t>
            </a:r>
          </a:p>
          <a:p>
            <a:pPr marL="457200" lvl="1" indent="0">
              <a:buNone/>
            </a:pPr>
            <a:r>
              <a:rPr lang="el-GR" sz="1800" dirty="0" smtClean="0"/>
              <a:t>+ Επιβάλλει </a:t>
            </a:r>
            <a:r>
              <a:rPr lang="el-GR" sz="1800" dirty="0"/>
              <a:t>μία ομοιογενή πολιτική </a:t>
            </a:r>
            <a:r>
              <a:rPr lang="el-GR" sz="1800" dirty="0" smtClean="0"/>
              <a:t>ασφάλειας</a:t>
            </a:r>
            <a:endParaRPr lang="el-GR" sz="1800" dirty="0"/>
          </a:p>
          <a:p>
            <a:pPr marL="457200" lvl="1" indent="0">
              <a:buNone/>
            </a:pPr>
            <a:r>
              <a:rPr lang="el-GR" sz="1800" dirty="0" smtClean="0"/>
              <a:t>+ Συγκεντρώνει </a:t>
            </a:r>
            <a:r>
              <a:rPr lang="el-GR" sz="1800" dirty="0"/>
              <a:t>στο ίδιο λογισμικό όλες τις παραμέτρους </a:t>
            </a:r>
            <a:r>
              <a:rPr lang="el-GR" sz="1800" dirty="0" smtClean="0"/>
              <a:t>ασφάλειας</a:t>
            </a:r>
            <a:endParaRPr lang="el-GR" sz="1800" dirty="0"/>
          </a:p>
          <a:p>
            <a:pPr marL="457200" lvl="1" indent="0">
              <a:buNone/>
            </a:pPr>
            <a:r>
              <a:rPr lang="el-GR" sz="1800" dirty="0" smtClean="0"/>
              <a:t>+ Προστατεύει </a:t>
            </a:r>
            <a:r>
              <a:rPr lang="el-GR" sz="1800" dirty="0"/>
              <a:t>το τοπικό δίκτυο από ευαίσθητες υπηρεσίες του Διαδικτύου (π.χ., </a:t>
            </a:r>
            <a:r>
              <a:rPr lang="el-GR" sz="1800" dirty="0" err="1"/>
              <a:t>ftp</a:t>
            </a:r>
            <a:r>
              <a:rPr lang="el-GR" sz="1800" dirty="0"/>
              <a:t>, </a:t>
            </a:r>
            <a:r>
              <a:rPr lang="el-GR" sz="1800" dirty="0" err="1"/>
              <a:t>rpc</a:t>
            </a:r>
            <a:r>
              <a:rPr lang="el-GR" sz="1800" dirty="0"/>
              <a:t>, </a:t>
            </a:r>
            <a:r>
              <a:rPr lang="el-GR" sz="1800" dirty="0" err="1"/>
              <a:t>telnet</a:t>
            </a:r>
            <a:r>
              <a:rPr lang="el-GR" sz="1800" dirty="0"/>
              <a:t> κλπ.), όταν είναι συνδεδεμένο μ΄ </a:t>
            </a:r>
            <a:r>
              <a:rPr lang="el-GR" sz="1800" dirty="0" smtClean="0"/>
              <a:t>αυτό</a:t>
            </a:r>
            <a:endParaRPr lang="el-GR" sz="1800" dirty="0"/>
          </a:p>
          <a:p>
            <a:pPr marL="457200" lvl="1" indent="0">
              <a:buNone/>
            </a:pPr>
            <a:r>
              <a:rPr lang="el-GR" sz="1800" dirty="0" smtClean="0"/>
              <a:t>- Πιθανότητα </a:t>
            </a:r>
            <a:r>
              <a:rPr lang="el-GR" sz="1800" dirty="0"/>
              <a:t>παράκαμψης του συστήματος με άλλη σύνδεση του δικτύου με άλλους τρόπους (π.χ., με απευθείας σύνδεση με τηλεφωνική γραμμή</a:t>
            </a:r>
            <a:r>
              <a:rPr lang="el-GR" sz="1800" dirty="0" smtClean="0"/>
              <a:t>)</a:t>
            </a:r>
          </a:p>
          <a:p>
            <a:pPr marL="457200" lvl="1" indent="0">
              <a:buNone/>
            </a:pPr>
            <a:r>
              <a:rPr lang="el-GR" sz="1800" dirty="0" smtClean="0"/>
              <a:t>- Περιορισμός </a:t>
            </a:r>
            <a:r>
              <a:rPr lang="el-GR" sz="1800" dirty="0"/>
              <a:t>στη χρήση ορισμένων </a:t>
            </a:r>
            <a:r>
              <a:rPr lang="el-GR" sz="1800" dirty="0" smtClean="0"/>
              <a:t>υπηρεσιών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3284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Ασφάλεια ιατρικών δεδομένων </a:t>
            </a:r>
            <a:br>
              <a:rPr lang="el-GR" sz="3600" dirty="0" smtClean="0"/>
            </a:br>
            <a:r>
              <a:rPr lang="el-GR" sz="3600" dirty="0" smtClean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9552" y="1829594"/>
            <a:ext cx="8147248" cy="3771636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dirty="0" smtClean="0"/>
              <a:t>μεταφορά δεδομένων </a:t>
            </a:r>
            <a:r>
              <a:rPr lang="el-GR" sz="2000" dirty="0"/>
              <a:t>και πληροφοριών (υγείας) </a:t>
            </a:r>
            <a:r>
              <a:rPr lang="el-GR" sz="2000" dirty="0" smtClean="0"/>
              <a:t>μέσω παγκοσμίου </a:t>
            </a:r>
            <a:r>
              <a:rPr lang="el-GR" sz="2000" dirty="0"/>
              <a:t>ιστού </a:t>
            </a:r>
            <a:r>
              <a:rPr lang="el-GR" sz="2000" dirty="0" smtClean="0"/>
              <a:t>είναι </a:t>
            </a:r>
            <a:r>
              <a:rPr lang="el-GR" sz="2000" b="1" dirty="0" smtClean="0"/>
              <a:t>επισφαλής</a:t>
            </a:r>
            <a:endParaRPr lang="el-GR" sz="2000" dirty="0" smtClean="0"/>
          </a:p>
          <a:p>
            <a:r>
              <a:rPr lang="el-GR" sz="2000" b="1" dirty="0" smtClean="0"/>
              <a:t>Πρωτόκολλο </a:t>
            </a:r>
            <a:r>
              <a:rPr lang="el-GR" sz="2000" b="1" dirty="0"/>
              <a:t>ασφαλούς διασύνδεσης ή SSL (</a:t>
            </a:r>
            <a:r>
              <a:rPr lang="el-GR" sz="2000" b="1" dirty="0" err="1"/>
              <a:t>Secure</a:t>
            </a:r>
            <a:r>
              <a:rPr lang="el-GR" sz="2000" b="1" dirty="0"/>
              <a:t> </a:t>
            </a:r>
            <a:r>
              <a:rPr lang="el-GR" sz="2000" b="1" dirty="0" err="1"/>
              <a:t>Socket</a:t>
            </a:r>
            <a:r>
              <a:rPr lang="el-GR" sz="2000" b="1" dirty="0"/>
              <a:t> </a:t>
            </a:r>
            <a:r>
              <a:rPr lang="el-GR" sz="2000" b="1" dirty="0" err="1"/>
              <a:t>Layer</a:t>
            </a:r>
            <a:r>
              <a:rPr lang="el-GR" sz="2000" b="1" dirty="0" smtClean="0"/>
              <a:t>)</a:t>
            </a:r>
            <a:r>
              <a:rPr lang="en-US" sz="2000" b="1" dirty="0" smtClean="0"/>
              <a:t>: </a:t>
            </a:r>
            <a:r>
              <a:rPr lang="el-GR" sz="2000" dirty="0"/>
              <a:t>πρότυπο πρωτόκολλο για ασφαλείς </a:t>
            </a:r>
            <a:r>
              <a:rPr lang="el-GR" sz="2000" dirty="0" smtClean="0"/>
              <a:t>συναλλαγές</a:t>
            </a:r>
            <a:r>
              <a:rPr lang="en-US" sz="2000" dirty="0" smtClean="0"/>
              <a:t> </a:t>
            </a:r>
            <a:r>
              <a:rPr lang="el-GR" sz="2000" dirty="0" smtClean="0"/>
              <a:t>μέσω</a:t>
            </a:r>
            <a:r>
              <a:rPr lang="en-US" sz="2000" dirty="0" smtClean="0"/>
              <a:t> </a:t>
            </a:r>
            <a:r>
              <a:rPr lang="el-GR" sz="2000" dirty="0" smtClean="0"/>
              <a:t>του </a:t>
            </a:r>
            <a:r>
              <a:rPr lang="el-GR" sz="2000" dirty="0"/>
              <a:t>παγκόσμιου </a:t>
            </a:r>
            <a:r>
              <a:rPr lang="el-GR" sz="2000" dirty="0" smtClean="0"/>
              <a:t>ιστού</a:t>
            </a:r>
            <a:endParaRPr lang="en-US" sz="2000" dirty="0" smtClean="0"/>
          </a:p>
          <a:p>
            <a:pPr lvl="1"/>
            <a:r>
              <a:rPr lang="en-US" sz="2000" i="1" dirty="0" smtClean="0"/>
              <a:t>K</a:t>
            </a:r>
            <a:r>
              <a:rPr lang="el-GR" sz="2000" i="1" dirty="0" smtClean="0"/>
              <a:t>ρυπτογράφηση </a:t>
            </a:r>
            <a:r>
              <a:rPr lang="el-GR" sz="2000" i="1" dirty="0"/>
              <a:t>δημόσιου κλειδιού </a:t>
            </a:r>
            <a:r>
              <a:rPr lang="el-GR" sz="2000" dirty="0"/>
              <a:t>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key</a:t>
            </a:r>
            <a:r>
              <a:rPr lang="el-GR" sz="2000" dirty="0"/>
              <a:t> </a:t>
            </a:r>
            <a:r>
              <a:rPr lang="el-GR" sz="2000" dirty="0" err="1"/>
              <a:t>cryptography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i="1" dirty="0" smtClean="0"/>
              <a:t>K</a:t>
            </a:r>
            <a:r>
              <a:rPr lang="el-GR" sz="2000" i="1" dirty="0" smtClean="0"/>
              <a:t>ρυπτογράφηση </a:t>
            </a:r>
            <a:r>
              <a:rPr lang="el-GR" sz="2000" i="1" dirty="0"/>
              <a:t>συμμετρικού αλγορίθμου </a:t>
            </a:r>
            <a:r>
              <a:rPr lang="el-GR" sz="2000" dirty="0"/>
              <a:t>(ή DES – </a:t>
            </a:r>
            <a:r>
              <a:rPr lang="el-GR" sz="2000" dirty="0" err="1"/>
              <a:t>Data</a:t>
            </a:r>
            <a:r>
              <a:rPr lang="el-GR" sz="2000" dirty="0"/>
              <a:t> </a:t>
            </a:r>
            <a:r>
              <a:rPr lang="el-GR" sz="2000" dirty="0" err="1" smtClean="0"/>
              <a:t>Encryption</a:t>
            </a:r>
            <a:r>
              <a:rPr lang="en-US" sz="2000" dirty="0" smtClean="0"/>
              <a:t> Standard</a:t>
            </a:r>
            <a:r>
              <a:rPr lang="en-US" sz="2000" dirty="0"/>
              <a:t>)</a:t>
            </a:r>
            <a:endParaRPr lang="el-GR" sz="2000" dirty="0" smtClean="0"/>
          </a:p>
          <a:p>
            <a:r>
              <a:rPr lang="el-GR" sz="2000" b="1" dirty="0" smtClean="0"/>
              <a:t>Έμπιστο </a:t>
            </a:r>
            <a:r>
              <a:rPr lang="el-GR" sz="2000" b="1" dirty="0"/>
              <a:t>τρίτο μέρος ή TTP (</a:t>
            </a:r>
            <a:r>
              <a:rPr lang="el-GR" sz="2000" b="1" dirty="0" err="1"/>
              <a:t>Trusted</a:t>
            </a:r>
            <a:r>
              <a:rPr lang="el-GR" sz="2000" b="1" dirty="0"/>
              <a:t> </a:t>
            </a:r>
            <a:r>
              <a:rPr lang="el-GR" sz="2000" b="1" dirty="0" err="1"/>
              <a:t>Third</a:t>
            </a:r>
            <a:r>
              <a:rPr lang="el-GR" sz="2000" b="1" dirty="0"/>
              <a:t> </a:t>
            </a:r>
            <a:r>
              <a:rPr lang="el-GR" sz="2000" b="1" dirty="0" err="1"/>
              <a:t>Party</a:t>
            </a:r>
            <a:r>
              <a:rPr lang="el-GR" sz="2000" b="1" dirty="0" smtClean="0"/>
              <a:t>)</a:t>
            </a:r>
            <a:r>
              <a:rPr lang="en-US" sz="2000" b="1" dirty="0" smtClean="0"/>
              <a:t>: </a:t>
            </a:r>
            <a:r>
              <a:rPr lang="el-GR" sz="2000" dirty="0" smtClean="0"/>
              <a:t>οργανισμός </a:t>
            </a:r>
            <a:r>
              <a:rPr lang="el-GR" sz="2000" dirty="0"/>
              <a:t>(κρατικός ή μη), ο οποίος εκδίδει ψηφιακά </a:t>
            </a:r>
            <a:r>
              <a:rPr lang="el-GR" sz="2000" dirty="0" smtClean="0"/>
              <a:t>πιστοποιητικά</a:t>
            </a:r>
            <a:endParaRPr lang="el-GR" sz="2000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1115616" y="1181365"/>
            <a:ext cx="8147248" cy="7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l-GR" sz="2800" b="1" dirty="0"/>
              <a:t>Ασφάλεια δεδομένων στο παγκόσμιο ιστό</a:t>
            </a: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3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t="2941"/>
          <a:stretch/>
        </p:blipFill>
        <p:spPr>
          <a:xfrm>
            <a:off x="2771800" y="1169588"/>
            <a:ext cx="6284211" cy="44549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17088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Ηλεκτρονικός φάκελος ασθενούς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στο διαδίκτυο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5332"/>
            <a:ext cx="2664296" cy="351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i="1" dirty="0"/>
              <a:t>Η σύνδεση ενός ηλεκτρονικού ιατρικού φακέλου με τους </a:t>
            </a:r>
            <a:r>
              <a:rPr lang="el-GR" sz="1600" b="1" i="1" dirty="0" smtClean="0"/>
              <a:t>χρήστες</a:t>
            </a:r>
            <a:r>
              <a:rPr lang="en-US" sz="1600" b="1" i="1" dirty="0" smtClean="0"/>
              <a:t> </a:t>
            </a:r>
            <a:r>
              <a:rPr lang="el-GR" sz="1600" b="1" i="1" dirty="0" smtClean="0"/>
              <a:t>του </a:t>
            </a:r>
            <a:r>
              <a:rPr lang="el-GR" sz="1600" b="1" i="1" dirty="0"/>
              <a:t>με τη βοήθεια του παγκόσμιου ιστού (</a:t>
            </a:r>
            <a:r>
              <a:rPr lang="el-GR" sz="1600" b="1" i="1" dirty="0" err="1"/>
              <a:t>www</a:t>
            </a:r>
            <a:r>
              <a:rPr lang="el-GR" sz="1600" b="1" i="1" dirty="0"/>
              <a:t>)</a:t>
            </a:r>
            <a:endParaRPr lang="el-GR" sz="1600" b="1" i="1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Ηλεκτρονικός φάκελος ασθενούς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600" dirty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</a:t>
            </a:r>
            <a:r>
              <a:rPr lang="el-GR" sz="2000" b="1" dirty="0" err="1" smtClean="0"/>
              <a:t>ασικά</a:t>
            </a:r>
            <a:r>
              <a:rPr lang="el-GR" sz="2000" b="1" dirty="0" smtClean="0"/>
              <a:t> </a:t>
            </a:r>
            <a:r>
              <a:rPr lang="el-GR" sz="2000" b="1" dirty="0"/>
              <a:t>αποτελέσματα </a:t>
            </a:r>
            <a:r>
              <a:rPr lang="el-GR" sz="2000" b="1" dirty="0" smtClean="0"/>
              <a:t>χρήσεως </a:t>
            </a:r>
            <a:r>
              <a:rPr lang="el-GR" sz="2000" b="1" dirty="0"/>
              <a:t>του παγκόσμιου ιστού </a:t>
            </a:r>
            <a:r>
              <a:rPr lang="el-GR" sz="2000" b="1" dirty="0" smtClean="0"/>
              <a:t>για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τον </a:t>
            </a:r>
            <a:r>
              <a:rPr lang="el-GR" sz="2000" b="1" dirty="0"/>
              <a:t>ιατρικό </a:t>
            </a:r>
            <a:r>
              <a:rPr lang="el-GR" sz="2000" b="1" dirty="0" smtClean="0"/>
              <a:t>φάκελο</a:t>
            </a:r>
            <a:endParaRPr lang="en-US" sz="2000" b="1" dirty="0" smtClean="0"/>
          </a:p>
          <a:p>
            <a:pPr lvl="1"/>
            <a:r>
              <a:rPr lang="el-GR" sz="1600" b="1" dirty="0" smtClean="0"/>
              <a:t>Αντικατάσταση </a:t>
            </a:r>
            <a:r>
              <a:rPr lang="el-GR" sz="1600" b="1" dirty="0"/>
              <a:t>του «έγγραφου ιατρικού φακέλου» </a:t>
            </a:r>
            <a:r>
              <a:rPr lang="el-GR" sz="1600" dirty="0"/>
              <a:t>με τον </a:t>
            </a:r>
            <a:r>
              <a:rPr lang="el-GR" sz="1600" dirty="0" smtClean="0"/>
              <a:t>Ηλεκτρονικό </a:t>
            </a:r>
            <a:r>
              <a:rPr lang="el-GR" sz="1600" dirty="0"/>
              <a:t>Ιατρικό Φάκελο, στον οποίο υπάρχει δυνατότητα </a:t>
            </a:r>
            <a:r>
              <a:rPr lang="el-GR" sz="1600" dirty="0" smtClean="0"/>
              <a:t>προσπέλασης </a:t>
            </a:r>
            <a:r>
              <a:rPr lang="el-GR" sz="1600" dirty="0"/>
              <a:t>από οποιοδήποτε απομακρυσμένο </a:t>
            </a:r>
            <a:r>
              <a:rPr lang="el-GR" sz="1600" dirty="0" smtClean="0"/>
              <a:t>σημείο</a:t>
            </a:r>
            <a:endParaRPr lang="el-GR" sz="1600" dirty="0"/>
          </a:p>
          <a:p>
            <a:pPr lvl="1"/>
            <a:r>
              <a:rPr lang="el-GR" sz="1600" b="1" dirty="0" smtClean="0"/>
              <a:t>Ανάκτηση</a:t>
            </a:r>
            <a:r>
              <a:rPr lang="el-GR" sz="1600" b="1" dirty="0"/>
              <a:t>/ αποθήκευση </a:t>
            </a:r>
            <a:r>
              <a:rPr lang="el-GR" sz="1600" dirty="0"/>
              <a:t>όλων των χρήσιμων ιατρικών </a:t>
            </a:r>
            <a:r>
              <a:rPr lang="el-GR" sz="1600" dirty="0" smtClean="0"/>
              <a:t>δεδομένων</a:t>
            </a:r>
            <a:r>
              <a:rPr lang="en-US" sz="1600" dirty="0" smtClean="0"/>
              <a:t> </a:t>
            </a:r>
            <a:r>
              <a:rPr lang="el-GR" sz="1600" dirty="0" smtClean="0"/>
              <a:t>ασθενούς </a:t>
            </a:r>
            <a:r>
              <a:rPr lang="el-GR" sz="1600" dirty="0"/>
              <a:t>χωρίς απώλεια χρόνου και </a:t>
            </a:r>
            <a:r>
              <a:rPr lang="el-GR" sz="1600" dirty="0" smtClean="0"/>
              <a:t>επαναλήψεις</a:t>
            </a:r>
            <a:endParaRPr lang="el-GR" sz="1600" dirty="0"/>
          </a:p>
          <a:p>
            <a:pPr lvl="1"/>
            <a:r>
              <a:rPr lang="el-GR" sz="1600" b="1" dirty="0" smtClean="0"/>
              <a:t>Δομημένη </a:t>
            </a:r>
            <a:r>
              <a:rPr lang="el-GR" sz="1600" b="1" dirty="0"/>
              <a:t>παρουσίαση στοιχείων </a:t>
            </a:r>
            <a:r>
              <a:rPr lang="el-GR" sz="1600" b="1" dirty="0" smtClean="0"/>
              <a:t>ασθενούς</a:t>
            </a:r>
            <a:endParaRPr lang="el-GR" sz="1600" dirty="0"/>
          </a:p>
          <a:p>
            <a:pPr lvl="1"/>
            <a:r>
              <a:rPr lang="el-GR" sz="1600" b="1" dirty="0" smtClean="0"/>
              <a:t>Προσπέλαση </a:t>
            </a:r>
            <a:r>
              <a:rPr lang="el-GR" sz="1600" b="1" dirty="0"/>
              <a:t>σε γεωγραφικά απομακρυσμένα </a:t>
            </a:r>
            <a:r>
              <a:rPr lang="el-GR" sz="1600" b="1" dirty="0" smtClean="0"/>
              <a:t>πληροφοριακά</a:t>
            </a:r>
            <a:r>
              <a:rPr lang="en-US" sz="1600" b="1" dirty="0" smtClean="0"/>
              <a:t> </a:t>
            </a:r>
            <a:r>
              <a:rPr lang="el-GR" sz="1600" b="1" dirty="0" smtClean="0"/>
              <a:t>συστήματα</a:t>
            </a:r>
            <a:r>
              <a:rPr lang="el-GR" sz="1600" dirty="0"/>
              <a:t>, όπου διατηρούνται οι </a:t>
            </a:r>
            <a:r>
              <a:rPr lang="el-GR" sz="1600" dirty="0" smtClean="0"/>
              <a:t>ΗΙΦ</a:t>
            </a:r>
            <a:endParaRPr lang="el-GR" sz="1600" dirty="0"/>
          </a:p>
          <a:p>
            <a:pPr lvl="1"/>
            <a:r>
              <a:rPr lang="el-GR" sz="1600" b="1" dirty="0" smtClean="0"/>
              <a:t>Υποστήριξη </a:t>
            </a:r>
            <a:r>
              <a:rPr lang="el-GR" sz="1600" b="1" dirty="0"/>
              <a:t>απομακρυσμένων ιατρείων</a:t>
            </a:r>
            <a:r>
              <a:rPr lang="el-GR" sz="1600" dirty="0"/>
              <a:t>, καθότι υπάρχει </a:t>
            </a:r>
            <a:r>
              <a:rPr lang="el-GR" sz="1600" dirty="0" smtClean="0"/>
              <a:t>δυνατότητα </a:t>
            </a:r>
            <a:r>
              <a:rPr lang="el-GR" sz="1600" dirty="0"/>
              <a:t>ενημερώσεως των ιατρών για τους ασθενείς τους από τους ΗΙΦ </a:t>
            </a:r>
            <a:r>
              <a:rPr lang="el-GR" sz="1600" dirty="0" smtClean="0"/>
              <a:t>μέσω </a:t>
            </a:r>
            <a:r>
              <a:rPr lang="el-GR" sz="1600" dirty="0"/>
              <a:t>του παγκόσμιου </a:t>
            </a:r>
            <a:r>
              <a:rPr lang="el-GR" sz="1600" dirty="0" smtClean="0"/>
              <a:t>ιστού</a:t>
            </a:r>
            <a:endParaRPr lang="el-GR" sz="1600" dirty="0"/>
          </a:p>
          <a:p>
            <a:pPr lvl="1"/>
            <a:r>
              <a:rPr lang="el-GR" sz="1600" dirty="0"/>
              <a:t> </a:t>
            </a:r>
            <a:r>
              <a:rPr lang="el-GR" sz="1600" b="1" dirty="0" err="1"/>
              <a:t>Ενιαιοποίηση</a:t>
            </a:r>
            <a:r>
              <a:rPr lang="el-GR" sz="1600" b="1" dirty="0"/>
              <a:t> διαδικασιών – στοιχείων</a:t>
            </a:r>
            <a:r>
              <a:rPr lang="el-GR" sz="1600" dirty="0"/>
              <a:t>, που καταχωρούνται </a:t>
            </a:r>
            <a:r>
              <a:rPr lang="el-GR" sz="1600" dirty="0" smtClean="0"/>
              <a:t>στον</a:t>
            </a:r>
            <a:r>
              <a:rPr lang="en-US" sz="1600" dirty="0" smtClean="0"/>
              <a:t> </a:t>
            </a:r>
            <a:r>
              <a:rPr lang="el-GR" sz="1600" dirty="0" smtClean="0"/>
              <a:t>ΗΙΦ</a:t>
            </a:r>
            <a:r>
              <a:rPr lang="en-US" sz="1600" dirty="0" smtClean="0"/>
              <a:t>	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676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Χρήση ηλεκτρονικ</a:t>
            </a:r>
            <a:r>
              <a:rPr lang="el-GR" sz="3600" dirty="0"/>
              <a:t>ώ</a:t>
            </a:r>
            <a:r>
              <a:rPr lang="el-GR" sz="3600" dirty="0" smtClean="0"/>
              <a:t>ν καρτ</a:t>
            </a:r>
            <a:r>
              <a:rPr lang="el-GR" sz="3600" dirty="0"/>
              <a:t>ώ</a:t>
            </a:r>
            <a:r>
              <a:rPr lang="el-GR" sz="3600" dirty="0" smtClean="0"/>
              <a:t>ν υγείας </a:t>
            </a:r>
            <a:br>
              <a:rPr lang="el-GR" sz="3600" dirty="0" smtClean="0"/>
            </a:br>
            <a:r>
              <a:rPr lang="el-GR" sz="3600" dirty="0" smtClean="0"/>
              <a:t>και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Ηλεκτρονικές </a:t>
            </a:r>
            <a:r>
              <a:rPr lang="el-GR" sz="2400" b="1" dirty="0"/>
              <a:t>κάρτες </a:t>
            </a:r>
            <a:r>
              <a:rPr lang="el-GR" sz="2400" b="1" dirty="0" smtClean="0"/>
              <a:t>υγείας</a:t>
            </a:r>
            <a:r>
              <a:rPr lang="en-US" sz="2400" b="1" dirty="0" smtClean="0"/>
              <a:t>: </a:t>
            </a:r>
            <a:r>
              <a:rPr lang="el-GR" sz="2400" dirty="0" smtClean="0"/>
              <a:t>πρωτοποριακό </a:t>
            </a:r>
            <a:r>
              <a:rPr lang="el-GR" sz="2400" dirty="0"/>
              <a:t>σύστημα καταχώρισης και διατήρησης ιατρικών </a:t>
            </a:r>
            <a:r>
              <a:rPr lang="el-GR" sz="2400" dirty="0" smtClean="0"/>
              <a:t>στοιχείων</a:t>
            </a:r>
          </a:p>
          <a:p>
            <a:r>
              <a:rPr lang="el-GR" sz="2400" b="1" dirty="0" smtClean="0"/>
              <a:t>Στόχοι:</a:t>
            </a:r>
          </a:p>
          <a:p>
            <a:pPr lvl="1"/>
            <a:r>
              <a:rPr lang="el-GR" sz="2000" dirty="0"/>
              <a:t>Αποκέντρωση της </a:t>
            </a:r>
            <a:r>
              <a:rPr lang="el-GR" sz="2000" dirty="0" smtClean="0"/>
              <a:t>πληροφορίας</a:t>
            </a:r>
          </a:p>
          <a:p>
            <a:pPr lvl="1"/>
            <a:r>
              <a:rPr lang="el-GR" sz="2000" dirty="0"/>
              <a:t>Ενίσχυση της διαχείρισης και του ελέγχου του ασφαλιστικού </a:t>
            </a:r>
            <a:r>
              <a:rPr lang="el-GR" sz="2000" dirty="0" smtClean="0"/>
              <a:t>φορέα</a:t>
            </a:r>
          </a:p>
          <a:p>
            <a:pPr lvl="1"/>
            <a:r>
              <a:rPr lang="el-GR" sz="2000" dirty="0"/>
              <a:t>Ασφαλή μεταφορά του ιατρικού </a:t>
            </a:r>
            <a:r>
              <a:rPr lang="el-GR" sz="2000" dirty="0" smtClean="0"/>
              <a:t>φακέλου</a:t>
            </a:r>
          </a:p>
          <a:p>
            <a:pPr lvl="1"/>
            <a:r>
              <a:rPr lang="el-GR" sz="2000" dirty="0" smtClean="0"/>
              <a:t>Αντιμετώπιση εκτάκτων καταστάσεων</a:t>
            </a:r>
          </a:p>
          <a:p>
            <a:pPr lvl="1"/>
            <a:r>
              <a:rPr lang="el-GR" sz="2000" dirty="0"/>
              <a:t>Αύξηση και βελτίωση των προτύπων (</a:t>
            </a:r>
            <a:r>
              <a:rPr lang="el-GR" sz="2000" dirty="0" err="1"/>
              <a:t>standards</a:t>
            </a:r>
            <a:r>
              <a:rPr lang="el-GR" sz="2000" dirty="0"/>
              <a:t>) </a:t>
            </a:r>
            <a:r>
              <a:rPr lang="el-GR" sz="2000" dirty="0" smtClean="0"/>
              <a:t>καταχώρισης πληροφοριών υγείας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267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Χρήσιμες διευθύνσεις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/>
              <a:t>Παγκόσμιος Οργανισμός Υγείας</a:t>
            </a:r>
            <a:r>
              <a:rPr lang="el-GR" sz="1200" i="1" dirty="0"/>
              <a:t>: http://www.who.int/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Αμερικανική </a:t>
            </a:r>
            <a:r>
              <a:rPr lang="el-GR" sz="1200" b="1" dirty="0"/>
              <a:t>Καρδιολογική Ένωση</a:t>
            </a:r>
            <a:r>
              <a:rPr lang="el-GR" sz="1200" b="1" i="1" dirty="0"/>
              <a:t>: </a:t>
            </a:r>
            <a:r>
              <a:rPr lang="el-GR" sz="1200" i="1" dirty="0"/>
              <a:t>http://www.americanheart. </a:t>
            </a:r>
            <a:r>
              <a:rPr lang="el-GR" sz="1200" i="1" dirty="0" err="1"/>
              <a:t>org</a:t>
            </a:r>
            <a:r>
              <a:rPr lang="el-GR" sz="1200" i="1" dirty="0"/>
              <a:t>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Εικονική </a:t>
            </a:r>
            <a:r>
              <a:rPr lang="el-GR" sz="1200" b="1" dirty="0"/>
              <a:t>Βιβλιοθήκη Παγκόσμιου Ιστού</a:t>
            </a:r>
            <a:r>
              <a:rPr lang="el-GR" sz="1200" i="1" dirty="0"/>
              <a:t>: http://www.ldb.org/vl/index.htm </a:t>
            </a:r>
            <a:r>
              <a:rPr lang="el-GR" sz="1200" dirty="0" smtClean="0"/>
              <a:t>και </a:t>
            </a:r>
            <a:r>
              <a:rPr lang="en-US" sz="1200" i="1" dirty="0" smtClean="0"/>
              <a:t>http</a:t>
            </a:r>
            <a:r>
              <a:rPr lang="en-US" sz="1200" i="1" dirty="0"/>
              <a:t>://www.fisk.edu/vl/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Εθνική </a:t>
            </a:r>
            <a:r>
              <a:rPr lang="el-GR" sz="1200" b="1" dirty="0"/>
              <a:t>Βιβλιοθήκη Υγείας ΗΠΑ</a:t>
            </a:r>
            <a:r>
              <a:rPr lang="el-GR" sz="1200" i="1" dirty="0"/>
              <a:t>: http://www.nlm.nih.gov/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Centers </a:t>
            </a:r>
            <a:r>
              <a:rPr lang="en-US" sz="1200" b="1" dirty="0"/>
              <a:t>for Disease Control, ΗΠΑ</a:t>
            </a:r>
            <a:r>
              <a:rPr lang="en-US" sz="1200" b="1" i="1" dirty="0"/>
              <a:t>: </a:t>
            </a:r>
            <a:r>
              <a:rPr lang="en-US" sz="1200" i="1" dirty="0"/>
              <a:t>http://www.cdc.gov/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Journal </a:t>
            </a:r>
            <a:r>
              <a:rPr lang="en-US" sz="1200" b="1" dirty="0"/>
              <a:t>of the American Medical Association (JAMA</a:t>
            </a:r>
            <a:r>
              <a:rPr lang="en-US" sz="1200" b="1" i="1" dirty="0"/>
              <a:t>): </a:t>
            </a:r>
            <a:r>
              <a:rPr lang="en-US" sz="1200" i="1" dirty="0"/>
              <a:t>http://</a:t>
            </a:r>
            <a:r>
              <a:rPr lang="en-US" sz="1200" i="1" dirty="0" smtClean="0"/>
              <a:t>www.amaassn.org/public/journals/jama</a:t>
            </a:r>
            <a:r>
              <a:rPr lang="en-US" sz="1200" i="1" dirty="0"/>
              <a:t>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err="1" smtClean="0"/>
              <a:t>Βritish</a:t>
            </a:r>
            <a:r>
              <a:rPr lang="en-US" sz="1200" b="1" dirty="0" smtClean="0"/>
              <a:t> </a:t>
            </a:r>
            <a:r>
              <a:rPr lang="en-US" sz="1200" b="1" dirty="0"/>
              <a:t>Medical Journal : </a:t>
            </a:r>
            <a:r>
              <a:rPr lang="en-US" sz="1200" i="1" dirty="0"/>
              <a:t>http://www.bmj.com/index.shtml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Εταιρία </a:t>
            </a:r>
            <a:r>
              <a:rPr lang="el-GR" sz="1200" b="1" dirty="0"/>
              <a:t>Λήψης Ιατρικών Αποφάσεων</a:t>
            </a:r>
            <a:r>
              <a:rPr lang="el-GR" sz="1200" i="1" dirty="0"/>
              <a:t>: http://www.gwu.edu/~smdm/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Αμερικανική </a:t>
            </a:r>
            <a:r>
              <a:rPr lang="el-GR" sz="1200" b="1" dirty="0"/>
              <a:t>Εταιρία Ιατρικής Πληροφορικής</a:t>
            </a:r>
            <a:r>
              <a:rPr lang="el-GR" sz="1200" i="1" dirty="0"/>
              <a:t>: http://www.amia.org/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dirty="0" smtClean="0"/>
              <a:t>Διαθέσιμα </a:t>
            </a:r>
            <a:r>
              <a:rPr lang="el-GR" sz="1200" b="1" dirty="0"/>
              <a:t>Λογισμικά Ιατρικής Πληροφορικής</a:t>
            </a:r>
            <a:r>
              <a:rPr lang="el-GR" sz="1200" dirty="0" smtClean="0"/>
              <a:t>: </a:t>
            </a:r>
            <a:r>
              <a:rPr lang="en-US" sz="1200" i="1" dirty="0" smtClean="0"/>
              <a:t>http</a:t>
            </a:r>
            <a:r>
              <a:rPr lang="en-US" sz="1200" i="1" dirty="0"/>
              <a:t>://medsoftware.com/welcome.html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Whole </a:t>
            </a:r>
            <a:r>
              <a:rPr lang="en-US" sz="1200" b="1" dirty="0"/>
              <a:t>Nurse</a:t>
            </a:r>
            <a:r>
              <a:rPr lang="en-US" sz="1200" b="1" i="1" dirty="0"/>
              <a:t>: </a:t>
            </a:r>
            <a:r>
              <a:rPr lang="en-US" sz="1200" i="1" dirty="0"/>
              <a:t>http://www.wholenurse.com/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American </a:t>
            </a:r>
            <a:r>
              <a:rPr lang="en-US" sz="1200" b="1" dirty="0"/>
              <a:t>Nurses Association/ Nursing World</a:t>
            </a:r>
            <a:r>
              <a:rPr lang="en-US" sz="1200" b="1" i="1" dirty="0"/>
              <a:t>: </a:t>
            </a:r>
            <a:r>
              <a:rPr lang="en-US" sz="1200" i="1" dirty="0"/>
              <a:t>http://</a:t>
            </a:r>
            <a:r>
              <a:rPr lang="en-US" sz="1200" i="1" dirty="0" smtClean="0"/>
              <a:t>www.ama.org/</a:t>
            </a:r>
            <a:r>
              <a:rPr lang="el-GR" sz="1200" i="1" dirty="0" smtClean="0"/>
              <a:t>. </a:t>
            </a:r>
            <a:r>
              <a:rPr lang="el-GR" sz="1200" dirty="0" smtClean="0"/>
              <a:t>Διατίθεται </a:t>
            </a:r>
            <a:r>
              <a:rPr lang="el-GR" sz="1200" dirty="0"/>
              <a:t>e-</a:t>
            </a:r>
            <a:r>
              <a:rPr lang="el-GR" sz="1200" dirty="0" err="1"/>
              <a:t>mail</a:t>
            </a:r>
            <a:r>
              <a:rPr lang="el-GR" sz="1200" dirty="0"/>
              <a:t> περιοδικό με θέματα νοσηλευτικής.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Institute </a:t>
            </a:r>
            <a:r>
              <a:rPr lang="en-US" sz="1200" b="1" dirty="0"/>
              <a:t>of Medicine</a:t>
            </a:r>
            <a:r>
              <a:rPr lang="en-US" sz="1200" b="1" i="1" dirty="0"/>
              <a:t>: </a:t>
            </a:r>
            <a:r>
              <a:rPr lang="en-US" sz="1200" i="1" dirty="0">
                <a:hlinkClick r:id="rId3"/>
              </a:rPr>
              <a:t>http://www.iom.edu</a:t>
            </a:r>
            <a:r>
              <a:rPr lang="en-US" sz="1200" i="1" dirty="0" smtClean="0">
                <a:hlinkClick r:id="rId3"/>
              </a:rPr>
              <a:t>/</a:t>
            </a:r>
            <a:r>
              <a:rPr lang="el-GR" sz="1200" i="1" dirty="0" smtClean="0"/>
              <a:t>. </a:t>
            </a:r>
            <a:r>
              <a:rPr lang="el-GR" sz="1200" dirty="0" smtClean="0"/>
              <a:t>Το </a:t>
            </a:r>
            <a:r>
              <a:rPr lang="el-GR" sz="1200" dirty="0"/>
              <a:t>Ινστιτούτο Ιατρικής διαθέτει πολλές και ποικίλες πληροφορίες για </a:t>
            </a:r>
            <a:r>
              <a:rPr lang="el-GR" sz="1200" dirty="0" smtClean="0"/>
              <a:t>εκπαίδευση </a:t>
            </a:r>
            <a:r>
              <a:rPr lang="el-GR" sz="1200" dirty="0"/>
              <a:t>(βιβλία, άρθρα </a:t>
            </a:r>
            <a:r>
              <a:rPr lang="el-GR" sz="1200" dirty="0" err="1"/>
              <a:t>κλπ</a:t>
            </a:r>
            <a:r>
              <a:rPr lang="el-GR" sz="1200" dirty="0"/>
              <a:t>) και για υγειονομική φροντίδα.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Internet2 </a:t>
            </a:r>
            <a:r>
              <a:rPr lang="en-US" sz="1200" b="1" dirty="0"/>
              <a:t>Health Science</a:t>
            </a:r>
            <a:r>
              <a:rPr lang="en-US" sz="1200" b="1" i="1" dirty="0"/>
              <a:t>: </a:t>
            </a:r>
            <a:r>
              <a:rPr lang="en-US" sz="1200" i="1" dirty="0" smtClean="0">
                <a:hlinkClick r:id="rId4"/>
              </a:rPr>
              <a:t>www.internet2.edu</a:t>
            </a:r>
            <a:r>
              <a:rPr lang="el-GR" sz="1200" i="1" dirty="0" smtClean="0"/>
              <a:t>. </a:t>
            </a:r>
            <a:r>
              <a:rPr lang="el-GR" sz="1200" dirty="0" smtClean="0"/>
              <a:t>Διαθέτει </a:t>
            </a:r>
            <a:r>
              <a:rPr lang="el-GR" sz="1200" dirty="0"/>
              <a:t>πληροφορίες για εκπαίδευση από συνεργαζόμενους φοιτητές, </a:t>
            </a:r>
            <a:r>
              <a:rPr lang="el-GR" sz="1200" dirty="0" smtClean="0"/>
              <a:t>ερευνητές</a:t>
            </a:r>
            <a:r>
              <a:rPr lang="el-GR" sz="1200" dirty="0"/>
              <a:t>, τμήματα επιστημών υγείας και επιστήμονες κλινικών.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MEDLINE</a:t>
            </a:r>
            <a:r>
              <a:rPr lang="en-US" sz="1200" b="1" i="1" dirty="0"/>
              <a:t>: </a:t>
            </a:r>
            <a:r>
              <a:rPr lang="en-US" sz="1200" i="1" dirty="0">
                <a:hlinkClick r:id="rId5"/>
              </a:rPr>
              <a:t>http://www.nlm.nih.gov</a:t>
            </a:r>
            <a:r>
              <a:rPr lang="en-US" sz="1200" i="1" dirty="0" smtClean="0">
                <a:hlinkClick r:id="rId5"/>
              </a:rPr>
              <a:t>/</a:t>
            </a:r>
            <a:r>
              <a:rPr lang="el-GR" sz="1200" i="1" dirty="0" smtClean="0"/>
              <a:t>. </a:t>
            </a:r>
            <a:r>
              <a:rPr lang="el-GR" sz="1200" dirty="0" smtClean="0"/>
              <a:t>Ηλεκτρονικός </a:t>
            </a:r>
            <a:r>
              <a:rPr lang="el-GR" sz="1200" dirty="0"/>
              <a:t>κατάλογος ιατρικής βιβλιογραφίας (από το έτος 1966).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smtClean="0"/>
              <a:t>Medicine </a:t>
            </a:r>
            <a:r>
              <a:rPr lang="en-US" sz="1200" b="1" dirty="0"/>
              <a:t>and Internet</a:t>
            </a:r>
            <a:r>
              <a:rPr lang="en-US" sz="1200" b="1" i="1" dirty="0"/>
              <a:t>: </a:t>
            </a:r>
            <a:r>
              <a:rPr lang="en-US" sz="1200" i="1" dirty="0">
                <a:hlinkClick r:id="rId6"/>
              </a:rPr>
              <a:t>http://users.otenet.gr/~</a:t>
            </a:r>
            <a:r>
              <a:rPr lang="en-US" sz="1200" i="1" dirty="0" smtClean="0">
                <a:hlinkClick r:id="rId6"/>
              </a:rPr>
              <a:t>pontikis/allcategoties.htm</a:t>
            </a:r>
            <a:r>
              <a:rPr lang="el-GR" sz="1200" i="1" dirty="0" smtClean="0"/>
              <a:t>. </a:t>
            </a:r>
            <a:r>
              <a:rPr lang="el-GR" sz="1200" dirty="0" smtClean="0"/>
              <a:t>Πλήρες </a:t>
            </a:r>
            <a:r>
              <a:rPr lang="el-GR" sz="1200" dirty="0"/>
              <a:t>κατάλογος πληροφοριών για φάρμακα, περιοδικά, συνέδρια, ιατρικά </a:t>
            </a:r>
            <a:r>
              <a:rPr lang="el-GR" sz="1200" dirty="0" err="1"/>
              <a:t>site</a:t>
            </a:r>
            <a:r>
              <a:rPr lang="el-GR" sz="1200" dirty="0"/>
              <a:t> </a:t>
            </a:r>
            <a:r>
              <a:rPr lang="el-GR" sz="1200" dirty="0" smtClean="0"/>
              <a:t>και αναζητήσεις </a:t>
            </a:r>
            <a:r>
              <a:rPr lang="el-GR" sz="1200" dirty="0"/>
              <a:t>τόσο στην Ελλάδα όσο και από το εξωτερικό μέσω του Διαδικτύου.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 err="1" smtClean="0"/>
              <a:t>Datamed</a:t>
            </a:r>
            <a:r>
              <a:rPr lang="en-US" sz="1200" b="1" dirty="0" smtClean="0"/>
              <a:t> </a:t>
            </a:r>
            <a:r>
              <a:rPr lang="en-US" sz="1200" b="1" dirty="0"/>
              <a:t>Internet site</a:t>
            </a:r>
            <a:r>
              <a:rPr lang="en-US" sz="1200" b="1" i="1" dirty="0"/>
              <a:t>: </a:t>
            </a:r>
            <a:r>
              <a:rPr lang="en-US" sz="1200" i="1" dirty="0">
                <a:hlinkClick r:id="rId7"/>
              </a:rPr>
              <a:t>http://www.datamed.gr/products</a:t>
            </a:r>
            <a:r>
              <a:rPr lang="en-US" sz="1200" i="1" dirty="0" smtClean="0">
                <a:hlinkClick r:id="rId7"/>
              </a:rPr>
              <a:t>/</a:t>
            </a:r>
            <a:r>
              <a:rPr lang="el-GR" sz="1200" i="1" dirty="0" smtClean="0"/>
              <a:t>. </a:t>
            </a:r>
            <a:r>
              <a:rPr lang="el-GR" sz="1200" dirty="0" smtClean="0"/>
              <a:t>Η </a:t>
            </a:r>
            <a:r>
              <a:rPr lang="el-GR" sz="1200" dirty="0" err="1"/>
              <a:t>Datamed</a:t>
            </a:r>
            <a:r>
              <a:rPr lang="el-GR" sz="1200" dirty="0"/>
              <a:t> – </a:t>
            </a:r>
            <a:r>
              <a:rPr lang="el-GR" sz="1200" dirty="0" err="1"/>
              <a:t>Healthcare</a:t>
            </a:r>
            <a:r>
              <a:rPr lang="el-GR" sz="1200" dirty="0"/>
              <a:t> </a:t>
            </a:r>
            <a:r>
              <a:rPr lang="el-GR" sz="1200" dirty="0" err="1"/>
              <a:t>Intergrator</a:t>
            </a:r>
            <a:r>
              <a:rPr lang="el-GR" sz="1200" dirty="0"/>
              <a:t> προσφέρει προϊόντα για όλο το φάσμα της </a:t>
            </a:r>
            <a:r>
              <a:rPr lang="el-GR" sz="1200" dirty="0" smtClean="0"/>
              <a:t>αγοράς της </a:t>
            </a:r>
            <a:r>
              <a:rPr lang="el-GR" sz="1200" dirty="0"/>
              <a:t>πληροφορικής στην υγεία και πρόνοια.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el-GR" sz="1200" b="1" u="sng" dirty="0" smtClean="0"/>
              <a:t>Ελληνικός </a:t>
            </a:r>
            <a:r>
              <a:rPr lang="el-GR" sz="1200" b="1" u="sng" dirty="0"/>
              <a:t>διαδικτυακός τόπος υγείας</a:t>
            </a:r>
            <a:r>
              <a:rPr lang="el-GR" sz="1200" b="1" i="1" u="sng" dirty="0"/>
              <a:t>: </a:t>
            </a:r>
            <a:r>
              <a:rPr lang="el-GR" sz="1200" i="1" u="sng" dirty="0"/>
              <a:t>health.in.gr</a:t>
            </a:r>
            <a:endParaRPr lang="el-GR" sz="1100" u="sng" dirty="0"/>
          </a:p>
        </p:txBody>
      </p:sp>
    </p:spTree>
    <p:extLst>
      <p:ext uri="{BB962C8B-B14F-4D97-AF65-F5344CB8AC3E}">
        <p14:creationId xmlns:p14="http://schemas.microsoft.com/office/powerpoint/2010/main" val="33379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E. Ι., (2006). Πληροφορική Υγείας, Θεσσαλονίκη: Εκδόσεις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Υγείας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2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Δελημπάσης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Κ. και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Νικηφορίδης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Γ. (2001). Ιατρική Πληροφορική. Ελληνικό Ανοικτό Πανεπιστήμιο, Πάτρα,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σσ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137 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– 143</a:t>
            </a:r>
            <a:endParaRPr lang="en-US" sz="12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Hebda</a:t>
            </a:r>
            <a:r>
              <a:rPr lang="en-US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T., Czar P. and Mascara C. (2001). Handbook of informatics for Nurses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Health Care Professionals. 2nd ed., Prentice-Hall, New Jersey, USA, pp 48 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79.</a:t>
            </a: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Κουτσούρης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Δ. (2003). Τηλεϊατρική ΙΙ: Τεχνολογίες – Εφαρμογές. Εργαστήριο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Βιοϊατρικής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Τεχνολογίας. </a:t>
            </a:r>
            <a:endParaRPr lang="en-US" sz="12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Rice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R. E. and Katz, J. E., Editors (2001). The Internet and Health Communication.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Sage Publications, Thousand Oaks, USA.</a:t>
            </a:r>
            <a:endParaRPr lang="el-GR" sz="12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211510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Διαδίκτυο και </a:t>
            </a:r>
            <a:r>
              <a:rPr lang="el-GR" sz="2800" dirty="0" smtClean="0"/>
              <a:t>υγεία</a:t>
            </a:r>
          </a:p>
          <a:p>
            <a:pPr algn="l"/>
            <a:endParaRPr lang="el-GR" sz="2800" b="1" dirty="0" smtClean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Διαδίκτυο και υγεία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Ο όγκος </a:t>
            </a:r>
            <a:r>
              <a:rPr lang="el-GR" sz="2400" b="1" dirty="0"/>
              <a:t>των πληροφοριών </a:t>
            </a:r>
            <a:r>
              <a:rPr lang="el-GR" sz="2400" dirty="0"/>
              <a:t>που συσσωρεύονται </a:t>
            </a:r>
            <a:r>
              <a:rPr lang="el-GR" sz="2400" dirty="0" smtClean="0"/>
              <a:t>καθημερινά </a:t>
            </a:r>
            <a:r>
              <a:rPr lang="el-GR" sz="2400" dirty="0"/>
              <a:t>από </a:t>
            </a:r>
            <a:r>
              <a:rPr lang="el-GR" sz="2400" dirty="0" smtClean="0"/>
              <a:t>τη συλλογή</a:t>
            </a:r>
            <a:r>
              <a:rPr lang="el-GR" sz="2400" dirty="0"/>
              <a:t>, οργάνωση και ανάλυση δεδομένων </a:t>
            </a:r>
            <a:r>
              <a:rPr lang="el-GR" sz="2400" b="1" dirty="0"/>
              <a:t>σχετικών με τον </a:t>
            </a:r>
            <a:r>
              <a:rPr lang="el-GR" sz="2400" b="1" dirty="0" smtClean="0"/>
              <a:t>ανθρώπινο </a:t>
            </a:r>
            <a:r>
              <a:rPr lang="el-GR" sz="2400" b="1" dirty="0"/>
              <a:t>οργανισμό είναι </a:t>
            </a:r>
            <a:r>
              <a:rPr lang="el-GR" sz="2400" b="1" dirty="0" smtClean="0"/>
              <a:t>τεράστιος</a:t>
            </a:r>
            <a:endParaRPr lang="el-GR" sz="2400" dirty="0" smtClean="0"/>
          </a:p>
          <a:p>
            <a:r>
              <a:rPr lang="el-GR" sz="2400" dirty="0"/>
              <a:t>Για τον </a:t>
            </a:r>
            <a:r>
              <a:rPr lang="el-GR" sz="2400" dirty="0" smtClean="0"/>
              <a:t>τεράστιο όγκο </a:t>
            </a:r>
            <a:r>
              <a:rPr lang="el-GR" sz="2400" dirty="0"/>
              <a:t>πληροφοριών στον τομέα της </a:t>
            </a:r>
            <a:r>
              <a:rPr lang="el-GR" sz="2400" b="1" dirty="0" smtClean="0"/>
              <a:t>υγείας χρησιμοποιούνται </a:t>
            </a:r>
            <a:r>
              <a:rPr lang="el-GR" sz="2400" b="1" dirty="0"/>
              <a:t>οι ηλεκτρονικοί </a:t>
            </a:r>
            <a:r>
              <a:rPr lang="el-GR" sz="2400" b="1" dirty="0" smtClean="0"/>
              <a:t>υπολογιστές</a:t>
            </a:r>
            <a:endParaRPr lang="el-GR" sz="2400" dirty="0" smtClean="0"/>
          </a:p>
          <a:p>
            <a:r>
              <a:rPr lang="el-GR" sz="2400" b="1" dirty="0"/>
              <a:t>Στην μεταβίβαση τέτοιων πληροφοριών υγείας </a:t>
            </a:r>
            <a:r>
              <a:rPr lang="el-GR" sz="2400" dirty="0"/>
              <a:t>από ένα </a:t>
            </a:r>
            <a:r>
              <a:rPr lang="el-GR" sz="2400" dirty="0" smtClean="0"/>
              <a:t>υπολογιστή σ</a:t>
            </a:r>
            <a:r>
              <a:rPr lang="el-GR" sz="2400" dirty="0"/>
              <a:t>΄ ένα άλλο υπολογιστή, που μπορεί να βρίσκεται σε οποιοδήποτε </a:t>
            </a:r>
            <a:r>
              <a:rPr lang="el-GR" sz="2400" dirty="0" smtClean="0"/>
              <a:t>μέρος του κόσμου,</a:t>
            </a:r>
            <a:r>
              <a:rPr lang="en-US" sz="2400" dirty="0" smtClean="0"/>
              <a:t> </a:t>
            </a:r>
            <a:r>
              <a:rPr lang="el-GR" sz="2400" b="1" dirty="0" smtClean="0"/>
              <a:t>χρησιμοποιείται </a:t>
            </a:r>
            <a:r>
              <a:rPr lang="el-GR" sz="2400" b="1" dirty="0"/>
              <a:t>το </a:t>
            </a:r>
            <a:r>
              <a:rPr lang="el-GR" sz="2400" b="1" dirty="0" smtClean="0"/>
              <a:t>Διαδίκτυο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48" y="2141866"/>
            <a:ext cx="4968552" cy="296327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Διαδίκτυο </a:t>
            </a:r>
            <a:r>
              <a:rPr lang="el-GR" sz="2000" b="1" dirty="0"/>
              <a:t>ή </a:t>
            </a:r>
            <a:r>
              <a:rPr lang="el-GR" sz="2000" b="1" dirty="0" smtClean="0"/>
              <a:t>Internet</a:t>
            </a:r>
            <a:r>
              <a:rPr lang="en-US" sz="2000" b="1" dirty="0" smtClean="0"/>
              <a:t>: </a:t>
            </a:r>
            <a:r>
              <a:rPr lang="el-GR" sz="2000" dirty="0" smtClean="0"/>
              <a:t>Διεθνές </a:t>
            </a:r>
            <a:r>
              <a:rPr lang="el-GR" sz="2000" dirty="0"/>
              <a:t>δίκτυο ηλεκτρονικών </a:t>
            </a:r>
            <a:r>
              <a:rPr lang="el-GR" sz="2000" dirty="0" smtClean="0"/>
              <a:t>υπολογιστών </a:t>
            </a:r>
            <a:r>
              <a:rPr lang="el-GR" sz="2000" dirty="0"/>
              <a:t>(Η/Υ) που αποτελείται από χιλιάδες </a:t>
            </a:r>
            <a:r>
              <a:rPr lang="el-GR" sz="2000" dirty="0" smtClean="0"/>
              <a:t>δίκτυα κάθε </a:t>
            </a:r>
            <a:r>
              <a:rPr lang="el-GR" sz="2000" dirty="0"/>
              <a:t>μορφής με </a:t>
            </a:r>
            <a:r>
              <a:rPr lang="el-GR" sz="2000" dirty="0" smtClean="0"/>
              <a:t>εκατομμύρια </a:t>
            </a:r>
            <a:r>
              <a:rPr lang="el-GR" sz="2000" dirty="0"/>
              <a:t>υπολογιστές σ΄ όλο τον </a:t>
            </a:r>
            <a:r>
              <a:rPr lang="el-GR" sz="2000" dirty="0" smtClean="0"/>
              <a:t>κόσμο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791580" y="512768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/>
              <a:t>Χρήση του Internet στον τομέα της υγείας με όραμα: </a:t>
            </a:r>
            <a:r>
              <a:rPr lang="en-US" sz="1600" i="1" dirty="0" smtClean="0"/>
              <a:t>“</a:t>
            </a:r>
            <a:r>
              <a:rPr lang="el-GR" sz="1600" i="1" dirty="0" smtClean="0"/>
              <a:t>Οποτεδήποτε </a:t>
            </a:r>
            <a:r>
              <a:rPr lang="el-GR" sz="1600" i="1" dirty="0"/>
              <a:t>- από </a:t>
            </a:r>
            <a:r>
              <a:rPr lang="el-GR" sz="1600" i="1" dirty="0" smtClean="0"/>
              <a:t>οπουδήποτε</a:t>
            </a:r>
            <a:r>
              <a:rPr lang="en-US" sz="1600" i="1" dirty="0" smtClean="0"/>
              <a:t>”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3503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παγκόσμιος ιστός στη διακίνηση </a:t>
            </a:r>
            <a:br>
              <a:rPr lang="el-GR" sz="3600" dirty="0" smtClean="0"/>
            </a:br>
            <a:r>
              <a:rPr lang="el-GR" sz="3600" dirty="0" smtClean="0"/>
              <a:t>αρχείων υγείας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dirty="0"/>
              <a:t>Ο </a:t>
            </a:r>
            <a:r>
              <a:rPr lang="el-GR" sz="2400" b="1" dirty="0"/>
              <a:t>παγκόσμιος ιστός (</a:t>
            </a:r>
            <a:r>
              <a:rPr lang="el-GR" sz="2400" b="1" dirty="0" err="1"/>
              <a:t>www</a:t>
            </a:r>
            <a:r>
              <a:rPr lang="el-GR" sz="2400" b="1" dirty="0"/>
              <a:t>) </a:t>
            </a:r>
            <a:r>
              <a:rPr lang="el-GR" sz="2400" dirty="0"/>
              <a:t>πληροφοριών ή, απλά, </a:t>
            </a:r>
            <a:r>
              <a:rPr lang="el-GR" sz="2400" b="1" dirty="0" err="1"/>
              <a:t>web</a:t>
            </a:r>
            <a:r>
              <a:rPr lang="el-GR" sz="2400" b="1" dirty="0"/>
              <a:t> </a:t>
            </a:r>
            <a:r>
              <a:rPr lang="el-GR" sz="2400" dirty="0"/>
              <a:t>(ιστός) του </a:t>
            </a:r>
            <a:r>
              <a:rPr lang="el-GR" sz="2400" dirty="0" smtClean="0"/>
              <a:t>Διαδικτύου </a:t>
            </a:r>
            <a:r>
              <a:rPr lang="el-GR" sz="2400" dirty="0"/>
              <a:t>υποστηρίζει την μετάδοση γραφικών, ήχου, εφέ κίνησης και </a:t>
            </a:r>
            <a:r>
              <a:rPr lang="el-GR" sz="2400" dirty="0" smtClean="0"/>
              <a:t>μορφοποιημένου </a:t>
            </a:r>
            <a:r>
              <a:rPr lang="el-GR" sz="2400" dirty="0"/>
              <a:t>κειμένου – σε αντίθεση με άλλες υπηρεσίες του Διαδικτύου </a:t>
            </a:r>
            <a:r>
              <a:rPr lang="el-GR" sz="2400" dirty="0" smtClean="0"/>
              <a:t>που χρησιμοποιούν </a:t>
            </a:r>
            <a:r>
              <a:rPr lang="el-GR" sz="2400" dirty="0"/>
              <a:t>μόνο </a:t>
            </a:r>
            <a:r>
              <a:rPr lang="el-GR" sz="2400" dirty="0" smtClean="0"/>
              <a:t>κείμενο</a:t>
            </a:r>
          </a:p>
          <a:p>
            <a:r>
              <a:rPr lang="el-GR" sz="2400" b="1" dirty="0" smtClean="0"/>
              <a:t>Τεχνολογία υπερκειμένου </a:t>
            </a:r>
            <a:r>
              <a:rPr lang="el-GR" sz="2400" dirty="0"/>
              <a:t>(</a:t>
            </a:r>
            <a:r>
              <a:rPr lang="el-GR" sz="2400" dirty="0" smtClean="0"/>
              <a:t>ή </a:t>
            </a:r>
            <a:r>
              <a:rPr lang="el-GR" sz="2400" b="1" dirty="0" err="1" smtClean="0"/>
              <a:t>Hypertext</a:t>
            </a:r>
            <a:r>
              <a:rPr lang="el-GR" sz="2400" dirty="0"/>
              <a:t>) </a:t>
            </a:r>
            <a:r>
              <a:rPr lang="el-GR" sz="2400" b="1" dirty="0"/>
              <a:t>και το πρωτόκολλο μεταφοράς </a:t>
            </a:r>
            <a:r>
              <a:rPr lang="el-GR" sz="2400" dirty="0"/>
              <a:t>(ή </a:t>
            </a:r>
            <a:r>
              <a:rPr lang="el-GR" sz="2400" b="1" dirty="0" err="1"/>
              <a:t>http</a:t>
            </a:r>
            <a:r>
              <a:rPr lang="el-GR" sz="2400" b="1" dirty="0"/>
              <a:t> </a:t>
            </a:r>
            <a:r>
              <a:rPr lang="el-GR" sz="2400" dirty="0" smtClean="0"/>
              <a:t>– </a:t>
            </a:r>
            <a:r>
              <a:rPr lang="el-GR" sz="2400" b="1" dirty="0" err="1" smtClean="0"/>
              <a:t>h</a:t>
            </a:r>
            <a:r>
              <a:rPr lang="el-GR" sz="2400" dirty="0" err="1" smtClean="0"/>
              <a:t>yper</a:t>
            </a:r>
            <a:r>
              <a:rPr lang="el-GR" sz="2400" b="1" dirty="0" err="1" smtClean="0"/>
              <a:t>t</a:t>
            </a:r>
            <a:r>
              <a:rPr lang="el-GR" sz="2400" dirty="0" err="1" smtClean="0"/>
              <a:t>ext</a:t>
            </a:r>
            <a:r>
              <a:rPr lang="el-GR" sz="2400" dirty="0" smtClean="0"/>
              <a:t> </a:t>
            </a:r>
            <a:r>
              <a:rPr lang="el-GR" sz="2400" b="1" dirty="0" err="1"/>
              <a:t>t</a:t>
            </a:r>
            <a:r>
              <a:rPr lang="el-GR" sz="2400" dirty="0" err="1"/>
              <a:t>ransfer</a:t>
            </a:r>
            <a:r>
              <a:rPr lang="el-GR" sz="2400" dirty="0"/>
              <a:t> </a:t>
            </a:r>
            <a:r>
              <a:rPr lang="el-GR" sz="2400" b="1" dirty="0" err="1"/>
              <a:t>p</a:t>
            </a:r>
            <a:r>
              <a:rPr lang="el-GR" sz="2400" dirty="0" err="1"/>
              <a:t>rotocol</a:t>
            </a:r>
            <a:r>
              <a:rPr lang="el-GR" sz="2400" dirty="0"/>
              <a:t>), το </a:t>
            </a:r>
            <a:r>
              <a:rPr lang="el-GR" sz="2400" dirty="0" smtClean="0"/>
              <a:t>οποίο παρέχει </a:t>
            </a:r>
            <a:r>
              <a:rPr lang="el-GR" sz="2400" dirty="0"/>
              <a:t>ένα γραφικό και εύκολο στη χρήση </a:t>
            </a:r>
            <a:r>
              <a:rPr lang="el-GR" sz="2400" dirty="0" smtClean="0"/>
              <a:t>περιβάλλον </a:t>
            </a:r>
            <a:r>
              <a:rPr lang="el-GR" sz="2400" dirty="0"/>
              <a:t>για τη δυναμική </a:t>
            </a:r>
            <a:r>
              <a:rPr lang="el-GR" sz="2400" dirty="0" smtClean="0"/>
              <a:t>πληροφόρηση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348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παγκόσμιος ιστός στη διακίνηση </a:t>
            </a:r>
            <a:br>
              <a:rPr lang="el-GR" sz="3600" dirty="0" smtClean="0"/>
            </a:br>
            <a:r>
              <a:rPr lang="el-GR" sz="3600" dirty="0" smtClean="0"/>
              <a:t>αρχείων υγείας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Αρχεία ιατρικών απεικονίσεων</a:t>
            </a:r>
          </a:p>
          <a:p>
            <a:pPr lvl="1"/>
            <a:r>
              <a:rPr lang="el-GR" sz="1600" b="1" dirty="0"/>
              <a:t>Αρχεία </a:t>
            </a:r>
            <a:r>
              <a:rPr lang="el-GR" sz="1600" b="1" dirty="0" err="1" smtClean="0"/>
              <a:t>gif</a:t>
            </a:r>
            <a:r>
              <a:rPr lang="en-US" sz="1600" dirty="0" smtClean="0"/>
              <a:t>: </a:t>
            </a:r>
            <a:r>
              <a:rPr lang="el-GR" sz="1600" dirty="0" smtClean="0"/>
              <a:t>αρχεία </a:t>
            </a:r>
            <a:r>
              <a:rPr lang="el-GR" sz="1600" dirty="0"/>
              <a:t>γραφικών και έχουν </a:t>
            </a:r>
            <a:r>
              <a:rPr lang="el-GR" sz="1600" dirty="0" smtClean="0"/>
              <a:t>τη δυνατότητα να συμπιέσουν </a:t>
            </a:r>
            <a:r>
              <a:rPr lang="el-GR" sz="1600" dirty="0"/>
              <a:t>ιατρικές (και άλλες) απεικονίσεις με το </a:t>
            </a:r>
            <a:r>
              <a:rPr lang="el-GR" sz="1600" dirty="0" smtClean="0"/>
              <a:t>παγκόσμιο πρότυπο </a:t>
            </a:r>
            <a:r>
              <a:rPr lang="en-US" sz="1600" b="1" dirty="0"/>
              <a:t>GIF </a:t>
            </a:r>
            <a:r>
              <a:rPr lang="en-US" sz="1600" dirty="0"/>
              <a:t>(Graphic Interchange Format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lvl="1"/>
            <a:r>
              <a:rPr lang="el-GR" sz="1600" b="1" dirty="0"/>
              <a:t>Αρχεία </a:t>
            </a:r>
            <a:r>
              <a:rPr lang="el-GR" sz="1600" b="1" dirty="0" err="1"/>
              <a:t>jpeg</a:t>
            </a:r>
            <a:r>
              <a:rPr lang="el-GR" sz="1600" b="1" dirty="0"/>
              <a:t> </a:t>
            </a:r>
            <a:r>
              <a:rPr lang="el-GR" sz="1600" dirty="0"/>
              <a:t>(ή </a:t>
            </a:r>
            <a:r>
              <a:rPr lang="el-GR" sz="1600" b="1" dirty="0" err="1"/>
              <a:t>jpg</a:t>
            </a:r>
            <a:r>
              <a:rPr lang="el-GR" sz="1600" dirty="0" smtClean="0"/>
              <a:t>)</a:t>
            </a:r>
            <a:r>
              <a:rPr lang="en-US" sz="1600" dirty="0" smtClean="0"/>
              <a:t>: </a:t>
            </a:r>
            <a:r>
              <a:rPr lang="el-GR" sz="1600" dirty="0" smtClean="0"/>
              <a:t>πρότυπο </a:t>
            </a:r>
            <a:r>
              <a:rPr lang="el-GR" sz="1600" dirty="0"/>
              <a:t>συμπίεσης </a:t>
            </a:r>
            <a:r>
              <a:rPr lang="el-GR" sz="1600" dirty="0" smtClean="0"/>
              <a:t>και κωδικοποίησης </a:t>
            </a:r>
            <a:r>
              <a:rPr lang="el-GR" sz="1600" dirty="0"/>
              <a:t>εικόνων [</a:t>
            </a:r>
            <a:r>
              <a:rPr lang="en-US" sz="1600" b="1" dirty="0"/>
              <a:t>JPEG </a:t>
            </a:r>
            <a:r>
              <a:rPr lang="el-GR" sz="1600" b="1" dirty="0"/>
              <a:t>ή </a:t>
            </a:r>
            <a:r>
              <a:rPr lang="en-US" sz="1600" b="1" dirty="0"/>
              <a:t>JPG </a:t>
            </a:r>
            <a:r>
              <a:rPr lang="en-US" sz="1600" dirty="0"/>
              <a:t>(Joint </a:t>
            </a:r>
            <a:r>
              <a:rPr lang="en-US" sz="1600" dirty="0" smtClean="0"/>
              <a:t>Photographic</a:t>
            </a:r>
            <a:r>
              <a:rPr lang="el-GR" sz="1600" dirty="0" smtClean="0"/>
              <a:t> </a:t>
            </a:r>
            <a:r>
              <a:rPr lang="en-US" sz="1600" dirty="0" smtClean="0"/>
              <a:t>Experts</a:t>
            </a:r>
            <a:r>
              <a:rPr lang="el-GR" sz="1600" dirty="0" smtClean="0"/>
              <a:t> </a:t>
            </a:r>
            <a:r>
              <a:rPr lang="el-GR" sz="1600" dirty="0" err="1" smtClean="0"/>
              <a:t>Group</a:t>
            </a:r>
            <a:r>
              <a:rPr lang="el-GR" sz="1600" dirty="0"/>
              <a:t>)]. </a:t>
            </a:r>
            <a:r>
              <a:rPr lang="el-GR" sz="1600" dirty="0" smtClean="0"/>
              <a:t>Κατάλληλη </a:t>
            </a:r>
            <a:r>
              <a:rPr lang="el-GR" sz="1600" dirty="0"/>
              <a:t>για </a:t>
            </a:r>
            <a:r>
              <a:rPr lang="el-GR" sz="1600" dirty="0" smtClean="0"/>
              <a:t>διακίνηση στον </a:t>
            </a:r>
            <a:r>
              <a:rPr lang="el-GR" sz="1600" dirty="0"/>
              <a:t>παγκόσμιο </a:t>
            </a:r>
            <a:r>
              <a:rPr lang="el-GR" sz="1600" dirty="0" smtClean="0"/>
              <a:t>ιστό</a:t>
            </a:r>
          </a:p>
          <a:p>
            <a:pPr lvl="1"/>
            <a:r>
              <a:rPr lang="el-GR" sz="1600" b="1" dirty="0"/>
              <a:t>Αρχεία </a:t>
            </a:r>
            <a:r>
              <a:rPr lang="el-GR" sz="1600" b="1" dirty="0" err="1" smtClean="0"/>
              <a:t>mpeg</a:t>
            </a:r>
            <a:r>
              <a:rPr lang="en-US" sz="1600" b="1" dirty="0" smtClean="0"/>
              <a:t>: </a:t>
            </a:r>
            <a:r>
              <a:rPr lang="el-GR" sz="1600" dirty="0" smtClean="0"/>
              <a:t>πρότυπα </a:t>
            </a:r>
            <a:r>
              <a:rPr lang="el-GR" sz="1600" dirty="0"/>
              <a:t>συμπίεσης </a:t>
            </a:r>
            <a:r>
              <a:rPr lang="el-GR" sz="1600" dirty="0" smtClean="0"/>
              <a:t>κινουμένων εικόνων </a:t>
            </a:r>
            <a:r>
              <a:rPr lang="en-US" sz="1600" dirty="0" smtClean="0"/>
              <a:t>[</a:t>
            </a:r>
            <a:r>
              <a:rPr lang="en-US" sz="1600" b="1" dirty="0"/>
              <a:t>MPEG </a:t>
            </a:r>
            <a:r>
              <a:rPr lang="en-US" sz="1600" dirty="0"/>
              <a:t>–Motion </a:t>
            </a:r>
            <a:r>
              <a:rPr lang="en-US" sz="1600" dirty="0" smtClean="0"/>
              <a:t>Picture</a:t>
            </a:r>
            <a:r>
              <a:rPr lang="el-GR" sz="1600" dirty="0" smtClean="0"/>
              <a:t> </a:t>
            </a:r>
            <a:r>
              <a:rPr lang="en-US" sz="1600" dirty="0" smtClean="0"/>
              <a:t>Expert </a:t>
            </a:r>
            <a:r>
              <a:rPr lang="en-US" sz="1600" dirty="0"/>
              <a:t>Group)]. </a:t>
            </a:r>
            <a:r>
              <a:rPr lang="el-GR" sz="1600" dirty="0"/>
              <a:t>Ουσιαστικά τα </a:t>
            </a:r>
            <a:r>
              <a:rPr lang="el-GR" sz="1600" dirty="0" smtClean="0"/>
              <a:t>αρχεία </a:t>
            </a:r>
            <a:r>
              <a:rPr lang="el-GR" sz="1600" dirty="0" err="1" smtClean="0"/>
              <a:t>mpeg</a:t>
            </a:r>
            <a:r>
              <a:rPr lang="el-GR" sz="1600" dirty="0" smtClean="0"/>
              <a:t> </a:t>
            </a:r>
            <a:r>
              <a:rPr lang="el-GR" sz="1600" dirty="0"/>
              <a:t>είναι αρχεία για </a:t>
            </a:r>
            <a:r>
              <a:rPr lang="el-GR" sz="1600" dirty="0" err="1" smtClean="0"/>
              <a:t>video</a:t>
            </a:r>
            <a:endParaRPr lang="el-GR" sz="1600" dirty="0" smtClean="0"/>
          </a:p>
          <a:p>
            <a:pPr lvl="1"/>
            <a:r>
              <a:rPr lang="el-GR" sz="1600" b="1" dirty="0"/>
              <a:t>Αρχεία </a:t>
            </a:r>
            <a:r>
              <a:rPr lang="el-GR" sz="1600" b="1" dirty="0" err="1"/>
              <a:t>vrml</a:t>
            </a:r>
            <a:r>
              <a:rPr lang="el-GR" sz="1600" b="1" dirty="0"/>
              <a:t> </a:t>
            </a:r>
            <a:r>
              <a:rPr lang="el-GR" sz="1600" dirty="0" smtClean="0"/>
              <a:t>( </a:t>
            </a:r>
            <a:r>
              <a:rPr lang="el-GR" sz="1600" b="1" dirty="0"/>
              <a:t>.</a:t>
            </a:r>
            <a:r>
              <a:rPr lang="el-GR" sz="1600" b="1" dirty="0" err="1"/>
              <a:t>wrl</a:t>
            </a:r>
            <a:r>
              <a:rPr lang="el-GR" sz="1600" dirty="0" smtClean="0"/>
              <a:t>)</a:t>
            </a:r>
            <a:r>
              <a:rPr lang="en-US" sz="1600" dirty="0" smtClean="0"/>
              <a:t>: </a:t>
            </a:r>
            <a:r>
              <a:rPr lang="el-GR" sz="1600" dirty="0" smtClean="0"/>
              <a:t>γραμμένα </a:t>
            </a:r>
            <a:r>
              <a:rPr lang="el-GR" sz="1600" dirty="0"/>
              <a:t>στην </a:t>
            </a:r>
            <a:r>
              <a:rPr lang="el-GR" sz="1600" dirty="0" smtClean="0"/>
              <a:t>ειδική </a:t>
            </a:r>
            <a:r>
              <a:rPr lang="en-US" sz="1600" dirty="0" err="1" smtClean="0"/>
              <a:t>γλώσσ</a:t>
            </a:r>
            <a:r>
              <a:rPr lang="en-US" sz="1600" dirty="0" smtClean="0"/>
              <a:t>α </a:t>
            </a:r>
            <a:r>
              <a:rPr lang="en-US" sz="1600" dirty="0"/>
              <a:t>προγραμματισμού </a:t>
            </a:r>
            <a:r>
              <a:rPr lang="en-US" sz="1600" b="1" dirty="0"/>
              <a:t>VRML </a:t>
            </a:r>
            <a:r>
              <a:rPr lang="en-US" sz="1600" dirty="0"/>
              <a:t>(Virtual Reality Modeling Language</a:t>
            </a:r>
            <a:r>
              <a:rPr lang="en-US" sz="1600" dirty="0" smtClean="0"/>
              <a:t>), </a:t>
            </a:r>
            <a:r>
              <a:rPr lang="el-GR" sz="1600" dirty="0" smtClean="0"/>
              <a:t>εξειδικευμένη </a:t>
            </a:r>
            <a:r>
              <a:rPr lang="el-GR" sz="1600" dirty="0"/>
              <a:t>για απόδοση στο </a:t>
            </a:r>
            <a:r>
              <a:rPr lang="el-GR" sz="1600" dirty="0" smtClean="0"/>
              <a:t>χώρο τρισδιάστατων </a:t>
            </a:r>
            <a:r>
              <a:rPr lang="el-GR" sz="1600" dirty="0"/>
              <a:t>αντικειμένων και </a:t>
            </a:r>
            <a:r>
              <a:rPr lang="el-GR" sz="1600" dirty="0" err="1"/>
              <a:t>μοντελοποίηση</a:t>
            </a:r>
            <a:r>
              <a:rPr lang="el-GR" sz="1600" dirty="0"/>
              <a:t> της </a:t>
            </a:r>
            <a:r>
              <a:rPr lang="el-GR" sz="1600" dirty="0" smtClean="0"/>
              <a:t>συμπεριφοράς τους </a:t>
            </a:r>
            <a:r>
              <a:rPr lang="el-GR" sz="1600" dirty="0"/>
              <a:t>στον παγκόσμιο </a:t>
            </a:r>
            <a:r>
              <a:rPr lang="el-GR" sz="1600" dirty="0" smtClean="0"/>
              <a:t>ιστό</a:t>
            </a:r>
          </a:p>
          <a:p>
            <a:pPr lvl="1"/>
            <a:r>
              <a:rPr lang="el-GR" sz="1600" b="1" dirty="0"/>
              <a:t>Αρχεία </a:t>
            </a:r>
            <a:r>
              <a:rPr lang="el-GR" sz="1600" b="1" dirty="0" smtClean="0"/>
              <a:t>flash</a:t>
            </a:r>
            <a:r>
              <a:rPr lang="en-US" sz="1600" b="1" dirty="0" smtClean="0"/>
              <a:t>: </a:t>
            </a:r>
            <a:r>
              <a:rPr lang="el-GR" sz="1600" dirty="0" smtClean="0"/>
              <a:t>μπορούν </a:t>
            </a:r>
            <a:r>
              <a:rPr lang="el-GR" sz="1600" dirty="0"/>
              <a:t>να περιέχουν </a:t>
            </a:r>
            <a:r>
              <a:rPr lang="el-GR" sz="1600" dirty="0" smtClean="0"/>
              <a:t>κινούμενες εικόνες </a:t>
            </a:r>
            <a:r>
              <a:rPr lang="el-GR" sz="1600" dirty="0"/>
              <a:t>και σχέδια </a:t>
            </a:r>
            <a:r>
              <a:rPr lang="el-GR" sz="1600" dirty="0" smtClean="0"/>
              <a:t>με </a:t>
            </a:r>
            <a:r>
              <a:rPr lang="el-GR" sz="1600" dirty="0"/>
              <a:t>ενσωματωμένο ήχο σε μία τοποθεσία (</a:t>
            </a:r>
            <a:r>
              <a:rPr lang="el-GR" sz="1600" dirty="0" err="1"/>
              <a:t>site</a:t>
            </a:r>
            <a:r>
              <a:rPr lang="el-GR" sz="1600" dirty="0"/>
              <a:t>) </a:t>
            </a:r>
            <a:r>
              <a:rPr lang="el-GR" sz="1600" dirty="0" smtClean="0"/>
              <a:t>του παγκόσμιου ιστού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272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Ασφάλεια ιατρικών δεδομένων </a:t>
            </a:r>
            <a:br>
              <a:rPr lang="el-GR" sz="3600" dirty="0" smtClean="0"/>
            </a:br>
            <a:r>
              <a:rPr lang="el-GR" sz="3600" dirty="0" smtClean="0"/>
              <a:t>στο διαδίκτυο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Η μεταφορά δεδομένων </a:t>
            </a:r>
            <a:r>
              <a:rPr lang="el-GR" sz="2400" dirty="0"/>
              <a:t>στο παγκόσμιο ιστό του Διαδικτύου σε </a:t>
            </a:r>
            <a:r>
              <a:rPr lang="el-GR" sz="2400" dirty="0" smtClean="0"/>
              <a:t>κανονικές </a:t>
            </a:r>
            <a:r>
              <a:rPr lang="el-GR" sz="2400" dirty="0"/>
              <a:t>συνθήκες </a:t>
            </a:r>
            <a:r>
              <a:rPr lang="el-GR" sz="2400" b="1" dirty="0"/>
              <a:t>είναι επισφαλής </a:t>
            </a:r>
            <a:r>
              <a:rPr lang="el-GR" sz="2400" dirty="0" smtClean="0"/>
              <a:t>από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/>
            <a:r>
              <a:rPr lang="el-GR" sz="2400" dirty="0" smtClean="0"/>
              <a:t>κινδύνους </a:t>
            </a:r>
            <a:r>
              <a:rPr lang="el-GR" sz="2400" dirty="0"/>
              <a:t>στο υλικό </a:t>
            </a:r>
            <a:r>
              <a:rPr lang="el-GR" sz="2400" dirty="0" smtClean="0"/>
              <a:t>των τοπικών δικτύων</a:t>
            </a:r>
            <a:r>
              <a:rPr lang="el-GR" sz="2400" dirty="0"/>
              <a:t>, που συνδέονται στο </a:t>
            </a:r>
            <a:r>
              <a:rPr lang="el-GR" sz="2400" dirty="0" smtClean="0"/>
              <a:t>Διαδίκτυο</a:t>
            </a:r>
            <a:endParaRPr lang="en-US" sz="2400" dirty="0" smtClean="0"/>
          </a:p>
          <a:p>
            <a:pPr lvl="1"/>
            <a:r>
              <a:rPr lang="el-GR" sz="2400" dirty="0" smtClean="0"/>
              <a:t>ενδογενείς </a:t>
            </a:r>
            <a:r>
              <a:rPr lang="el-GR" sz="2400" dirty="0"/>
              <a:t>αδυναμίες </a:t>
            </a:r>
            <a:r>
              <a:rPr lang="el-GR" sz="2400" dirty="0" smtClean="0"/>
              <a:t>συγκεκριμένων </a:t>
            </a:r>
            <a:r>
              <a:rPr lang="el-GR" sz="2400" dirty="0"/>
              <a:t>πρωτοκόλλων </a:t>
            </a:r>
            <a:r>
              <a:rPr lang="el-GR" sz="2400" dirty="0" smtClean="0"/>
              <a:t>επικοινωνίας</a:t>
            </a:r>
            <a:endParaRPr lang="en-US" sz="2400" dirty="0" smtClean="0"/>
          </a:p>
          <a:p>
            <a:pPr lvl="1"/>
            <a:r>
              <a:rPr lang="el-GR" sz="2400" dirty="0" smtClean="0"/>
              <a:t>κακή </a:t>
            </a:r>
            <a:r>
              <a:rPr lang="el-GR" sz="2400" dirty="0"/>
              <a:t>ρύθμιση του </a:t>
            </a:r>
            <a:r>
              <a:rPr lang="el-GR" sz="2400" dirty="0" smtClean="0"/>
              <a:t>λογισμικού των </a:t>
            </a:r>
            <a:r>
              <a:rPr lang="el-GR" sz="2400" dirty="0"/>
              <a:t>συνδεδεμένων στο Διαδίκτυο </a:t>
            </a:r>
            <a:r>
              <a:rPr lang="el-GR" sz="2400" dirty="0" smtClean="0"/>
              <a:t>συστημάτων</a:t>
            </a:r>
            <a:endParaRPr lang="en-US" sz="2400" dirty="0" smtClean="0"/>
          </a:p>
          <a:p>
            <a:pPr lvl="1"/>
            <a:r>
              <a:rPr lang="el-GR" sz="2400" dirty="0" smtClean="0"/>
              <a:t>τους </a:t>
            </a:r>
            <a:r>
              <a:rPr lang="el-GR" sz="2400" dirty="0" err="1" smtClean="0"/>
              <a:t>hackers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630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6669</TotalTime>
  <Words>1544</Words>
  <Application>Microsoft Office PowerPoint</Application>
  <PresentationFormat>Προβολή στην οθόνη (16:10)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Times New Roman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Εισαγωγικά</vt:lpstr>
      <vt:lpstr>Εισαγωγικά</vt:lpstr>
      <vt:lpstr>Ο παγκόσμιος ιστός στη διακίνηση  αρχείων υγείας</vt:lpstr>
      <vt:lpstr>Ο παγκόσμιος ιστός στη διακίνηση  αρχείων υγείας</vt:lpstr>
      <vt:lpstr>Ασφάλεια ιατρικών δεδομένων  στο διαδίκτυο</vt:lpstr>
      <vt:lpstr>Ασφάλεια ιατρικών δεδομένων  στο διαδίκτυο</vt:lpstr>
      <vt:lpstr>Ασφάλεια ιατρικών δεδομένων  στο διαδίκτυο</vt:lpstr>
      <vt:lpstr>Ασφάλεια ιατρικών δεδομένων  στο διαδίκτυο</vt:lpstr>
      <vt:lpstr>Ασφάλεια ιατρικών δεδομένων  στο διαδίκτυο</vt:lpstr>
      <vt:lpstr>Ηλεκτρονικός φάκελος ασθενούς  στο διαδίκτυο</vt:lpstr>
      <vt:lpstr>Ηλεκτρονικός φάκελος ασθενούς  στο διαδίκτυο</vt:lpstr>
      <vt:lpstr>Χρήση ηλεκτρονικών καρτών υγείας  και διαδίκτυο</vt:lpstr>
      <vt:lpstr>Χρήσιμες διευθύνσεις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597</cp:revision>
  <dcterms:created xsi:type="dcterms:W3CDTF">2012-09-06T09:03:05Z</dcterms:created>
  <dcterms:modified xsi:type="dcterms:W3CDTF">2015-09-30T16:10:30Z</dcterms:modified>
</cp:coreProperties>
</file>