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8"/>
  </p:notesMasterIdLst>
  <p:handoutMasterIdLst>
    <p:handoutMasterId r:id="rId39"/>
  </p:handoutMasterIdLst>
  <p:sldIdLst>
    <p:sldId id="257" r:id="rId3"/>
    <p:sldId id="258" r:id="rId4"/>
    <p:sldId id="409" r:id="rId5"/>
    <p:sldId id="410" r:id="rId6"/>
    <p:sldId id="259" r:id="rId7"/>
    <p:sldId id="292" r:id="rId8"/>
    <p:sldId id="428" r:id="rId9"/>
    <p:sldId id="416" r:id="rId10"/>
    <p:sldId id="417" r:id="rId11"/>
    <p:sldId id="429" r:id="rId12"/>
    <p:sldId id="418" r:id="rId13"/>
    <p:sldId id="419" r:id="rId14"/>
    <p:sldId id="420" r:id="rId15"/>
    <p:sldId id="421" r:id="rId16"/>
    <p:sldId id="430" r:id="rId17"/>
    <p:sldId id="422" r:id="rId18"/>
    <p:sldId id="431" r:id="rId19"/>
    <p:sldId id="423" r:id="rId20"/>
    <p:sldId id="434" r:id="rId21"/>
    <p:sldId id="424" r:id="rId22"/>
    <p:sldId id="435" r:id="rId23"/>
    <p:sldId id="436" r:id="rId24"/>
    <p:sldId id="425" r:id="rId25"/>
    <p:sldId id="432" r:id="rId26"/>
    <p:sldId id="426" r:id="rId27"/>
    <p:sldId id="433" r:id="rId28"/>
    <p:sldId id="427" r:id="rId29"/>
    <p:sldId id="437" r:id="rId30"/>
    <p:sldId id="411" r:id="rId31"/>
    <p:sldId id="412" r:id="rId32"/>
    <p:sldId id="413" r:id="rId33"/>
    <p:sldId id="414" r:id="rId34"/>
    <p:sldId id="277" r:id="rId35"/>
    <p:sldId id="291" r:id="rId36"/>
    <p:sldId id="279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32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class.teiep.gr/modules/document/file.php/NOSH100/arthro_sxoli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ΜΕΘΟΔΟΛΟΓΙΑ ΤΗΣ ΕΡΕΥΝΑΣ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75260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Ενότητα 1</a:t>
            </a:r>
            <a:r>
              <a:rPr lang="en-US" sz="2800" dirty="0" smtClean="0">
                <a:solidFill>
                  <a:schemeClr val="tx1"/>
                </a:solidFill>
              </a:rPr>
              <a:t>1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Διαδικασία Κριτικής Αξιολόγησης Ερευνητικών άρθρων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1"/>
                </a:solidFill>
              </a:rPr>
              <a:t>Μαντζούκας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115967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787503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Προϋποθέσεις κριτικής ανάλυσης ερευνητικών αποδείξεων</a:t>
            </a:r>
            <a:endParaRPr lang="en-US" b="1" dirty="0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Απαιτεί τη δυνατότητα σύνθεσης των αποτελεσμάτων, ώστε να αξιολογήσει σε ποιό βαθμό τα αποτελέσματα της έρευνας είναι χρήσιμα και σχετικά      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Σκοπός Κριτικής Ανάλυσης</a:t>
            </a:r>
            <a:endParaRPr lang="en-US" b="1" dirty="0" smtClean="0"/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σκοπός της κριτικής ανάλυσης είναι να εντοπιστούν τα δυνατά και αδύνατα σημεία ενός ερευνητικού άρθρου </a:t>
            </a:r>
          </a:p>
          <a:p>
            <a:r>
              <a:rPr lang="el-GR" dirty="0" smtClean="0"/>
              <a:t>ο πιο εύκολος τρόπος να επιτευχθεί αυτό είναι με τον </a:t>
            </a:r>
            <a:r>
              <a:rPr lang="en-US" dirty="0" smtClean="0"/>
              <a:t>“</a:t>
            </a:r>
            <a:r>
              <a:rPr lang="el-GR" dirty="0" smtClean="0"/>
              <a:t>τεμαχισμό</a:t>
            </a:r>
            <a:r>
              <a:rPr lang="en-US" dirty="0" smtClean="0"/>
              <a:t>”</a:t>
            </a:r>
            <a:r>
              <a:rPr lang="el-GR" dirty="0" smtClean="0"/>
              <a:t> του ερευνητικού άρθρου στις υποενότητες του και κάθε υποενότητα χωριστά να αξιολογηθεί</a:t>
            </a:r>
          </a:p>
          <a:p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Οι Υποενότητες</a:t>
            </a:r>
            <a:r>
              <a:rPr lang="en-US" sz="4000" b="1" dirty="0" smtClean="0"/>
              <a:t> </a:t>
            </a:r>
            <a:r>
              <a:rPr lang="el-GR" sz="4000" b="1" dirty="0" smtClean="0"/>
              <a:t>Ερευνητικού  Άρθρου</a:t>
            </a:r>
            <a:endParaRPr lang="en-US" sz="4000" b="1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11480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l-GR" b="1" dirty="0" smtClean="0"/>
              <a:t>Οι υποενότητες</a:t>
            </a:r>
            <a:r>
              <a:rPr lang="en-US" b="1" dirty="0" smtClean="0"/>
              <a:t> </a:t>
            </a:r>
            <a:r>
              <a:rPr lang="el-GR" b="1" dirty="0" smtClean="0"/>
              <a:t>σε ένα άρθρο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  <a:endParaRPr lang="el-GR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el-GR" dirty="0" smtClean="0"/>
              <a:t>Τίτλος, λέξεις κλειδιά και συγγραφείς</a:t>
            </a:r>
            <a:endParaRPr lang="en-GB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el-GR" dirty="0" smtClean="0"/>
              <a:t>Περίληψη (</a:t>
            </a:r>
            <a:r>
              <a:rPr lang="en-US" dirty="0" smtClean="0"/>
              <a:t>Abstract</a:t>
            </a:r>
            <a:r>
              <a:rPr lang="en-GB" dirty="0" smtClean="0"/>
              <a:t>)</a:t>
            </a:r>
            <a:endParaRPr lang="en-US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el-GR" dirty="0" smtClean="0"/>
              <a:t>Εισαγωγή (</a:t>
            </a:r>
            <a:r>
              <a:rPr lang="en-US" dirty="0" smtClean="0"/>
              <a:t>Introduction</a:t>
            </a:r>
            <a:r>
              <a:rPr lang="el-GR" dirty="0" smtClean="0"/>
              <a:t>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l-GR" dirty="0" smtClean="0"/>
              <a:t>Βιβλιογραφική ανασκόπηση</a:t>
            </a:r>
            <a:r>
              <a:rPr lang="en-US" dirty="0" smtClean="0"/>
              <a:t> (Literature review)</a:t>
            </a:r>
            <a:r>
              <a:rPr lang="el-GR" dirty="0" smtClean="0"/>
              <a:t>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l-GR" dirty="0" smtClean="0"/>
              <a:t>Μέθοδο/ Μεθοδολογία</a:t>
            </a:r>
            <a:r>
              <a:rPr lang="en-US" dirty="0" smtClean="0"/>
              <a:t> (Method/ Methodology)</a:t>
            </a:r>
            <a:endParaRPr lang="el-GR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el-GR" dirty="0" smtClean="0"/>
              <a:t>Αποτελέσματα </a:t>
            </a:r>
            <a:r>
              <a:rPr lang="en-US" dirty="0" smtClean="0"/>
              <a:t>(Results/ Findings)</a:t>
            </a:r>
            <a:endParaRPr lang="el-GR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el-GR" dirty="0" smtClean="0"/>
              <a:t>Συζήτηση</a:t>
            </a:r>
            <a:r>
              <a:rPr lang="en-US" dirty="0" smtClean="0"/>
              <a:t> (Discussion)</a:t>
            </a:r>
            <a:endParaRPr lang="el-GR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el-GR" dirty="0" smtClean="0"/>
              <a:t>Παραπομπές</a:t>
            </a:r>
            <a:r>
              <a:rPr lang="en-US" dirty="0" smtClean="0"/>
              <a:t> (References)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Τίτλος, λέξεις κλειδιά και συγγραφείς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US" sz="4000" b="1" dirty="0" smtClean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07293"/>
            <a:ext cx="8640960" cy="4525963"/>
          </a:xfrm>
        </p:spPr>
        <p:txBody>
          <a:bodyPr>
            <a:noAutofit/>
          </a:bodyPr>
          <a:lstStyle/>
          <a:p>
            <a:r>
              <a:rPr lang="el-GR" dirty="0" smtClean="0"/>
              <a:t>Αντανακλά ο τίτλος το άρθρο και διαβάζοντας μπορείς να καταλάβεις τι πρόκειται να διαπραγματευτεί το άρθρο</a:t>
            </a:r>
          </a:p>
          <a:p>
            <a:r>
              <a:rPr lang="el-GR" dirty="0" smtClean="0"/>
              <a:t>Παρέχει στοιχεία ο τίτλος για το τι θα ερευνήθηκε, ποιοί θα συμμετείχαν στην έρευνα, που έγινε η έρευνα, πως έγινε η έρευνα και δυνητικά πότε έγινε  </a:t>
            </a:r>
          </a:p>
          <a:p>
            <a:r>
              <a:rPr lang="el-GR" dirty="0" smtClean="0"/>
              <a:t>Οι λέξεις κλειδιά εμπεριέχουν και αντιπροσωπεύουν το περιεχόμενο τις έρευνας</a:t>
            </a:r>
          </a:p>
          <a:p>
            <a:r>
              <a:rPr lang="el-GR" dirty="0" smtClean="0"/>
              <a:t>Οι συγγραφείς είναι σχετικοί και κατάλληλοι για τη διεξαγωγή της έρευνας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Κριτική Αξιολόγηση-Περίληψη</a:t>
            </a:r>
            <a:endParaRPr lang="en-US" b="1" dirty="0" smtClean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87016"/>
            <a:ext cx="828092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είναι συνοπτική και πιστή περιγραφή του άρθρου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 δίνει πληροφορίες για τα βασικά σημεία της έρευνας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 έχει συνοχή και δεν κάνει αξιολογικές κρίσεις (οι περιλήψεις πρέπει να είναι περιγραφικές –να μην έχουν βιβλιογραφία)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Κριτική Αξιολόγηση Περίληψη</a:t>
            </a:r>
            <a:endParaRPr lang="en-US" b="1" dirty="0" smtClean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87016"/>
            <a:ext cx="828092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δίνει συνοπτικές πληροφορίες για το δείγμα, για τον αριθμό των συμμετεχόντων, για τη μέθοδο/ μεθοδολογία που εφαρμόσθηκε και για τα αποτελέσματα της έρευνας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Κριτική Αξιολόγηση Εισαγωγή</a:t>
            </a:r>
            <a:endParaRPr lang="en-US" b="1" dirty="0" smtClean="0"/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412776"/>
            <a:ext cx="891540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παρουσιάζονται οι στόχοι και σκοποί της έρευνας, καθώς και η ερευνητική ερώτηση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 είναι δυνατόν να απαντηθούν/ επιτευχθούν οι στόχοι/ σκοποί και ερευνηθεί το ερευνητικό ερώτημα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 οι στόχοι και σκοποί της έρευνας είναι σχετικοί με το θέμα που εσείς ασχολείστε</a:t>
            </a:r>
          </a:p>
          <a:p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Κριτική Αξιολόγηση- Εισαγωγή</a:t>
            </a:r>
            <a:endParaRPr lang="en-US" b="1" dirty="0" smtClean="0"/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196752"/>
            <a:ext cx="891540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οι στόχοι και σκοποί, καθώς και η ερευνητική ερώτηση έχουν μελετηθεί από άλλες έρευνες, και αν ναι, τί παραπάνω προσθέτει η παρούσα έρευνα</a:t>
            </a:r>
          </a:p>
          <a:p>
            <a:r>
              <a:rPr lang="el-GR" dirty="0" smtClean="0"/>
              <a:t>Αν πληροφορεί για το θεωρητικό (φιλοσοφικό) πλαίσιο, όπου διεξήχθη η έρευνα</a:t>
            </a:r>
          </a:p>
          <a:p>
            <a:r>
              <a:rPr lang="el-GR" dirty="0" smtClean="0"/>
              <a:t>Τεκμηριώνεται ο λόγος και η λογική της ανάγκης διεξαγωγής της έρευνας και εντοπίζεται το ερευνητικό κενό (αυτό το σημείο μπορεί να βρίσκεται και ή μόνο στην βιβλιογραφική ανασκόπηση)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Κριτική Αξιολόγηση Βιβλιογραφικής Ανασκόπησης</a:t>
            </a:r>
            <a:endParaRPr lang="en-US" b="1" dirty="0" smtClean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συμπεριλαμβάνονται όλες οι σχετικές ιδέες/ θέσεις/ απόψεις που υπάρχουν στη βιβλιογραφία στην ανασκόπηση (δηλ. να μην είναι μονόπλευρη ή μυωπική η ανασκόπηση)</a:t>
            </a:r>
          </a:p>
          <a:p>
            <a:r>
              <a:rPr lang="el-GR" dirty="0" smtClean="0"/>
              <a:t>Αν υπάρχει κριτική θέση του ερευνητή απέναντι στην υπάρχουσα βιβλιογραφία (η ανασκόπηση δεν πρέπει να είναι ένας περιγραφικός κατάλογος ιδεών)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Κριτική Αξιολόγηση Βιβλιογραφικής Ανασκόπησης</a:t>
            </a:r>
            <a:endParaRPr lang="en-US" b="1" dirty="0" smtClean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εντοπίζει ανεπάρκειες ή ασυνέχειες στην υπάρχουσα βιβλιογραφία αναφορικά με το θέμα</a:t>
            </a:r>
          </a:p>
          <a:p>
            <a:r>
              <a:rPr lang="el-GR" dirty="0" smtClean="0"/>
              <a:t>Αν υπάρχει μια λογική συνέχεια που κλιμακώνεται, ώστε να αποδεικνύει την αναγκαιότητα της διενέργειας της παρούσας έρευνας</a:t>
            </a:r>
          </a:p>
          <a:p>
            <a:r>
              <a:rPr lang="el-GR" dirty="0" smtClean="0"/>
              <a:t>Αν εξυπηρετεί τους στόχους της έρευνας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Νοσηλευτικής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Μεθοδολογία της Έρευνας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Ποσοτική Μεθοδολογία 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&amp;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		Ερευνητική Ερώτηση</a:t>
            </a:r>
          </a:p>
          <a:p>
            <a:pPr algn="l"/>
            <a:endParaRPr lang="el-GR" sz="2800" b="1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Μαντζούκας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6043959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787503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el-GR" b="1" dirty="0" smtClean="0"/>
              <a:t>Κριτική Αξιολόγηση της Μεθόδου/ Μεθοδολογίας</a:t>
            </a:r>
            <a:endParaRPr lang="en-US" b="1" dirty="0" smtClean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υπάρχει ένα σαφές μεθοδολογικό πλαίσιο (παρουσιάζεται η φιλοσοφία του ερευνητή, εντοπίζεται το είδος της μεθοδολογίας, και υπάρχει ανάλυση και τεκμηρίωση)</a:t>
            </a:r>
          </a:p>
          <a:p>
            <a:r>
              <a:rPr lang="el-GR" dirty="0" smtClean="0"/>
              <a:t>Αν είναι</a:t>
            </a:r>
            <a:r>
              <a:rPr lang="en-US" dirty="0" smtClean="0"/>
              <a:t> </a:t>
            </a:r>
            <a:r>
              <a:rPr lang="el-GR" dirty="0" smtClean="0"/>
              <a:t>η μέθοδος/ μεθοδολογία που εφαρμόστηκε κατάλληλη για να απαντηθεί η ερευνητική ερώτηση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el-GR" b="1" dirty="0" smtClean="0"/>
              <a:t>Κριτική Αξιολόγηση της Μεθόδου/ Μεθοδολογίας</a:t>
            </a:r>
            <a:endParaRPr lang="en-US" b="1" dirty="0" smtClean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79104"/>
            <a:ext cx="914400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είναι η μέθοδος/ μεθοδολογία σε αρμονία με το ερευνητικό πρόβλημα, το θεωρητικό πλαίσιο της μελέτης και της βιβλιογραφικής ανασκόπησης</a:t>
            </a:r>
          </a:p>
          <a:p>
            <a:r>
              <a:rPr lang="el-GR" dirty="0" smtClean="0"/>
              <a:t>Αν περιγράφετε με λεπτομέρεια το δείγμα</a:t>
            </a:r>
          </a:p>
          <a:p>
            <a:r>
              <a:rPr lang="el-GR" dirty="0" smtClean="0"/>
              <a:t>Αν είναι αντιπροσωπευτικό το δείγμα</a:t>
            </a:r>
          </a:p>
          <a:p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el-GR" b="1" dirty="0" smtClean="0"/>
              <a:t>Κριτική Αξιολόγηση της Μεθόδου/ Μεθοδολογίας</a:t>
            </a:r>
            <a:endParaRPr lang="en-US" b="1" dirty="0" smtClean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79104"/>
            <a:ext cx="914400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είναι σαφή τα κριτήρια αποδοχής και αποκλεισμού του δείγματος</a:t>
            </a:r>
          </a:p>
          <a:p>
            <a:r>
              <a:rPr lang="el-GR" dirty="0" smtClean="0"/>
              <a:t>Αν τα εργαλεία συλλογής δεδομένων ήταν αξιόπιστα</a:t>
            </a:r>
          </a:p>
          <a:p>
            <a:r>
              <a:rPr lang="el-GR" dirty="0" smtClean="0"/>
              <a:t>Αν είναι δεοντολογική η μελέτη </a:t>
            </a:r>
          </a:p>
          <a:p>
            <a:endParaRPr lang="el-GR" dirty="0" smtClean="0"/>
          </a:p>
          <a:p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Κριτική Αξιολόγηση των Αποτελεσμάτων</a:t>
            </a:r>
            <a:endParaRPr lang="en-US" b="1" dirty="0" smtClean="0"/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204864"/>
            <a:ext cx="8748464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εξάγονται τα αποτελέσματα από τα δεδομένα (δηλ. δεν τα δημιουργεί από τη φαντασία του ο ερευνητής)</a:t>
            </a:r>
          </a:p>
          <a:p>
            <a:r>
              <a:rPr lang="el-GR" dirty="0" smtClean="0"/>
              <a:t>Αν περιγράφονται με επάρκεια τα αποτελέσματα, ώστε να μπορούν να αξιολογηθούν (δηλ. αν είναι όλα τα στοιχεία παρόντα)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Κριτική Αξιολόγηση των Αποτελεσμάτων</a:t>
            </a:r>
            <a:endParaRPr lang="en-US" b="1" dirty="0" smtClean="0"/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204864"/>
            <a:ext cx="8748464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επεξηγούνται ή ερμηνεύονται τα αποτελέσματα από τον ερευνητή (δηλ. δεν απλώς περιγράφει, αλλά επεξηγεί και ερμηνεύει τα όσα περιγράφει) </a:t>
            </a:r>
          </a:p>
          <a:p>
            <a:r>
              <a:rPr lang="el-GR" dirty="0" smtClean="0"/>
              <a:t>Αν παρουσιάζονται τα αποτελέσματα με κατανοητό τρόπο</a:t>
            </a:r>
          </a:p>
          <a:p>
            <a:r>
              <a:rPr lang="el-GR" dirty="0" smtClean="0"/>
              <a:t>Αν απαντούν τα αποτελέσματα την ερευνητική ερώτηση </a:t>
            </a:r>
          </a:p>
          <a:p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Κριτική Αξιολόγηση της Συζήτησης</a:t>
            </a:r>
            <a:endParaRPr lang="en-US" b="1" dirty="0" smtClean="0">
              <a:latin typeface="+mn-lt"/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772816"/>
            <a:ext cx="883920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επιτυγχάνει τους στόχους/ σκοπούς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 τα εξαχθέντα συμπεράσματα δικαιολογούνται από τα αποτελέσματα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 τα αποτελέσματα συγκρίνονται και αντιπαραβάλλονται με άλλες έρευνες – τόσο υποστηρικτικές, όσο και μη-υποστηρικτικές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Κριτική Αξιολόγηση της Συζήτησης</a:t>
            </a:r>
            <a:endParaRPr lang="en-US" b="1" dirty="0" smtClean="0">
              <a:latin typeface="+mn-lt"/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886200"/>
          </a:xfrm>
        </p:spPr>
        <p:txBody>
          <a:bodyPr>
            <a:noAutofit/>
          </a:bodyPr>
          <a:lstStyle/>
          <a:p>
            <a:r>
              <a:rPr lang="el-GR" dirty="0" smtClean="0"/>
              <a:t>Αν διευκρινίζει ο ερευνητής την δυνατότητα εφαρμογής των αποτελεσμάτων π.χ. πως τα αποτελέσματα της έρευνας θα επηρεάσει την πράξη και σε ποια περιβάλλοντα μπορεί να εφαρμοστεί</a:t>
            </a:r>
          </a:p>
          <a:p>
            <a:r>
              <a:rPr lang="el-GR" dirty="0" smtClean="0"/>
              <a:t>Αν παρέχονται προτάσεις από τον ερευνητή για μελλοντικές εξελίξεις ή έρευνες πάνω στο θέμα</a:t>
            </a:r>
          </a:p>
          <a:p>
            <a:r>
              <a:rPr lang="el-GR" dirty="0" smtClean="0"/>
              <a:t>Αν οι περιορισμοί/ αδυναμίες της έρευνας παρουσιάζονται    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Κριτική Αξιολόγηση των Παραπομπών</a:t>
            </a:r>
            <a:endParaRPr lang="en-US" b="1" dirty="0" smtClean="0"/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 οι παραπομπές που εμφανίζονται μέσα στο κείμενο αναγράφονται όλες στο τέλος στη λίστα παραπομπών (βιβλιογραφία)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 είναι πρόσφατες οι παραπομπές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 υποστηρίζουν οι παραπομπές την εργασία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αξιολόγησης άρθρου</a:t>
            </a:r>
            <a:endParaRPr lang="en-US" b="1" dirty="0" smtClean="0"/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hlinkClick r:id="rId2"/>
              </a:rPr>
              <a:t>Ά</a:t>
            </a:r>
            <a:r>
              <a:rPr lang="el-GR" dirty="0" smtClean="0">
                <a:hlinkClick r:id="rId2"/>
              </a:rPr>
              <a:t>ρθρο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29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11,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11,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11,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Μεθοδολογία της </a:t>
            </a:r>
            <a:r>
              <a:rPr lang="el-GR" sz="2400" dirty="0" err="1" smtClean="0">
                <a:solidFill>
                  <a:srgbClr val="7F7F7F"/>
                </a:solidFill>
                <a:latin typeface="Calibri" pitchFamily="34" charset="0"/>
              </a:rPr>
              <a:t>Ερευνας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11,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Δαρβίρη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Χ. 2009. Μεθοδολογία Έρευνας στο Χώρο της Υγείας Πασχαλίδης Αθήνα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Μερκούρης Α., 2008. Μεθοδολογία Νοσηλευτικής Έρευνας. Έλλην, Αθήνα.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2007. “Issues of representation within qualitative inquiry”. Chapter in the edited book: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Bryman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“Qualitative Research 2 ”. Sage Publication, London.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 2003. “Έρευνα και αντιληπτικά περιγράμματα: Τα είδη και η χρησιμότητα τους για τους ερευνητές νοσηλευτές”. Νοσηλευτική, 42(4), 405-413.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Σ.., 2007. “Ποιοτική έρευνα σε έξι εύκολα βήματα: Η επιστημολογία, οι μέθοδοι και η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παρουσίαση”.Νοσηλευτική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 46(2), 176-187.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2008. “Facilitating research students in formulating qualitative research questions”.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Nurse Education Today, 28(3), 371-377.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2011. “Exploring ethnographic genres and developing validity appraisal tools”. Journal of Research in Nursing (published early online).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Σαχίνη Κ. 2000 Μεθοδολογία έρευνας. Βήτα,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Αθήν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11,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Παρουσίαση των  στόχων και των σκοπών της ποιοτικής ανάλυσης. Επεξήγηση των σταδίων δημιουργίας ποιοτικής ανάλυσης, καθώς και </a:t>
            </a:r>
            <a:r>
              <a:rPr lang="el-GR" sz="3200" smtClean="0"/>
              <a:t>του τρόπου παρουσίασης των ποιοτικών αποτελεσμάτων.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1</a:t>
            </a:r>
            <a:r>
              <a:rPr lang="en-US" sz="1200" dirty="0" smtClean="0">
                <a:solidFill>
                  <a:schemeClr val="bg1"/>
                </a:solidFill>
              </a:rPr>
              <a:t>1,</a:t>
            </a:r>
            <a:r>
              <a:rPr lang="el-GR" sz="1200" dirty="0" smtClean="0">
                <a:solidFill>
                  <a:schemeClr val="bg1"/>
                </a:solidFill>
              </a:rPr>
              <a:t>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5756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Είδη ποσοτικών ερευνών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Περιγραφικές ποσοτικές ερωτήσεις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Συγκριτικές ποσοτικές ερωτήσεις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Αξιολογικές ποσοτικές ερωτήσεις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Πειραματικές ποσοτικές ερωτήσεις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smtClean="0"/>
              <a:t>Η έννοια των μεταβλητών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 της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Διαδικασία Κριτικής Αξιολόγησης Ερευνητικών άρθρων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Ορισμός</a:t>
            </a:r>
            <a:endParaRPr lang="en-US" b="1" dirty="0" smtClean="0"/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525963"/>
          </a:xfrm>
        </p:spPr>
        <p:txBody>
          <a:bodyPr>
            <a:noAutofit/>
          </a:bodyPr>
          <a:lstStyle/>
          <a:p>
            <a:r>
              <a:rPr lang="el-GR" dirty="0" smtClean="0"/>
              <a:t>Η κριτική ανάλυση ερευνών αποτελεί μια διαδικασία και δεξιότητα</a:t>
            </a:r>
            <a:endParaRPr lang="en-GB" dirty="0" smtClean="0"/>
          </a:p>
          <a:p>
            <a:r>
              <a:rPr lang="el-GR" dirty="0" smtClean="0"/>
              <a:t>Αυτές οι διαδικασίες και δεξιότητες μαθαίνονται (δεν γεννιόμαστε με αυτές τις δεξιότητες)  </a:t>
            </a:r>
          </a:p>
          <a:p>
            <a:r>
              <a:rPr lang="el-GR" dirty="0" smtClean="0"/>
              <a:t>Η κριτική ανάλυση είναι η διαδικασία της συστηματικής αξιολόγησης και ερμηνείας των ερευνών αναφορικά με την αξιοπιστία των αποτελεσμάτων τους και η δυνατότητα εφαρμογής τους στο χώρο εργασίας μας   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Προϋποθέσεις κριτικής ανάλυσης ερευνητικών αποδείξεων</a:t>
            </a:r>
            <a:endParaRPr lang="en-US" b="1" dirty="0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Autofit/>
          </a:bodyPr>
          <a:lstStyle/>
          <a:p>
            <a:r>
              <a:rPr lang="el-GR" dirty="0" smtClean="0"/>
              <a:t>Απαιτεί ο αναγνώστης ερευνών να μπορεί να κατανοήσει και να περιγράψει «τι είναι αυτό το οποίο η έρευνα μελετά»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Απαιτεί την υποκειμενική συμμετοχή του αναγνώστη για το πώς η έρευνα σχετίζεται με 1) άλλες συναφείς/σχετικές έρευνες, 2) με την</a:t>
            </a:r>
            <a:r>
              <a:rPr lang="en-US" dirty="0" smtClean="0"/>
              <a:t> “</a:t>
            </a:r>
            <a:r>
              <a:rPr lang="el-GR" dirty="0" smtClean="0"/>
              <a:t>κλινική</a:t>
            </a:r>
            <a:r>
              <a:rPr lang="en-US" dirty="0" smtClean="0"/>
              <a:t>”</a:t>
            </a:r>
            <a:r>
              <a:rPr lang="el-GR" dirty="0" smtClean="0"/>
              <a:t> πράξη του αναγνώστη και 3) με το αν παρέχει εναλλακτική θέση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</a:t>
            </a: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1869</Words>
  <Application>Microsoft Office PowerPoint</Application>
  <PresentationFormat>Προβολή στην οθόνη (4:3)</PresentationFormat>
  <Paragraphs>258</Paragraphs>
  <Slides>35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37" baseType="lpstr">
      <vt:lpstr>Θέμα του Office</vt:lpstr>
      <vt:lpstr>2_Θέμα του Office</vt:lpstr>
      <vt:lpstr>ΜΕΘΟΔΟΛΟΓΙΑ ΤΗΣ ΕΡΕΥΝΑΣ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Μεθοδολογία της Έρευνας</vt:lpstr>
      <vt:lpstr>Ορισμός</vt:lpstr>
      <vt:lpstr>Προϋποθέσεις κριτικής ανάλυσης ερευνητικών αποδείξεων</vt:lpstr>
      <vt:lpstr>Προϋποθέσεις κριτικής ανάλυσης ερευνητικών αποδείξεων</vt:lpstr>
      <vt:lpstr>Σκοπός Κριτικής Ανάλυσης</vt:lpstr>
      <vt:lpstr>Οι Υποενότητες Ερευνητικού  Άρθρου</vt:lpstr>
      <vt:lpstr>Τίτλος, λέξεις κλειδιά και συγγραφείς </vt:lpstr>
      <vt:lpstr>Κριτική Αξιολόγηση-Περίληψη</vt:lpstr>
      <vt:lpstr>Κριτική Αξιολόγηση Περίληψη</vt:lpstr>
      <vt:lpstr>Κριτική Αξιολόγηση Εισαγωγή</vt:lpstr>
      <vt:lpstr>Κριτική Αξιολόγηση- Εισαγωγή</vt:lpstr>
      <vt:lpstr>Κριτική Αξιολόγηση Βιβλιογραφικής Ανασκόπησης</vt:lpstr>
      <vt:lpstr>Κριτική Αξιολόγηση Βιβλιογραφικής Ανασκόπησης</vt:lpstr>
      <vt:lpstr>Κριτική Αξιολόγηση της Μεθόδου/ Μεθοδολογίας</vt:lpstr>
      <vt:lpstr>Κριτική Αξιολόγηση της Μεθόδου/ Μεθοδολογίας</vt:lpstr>
      <vt:lpstr>Κριτική Αξιολόγηση της Μεθόδου/ Μεθοδολογίας</vt:lpstr>
      <vt:lpstr>Κριτική Αξιολόγηση των Αποτελεσμάτων</vt:lpstr>
      <vt:lpstr>Κριτική Αξιολόγηση των Αποτελεσμάτων</vt:lpstr>
      <vt:lpstr>Κριτική Αξιολόγηση της Συζήτησης</vt:lpstr>
      <vt:lpstr>Κριτική Αξιολόγηση της Συζήτησης</vt:lpstr>
      <vt:lpstr>Κριτική Αξιολόγηση των Παραπομπών</vt:lpstr>
      <vt:lpstr>Παράδειγμα αξιολόγησης άρθρου</vt:lpstr>
      <vt:lpstr>Διαφάνεια 29</vt:lpstr>
      <vt:lpstr>Σημείωμα Αδειοδότησης</vt:lpstr>
      <vt:lpstr>Σημείωμα Αναφοράς</vt:lpstr>
      <vt:lpstr>Διατήρηση Σημειωμάτων</vt:lpstr>
      <vt:lpstr>Διαφάνεια 33</vt:lpstr>
      <vt:lpstr>Διαφάνεια 34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181</cp:revision>
  <dcterms:created xsi:type="dcterms:W3CDTF">2015-04-14T16:45:01Z</dcterms:created>
  <dcterms:modified xsi:type="dcterms:W3CDTF">2015-07-21T20:53:46Z</dcterms:modified>
</cp:coreProperties>
</file>