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290" r:id="rId28"/>
    <p:sldId id="291" r:id="rId29"/>
    <p:sldId id="292" r:id="rId30"/>
    <p:sldId id="293" r:id="rId31"/>
    <p:sldId id="294" r:id="rId32"/>
    <p:sldId id="295"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7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179512" y="2897167"/>
            <a:ext cx="8280920" cy="1460500"/>
          </a:xfrm>
        </p:spPr>
        <p:txBody>
          <a:bodyPr>
            <a:noAutofit/>
          </a:bodyPr>
          <a:lstStyle/>
          <a:p>
            <a:r>
              <a:rPr lang="el-GR" sz="3400" b="1" dirty="0" smtClean="0"/>
              <a:t>Ναυτιλιακή Λογιστική</a:t>
            </a:r>
            <a:r>
              <a:rPr lang="en-US" sz="3400" b="1" dirty="0" smtClean="0"/>
              <a:t> – </a:t>
            </a:r>
            <a:r>
              <a:rPr lang="el-GR" sz="3400" b="1" dirty="0" smtClean="0"/>
              <a:t>Εισαγωγικές Έννοιες</a:t>
            </a:r>
            <a:endParaRPr lang="el-GR" sz="34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a:xfrm>
            <a:off x="251520" y="1333500"/>
            <a:ext cx="8435280" cy="3771636"/>
          </a:xfrm>
        </p:spPr>
        <p:txBody>
          <a:bodyPr>
            <a:normAutofit fontScale="92500" lnSpcReduction="10000"/>
          </a:bodyPr>
          <a:lstStyle/>
          <a:p>
            <a:pPr algn="ctr">
              <a:buNone/>
            </a:pPr>
            <a:r>
              <a:rPr lang="el-GR" sz="2800" b="1" dirty="0" smtClean="0"/>
              <a:t>Πλοίο</a:t>
            </a:r>
            <a:r>
              <a:rPr lang="en-US" sz="2800" b="1" dirty="0" smtClean="0"/>
              <a:t>: </a:t>
            </a:r>
            <a:r>
              <a:rPr lang="el-GR" sz="2800" b="1" dirty="0" smtClean="0"/>
              <a:t>Εννοιολογική προσέγγιση</a:t>
            </a:r>
            <a:r>
              <a:rPr lang="el-GR" sz="2800" dirty="0" smtClean="0"/>
              <a:t>	</a:t>
            </a:r>
            <a:endParaRPr lang="en-US" sz="2800" dirty="0" smtClean="0"/>
          </a:p>
          <a:p>
            <a:pPr algn="just"/>
            <a:r>
              <a:rPr lang="el-GR" sz="2800" dirty="0" smtClean="0"/>
              <a:t>Από τεχνική άποψη ΠΛΟΙΟ θεωρείται παν πλοίο, πλοιάριο, πλωτό ναυπήγημα, ανεξαρτήτου χωρητικότητας και προορισμού, εκτός πολεμικών, φορτηγών ολικού μήκους κάτω των 10 μ., επιβατηγών ολικού μήκους κάτω των 6 μέτρων.</a:t>
            </a:r>
          </a:p>
          <a:p>
            <a:r>
              <a:rPr lang="el-GR" sz="2800" dirty="0" smtClean="0"/>
              <a:t>	</a:t>
            </a:r>
            <a:r>
              <a:rPr lang="el-GR" sz="2800" b="1" dirty="0" smtClean="0"/>
              <a:t>Επιβατηγό πλοίο</a:t>
            </a:r>
            <a:r>
              <a:rPr lang="el-GR" sz="2800" dirty="0" smtClean="0"/>
              <a:t>: Πλοίο μεταφέρον περισσότερους από 12 επιβάτες.</a:t>
            </a:r>
          </a:p>
          <a:p>
            <a:r>
              <a:rPr lang="el-GR" sz="2800" dirty="0" smtClean="0"/>
              <a:t>	</a:t>
            </a:r>
            <a:r>
              <a:rPr lang="el-GR" sz="2800" b="1" dirty="0" smtClean="0"/>
              <a:t>Φορτηγό πλοίο</a:t>
            </a:r>
            <a:r>
              <a:rPr lang="el-GR" sz="2800" dirty="0" smtClean="0"/>
              <a:t>: Παν πλοίο μη επιβατηγό.</a:t>
            </a:r>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p:txBody>
          <a:bodyPr>
            <a:normAutofit fontScale="70000" lnSpcReduction="20000"/>
          </a:bodyPr>
          <a:lstStyle/>
          <a:p>
            <a:pPr marL="0" indent="0" algn="just">
              <a:lnSpc>
                <a:spcPct val="110000"/>
              </a:lnSpc>
              <a:buNone/>
            </a:pPr>
            <a:r>
              <a:rPr lang="el-GR" sz="2800" b="1" dirty="0" smtClean="0"/>
              <a:t>Τεχνικά χαρακτηριστικά πλοίων-μονάδες μέτρησης</a:t>
            </a:r>
            <a:endParaRPr lang="en-US" sz="2800" b="1" dirty="0" smtClean="0"/>
          </a:p>
          <a:p>
            <a:pPr algn="just"/>
            <a:r>
              <a:rPr lang="el-GR" sz="2800" b="1" dirty="0" smtClean="0"/>
              <a:t>Ολικό μήκος</a:t>
            </a:r>
            <a:r>
              <a:rPr lang="el-GR" sz="2800" b="1" u="sng" dirty="0" smtClean="0"/>
              <a:t> </a:t>
            </a:r>
            <a:r>
              <a:rPr lang="el-GR" sz="2800" dirty="0" smtClean="0"/>
              <a:t>πλοίου ορίζεται η μετρούμενη απ’ ευθείας απόσταση, σε μέτρα ή πόδια, μεταξύ των ακρότατων σημείων της πρώρας και της πρύμνης του.</a:t>
            </a:r>
          </a:p>
          <a:p>
            <a:pPr algn="just"/>
            <a:r>
              <a:rPr lang="el-GR" sz="2800" dirty="0" smtClean="0"/>
              <a:t>Η </a:t>
            </a:r>
            <a:r>
              <a:rPr lang="el-GR" sz="2800" b="1" dirty="0" smtClean="0"/>
              <a:t>Χωρητικότητα</a:t>
            </a:r>
            <a:r>
              <a:rPr lang="el-GR" sz="2800" dirty="0" smtClean="0"/>
              <a:t>  (</a:t>
            </a:r>
            <a:r>
              <a:rPr lang="en-US" sz="2800" dirty="0" smtClean="0"/>
              <a:t>tonnage</a:t>
            </a:r>
            <a:r>
              <a:rPr lang="el-GR" sz="2800" dirty="0" smtClean="0"/>
              <a:t>)</a:t>
            </a:r>
            <a:r>
              <a:rPr lang="el-GR" sz="2800" u="sng" dirty="0" smtClean="0"/>
              <a:t> </a:t>
            </a:r>
            <a:r>
              <a:rPr lang="el-GR" sz="2800" dirty="0" smtClean="0"/>
              <a:t>είναι το βασικό μέγεθος το οποίο είναι το πλέον ενδεικτικό του μεγέθους και της μεταφορικής ικανότητας των εμπορικών πλοίων. Διακρίνεται σε ΟΛΙΚΗ και ΚΑΘΑΡΗ. </a:t>
            </a:r>
          </a:p>
          <a:p>
            <a:pPr algn="just"/>
            <a:r>
              <a:rPr lang="el-GR" sz="2800" b="1" dirty="0" smtClean="0"/>
              <a:t>Ολική Χωρητικότητα </a:t>
            </a:r>
            <a:r>
              <a:rPr lang="el-GR" sz="2800" dirty="0" smtClean="0"/>
              <a:t>πλοίου ορίζεται ο συνολικός υπό του σκάφους και των υπερκατασκευών και υπερστεγασμάτων περικλειόμενος χώρος/όγκος, καταμετρούμενος με τους ισχύοντες σχετικούς Κανονισμούς (εθνικούς ή διεθνείς) σε </a:t>
            </a:r>
            <a:r>
              <a:rPr lang="el-GR" sz="2800" dirty="0" err="1" smtClean="0"/>
              <a:t>κόρρους</a:t>
            </a:r>
            <a:r>
              <a:rPr lang="el-GR" sz="2800" dirty="0" smtClean="0"/>
              <a:t>. 1 </a:t>
            </a:r>
            <a:r>
              <a:rPr lang="el-GR" sz="2800" dirty="0" err="1" smtClean="0"/>
              <a:t>κόρρος</a:t>
            </a:r>
            <a:r>
              <a:rPr lang="el-GR" sz="2800" dirty="0" smtClean="0"/>
              <a:t> = 100 κυβικά πόδια = 2,83 κυβικά μέτρα.</a:t>
            </a:r>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a:xfrm>
            <a:off x="457200" y="1333500"/>
            <a:ext cx="8229600" cy="3828256"/>
          </a:xfrm>
        </p:spPr>
        <p:txBody>
          <a:bodyPr>
            <a:normAutofit fontScale="55000" lnSpcReduction="20000"/>
          </a:bodyPr>
          <a:lstStyle/>
          <a:p>
            <a:pPr marL="0" indent="0" algn="just">
              <a:lnSpc>
                <a:spcPct val="110000"/>
              </a:lnSpc>
              <a:buNone/>
              <a:defRPr/>
            </a:pPr>
            <a:r>
              <a:rPr lang="el-GR" sz="4400" b="1" dirty="0" smtClean="0"/>
              <a:t>Τεχνικά χαρακτηριστικά πλοίων-μονάδες μέτρησης</a:t>
            </a:r>
            <a:endParaRPr lang="en-US" sz="4400" b="1" dirty="0" smtClean="0"/>
          </a:p>
          <a:p>
            <a:pPr algn="just"/>
            <a:r>
              <a:rPr lang="el-GR" sz="3600" b="1" dirty="0" smtClean="0"/>
              <a:t>Η Καθαρή χωρητικότητα </a:t>
            </a:r>
            <a:r>
              <a:rPr lang="el-GR" sz="3600" dirty="0" smtClean="0"/>
              <a:t>προκύπτει από την Ολική μετά την αφαίρεση ή έκπτωση ρητά καθοριζομένων χώρων από τους κανονισμούς για την καταμέτρηση των πλοίων, οι οποίοι δεν προορίζονται για μεταφορά φορτίου, αλλά για καύσιμα &amp; λιπαντικά, για νερό, για τρόφιμα, για τη διαμονή και σίτιση του πληρώματος, κ.ά.</a:t>
            </a:r>
          </a:p>
          <a:p>
            <a:pPr algn="just"/>
            <a:r>
              <a:rPr lang="el-GR" sz="3600" dirty="0" smtClean="0"/>
              <a:t>Η καθαρή χωρητικότητα προσεγγίζει περισσότερο την κατ’ όγκο μεταφορική ικανότητα του πλοίου, αλλά δεν θα πρέπει να συγχέεται με την Ωφέλιμη Χωρητικότητα, που ορίζεται από τον καθαρό/ελεύθερο όγκο των χώρων φορτίου (κυτών ή δεξαμενών)</a:t>
            </a:r>
          </a:p>
          <a:p>
            <a:pPr marL="0" indent="0" algn="just">
              <a:lnSpc>
                <a:spcPct val="110000"/>
              </a:lnSpc>
              <a:buNone/>
              <a:defRPr/>
            </a:pPr>
            <a:endParaRPr lang="el-GR" sz="3400" dirty="0" smtClean="0">
              <a:latin typeface="+mj-lt"/>
              <a:cs typeface="Times New Roman"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12" name="Content Placeholder 11"/>
          <p:cNvSpPr>
            <a:spLocks noGrp="1"/>
          </p:cNvSpPr>
          <p:nvPr>
            <p:ph idx="1"/>
          </p:nvPr>
        </p:nvSpPr>
        <p:spPr>
          <a:xfrm>
            <a:off x="755576" y="1345332"/>
            <a:ext cx="7715200" cy="3853611"/>
          </a:xfrm>
        </p:spPr>
        <p:txBody>
          <a:bodyPr>
            <a:noAutofit/>
          </a:bodyPr>
          <a:lstStyle/>
          <a:p>
            <a:pPr algn="ctr">
              <a:lnSpc>
                <a:spcPct val="60000"/>
              </a:lnSpc>
              <a:buNone/>
              <a:defRPr/>
            </a:pPr>
            <a:r>
              <a:rPr lang="el-GR" sz="2400" b="1" dirty="0" smtClean="0"/>
              <a:t>Τεχνικά χαρακτηριστικά πλοίων-μονάδες μέτρησης</a:t>
            </a:r>
            <a:endParaRPr lang="en-US" sz="2400" b="1" dirty="0" smtClean="0"/>
          </a:p>
          <a:p>
            <a:r>
              <a:rPr lang="el-GR" sz="2000" b="1" dirty="0" smtClean="0"/>
              <a:t>Εκτόπισμα πλοίου </a:t>
            </a:r>
            <a:r>
              <a:rPr lang="el-GR" sz="2000" dirty="0" smtClean="0"/>
              <a:t>ορίζεται το βάρος του </a:t>
            </a:r>
            <a:r>
              <a:rPr lang="el-GR" sz="2000" dirty="0" err="1" smtClean="0"/>
              <a:t>εκτοπιζόμενου</a:t>
            </a:r>
            <a:r>
              <a:rPr lang="el-GR" sz="2000" dirty="0" smtClean="0"/>
              <a:t> από αυτό νερού σε κάθε βύθισμα / ίσαλο πλεύσης του.</a:t>
            </a:r>
          </a:p>
          <a:p>
            <a:r>
              <a:rPr lang="el-GR" sz="2000" b="1" dirty="0" smtClean="0"/>
              <a:t>Νεκρό Βάρος  </a:t>
            </a:r>
            <a:r>
              <a:rPr lang="el-GR" sz="2000" dirty="0" smtClean="0"/>
              <a:t>(</a:t>
            </a:r>
            <a:r>
              <a:rPr lang="en-US" sz="2000" dirty="0" smtClean="0"/>
              <a:t>Deadweight</a:t>
            </a:r>
            <a:r>
              <a:rPr lang="el-GR" sz="2000" dirty="0" smtClean="0"/>
              <a:t>) ορίζεται η σε βάρος (μετρικούς τόνους) μεταφορική ικανότητα του πλοίου. Στο Νεκρό βάρος συμπεριλαμβάνονται: </a:t>
            </a:r>
          </a:p>
          <a:p>
            <a:r>
              <a:rPr lang="el-GR" sz="2000" dirty="0" smtClean="0"/>
              <a:t>Το ωφέλιμο φορτίο (</a:t>
            </a:r>
            <a:r>
              <a:rPr lang="en-US" sz="2000" dirty="0" smtClean="0"/>
              <a:t>Payload</a:t>
            </a:r>
            <a:r>
              <a:rPr lang="el-GR" sz="2000" dirty="0" smtClean="0"/>
              <a:t>)</a:t>
            </a:r>
          </a:p>
          <a:p>
            <a:r>
              <a:rPr lang="el-GR" sz="2000" dirty="0" smtClean="0"/>
              <a:t>Τα καύσιμα και τα Λιπαντικά (</a:t>
            </a:r>
            <a:r>
              <a:rPr lang="en-US" sz="2000" dirty="0" smtClean="0"/>
              <a:t>Fuel</a:t>
            </a:r>
            <a:r>
              <a:rPr lang="el-GR" sz="2000" dirty="0" smtClean="0"/>
              <a:t> &amp; </a:t>
            </a:r>
            <a:r>
              <a:rPr lang="en-US" sz="2000" dirty="0" smtClean="0"/>
              <a:t>Lubricants</a:t>
            </a:r>
            <a:r>
              <a:rPr lang="el-GR" sz="2000" dirty="0" smtClean="0"/>
              <a:t>)</a:t>
            </a:r>
          </a:p>
          <a:p>
            <a:r>
              <a:rPr lang="el-GR" sz="2000" dirty="0" smtClean="0"/>
              <a:t>Το πόσιμο νερό</a:t>
            </a:r>
            <a:r>
              <a:rPr lang="en-US" sz="2000" dirty="0" smtClean="0"/>
              <a:t> (Fresh/potable water)</a:t>
            </a:r>
            <a:endParaRPr lang="el-GR" sz="2000" dirty="0" smtClean="0"/>
          </a:p>
          <a:p>
            <a:pPr>
              <a:lnSpc>
                <a:spcPct val="60000"/>
              </a:lnSpc>
              <a:buNone/>
              <a:defRPr/>
            </a:pPr>
            <a:endParaRPr lang="en-US" sz="2000" b="1" dirty="0" smtClean="0"/>
          </a:p>
          <a:p>
            <a:pPr>
              <a:lnSpc>
                <a:spcPct val="60000"/>
              </a:lnSpc>
              <a:buNone/>
              <a:defRPr/>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Content Placeholder 2"/>
          <p:cNvSpPr>
            <a:spLocks noGrp="1"/>
          </p:cNvSpPr>
          <p:nvPr>
            <p:ph idx="1"/>
          </p:nvPr>
        </p:nvSpPr>
        <p:spPr>
          <a:xfrm>
            <a:off x="457200" y="1057300"/>
            <a:ext cx="8229600" cy="3771636"/>
          </a:xfrm>
        </p:spPr>
        <p:txBody>
          <a:bodyPr>
            <a:noAutofit/>
          </a:bodyPr>
          <a:lstStyle/>
          <a:p>
            <a:pPr>
              <a:buNone/>
            </a:pPr>
            <a:r>
              <a:rPr lang="el-GR" sz="2400" b="1" dirty="0" smtClean="0"/>
              <a:t>Τεχνικά χαρακτηριστικά πλοίων-μονάδες μέτρησης</a:t>
            </a:r>
            <a:endParaRPr lang="en-US" sz="2400" dirty="0" smtClean="0"/>
          </a:p>
          <a:p>
            <a:r>
              <a:rPr lang="el-GR" sz="2400" dirty="0" smtClean="0"/>
              <a:t>Το πλήρωμα και οι αποσκευές του</a:t>
            </a:r>
          </a:p>
          <a:p>
            <a:r>
              <a:rPr lang="el-GR" sz="2400" dirty="0" smtClean="0"/>
              <a:t>Τα εφόδια και τα αναλώσιμα (</a:t>
            </a:r>
            <a:r>
              <a:rPr lang="en-US" sz="2400" dirty="0" smtClean="0"/>
              <a:t>Consumables</a:t>
            </a:r>
            <a:r>
              <a:rPr lang="el-GR" sz="2400" dirty="0" smtClean="0"/>
              <a:t>)</a:t>
            </a:r>
          </a:p>
          <a:p>
            <a:r>
              <a:rPr lang="el-GR" sz="2400" dirty="0" smtClean="0"/>
              <a:t>Ισχύει η παρακάτω σχέση:</a:t>
            </a:r>
          </a:p>
          <a:p>
            <a:r>
              <a:rPr lang="el-GR" sz="2400" dirty="0" smtClean="0"/>
              <a:t>Συνολικό </a:t>
            </a:r>
            <a:r>
              <a:rPr lang="el-GR" sz="2400" dirty="0" err="1" smtClean="0"/>
              <a:t>Έμφορτο</a:t>
            </a:r>
            <a:r>
              <a:rPr lang="el-GR" sz="2400" dirty="0" smtClean="0"/>
              <a:t> Εκτόπισμα = Άφορτο Πλοίο + Νεκρό Βάρος </a:t>
            </a:r>
          </a:p>
          <a:p>
            <a:r>
              <a:rPr lang="en-US" sz="2400" dirty="0" smtClean="0"/>
              <a:t>(Full Load Displacement = Lightship + Deadweight)</a:t>
            </a:r>
            <a:endParaRPr lang="el-GR" sz="2400" dirty="0" smtClean="0"/>
          </a:p>
          <a:p>
            <a:r>
              <a:rPr lang="el-GR" sz="2400" i="1" dirty="0" smtClean="0"/>
              <a:t>Ωφέλιμο φορτίο</a:t>
            </a:r>
            <a:r>
              <a:rPr lang="el-GR" sz="2400" dirty="0" smtClean="0"/>
              <a:t> ορίζεται το μέρος του μεταφερόμενου φορτίου από το πλοίο για το οποίο καταβάλλεται ναύλος (</a:t>
            </a:r>
            <a:r>
              <a:rPr lang="en-US" sz="2400" dirty="0" smtClean="0"/>
              <a:t>Payload</a:t>
            </a:r>
            <a:r>
              <a:rPr lang="el-GR" sz="2400" dirty="0" smtClean="0"/>
              <a:t>)</a:t>
            </a:r>
          </a:p>
          <a:p>
            <a:pPr>
              <a:lnSpc>
                <a:spcPct val="80000"/>
              </a:lnSpc>
              <a:buNone/>
            </a:pPr>
            <a:endParaRPr lang="en-GB" sz="1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Content Placeholder 2"/>
          <p:cNvSpPr>
            <a:spLocks noGrp="1"/>
          </p:cNvSpPr>
          <p:nvPr>
            <p:ph sz="half" idx="1"/>
          </p:nvPr>
        </p:nvSpPr>
        <p:spPr/>
        <p:txBody>
          <a:bodyPr>
            <a:noAutofit/>
          </a:bodyPr>
          <a:lstStyle/>
          <a:p>
            <a:pPr marL="514350" indent="-514350">
              <a:buNone/>
            </a:pPr>
            <a:r>
              <a:rPr lang="el-GR" sz="2200" b="1" dirty="0" smtClean="0"/>
              <a:t>Χαρακτηριστικά Ταυτότητας – Εξατομίκευσης Πλοίου</a:t>
            </a:r>
            <a:endParaRPr lang="en-US" sz="2200" b="1" dirty="0" smtClean="0"/>
          </a:p>
          <a:p>
            <a:r>
              <a:rPr lang="el-GR" sz="2000" dirty="0" smtClean="0"/>
              <a:t>Όνομα</a:t>
            </a:r>
          </a:p>
          <a:p>
            <a:r>
              <a:rPr lang="el-GR" sz="2000" dirty="0" smtClean="0"/>
              <a:t>Σημαία</a:t>
            </a:r>
          </a:p>
          <a:p>
            <a:r>
              <a:rPr lang="el-GR" sz="2000" dirty="0" smtClean="0"/>
              <a:t>Λιμάνι και Αριθμός Νηολογίου</a:t>
            </a:r>
          </a:p>
          <a:p>
            <a:r>
              <a:rPr lang="el-GR" sz="2000" dirty="0" smtClean="0"/>
              <a:t>Διεθνές διακριτικό σήμα κλήσεως (</a:t>
            </a:r>
            <a:r>
              <a:rPr lang="en-US" sz="2000" dirty="0" smtClean="0"/>
              <a:t>Call Sign</a:t>
            </a:r>
            <a:r>
              <a:rPr lang="el-GR" sz="2000" dirty="0" smtClean="0"/>
              <a:t>)</a:t>
            </a:r>
          </a:p>
          <a:p>
            <a:r>
              <a:rPr lang="el-GR" sz="2000" dirty="0" smtClean="0"/>
              <a:t>Χώρα ναυπήγησης και ναυπηγείο</a:t>
            </a:r>
          </a:p>
          <a:p>
            <a:r>
              <a:rPr lang="el-GR" sz="2000" dirty="0" smtClean="0"/>
              <a:t>Έτος ναυπήγησης</a:t>
            </a:r>
            <a:endParaRPr lang="en-US" sz="2000" dirty="0" smtClean="0"/>
          </a:p>
          <a:p>
            <a:r>
              <a:rPr lang="el-GR" sz="2000" dirty="0" smtClean="0"/>
              <a:t>Νηογνώμονας</a:t>
            </a:r>
            <a:r>
              <a:rPr lang="el-GR" sz="2000" u="sng" dirty="0" smtClean="0"/>
              <a:t> </a:t>
            </a:r>
            <a:endParaRPr lang="el-GR" sz="2000" dirty="0" smtClean="0"/>
          </a:p>
          <a:p>
            <a:endParaRPr lang="el-GR" sz="2200" dirty="0" smtClean="0"/>
          </a:p>
          <a:p>
            <a:pPr marL="514350" indent="-514350">
              <a:buNone/>
            </a:pPr>
            <a:endParaRPr lang="en-US" sz="2200" b="1" dirty="0" smtClean="0"/>
          </a:p>
          <a:p>
            <a:pPr marL="514350" indent="-514350">
              <a:buNone/>
            </a:pPr>
            <a:r>
              <a:rPr lang="el-GR" sz="2200" dirty="0" smtClean="0"/>
              <a:t/>
            </a:r>
            <a:br>
              <a:rPr lang="el-GR" sz="2200" dirty="0" smtClean="0"/>
            </a:br>
            <a:endParaRPr lang="el-GR" sz="2200" dirty="0"/>
          </a:p>
        </p:txBody>
      </p:sp>
      <p:sp>
        <p:nvSpPr>
          <p:cNvPr id="6" name="5 - Θέση περιεχομένου"/>
          <p:cNvSpPr>
            <a:spLocks noGrp="1"/>
          </p:cNvSpPr>
          <p:nvPr>
            <p:ph sz="half" idx="2"/>
          </p:nvPr>
        </p:nvSpPr>
        <p:spPr>
          <a:xfrm>
            <a:off x="4648200" y="1333500"/>
            <a:ext cx="4038600" cy="4381500"/>
          </a:xfrm>
        </p:spPr>
        <p:txBody>
          <a:bodyPr>
            <a:normAutofit fontScale="62500" lnSpcReduction="20000"/>
          </a:bodyPr>
          <a:lstStyle/>
          <a:p>
            <a:r>
              <a:rPr lang="el-GR" sz="3200" dirty="0" smtClean="0"/>
              <a:t>Αριθμός ΙΜΟ </a:t>
            </a:r>
            <a:r>
              <a:rPr lang="en-US" sz="3200" dirty="0" smtClean="0"/>
              <a:t>(International Maritime Organization)</a:t>
            </a:r>
            <a:endParaRPr lang="el-GR" sz="3200" dirty="0" smtClean="0"/>
          </a:p>
          <a:p>
            <a:r>
              <a:rPr lang="el-GR" sz="3200" dirty="0" smtClean="0"/>
              <a:t>Τύπος πλοίου</a:t>
            </a:r>
          </a:p>
          <a:p>
            <a:r>
              <a:rPr lang="el-GR" sz="3200" dirty="0" smtClean="0"/>
              <a:t>Κυρίων Διαστάσεων (</a:t>
            </a:r>
            <a:r>
              <a:rPr lang="pl-PL" sz="3200" dirty="0" smtClean="0"/>
              <a:t>ολικό μήκος, μέγιστο πλάτος, κοίλο, μέγιστο βύθισμα, μέγιστο ύψος</a:t>
            </a:r>
            <a:r>
              <a:rPr lang="el-GR" sz="3200" dirty="0" smtClean="0"/>
              <a:t>)</a:t>
            </a:r>
          </a:p>
          <a:p>
            <a:r>
              <a:rPr lang="el-GR" sz="3200" dirty="0" smtClean="0"/>
              <a:t>Χωρητικότητα (</a:t>
            </a:r>
            <a:r>
              <a:rPr lang="pl-PL" sz="3200" dirty="0" smtClean="0"/>
              <a:t>νεκρό βάρος, αριθμός κυ­τών και ανοιγμάτων, χωρητικότητα κυτών</a:t>
            </a:r>
            <a:r>
              <a:rPr lang="el-GR" sz="3200" dirty="0" smtClean="0"/>
              <a:t>)</a:t>
            </a:r>
          </a:p>
          <a:p>
            <a:pPr>
              <a:lnSpc>
                <a:spcPct val="110000"/>
              </a:lnSpc>
            </a:pPr>
            <a:r>
              <a:rPr lang="el-GR" sz="3200" dirty="0" smtClean="0"/>
              <a:t>Πρόωσης - Ταχύτητας – Αυτονομίας (</a:t>
            </a:r>
            <a:r>
              <a:rPr lang="pl-PL" sz="3200" dirty="0" smtClean="0"/>
              <a:t>μέσα πρόωσης, ταχύτητα σε έμφορτη και άφορτη κατάσταση χωρητικότητα και αριθμός δεξαμενών καυσίμων και έρματος</a:t>
            </a:r>
            <a:r>
              <a:rPr lang="el-GR" sz="3200" dirty="0" smtClean="0"/>
              <a:t>)</a:t>
            </a:r>
          </a:p>
          <a:p>
            <a:endParaRPr lang="en-US"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Κατηγορίες πλοίων</a:t>
            </a:r>
            <a:endParaRPr lang="en-US" b="1" dirty="0" smtClean="0"/>
          </a:p>
          <a:p>
            <a:pPr algn="just"/>
            <a:r>
              <a:rPr lang="el-GR" dirty="0" smtClean="0"/>
              <a:t>Μία γενική κατηγοριοποίηση των </a:t>
            </a:r>
            <a:r>
              <a:rPr lang="pl-PL" dirty="0" smtClean="0"/>
              <a:t>πλοίων </a:t>
            </a:r>
            <a:r>
              <a:rPr lang="el-GR" dirty="0" smtClean="0"/>
              <a:t>που βασίζεται στο </a:t>
            </a:r>
            <a:r>
              <a:rPr lang="pl-PL" dirty="0" smtClean="0"/>
              <a:t>αντικείμενο τ</a:t>
            </a:r>
            <a:r>
              <a:rPr lang="el-GR" dirty="0" smtClean="0"/>
              <a:t>ου συγκεκριμένου </a:t>
            </a:r>
            <a:r>
              <a:rPr lang="pl-PL" dirty="0" smtClean="0"/>
              <a:t>μεταφο</a:t>
            </a:r>
            <a:r>
              <a:rPr lang="el-GR" dirty="0" smtClean="0"/>
              <a:t>ρικού έργου τους, το οποίο επηρεάζει και το σχεδιασμό τους σύμφωνα με τις ανάγκες που έχει κάθε πλοίο για συγκεκριμένου</a:t>
            </a:r>
            <a:r>
              <a:rPr lang="pl-PL" dirty="0" smtClean="0"/>
              <a:t> χώρ</a:t>
            </a:r>
            <a:r>
              <a:rPr lang="el-GR" dirty="0" smtClean="0"/>
              <a:t>ους, είναι η παρακάτω:</a:t>
            </a:r>
          </a:p>
          <a:p>
            <a:pPr>
              <a:buFontTx/>
              <a:buAutoNum type="arabicPeriod"/>
            </a:pPr>
            <a:r>
              <a:rPr lang="pl-PL" dirty="0" smtClean="0"/>
              <a:t>Φορτηγά πλοία τα οποία διακρίνονται σε:</a:t>
            </a:r>
            <a:endParaRPr lang="el-GR" dirty="0" smtClean="0"/>
          </a:p>
          <a:p>
            <a:r>
              <a:rPr lang="pl-PL" dirty="0" smtClean="0"/>
              <a:t>α) Ξηρού φορτίου</a:t>
            </a:r>
            <a:r>
              <a:rPr lang="el-GR" dirty="0" smtClean="0"/>
              <a:t> – Χύδην φορτίων</a:t>
            </a:r>
            <a:r>
              <a:rPr lang="pl-PL" dirty="0" smtClean="0"/>
              <a:t>.</a:t>
            </a:r>
            <a:endParaRPr lang="el-GR" dirty="0" smtClean="0"/>
          </a:p>
          <a:p>
            <a:r>
              <a:rPr lang="pl-PL" dirty="0" smtClean="0"/>
              <a:t>β) Υγρού φορτιού</a:t>
            </a:r>
            <a:r>
              <a:rPr lang="el-GR" dirty="0" smtClean="0"/>
              <a:t> (Δεξαμενόπλοια, Υγραεροφόρα)</a:t>
            </a:r>
            <a:r>
              <a:rPr lang="pl-PL" dirty="0" smtClean="0"/>
              <a:t>.</a:t>
            </a:r>
            <a:endParaRPr lang="el-GR" dirty="0" smtClean="0"/>
          </a:p>
          <a:p>
            <a:r>
              <a:rPr lang="pl-PL" dirty="0" smtClean="0"/>
              <a:t>γ) Μικτού </a:t>
            </a:r>
            <a:r>
              <a:rPr lang="el-GR" dirty="0" smtClean="0"/>
              <a:t>ή Γενικού </a:t>
            </a:r>
            <a:r>
              <a:rPr lang="pl-PL" dirty="0" smtClean="0"/>
              <a:t>φορτιού.</a:t>
            </a:r>
            <a:endParaRPr lang="el-GR" dirty="0" smtClean="0"/>
          </a:p>
          <a:p>
            <a:r>
              <a:rPr lang="pl-PL" dirty="0" smtClean="0"/>
              <a:t>δ) Πλοία ειδικών φορτίων</a:t>
            </a:r>
            <a:r>
              <a:rPr lang="el-GR" dirty="0" smtClean="0"/>
              <a:t> (Εμπορευματοκιβωτίων, Οχημάτων)</a:t>
            </a:r>
            <a:r>
              <a:rPr lang="pl-PL" dirty="0" smtClean="0"/>
              <a:t>.</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3" name="32 - Θέση περιεχομένου"/>
          <p:cNvSpPr>
            <a:spLocks noGrp="1"/>
          </p:cNvSpPr>
          <p:nvPr>
            <p:ph idx="1"/>
          </p:nvPr>
        </p:nvSpPr>
        <p:spPr/>
        <p:txBody>
          <a:bodyPr>
            <a:normAutofit lnSpcReduction="10000"/>
          </a:bodyPr>
          <a:lstStyle/>
          <a:p>
            <a:pPr>
              <a:buNone/>
            </a:pPr>
            <a:r>
              <a:rPr lang="el-GR" b="1" dirty="0" smtClean="0"/>
              <a:t>Κατηγορίες πλοίων</a:t>
            </a:r>
            <a:endParaRPr lang="en-US" dirty="0" smtClean="0"/>
          </a:p>
          <a:p>
            <a:pPr>
              <a:buFontTx/>
              <a:buAutoNum type="arabicPeriod" startAt="2"/>
            </a:pPr>
            <a:r>
              <a:rPr lang="pl-PL" dirty="0" smtClean="0"/>
              <a:t>Επιβατηγά πλοία</a:t>
            </a:r>
            <a:r>
              <a:rPr lang="el-GR" dirty="0" smtClean="0"/>
              <a:t> (Ακτοπλοϊκά, Κρουαζιερόπλοια, Αναψυχής)</a:t>
            </a:r>
            <a:r>
              <a:rPr lang="pl-PL" dirty="0" smtClean="0"/>
              <a:t>.</a:t>
            </a:r>
            <a:endParaRPr lang="el-GR" dirty="0" smtClean="0"/>
          </a:p>
          <a:p>
            <a:pPr>
              <a:buFontTx/>
              <a:buAutoNum type="arabicPeriod" startAt="2"/>
            </a:pPr>
            <a:r>
              <a:rPr lang="pl-PL" dirty="0" smtClean="0"/>
              <a:t>Πλοία ειδικού προορισμού</a:t>
            </a:r>
            <a:r>
              <a:rPr lang="el-GR" dirty="0" smtClean="0"/>
              <a:t> (Αλιευτικά, Ερευνητικά)</a:t>
            </a:r>
          </a:p>
          <a:p>
            <a:pPr>
              <a:buFontTx/>
              <a:buAutoNum type="arabicPeriod" startAt="2"/>
            </a:pPr>
            <a:r>
              <a:rPr lang="pl-PL" dirty="0" smtClean="0"/>
              <a:t>Πλοία βοηθητικής ναυτιλίας.</a:t>
            </a:r>
            <a:r>
              <a:rPr lang="el-GR" dirty="0" smtClean="0"/>
              <a:t> (Ρυμουλκά, Παγοθραυστικά)</a:t>
            </a:r>
            <a:r>
              <a:rPr lang="pl-PL" dirty="0" smtClean="0"/>
              <a:t>.</a:t>
            </a:r>
            <a:endParaRPr lang="el-GR"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Σ</a:t>
            </a:r>
            <a:r>
              <a:rPr lang="pl-PL" b="1" dirty="0" smtClean="0"/>
              <a:t>ημαίες </a:t>
            </a:r>
            <a:r>
              <a:rPr lang="el-GR" b="1" dirty="0" smtClean="0"/>
              <a:t>Ε</a:t>
            </a:r>
            <a:r>
              <a:rPr lang="pl-PL" b="1" dirty="0" smtClean="0"/>
              <a:t>υκαιρίας ή </a:t>
            </a:r>
            <a:r>
              <a:rPr lang="el-GR" b="1" dirty="0" smtClean="0"/>
              <a:t>Ε</a:t>
            </a:r>
            <a:r>
              <a:rPr lang="pl-PL" b="1" dirty="0" smtClean="0"/>
              <a:t>υκολίας</a:t>
            </a:r>
            <a:endParaRPr lang="en-US" b="1" dirty="0" smtClean="0"/>
          </a:p>
          <a:p>
            <a:pPr marL="0" indent="0" algn="just">
              <a:lnSpc>
                <a:spcPct val="110000"/>
              </a:lnSpc>
              <a:buNone/>
            </a:pPr>
            <a:r>
              <a:rPr lang="el-GR" b="1" dirty="0" smtClean="0"/>
              <a:t>Σ</a:t>
            </a:r>
            <a:r>
              <a:rPr lang="pl-PL" b="1" dirty="0" smtClean="0"/>
              <a:t>ημαίες ευκαιρίας ή ευκολίας</a:t>
            </a:r>
            <a:r>
              <a:rPr lang="pl-PL" dirty="0" smtClean="0"/>
              <a:t> </a:t>
            </a:r>
            <a:r>
              <a:rPr lang="el-GR" dirty="0" smtClean="0"/>
              <a:t>κ</a:t>
            </a:r>
            <a:r>
              <a:rPr lang="pl-PL" dirty="0" smtClean="0"/>
              <a:t>αλούνται οι σημαίες των χωρών (π.χ. Παναμά, Λιβερίας, Μπαχάμες) των οποίων οι νόμοι επιτρέπουν και διευκολύνουν τη νηολόγηση υπό τη σημαία τους, πλοίων ξένης πλοιοκτησίας (ανοιχτό νηολόγιο), για να γίνουν ανταγωνιστικότερα και να αποφύγουν βάρη και υποχρεώσεις που θα είχαν με τη σημαία της πατρίδας τους. Με τις σημαίες ευκολίας οι πλοιοκτήτες εξασφαλίζουν ευμενέστατη φορολογική μεταχείριση, πιο εύκολη δανειοληψία, λιγότερους κινδύνους από πολεμικές εμπλοκές, ελαστικότητα στα αποδεικτικά ναυτικής ικανότητας (πτυχία, διπλώματα). </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a:xfrm>
            <a:off x="467544" y="1129308"/>
            <a:ext cx="8229600" cy="3972272"/>
          </a:xfrm>
        </p:spPr>
        <p:txBody>
          <a:bodyPr>
            <a:noAutofit/>
          </a:bodyPr>
          <a:lstStyle/>
          <a:p>
            <a:pPr>
              <a:lnSpc>
                <a:spcPct val="90000"/>
              </a:lnSpc>
              <a:buNone/>
            </a:pPr>
            <a:r>
              <a:rPr lang="el-GR" sz="2000" b="1" dirty="0" smtClean="0"/>
              <a:t>Νομική μορφή</a:t>
            </a:r>
            <a:endParaRPr lang="el-GR" sz="2000" dirty="0" smtClean="0"/>
          </a:p>
          <a:p>
            <a:pPr algn="just">
              <a:lnSpc>
                <a:spcPct val="90000"/>
              </a:lnSpc>
            </a:pPr>
            <a:r>
              <a:rPr lang="el-GR" sz="2000" dirty="0" smtClean="0"/>
              <a:t>Με βάση </a:t>
            </a:r>
            <a:r>
              <a:rPr lang="pl-PL" sz="2000" dirty="0" smtClean="0"/>
              <a:t>την Ελληνική νομοθεσία</a:t>
            </a:r>
            <a:r>
              <a:rPr lang="el-GR" sz="2000" dirty="0" smtClean="0"/>
              <a:t>, πλοιοκτήτρια ή διαχειρίστρια ναυτιλιακή </a:t>
            </a:r>
            <a:r>
              <a:rPr lang="pl-PL" sz="2000" dirty="0" smtClean="0"/>
              <a:t>επιχείρηση μπορεί να έχει μια από τις </a:t>
            </a:r>
            <a:r>
              <a:rPr lang="el-GR" sz="2000" dirty="0" smtClean="0"/>
              <a:t>παρακάτω </a:t>
            </a:r>
            <a:r>
              <a:rPr lang="pl-PL" sz="2000" dirty="0" smtClean="0"/>
              <a:t>νομικές μορφές</a:t>
            </a:r>
            <a:r>
              <a:rPr lang="el-GR" sz="2000" dirty="0" smtClean="0"/>
              <a:t>:</a:t>
            </a:r>
          </a:p>
          <a:p>
            <a:pPr>
              <a:lnSpc>
                <a:spcPct val="90000"/>
              </a:lnSpc>
            </a:pPr>
            <a:r>
              <a:rPr lang="pl-PL" sz="2000" dirty="0" smtClean="0"/>
              <a:t>Ατομική Επιχείρηση</a:t>
            </a:r>
            <a:endParaRPr lang="el-GR" sz="2000" dirty="0" smtClean="0"/>
          </a:p>
          <a:p>
            <a:pPr>
              <a:lnSpc>
                <a:spcPct val="90000"/>
              </a:lnSpc>
            </a:pPr>
            <a:r>
              <a:rPr lang="pl-PL" sz="2000" dirty="0" smtClean="0"/>
              <a:t>Προσωπική Εταιρεία</a:t>
            </a:r>
            <a:r>
              <a:rPr lang="el-GR" sz="2000" dirty="0" smtClean="0"/>
              <a:t> (</a:t>
            </a:r>
            <a:r>
              <a:rPr lang="pl-PL" sz="2000" dirty="0" smtClean="0"/>
              <a:t>Ομόρρυθμη</a:t>
            </a:r>
            <a:r>
              <a:rPr lang="el-GR" sz="2000" dirty="0" smtClean="0"/>
              <a:t>, </a:t>
            </a:r>
            <a:r>
              <a:rPr lang="pl-PL" sz="2000" dirty="0" smtClean="0"/>
              <a:t>Ετερόρρυθμη απλή ή κατά μετοχές)</a:t>
            </a:r>
            <a:endParaRPr lang="el-GR" sz="2000" dirty="0" smtClean="0"/>
          </a:p>
          <a:p>
            <a:pPr>
              <a:lnSpc>
                <a:spcPct val="90000"/>
              </a:lnSpc>
            </a:pPr>
            <a:r>
              <a:rPr lang="pl-PL" sz="2000" dirty="0" smtClean="0"/>
              <a:t>Εταιρεία Περιορισμένης Ευθύνης</a:t>
            </a:r>
            <a:endParaRPr lang="el-GR" sz="2000" dirty="0" smtClean="0"/>
          </a:p>
          <a:p>
            <a:pPr>
              <a:lnSpc>
                <a:spcPct val="90000"/>
              </a:lnSpc>
            </a:pPr>
            <a:r>
              <a:rPr lang="pl-PL" sz="2000" dirty="0" smtClean="0"/>
              <a:t>Ανώνυμη Εταιρεία</a:t>
            </a:r>
            <a:endParaRPr lang="el-GR" sz="2000" dirty="0" smtClean="0"/>
          </a:p>
          <a:p>
            <a:pPr>
              <a:lnSpc>
                <a:spcPct val="90000"/>
              </a:lnSpc>
            </a:pPr>
            <a:r>
              <a:rPr lang="pl-PL" sz="2000" dirty="0" smtClean="0"/>
              <a:t>Ειδική Ανώνυμη Ναυτιλιακή Εταιρεία</a:t>
            </a:r>
            <a:endParaRPr lang="el-GR" sz="2000" dirty="0" smtClean="0"/>
          </a:p>
          <a:p>
            <a:pPr>
              <a:lnSpc>
                <a:spcPct val="90000"/>
              </a:lnSpc>
            </a:pPr>
            <a:r>
              <a:rPr lang="pl-PL" sz="2000" dirty="0" smtClean="0"/>
              <a:t>Ναυτική Εταιρεία</a:t>
            </a:r>
            <a:r>
              <a:rPr lang="el-GR" sz="2000" dirty="0" smtClean="0"/>
              <a:t> του νόμου 959/79 </a:t>
            </a:r>
          </a:p>
          <a:p>
            <a:pPr>
              <a:lnSpc>
                <a:spcPct val="90000"/>
              </a:lnSpc>
            </a:pPr>
            <a:r>
              <a:rPr lang="pl-PL" sz="2000" dirty="0" smtClean="0"/>
              <a:t>Συμπλοιοκτησία</a:t>
            </a:r>
            <a:endParaRPr lang="el-GR" sz="2000" dirty="0" smtClean="0"/>
          </a:p>
          <a:p>
            <a:pPr>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1</a:t>
            </a:r>
            <a:r>
              <a:rPr lang="el-GR" sz="2800" b="1" dirty="0" smtClean="0"/>
              <a:t>:</a:t>
            </a:r>
            <a:r>
              <a:rPr lang="en-US" sz="2800" b="1" dirty="0" smtClean="0"/>
              <a:t> </a:t>
            </a:r>
            <a:r>
              <a:rPr lang="el-GR" sz="2800" b="1" dirty="0" smtClean="0"/>
              <a:t>Ναυτιλιακή Λογιστική</a:t>
            </a:r>
            <a:r>
              <a:rPr lang="en-US" sz="2800" b="1" dirty="0" smtClean="0"/>
              <a:t> – </a:t>
            </a:r>
            <a:r>
              <a:rPr lang="el-GR" sz="2800" b="1" dirty="0" smtClean="0"/>
              <a:t>Εισαγωγικές Έννοιες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a:xfrm>
            <a:off x="457200" y="1057300"/>
            <a:ext cx="8229600" cy="4047836"/>
          </a:xfrm>
        </p:spPr>
        <p:txBody>
          <a:bodyPr>
            <a:normAutofit fontScale="62500" lnSpcReduction="20000"/>
          </a:bodyPr>
          <a:lstStyle/>
          <a:p>
            <a:pPr>
              <a:buNone/>
            </a:pPr>
            <a:r>
              <a:rPr lang="pl-PL" b="1" dirty="0" smtClean="0"/>
              <a:t>Οργανωτική δομή</a:t>
            </a:r>
            <a:r>
              <a:rPr lang="el-GR" b="1" dirty="0" smtClean="0"/>
              <a:t> της ναυτιλιακής</a:t>
            </a:r>
            <a:r>
              <a:rPr lang="pl-PL" b="1" dirty="0" smtClean="0"/>
              <a:t> </a:t>
            </a:r>
            <a:r>
              <a:rPr lang="el-GR" b="1" dirty="0" smtClean="0"/>
              <a:t>επιχείρησης</a:t>
            </a:r>
            <a:endParaRPr lang="en-US" b="1" dirty="0" smtClean="0"/>
          </a:p>
          <a:p>
            <a:r>
              <a:rPr lang="pl-PL" dirty="0" smtClean="0"/>
              <a:t>Γενική Διεύθυνση (</a:t>
            </a:r>
            <a:r>
              <a:rPr lang="en-GB" dirty="0" smtClean="0"/>
              <a:t>General Management</a:t>
            </a:r>
            <a:r>
              <a:rPr lang="pl-PL" dirty="0" smtClean="0"/>
              <a:t>)</a:t>
            </a:r>
            <a:endParaRPr lang="en-US" dirty="0" smtClean="0"/>
          </a:p>
          <a:p>
            <a:r>
              <a:rPr lang="pl-PL" dirty="0" smtClean="0"/>
              <a:t>Τεχνικό Τμήμα (</a:t>
            </a:r>
            <a:r>
              <a:rPr lang="en-GB" dirty="0" smtClean="0"/>
              <a:t>Technical Department</a:t>
            </a:r>
            <a:r>
              <a:rPr lang="pl-PL" dirty="0" smtClean="0"/>
              <a:t>)</a:t>
            </a:r>
            <a:endParaRPr lang="en-US" dirty="0" smtClean="0"/>
          </a:p>
          <a:p>
            <a:r>
              <a:rPr lang="pl-PL" dirty="0" smtClean="0"/>
              <a:t>Τμήμα Διαχείρισης (</a:t>
            </a:r>
            <a:r>
              <a:rPr lang="en-GB" dirty="0" smtClean="0"/>
              <a:t>Operations Department</a:t>
            </a:r>
            <a:r>
              <a:rPr lang="pl-PL" dirty="0" smtClean="0"/>
              <a:t>): </a:t>
            </a:r>
            <a:endParaRPr lang="en-US" dirty="0" smtClean="0"/>
          </a:p>
          <a:p>
            <a:r>
              <a:rPr lang="en-GB" dirty="0" smtClean="0"/>
              <a:t>Safety and Training Department</a:t>
            </a:r>
            <a:r>
              <a:rPr lang="pl-PL" dirty="0" smtClean="0"/>
              <a:t>: </a:t>
            </a:r>
            <a:endParaRPr lang="en-US" dirty="0" smtClean="0"/>
          </a:p>
          <a:p>
            <a:r>
              <a:rPr lang="pl-PL" dirty="0" smtClean="0"/>
              <a:t>Οικονομικό Τμήμα (</a:t>
            </a:r>
            <a:r>
              <a:rPr lang="en-GB" dirty="0" smtClean="0"/>
              <a:t>Accounts Department</a:t>
            </a:r>
            <a:r>
              <a:rPr lang="pl-PL" dirty="0" smtClean="0"/>
              <a:t>): </a:t>
            </a:r>
            <a:endParaRPr lang="en-US" dirty="0" smtClean="0"/>
          </a:p>
          <a:p>
            <a:r>
              <a:rPr lang="el-GR" dirty="0" smtClean="0"/>
              <a:t>Τμήμα Ναυλώσεων (</a:t>
            </a:r>
            <a:r>
              <a:rPr lang="pl-PL" dirty="0" smtClean="0"/>
              <a:t>Chartering department</a:t>
            </a:r>
            <a:r>
              <a:rPr lang="el-GR" dirty="0" smtClean="0"/>
              <a:t>): </a:t>
            </a:r>
            <a:endParaRPr lang="en-US" dirty="0" smtClean="0"/>
          </a:p>
          <a:p>
            <a:r>
              <a:rPr lang="pl-PL" dirty="0" smtClean="0"/>
              <a:t>Τμήμα Προσωπικού (</a:t>
            </a:r>
            <a:r>
              <a:rPr lang="en-GB" dirty="0" smtClean="0"/>
              <a:t>Personnel</a:t>
            </a:r>
            <a:r>
              <a:rPr lang="pl-PL" dirty="0" smtClean="0"/>
              <a:t>):</a:t>
            </a:r>
            <a:endParaRPr lang="en-US" dirty="0" smtClean="0"/>
          </a:p>
          <a:p>
            <a:r>
              <a:rPr lang="pl-PL" dirty="0" smtClean="0"/>
              <a:t>Τμήμα Προμηθειών(</a:t>
            </a:r>
            <a:r>
              <a:rPr lang="en-GB" dirty="0" smtClean="0"/>
              <a:t>Purchasing</a:t>
            </a:r>
            <a:r>
              <a:rPr lang="pl-PL" dirty="0" smtClean="0"/>
              <a:t>): </a:t>
            </a:r>
            <a:endParaRPr lang="en-US" dirty="0" smtClean="0"/>
          </a:p>
          <a:p>
            <a:r>
              <a:rPr lang="pl-PL" dirty="0" smtClean="0"/>
              <a:t>Τμήμα Νομικό &amp; Ασφαλειών (</a:t>
            </a:r>
            <a:r>
              <a:rPr lang="en-GB" dirty="0" smtClean="0"/>
              <a:t>Legal Insurance and Claims Department</a:t>
            </a:r>
            <a:r>
              <a:rPr lang="pl-PL" dirty="0" smtClean="0"/>
              <a:t>):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a:xfrm>
            <a:off x="457200" y="1333500"/>
            <a:ext cx="8229600" cy="3180184"/>
          </a:xfrm>
        </p:spPr>
        <p:txBody>
          <a:bodyPr>
            <a:normAutofit/>
          </a:bodyPr>
          <a:lstStyle/>
          <a:p>
            <a:pPr marL="0" indent="0">
              <a:lnSpc>
                <a:spcPct val="90000"/>
              </a:lnSpc>
              <a:buNone/>
            </a:pPr>
            <a:r>
              <a:rPr lang="pl-PL" b="1" dirty="0" smtClean="0"/>
              <a:t>Οργανωτική δομή</a:t>
            </a:r>
            <a:r>
              <a:rPr lang="el-GR" b="1" dirty="0" smtClean="0"/>
              <a:t> της ναυτιλιακής</a:t>
            </a:r>
            <a:r>
              <a:rPr lang="pl-PL" b="1" dirty="0" smtClean="0"/>
              <a:t> </a:t>
            </a:r>
            <a:r>
              <a:rPr lang="el-GR" b="1" dirty="0" smtClean="0"/>
              <a:t>επιχείρησης</a:t>
            </a:r>
            <a:endParaRPr lang="en-US" dirty="0" smtClean="0"/>
          </a:p>
          <a:p>
            <a:pPr marL="0" indent="0" algn="just">
              <a:lnSpc>
                <a:spcPct val="90000"/>
              </a:lnSpc>
              <a:buNone/>
            </a:pPr>
            <a:r>
              <a:rPr lang="el-GR" sz="2600" dirty="0" smtClean="0"/>
              <a:t>Τα επιβατηγά πλοία έχουν σχεδόν την ίδια οργανωτική δομή, με διαφορές</a:t>
            </a:r>
            <a:r>
              <a:rPr lang="en-US" sz="2600" dirty="0" smtClean="0"/>
              <a:t>:</a:t>
            </a:r>
            <a:r>
              <a:rPr lang="el-GR" sz="2600" dirty="0" smtClean="0"/>
              <a:t> Αντί Τμήμα Ναυλώσεων  έχουν Τμήμα πωλήσεων ή </a:t>
            </a:r>
            <a:r>
              <a:rPr lang="pl-PL" sz="2600" dirty="0" smtClean="0"/>
              <a:t>προώθησης ή μάρκετινγκ, </a:t>
            </a:r>
            <a:r>
              <a:rPr lang="el-GR" sz="2600" dirty="0" smtClean="0"/>
              <a:t>με δίκτυο</a:t>
            </a:r>
            <a:r>
              <a:rPr lang="pl-PL" sz="2600" dirty="0" smtClean="0"/>
              <a:t> πρακτόρων </a:t>
            </a:r>
            <a:r>
              <a:rPr lang="el-GR" sz="2600" dirty="0" smtClean="0"/>
              <a:t>για </a:t>
            </a:r>
            <a:r>
              <a:rPr lang="pl-PL" sz="2600" dirty="0" smtClean="0"/>
              <a:t> π</a:t>
            </a:r>
            <a:r>
              <a:rPr lang="el-GR" sz="2600" dirty="0" err="1" smtClean="0"/>
              <a:t>ωλήσεις</a:t>
            </a:r>
            <a:r>
              <a:rPr lang="el-GR" sz="2600" dirty="0" smtClean="0"/>
              <a:t> (εισιτηρίων  εκδρομών). Διαθέτουν επιπλέον Τμήμα </a:t>
            </a:r>
            <a:r>
              <a:rPr lang="el-GR" sz="2600" dirty="0" err="1" smtClean="0"/>
              <a:t>Ξενοδοχίας</a:t>
            </a:r>
            <a:r>
              <a:rPr lang="el-GR" sz="2600" dirty="0" smtClean="0"/>
              <a:t> (</a:t>
            </a:r>
            <a:r>
              <a:rPr lang="en-US" sz="2600" dirty="0" smtClean="0"/>
              <a:t>Hotel department</a:t>
            </a:r>
            <a:r>
              <a:rPr lang="el-GR" sz="2600" dirty="0" smtClean="0"/>
              <a:t>). </a:t>
            </a:r>
            <a:endParaRPr lang="en-US" sz="2600" i="1" dirty="0" smtClean="0"/>
          </a:p>
          <a:p>
            <a:pPr marL="0" indent="0">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a:xfrm>
            <a:off x="457200" y="1333500"/>
            <a:ext cx="8229600" cy="4044280"/>
          </a:xfrm>
        </p:spPr>
        <p:txBody>
          <a:bodyPr>
            <a:normAutofit lnSpcReduction="10000"/>
          </a:bodyPr>
          <a:lstStyle/>
          <a:p>
            <a:pPr>
              <a:buNone/>
            </a:pPr>
            <a:r>
              <a:rPr lang="el-GR" sz="2800" b="1" dirty="0" smtClean="0"/>
              <a:t>Το Λογιστήριο ποντοπόρου ναυτιλιακής εταιρείας </a:t>
            </a:r>
            <a:endParaRPr lang="en-US" sz="2800" b="1" dirty="0" smtClean="0"/>
          </a:p>
          <a:p>
            <a:pPr algn="just"/>
            <a:r>
              <a:rPr lang="el-GR" sz="2000" dirty="0" smtClean="0"/>
              <a:t>Η οργάνωση του λογιστηρίου παρουσιάζει αρκετές δυσκολίες που οφείλονται σε συγκεκριμένους λόγους</a:t>
            </a:r>
            <a:r>
              <a:rPr lang="en-US" sz="2000" dirty="0" smtClean="0"/>
              <a:t>:</a:t>
            </a:r>
            <a:endParaRPr lang="el-GR" sz="2000" dirty="0" smtClean="0"/>
          </a:p>
          <a:p>
            <a:r>
              <a:rPr lang="el-GR" sz="2000" dirty="0" smtClean="0"/>
              <a:t>Α) Τόπος - χρόνος δαπάνης</a:t>
            </a:r>
          </a:p>
          <a:p>
            <a:pPr lvl="1" algn="just"/>
            <a:r>
              <a:rPr lang="en-US" sz="2000" dirty="0" smtClean="0"/>
              <a:t>To</a:t>
            </a:r>
            <a:r>
              <a:rPr lang="el-GR" sz="2000" dirty="0" smtClean="0"/>
              <a:t> πλοίο εφοδιάζεται στα διάφορα λιμάνια με κάθε είδους υλικά, τρόφιμα, καύσιμα-λιπαντικά κ.α. εφόδια καθώς και υπηρεσίες από τρίτους.</a:t>
            </a:r>
          </a:p>
          <a:p>
            <a:pPr lvl="1" algn="just"/>
            <a:r>
              <a:rPr lang="el-GR" sz="2000" dirty="0" smtClean="0"/>
              <a:t>Στις ναυτιλιακές  επιχειρήσεις παρατηρείται καθυστέρηση στην λήψη-αποστολή παραστατικών από και προς τους δικαιούχους, με δυσκολία του λογιστηρίου για καταχώριση των λογιστικών εγγραφών κατά τη χρονολογική σειρά που απαιτεί η λογιστική τάξη.</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81236"/>
            <a:ext cx="8229600" cy="684419"/>
          </a:xfrm>
        </p:spPr>
        <p:txBody>
          <a:bodyPr>
            <a:normAutofit fontScale="90000"/>
          </a:bodyPr>
          <a:lstStyle/>
          <a:p>
            <a:r>
              <a:rPr lang="el-GR" sz="3600" dirty="0" smtClean="0"/>
              <a:t>Ναυτιλιακή Λογιστική</a:t>
            </a:r>
            <a:r>
              <a:rPr lang="en-US" sz="3600" dirty="0" smtClean="0"/>
              <a:t> – </a:t>
            </a:r>
            <a:r>
              <a:rPr lang="el-GR" sz="3600" dirty="0" smtClean="0"/>
              <a:t>Εισαγωγικές Έννοιες</a:t>
            </a:r>
            <a:r>
              <a:rPr lang="en-US" dirty="0" smtClean="0"/>
              <a:t/>
            </a:r>
            <a:br>
              <a:rPr lang="en-US" dirty="0" smtClean="0"/>
            </a:br>
            <a:r>
              <a:rPr lang="el-GR" sz="2900" dirty="0" smtClean="0"/>
              <a:t>Το Λογιστήριο ποντοπόρου ναυτιλιακής εταιρείας </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92500" lnSpcReduction="20000"/>
          </a:bodyPr>
          <a:lstStyle/>
          <a:p>
            <a:pPr algn="just"/>
            <a:r>
              <a:rPr lang="el-GR" sz="2200" dirty="0" smtClean="0"/>
              <a:t>Β) Νόμισμα – εξόφληση δαπανών</a:t>
            </a:r>
          </a:p>
          <a:p>
            <a:pPr lvl="1" algn="just"/>
            <a:r>
              <a:rPr lang="el-GR" sz="2200" dirty="0" smtClean="0"/>
              <a:t>Οι δαπάνες που πραγματοποιούνται στα διάφορα λιμάνια που προσεγγίζει το πλοίο εκφράζονται στο εγχώριο νόμισμα των χωρών όπου αυτές έχουν γίνει.</a:t>
            </a:r>
          </a:p>
          <a:p>
            <a:pPr lvl="1" algn="just"/>
            <a:r>
              <a:rPr lang="el-GR" sz="2200" dirty="0" smtClean="0"/>
              <a:t>το λογιστήριο έχει να αντιμετωπίσει υποχρεώσεις που θα προκύψουν σε διάφορα νομίσματα με τις αντίστοιχες συναλλαγματικές τους διαφορές </a:t>
            </a:r>
          </a:p>
          <a:p>
            <a:pPr algn="just"/>
            <a:r>
              <a:rPr lang="el-GR" sz="2200" dirty="0" smtClean="0"/>
              <a:t>Γ) Δαπάνες επισκευών πλοίων</a:t>
            </a:r>
          </a:p>
          <a:p>
            <a:pPr lvl="1" algn="just"/>
            <a:r>
              <a:rPr lang="el-GR" sz="2200" dirty="0" smtClean="0"/>
              <a:t>Οι επισκευές στο πλοίο είναι από τις σοβαρότερες δαπάνες </a:t>
            </a:r>
          </a:p>
          <a:p>
            <a:pPr lvl="1" algn="just"/>
            <a:r>
              <a:rPr lang="el-GR" sz="2200" dirty="0" smtClean="0"/>
              <a:t>Μέρος των δαπανών καλύπτεται από τους ασφαλιστές</a:t>
            </a:r>
          </a:p>
          <a:p>
            <a:pPr lvl="1" algn="just"/>
            <a:r>
              <a:rPr lang="el-GR" sz="2200" dirty="0" smtClean="0"/>
              <a:t>Σωστός επιμερισμός της δαπάνης εκτεταμένων επισκευών του </a:t>
            </a:r>
            <a:r>
              <a:rPr lang="en-US" sz="2200" dirty="0" smtClean="0"/>
              <a:t>Special Survey</a:t>
            </a:r>
            <a:r>
              <a:rPr lang="el-GR" sz="2200" dirty="0" smtClean="0"/>
              <a:t>, που γίνονται συνήθως κάθε πέντε χρόνια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Ναυτιλιακή Λογιστική</a:t>
            </a:r>
            <a:r>
              <a:rPr lang="en-US" sz="3600" dirty="0" smtClean="0"/>
              <a:t> – </a:t>
            </a:r>
            <a:r>
              <a:rPr lang="el-GR" sz="3600" dirty="0" smtClean="0"/>
              <a:t>Εισαγωγικές Έννοιες</a:t>
            </a:r>
            <a:r>
              <a:rPr lang="en-US" sz="2600" dirty="0" smtClean="0"/>
              <a:t/>
            </a:r>
            <a:br>
              <a:rPr lang="en-US" sz="2600" dirty="0" smtClean="0"/>
            </a:br>
            <a:r>
              <a:rPr lang="el-GR" sz="2600" dirty="0" smtClean="0"/>
              <a:t>Το Λογιστήριο ποντοπόρου ναυτιλιακής εταιρείας </a:t>
            </a:r>
            <a:endParaRPr lang="en-US" sz="2600" dirty="0"/>
          </a:p>
        </p:txBody>
      </p:sp>
      <p:sp>
        <p:nvSpPr>
          <p:cNvPr id="3" name="2 - Θέση περιεχομένου"/>
          <p:cNvSpPr>
            <a:spLocks noGrp="1"/>
          </p:cNvSpPr>
          <p:nvPr>
            <p:ph idx="1"/>
          </p:nvPr>
        </p:nvSpPr>
        <p:spPr/>
        <p:txBody>
          <a:bodyPr>
            <a:noAutofit/>
          </a:bodyPr>
          <a:lstStyle/>
          <a:p>
            <a:pPr algn="just">
              <a:lnSpc>
                <a:spcPct val="80000"/>
              </a:lnSpc>
            </a:pPr>
            <a:r>
              <a:rPr lang="el-GR" sz="2600" dirty="0" smtClean="0"/>
              <a:t>Εντάσσεται ως ξεχωριστό τμήμα διοίκησης στις υ</a:t>
            </a:r>
            <a:r>
              <a:rPr lang="pl-PL" sz="2600" dirty="0" smtClean="0"/>
              <a:t>πηρεσίες </a:t>
            </a:r>
            <a:r>
              <a:rPr lang="el-GR" sz="2600" dirty="0" smtClean="0"/>
              <a:t>της </a:t>
            </a:r>
            <a:r>
              <a:rPr lang="pl-PL" sz="2600" dirty="0" smtClean="0"/>
              <a:t>Οικονομικ</a:t>
            </a:r>
            <a:r>
              <a:rPr lang="el-GR" sz="2600" dirty="0" err="1" smtClean="0"/>
              <a:t>ής</a:t>
            </a:r>
            <a:r>
              <a:rPr lang="el-GR" sz="2600" dirty="0" smtClean="0"/>
              <a:t> διαχείρισης της εταιρείας.  Στην αρμοδιότητα και εποπτεία του Λογιστηρίου περιλαμβάνονται ως ξεχωριστό τμήμα διοίκησης</a:t>
            </a:r>
            <a:r>
              <a:rPr lang="en-US" sz="2600" dirty="0" smtClean="0"/>
              <a:t>:</a:t>
            </a:r>
            <a:endParaRPr lang="el-GR" sz="2600" dirty="0" smtClean="0"/>
          </a:p>
          <a:p>
            <a:pPr algn="just">
              <a:lnSpc>
                <a:spcPct val="80000"/>
              </a:lnSpc>
            </a:pPr>
            <a:r>
              <a:rPr lang="pl-PL" sz="2600" dirty="0" smtClean="0"/>
              <a:t>Γραφεία Γενικής Λογιστικής, </a:t>
            </a:r>
            <a:r>
              <a:rPr lang="el-GR" sz="2600" dirty="0" smtClean="0"/>
              <a:t>(</a:t>
            </a:r>
            <a:r>
              <a:rPr lang="pl-PL" sz="2600" dirty="0" smtClean="0"/>
              <a:t>ενημ</a:t>
            </a:r>
            <a:r>
              <a:rPr lang="el-GR" sz="2600" dirty="0" err="1" smtClean="0"/>
              <a:t>έρωση</a:t>
            </a:r>
            <a:r>
              <a:rPr lang="pl-PL" sz="2600" dirty="0" smtClean="0"/>
              <a:t> </a:t>
            </a:r>
            <a:r>
              <a:rPr lang="el-GR" sz="2600" dirty="0" smtClean="0"/>
              <a:t>λογιστικών βιβλίων, </a:t>
            </a:r>
            <a:r>
              <a:rPr lang="pl-PL" sz="2600" dirty="0" smtClean="0"/>
              <a:t>αναλυτικοί λογαριασμοί βάσει ΕΓΛΣ, κέντρα κόστους και κέρδους</a:t>
            </a:r>
            <a:r>
              <a:rPr lang="el-GR" sz="2600" dirty="0" smtClean="0"/>
              <a:t>, κλπ).</a:t>
            </a:r>
          </a:p>
          <a:p>
            <a:pPr algn="just">
              <a:lnSpc>
                <a:spcPct val="80000"/>
              </a:lnSpc>
            </a:pPr>
            <a:r>
              <a:rPr lang="pl-PL" sz="2600" dirty="0" smtClean="0"/>
              <a:t>Γραφεία διαχείρισης επισήμων εγγράφων</a:t>
            </a:r>
            <a:endParaRPr lang="el-GR" sz="2600" dirty="0" smtClean="0"/>
          </a:p>
          <a:p>
            <a:pPr algn="just">
              <a:lnSpc>
                <a:spcPct val="80000"/>
              </a:lnSpc>
            </a:pPr>
            <a:r>
              <a:rPr lang="pl-PL" sz="2600" dirty="0" smtClean="0"/>
              <a:t>Γραφεία Διαχείρισης Χρηματικού</a:t>
            </a:r>
            <a:r>
              <a:rPr lang="el-GR" sz="2600" dirty="0" smtClean="0"/>
              <a:t>,</a:t>
            </a:r>
            <a:r>
              <a:rPr lang="pl-PL" sz="2600" dirty="0" smtClean="0"/>
              <a:t> </a:t>
            </a:r>
            <a:r>
              <a:rPr lang="el-GR" sz="2600" dirty="0" smtClean="0"/>
              <a:t>(</a:t>
            </a:r>
            <a:r>
              <a:rPr lang="pl-PL" sz="2600" dirty="0" smtClean="0"/>
              <a:t>ασχολούνται με τα διαθέσιμα και τις λειτουργικές πληρωμές και </a:t>
            </a:r>
            <a:r>
              <a:rPr lang="el-GR" sz="2600" dirty="0" smtClean="0"/>
              <a:t> </a:t>
            </a:r>
            <a:r>
              <a:rPr lang="pl-PL" sz="2600" dirty="0" smtClean="0"/>
              <a:t>δαπάνες</a:t>
            </a:r>
            <a:r>
              <a:rPr lang="el-GR" sz="2600" dirty="0" smtClean="0"/>
              <a:t>).</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Ναυτιλιακή Λογιστική</a:t>
            </a:r>
            <a:r>
              <a:rPr lang="en-US" sz="3600" dirty="0" smtClean="0"/>
              <a:t> – </a:t>
            </a:r>
            <a:r>
              <a:rPr lang="el-GR" sz="3600" dirty="0" smtClean="0"/>
              <a:t>Εισαγωγικές Έννοιες</a:t>
            </a:r>
            <a:r>
              <a:rPr lang="el-GR" dirty="0" smtClean="0"/>
              <a:t/>
            </a:r>
            <a:br>
              <a:rPr lang="el-GR" dirty="0" smtClean="0"/>
            </a:br>
            <a:r>
              <a:rPr lang="el-GR" sz="2900" dirty="0" smtClean="0"/>
              <a:t>Το Λογιστήριο ποντοπόρου ναυτιλιακής εταιρείας </a:t>
            </a:r>
            <a:endParaRPr lang="en-US" sz="2900" dirty="0"/>
          </a:p>
        </p:txBody>
      </p:sp>
      <p:sp>
        <p:nvSpPr>
          <p:cNvPr id="3" name="2 - Θέση περιεχομένου"/>
          <p:cNvSpPr>
            <a:spLocks noGrp="1"/>
          </p:cNvSpPr>
          <p:nvPr>
            <p:ph idx="1"/>
          </p:nvPr>
        </p:nvSpPr>
        <p:spPr>
          <a:xfrm>
            <a:off x="467544" y="1417340"/>
            <a:ext cx="8229600" cy="3771636"/>
          </a:xfrm>
        </p:spPr>
        <p:txBody>
          <a:bodyPr>
            <a:normAutofit/>
          </a:bodyPr>
          <a:lstStyle/>
          <a:p>
            <a:pPr algn="just">
              <a:lnSpc>
                <a:spcPct val="80000"/>
              </a:lnSpc>
            </a:pPr>
            <a:r>
              <a:rPr lang="pl-PL" sz="2600" dirty="0" smtClean="0"/>
              <a:t>Γραφεία Προϋπολογισμού</a:t>
            </a:r>
            <a:endParaRPr lang="el-GR" sz="2600" dirty="0" smtClean="0"/>
          </a:p>
          <a:p>
            <a:pPr algn="just">
              <a:lnSpc>
                <a:spcPct val="80000"/>
              </a:lnSpc>
            </a:pPr>
            <a:r>
              <a:rPr lang="pl-PL" sz="2600" dirty="0" smtClean="0"/>
              <a:t>Γραφείο Εσόδων</a:t>
            </a:r>
            <a:endParaRPr lang="el-GR" sz="2600" dirty="0" smtClean="0"/>
          </a:p>
          <a:p>
            <a:pPr algn="just">
              <a:lnSpc>
                <a:spcPct val="80000"/>
              </a:lnSpc>
            </a:pPr>
            <a:r>
              <a:rPr lang="el-GR" sz="2600" dirty="0" smtClean="0"/>
              <a:t>Στη διεύθυνση </a:t>
            </a:r>
            <a:r>
              <a:rPr lang="pl-PL" sz="2600" b="1" dirty="0" smtClean="0"/>
              <a:t>Οικονομικ</a:t>
            </a:r>
            <a:r>
              <a:rPr lang="el-GR" sz="2600" b="1" dirty="0" err="1" smtClean="0"/>
              <a:t>ής</a:t>
            </a:r>
            <a:r>
              <a:rPr lang="el-GR" sz="2600" b="1" dirty="0" smtClean="0"/>
              <a:t> διαχείρισης</a:t>
            </a:r>
            <a:r>
              <a:rPr lang="el-GR" sz="2600" dirty="0" smtClean="0"/>
              <a:t> της επιχείρησης </a:t>
            </a:r>
            <a:r>
              <a:rPr lang="pl-PL" sz="2600" dirty="0" smtClean="0"/>
              <a:t>εντάσσεται </a:t>
            </a:r>
            <a:r>
              <a:rPr lang="el-GR" sz="2600" dirty="0" smtClean="0"/>
              <a:t>και</a:t>
            </a:r>
            <a:r>
              <a:rPr lang="pl-PL" sz="2600" dirty="0" smtClean="0"/>
              <a:t> το Τμήμα Μηχανοργάνωσης</a:t>
            </a:r>
            <a:r>
              <a:rPr lang="el-GR" sz="2600" dirty="0" smtClean="0"/>
              <a:t> και ο </a:t>
            </a:r>
            <a:r>
              <a:rPr lang="pl-PL" sz="2600" dirty="0" smtClean="0"/>
              <a:t>Έλεγχος Οικονομικής Διαχείρισης</a:t>
            </a:r>
            <a:r>
              <a:rPr lang="el-GR" sz="2600" dirty="0" smtClean="0"/>
              <a:t>, που βρίσκεται σε διαρκή και άμεση </a:t>
            </a:r>
            <a:r>
              <a:rPr lang="pl-PL" sz="2600" dirty="0" smtClean="0"/>
              <a:t>συνεργ</a:t>
            </a:r>
            <a:r>
              <a:rPr lang="el-GR" sz="2600" dirty="0" err="1" smtClean="0"/>
              <a:t>ασία</a:t>
            </a:r>
            <a:r>
              <a:rPr lang="pl-PL" sz="2600" dirty="0" smtClean="0"/>
              <a:t> με το Λογιστήριο</a:t>
            </a:r>
            <a:r>
              <a:rPr lang="el-GR" sz="2600" dirty="0" smtClean="0"/>
              <a:t>, και εποπτεύει τ</a:t>
            </a:r>
            <a:r>
              <a:rPr lang="pl-PL" sz="2600" dirty="0" smtClean="0"/>
              <a:t>η Μισθοδοσία </a:t>
            </a:r>
            <a:endParaRPr lang="el-GR" sz="2600" b="1" dirty="0" smtClean="0"/>
          </a:p>
          <a:p>
            <a:pPr algn="just">
              <a:lnSpc>
                <a:spcPct val="80000"/>
              </a:lnSpc>
            </a:pPr>
            <a:r>
              <a:rPr lang="pl-PL" sz="2600" dirty="0" smtClean="0"/>
              <a:t>Στο Τμήμα Μηχανοργάνωσης εντάσσεται το Γραφείο Ανάλυσης, Συντήρησης και Επέκτασης των Μηχανημάτων Εκμετάλλευσης</a:t>
            </a:r>
            <a:r>
              <a:rPr lang="el-GR" sz="2600" dirty="0" smtClean="0"/>
              <a:t>.</a:t>
            </a:r>
            <a:endParaRPr lang="en-US" sz="2600" dirty="0" smtClean="0"/>
          </a:p>
          <a:p>
            <a:pPr>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2 - Θέση περιεχομένου"/>
          <p:cNvSpPr>
            <a:spLocks noGrp="1"/>
          </p:cNvSpPr>
          <p:nvPr>
            <p:ph idx="1"/>
          </p:nvPr>
        </p:nvSpPr>
        <p:spPr>
          <a:xfrm>
            <a:off x="457200" y="1333500"/>
            <a:ext cx="8229600" cy="2892152"/>
          </a:xfrm>
        </p:spPr>
        <p:txBody>
          <a:bodyPr>
            <a:noAutofit/>
          </a:bodyPr>
          <a:lstStyle/>
          <a:p>
            <a:pPr>
              <a:lnSpc>
                <a:spcPct val="80000"/>
              </a:lnSpc>
              <a:buNone/>
            </a:pPr>
            <a:r>
              <a:rPr lang="pl-PL" sz="2000" dirty="0" smtClean="0"/>
              <a:t>Η Λογιστική των ναυτιλιακών επιχειρήσεων</a:t>
            </a:r>
            <a:endParaRPr lang="en-US" sz="2000" dirty="0" smtClean="0"/>
          </a:p>
          <a:p>
            <a:pPr>
              <a:lnSpc>
                <a:spcPct val="80000"/>
              </a:lnSpc>
            </a:pPr>
            <a:r>
              <a:rPr lang="el-GR" sz="2000" dirty="0" smtClean="0"/>
              <a:t>Η ιδιομορφία της φορολόγησης των ναυτιλιακών επιχειρήσεων (που δραστηριοποιούνται στη διεθνή αγορά) δεν απαιτεί την εφαρμογή του ΕΓΛΣ για τον υπολογισμό της φορολογητέας ύλης και του οφειλόμενου φόρου. </a:t>
            </a:r>
          </a:p>
          <a:p>
            <a:pPr>
              <a:lnSpc>
                <a:spcPct val="80000"/>
              </a:lnSpc>
            </a:pPr>
            <a:r>
              <a:rPr lang="el-GR" sz="2000" dirty="0" smtClean="0"/>
              <a:t>Για αυτές τις ναυτιλιακές επιχειρήσεις δεν υπάρχει υποχρέωση εφαρμογής του Ελληνικού Γενικού Λογιστικού Σχεδίου. </a:t>
            </a:r>
          </a:p>
          <a:p>
            <a:pPr>
              <a:lnSpc>
                <a:spcPct val="80000"/>
              </a:lnSpc>
            </a:pPr>
            <a:r>
              <a:rPr lang="pl-PL" sz="2000" dirty="0" smtClean="0"/>
              <a:t>Το αντικείμενο εκμετάλλευσης του πλοίου θα καθορίσει και το λογιστικό σχέδιο της επιχείρησης και θα καθορίσει τη διοικητική και διαχειριστική της οργάνωση</a:t>
            </a:r>
            <a:r>
              <a:rPr lang="el-GR" sz="2000" dirty="0" smtClean="0"/>
              <a:t>.</a:t>
            </a:r>
          </a:p>
          <a:p>
            <a:pPr>
              <a:lnSpc>
                <a:spcPct val="80000"/>
              </a:lnSpc>
            </a:pPr>
            <a:r>
              <a:rPr lang="el-GR" sz="2000" dirty="0" smtClean="0"/>
              <a:t>Ένα κλαδικό λογιστικό σχέδιο για τη ναυτιλία θα πρέπει να είναι τόσο γενικό ώστε να μπορεί να περιλαμβάνει τις ιδιαιτερότητες όλων των ναυτιλιακών δραστηριοτήτων, χωρίς να αποκλίνει από τις γενικές αρχές του ΕΓΛΣ.</a:t>
            </a:r>
          </a:p>
          <a:p>
            <a:pPr>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8256272"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Σκοπός της ενότητας είναι να γίνει να μια ιστορική αναδρομή στο πως αυξήθηκε η ζήτηση της θαλάσσιας μεταφοράς εμπορευμάτων και έπειτα να γίνει εισαγωγή βασικών εννοιών της ναυτιλιακής λογιστικής.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5" name="Θέση περιεχομένου 4"/>
          <p:cNvSpPr>
            <a:spLocks noGrp="1"/>
          </p:cNvSpPr>
          <p:nvPr>
            <p:ph idx="1"/>
          </p:nvPr>
        </p:nvSpPr>
        <p:spPr>
          <a:xfrm>
            <a:off x="395536" y="1057300"/>
            <a:ext cx="8229600" cy="3771636"/>
          </a:xfrm>
        </p:spPr>
        <p:txBody>
          <a:bodyPr>
            <a:noAutofit/>
          </a:bodyPr>
          <a:lstStyle/>
          <a:p>
            <a:pPr marL="0" indent="0" algn="just">
              <a:lnSpc>
                <a:spcPct val="90000"/>
              </a:lnSpc>
              <a:buNone/>
            </a:pPr>
            <a:r>
              <a:rPr lang="el-GR" sz="2000" b="1" dirty="0" smtClean="0"/>
              <a:t>ΕΙΣΑΓΩΓΗ</a:t>
            </a:r>
            <a:endParaRPr lang="en-US" sz="2000" b="1" dirty="0" smtClean="0"/>
          </a:p>
          <a:p>
            <a:pPr algn="just">
              <a:lnSpc>
                <a:spcPct val="90000"/>
              </a:lnSpc>
              <a:buNone/>
            </a:pPr>
            <a:r>
              <a:rPr lang="el-GR" sz="2000" dirty="0" smtClean="0"/>
              <a:t>Η παγκόσμια ναυτιλία κατέγραψε σημαντική αύξηση το τελευταίο μισό του 20</a:t>
            </a:r>
            <a:r>
              <a:rPr lang="el-GR" sz="2000" baseline="30000" dirty="0" smtClean="0"/>
              <a:t>ου</a:t>
            </a:r>
            <a:r>
              <a:rPr lang="en-US" sz="2000" dirty="0" smtClean="0"/>
              <a:t> </a:t>
            </a:r>
            <a:r>
              <a:rPr lang="el-GR" sz="2000" dirty="0" smtClean="0"/>
              <a:t>αιώνα.  Οι κυριότεροι παράγοντες που οδήγησαν σε αυτό ήταν</a:t>
            </a:r>
            <a:r>
              <a:rPr lang="en-US" sz="2000" dirty="0" smtClean="0"/>
              <a:t>:</a:t>
            </a:r>
            <a:endParaRPr lang="el-GR" sz="2000" dirty="0" smtClean="0"/>
          </a:p>
          <a:p>
            <a:pPr algn="just">
              <a:lnSpc>
                <a:spcPct val="90000"/>
              </a:lnSpc>
            </a:pPr>
            <a:r>
              <a:rPr lang="el-GR" sz="2000" dirty="0" smtClean="0"/>
              <a:t>Η διεθνής οικονομική ανάπτυξη που είχε σαν συνέπεια την ολοένα και μεγαλύτερη αύξηση της ζήτησης μεταφορικού έργου</a:t>
            </a:r>
          </a:p>
          <a:p>
            <a:pPr algn="just">
              <a:lnSpc>
                <a:spcPct val="90000"/>
              </a:lnSpc>
            </a:pPr>
            <a:r>
              <a:rPr lang="el-GR" sz="2000" dirty="0" smtClean="0"/>
              <a:t>Η επιστημονική εξέλιξη που βελτίωσε την ταχύτητα των μεταφορικών μέσων, συνέβαλε στην κατασκευή μεγαλύτερης χωρητικότητας και περισσότερο εξειδικευμένων πλοίων</a:t>
            </a:r>
          </a:p>
          <a:p>
            <a:pPr algn="just">
              <a:lnSpc>
                <a:spcPct val="90000"/>
              </a:lnSpc>
            </a:pPr>
            <a:r>
              <a:rPr lang="pl-PL" sz="2000" dirty="0" smtClean="0"/>
              <a:t>Η παγκοσμιοποίηση των αγορών που συνέβαλε στην αύξηση της παγκόσμιας παραγωγής με παράλληλη μείωση της τιμής των προσφερόμενων αγαθών. </a:t>
            </a:r>
            <a:endParaRPr lang="el-GR" sz="2000" dirty="0" smtClean="0"/>
          </a:p>
          <a:p>
            <a:pPr marL="0" indent="0" algn="just">
              <a:lnSpc>
                <a:spcPct val="90000"/>
              </a:lnSpc>
              <a:buNone/>
            </a:pPr>
            <a:endParaRPr lang="el-GR" sz="2000" b="1"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p:txBody>
          <a:bodyPr>
            <a:normAutofit fontScale="70000" lnSpcReduction="20000"/>
          </a:bodyPr>
          <a:lstStyle/>
          <a:p>
            <a:pPr marL="0" indent="0" algn="just">
              <a:lnSpc>
                <a:spcPct val="90000"/>
              </a:lnSpc>
              <a:buNone/>
            </a:pPr>
            <a:r>
              <a:rPr lang="el-GR" b="1" dirty="0" smtClean="0"/>
              <a:t>ΕΙΣΑΓΩΓΗ</a:t>
            </a:r>
            <a:endParaRPr lang="en-US" b="1" dirty="0" smtClean="0"/>
          </a:p>
          <a:p>
            <a:pPr algn="just"/>
            <a:r>
              <a:rPr lang="pl-PL" dirty="0" smtClean="0"/>
              <a:t>Η ελληνική ναυτιλία κατατάσσεται μεταξύ των μεγαλύτερων ναυτιλιακών δυνάμεων του κόσμου</a:t>
            </a:r>
            <a:r>
              <a:rPr lang="el-GR" dirty="0" smtClean="0"/>
              <a:t> (πλοία που φέρουν την Ελληνική σημαία), ενώ ο</a:t>
            </a:r>
            <a:r>
              <a:rPr lang="pl-PL" dirty="0" smtClean="0"/>
              <a:t> ελληνόκτητο</a:t>
            </a:r>
            <a:r>
              <a:rPr lang="el-GR" dirty="0" smtClean="0"/>
              <a:t>ς</a:t>
            </a:r>
            <a:r>
              <a:rPr lang="pl-PL" dirty="0" smtClean="0"/>
              <a:t> στόλο</a:t>
            </a:r>
            <a:r>
              <a:rPr lang="el-GR" dirty="0" smtClean="0"/>
              <a:t>ς (σύνολο πλοίων ελληνικών συμφερόντων, με Ελληνική και ξένη σημαία) είναι ο μεγαλύτερος παγκοσμίως</a:t>
            </a:r>
            <a:r>
              <a:rPr lang="pl-PL" dirty="0" smtClean="0"/>
              <a:t>. </a:t>
            </a:r>
            <a:endParaRPr lang="el-GR" dirty="0" smtClean="0"/>
          </a:p>
          <a:p>
            <a:pPr algn="just"/>
            <a:endParaRPr lang="el-GR" sz="2000" dirty="0" smtClean="0"/>
          </a:p>
          <a:p>
            <a:pPr algn="just"/>
            <a:r>
              <a:rPr lang="el-GR" dirty="0" smtClean="0"/>
              <a:t>Ο ρόλος της Ναυτιλίας στην Ελληνική οικονομία είναι ζωτικός, αφού για πολλές δεκαετίες ήταν η πρώτη ή η δεύτερη οικονομική δραστηριότητα της εθνικής οικονομίας στην εισροή συναλλάγματος και στην απασχόληση. </a:t>
            </a:r>
          </a:p>
          <a:p>
            <a:pPr marL="0" indent="0" algn="just">
              <a:lnSpc>
                <a:spcPct val="90000"/>
              </a:lnSpc>
              <a:buNone/>
            </a:pPr>
            <a:endParaRPr lang="el-GR"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p:txBody>
          <a:bodyPr>
            <a:normAutofit fontScale="85000" lnSpcReduction="20000"/>
          </a:bodyPr>
          <a:lstStyle/>
          <a:p>
            <a:pPr marL="347472" indent="-347472" algn="just">
              <a:buNone/>
            </a:pPr>
            <a:r>
              <a:rPr lang="el-GR" sz="2800" b="1" dirty="0" smtClean="0"/>
              <a:t>ΕΙΣΑΓΩΓΗ</a:t>
            </a:r>
            <a:endParaRPr lang="en-US" sz="2800" b="1" dirty="0" smtClean="0"/>
          </a:p>
          <a:p>
            <a:pPr marL="347472" indent="-347472" algn="just"/>
            <a:r>
              <a:rPr lang="el-GR" sz="2800" dirty="0" smtClean="0"/>
              <a:t>Η συμβολή της Ναυτιλίας στην εθνική οικονομία διαπιστώνεται από τη σημαντική </a:t>
            </a:r>
            <a:r>
              <a:rPr lang="el-GR" sz="2800" b="1" dirty="0" smtClean="0"/>
              <a:t>εισροή συναλλάγματος</a:t>
            </a:r>
            <a:r>
              <a:rPr lang="el-GR" sz="2800" dirty="0" smtClean="0"/>
              <a:t> στη χώρα είτε μέσω της φορολογίας των πλοίων είτε μέσω των εμβασμάτων που στέλνουν οι ναυτικοί στις οικογένειές τους. Παράλληλα, η κοινωνική συμβολή της Ναυτιλίας εκφράζεται από την εθνική </a:t>
            </a:r>
            <a:r>
              <a:rPr lang="el-GR" sz="2800" b="1" dirty="0" smtClean="0"/>
              <a:t>παράδοση στη ναυτιλία, </a:t>
            </a:r>
            <a:r>
              <a:rPr lang="el-GR" sz="2800" dirty="0" smtClean="0"/>
              <a:t>η οποία οικοδομήθηκε μεταξύ των άλλων και στην συνεισφορά των έμπειρων Ελλήνων ναυτικών, παρέχοντας ταυτόχρονα τη δυνατότητα για απασχόληση και επαγγελματική αποκατάσταση σε μεγάλο αριθμό ναυτεργατών και εξειδικευμένων στελεχών.</a:t>
            </a:r>
          </a:p>
          <a:p>
            <a:pPr marL="347472" indent="-347472" algn="just"/>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Ναυτιλιακή Λογιστική</a:t>
            </a:r>
            <a:r>
              <a:rPr lang="en-US" sz="3200" dirty="0" smtClean="0"/>
              <a:t> – </a:t>
            </a:r>
            <a:r>
              <a:rPr lang="el-GR" sz="3200" dirty="0" smtClean="0"/>
              <a:t>Εισαγωγικές Έννοιες</a:t>
            </a:r>
          </a:p>
        </p:txBody>
      </p:sp>
      <p:sp>
        <p:nvSpPr>
          <p:cNvPr id="3" name="Θέση περιεχομένου 2"/>
          <p:cNvSpPr>
            <a:spLocks noGrp="1"/>
          </p:cNvSpPr>
          <p:nvPr>
            <p:ph idx="1"/>
          </p:nvPr>
        </p:nvSpPr>
        <p:spPr>
          <a:xfrm>
            <a:off x="457200" y="1333500"/>
            <a:ext cx="8229600" cy="3972272"/>
          </a:xfrm>
        </p:spPr>
        <p:txBody>
          <a:bodyPr>
            <a:noAutofit/>
          </a:bodyPr>
          <a:lstStyle/>
          <a:p>
            <a:pPr marL="0" indent="0" algn="just">
              <a:lnSpc>
                <a:spcPct val="90000"/>
              </a:lnSpc>
              <a:buNone/>
            </a:pPr>
            <a:r>
              <a:rPr lang="el-GR" sz="2400" b="1" dirty="0" smtClean="0"/>
              <a:t>Πλοίο</a:t>
            </a:r>
            <a:r>
              <a:rPr lang="en-US" sz="2400" b="1" dirty="0" smtClean="0"/>
              <a:t>: </a:t>
            </a:r>
            <a:r>
              <a:rPr lang="el-GR" sz="2400" b="1" dirty="0" smtClean="0"/>
              <a:t>Εννοιολογική προσέγγιση</a:t>
            </a:r>
            <a:endParaRPr lang="en-US" sz="2400" b="1" dirty="0" smtClean="0"/>
          </a:p>
          <a:p>
            <a:pPr algn="just"/>
            <a:r>
              <a:rPr lang="el-GR" sz="2000" dirty="0" smtClean="0"/>
              <a:t>Σύμφωνα  με τον Κ.Ι.Ν.Δ., άρθρο 1., </a:t>
            </a:r>
          </a:p>
          <a:p>
            <a:pPr algn="just"/>
            <a:r>
              <a:rPr lang="el-GR" sz="2000" b="1" dirty="0" smtClean="0"/>
              <a:t>Πλοίο είναι παν πλωτό κατασκεύασμα, καθαρής χωρητικότητας τουλάχιστον 10 κόρων, το οποίο επιπλέει και μπορεί να εκτελεί κάποιον ναυτιλιακό προορισμό. </a:t>
            </a:r>
            <a:endParaRPr lang="el-GR" sz="2000" dirty="0" smtClean="0"/>
          </a:p>
          <a:p>
            <a:pPr algn="just"/>
            <a:r>
              <a:rPr lang="el-GR" sz="2000" dirty="0" smtClean="0"/>
              <a:t>Στην έννοια του Πλοίου, εντάσσεται κάθε σκάφος το οποίο επιπλέει και κινείται στο νερό αυτοδύναμα και μπορεί να μεταφέρει πρόσωπα ή πράγματα, ή να ασχολείται με άλλες δραστηριότητες και υπηρεσίες όπως, αλιεία, ρυμούλκηση, έρευνα, πυρόσβεση, αναψυχή και άλλες.</a:t>
            </a:r>
          </a:p>
          <a:p>
            <a:pPr marL="0" indent="0" algn="just">
              <a:lnSpc>
                <a:spcPct val="90000"/>
              </a:lnSpc>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1351</TotalTime>
  <Words>2069</Words>
  <Application>Microsoft Office PowerPoint</Application>
  <PresentationFormat>Προβολή στην οθόνη (16:10)</PresentationFormat>
  <Paragraphs>240</Paragraphs>
  <Slides>33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vt:lpstr>
      <vt:lpstr>Ναυτιλιακή Λογιστική – Εισαγωγικές Έννοιες Το Λογιστήριο ποντοπόρου ναυτιλιακής εταιρείας </vt:lpstr>
      <vt:lpstr>Ναυτιλιακή Λογιστική – Εισαγωγικές Έννοιες Το Λογιστήριο ποντοπόρου ναυτιλιακής εταιρείας </vt:lpstr>
      <vt:lpstr>Ναυτιλιακή Λογιστική – Εισαγωγικές Έννοιες Το Λογιστήριο ποντοπόρου ναυτιλιακής εταιρείας </vt:lpstr>
      <vt:lpstr>Ναυτιλιακή Λογιστική – Εισαγωγικές Έννοιες</vt:lpstr>
      <vt:lpstr>Βιβλιογραφία</vt:lpstr>
      <vt:lpstr>Σημείωμα Αναφοράς</vt:lpstr>
      <vt:lpstr>Σημείωμα Αδειοδότησης</vt:lpstr>
      <vt:lpstr>Διαφάνεια 30</vt:lpstr>
      <vt:lpstr>Διαφάνεια 31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193</cp:revision>
  <dcterms:created xsi:type="dcterms:W3CDTF">2012-09-06T09:03:05Z</dcterms:created>
  <dcterms:modified xsi:type="dcterms:W3CDTF">2015-11-03T20:04:03Z</dcterms:modified>
</cp:coreProperties>
</file>