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89" r:id="rId3"/>
    <p:sldId id="257" r:id="rId4"/>
    <p:sldId id="259" r:id="rId5"/>
    <p:sldId id="261" r:id="rId6"/>
    <p:sldId id="286" r:id="rId7"/>
    <p:sldId id="314" r:id="rId8"/>
    <p:sldId id="315" r:id="rId9"/>
    <p:sldId id="301" r:id="rId10"/>
    <p:sldId id="302" r:id="rId11"/>
    <p:sldId id="303" r:id="rId12"/>
    <p:sldId id="304" r:id="rId13"/>
    <p:sldId id="316" r:id="rId14"/>
    <p:sldId id="317" r:id="rId15"/>
    <p:sldId id="305" r:id="rId16"/>
    <p:sldId id="306" r:id="rId17"/>
    <p:sldId id="307" r:id="rId18"/>
    <p:sldId id="318" r:id="rId19"/>
    <p:sldId id="290" r:id="rId20"/>
    <p:sldId id="319" r:id="rId21"/>
    <p:sldId id="320" r:id="rId22"/>
    <p:sldId id="291" r:id="rId23"/>
    <p:sldId id="292" r:id="rId24"/>
    <p:sldId id="293" r:id="rId25"/>
    <p:sldId id="294" r:id="rId26"/>
    <p:sldId id="295" r:id="rId27"/>
    <p:sldId id="280" r:id="rId28"/>
  </p:sldIdLst>
  <p:sldSz cx="9144000" cy="5715000" type="screen16x1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933029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pPr>
              <a:defRPr/>
            </a:pPr>
            <a:r>
              <a:rPr lang="el-GR" sz="2600" b="1" kern="0" dirty="0" smtClean="0"/>
              <a:t>Κάθετη ή Διαστρωματική  ή Κοινού  </a:t>
            </a:r>
          </a:p>
          <a:p>
            <a:pPr>
              <a:defRPr/>
            </a:pPr>
            <a:r>
              <a:rPr lang="el-GR" sz="2600" b="1" kern="0" dirty="0" smtClean="0"/>
              <a:t>   Μεγέθους Ανάλυση</a:t>
            </a:r>
            <a:endParaRPr lang="el-GR" sz="2600"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r>
              <a:rPr lang="el-GR" sz="2800" dirty="0" smtClean="0"/>
              <a:t>Κάθετη ή Διαστρωματική  ή Κοινού Μεγέθους Ανάλυση</a:t>
            </a:r>
            <a:endParaRPr lang="en-US" sz="2600" dirty="0"/>
          </a:p>
        </p:txBody>
      </p:sp>
      <p:sp>
        <p:nvSpPr>
          <p:cNvPr id="3" name="2 - Θέση περιεχομένου"/>
          <p:cNvSpPr>
            <a:spLocks noGrp="1"/>
          </p:cNvSpPr>
          <p:nvPr>
            <p:ph idx="1"/>
          </p:nvPr>
        </p:nvSpPr>
        <p:spPr/>
        <p:txBody>
          <a:bodyPr>
            <a:normAutofit fontScale="92500" lnSpcReduction="10000"/>
          </a:bodyPr>
          <a:lstStyle/>
          <a:p>
            <a:pPr marL="609600" indent="-609600" algn="just">
              <a:lnSpc>
                <a:spcPct val="80000"/>
              </a:lnSpc>
            </a:pPr>
            <a:r>
              <a:rPr lang="el-GR" sz="2400" dirty="0" smtClean="0"/>
              <a:t>Η αύξηση του μετοχικού κεφαλαίου το 2008 είχε ως επακόλουθο την αύξηση του σχετικού μεγέθους των ταμειακών διαθέσιμων και ισοδύναμων σε 2.819 χιλιάδες ευρώ με ποσοστό 8,737% δίνοντας έτσι στην επιχείρηση  την δυνατότητα να αποπληρώσει τα υφιστάμενα δάνεια. </a:t>
            </a:r>
          </a:p>
          <a:p>
            <a:pPr marL="609600" indent="-609600" algn="just">
              <a:lnSpc>
                <a:spcPct val="80000"/>
              </a:lnSpc>
            </a:pPr>
            <a:endParaRPr lang="el-GR" sz="2400" dirty="0" smtClean="0"/>
          </a:p>
          <a:p>
            <a:pPr marL="609600" indent="-609600" algn="just">
              <a:lnSpc>
                <a:spcPct val="80000"/>
              </a:lnSpc>
            </a:pPr>
            <a:r>
              <a:rPr lang="el-GR" sz="2400" dirty="0" smtClean="0"/>
              <a:t>Εξετάζοντας την διάρθρωση των ιδίων κεφαλαίων συμπεραίνουμε ότι οι σωρευμένες ζημιές των προηγούμενων χρήσεων διαβρώνουν την καθαρά θέση της εταιρίας. </a:t>
            </a:r>
          </a:p>
          <a:p>
            <a:pPr marL="609600" indent="-609600" algn="just">
              <a:lnSpc>
                <a:spcPct val="80000"/>
              </a:lnSpc>
            </a:pPr>
            <a:endParaRPr lang="el-GR" sz="2400" dirty="0" smtClean="0"/>
          </a:p>
          <a:p>
            <a:pPr marL="609600" indent="-609600" algn="just">
              <a:lnSpc>
                <a:spcPct val="80000"/>
              </a:lnSpc>
            </a:pPr>
            <a:r>
              <a:rPr lang="el-GR" sz="2400" dirty="0" smtClean="0"/>
              <a:t>Η δυσμενής όμως αυτή κατάσταση αντιστρέφεται το 2008 και το 2009 χάρη στα θετικά αποτελέσματα χρήσεων.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r>
              <a:rPr lang="el-GR" sz="2800" dirty="0" smtClean="0"/>
              <a:t>Κάθετη ή Διαστρωματική  ή Κοινού Μεγέθους Ανάλυση</a:t>
            </a:r>
            <a:endParaRPr lang="en-US" sz="2600" dirty="0"/>
          </a:p>
        </p:txBody>
      </p:sp>
      <p:sp>
        <p:nvSpPr>
          <p:cNvPr id="3" name="2 - Θέση περιεχομένου"/>
          <p:cNvSpPr>
            <a:spLocks noGrp="1"/>
          </p:cNvSpPr>
          <p:nvPr>
            <p:ph idx="1"/>
          </p:nvPr>
        </p:nvSpPr>
        <p:spPr/>
        <p:txBody>
          <a:bodyPr>
            <a:normAutofit lnSpcReduction="10000"/>
          </a:bodyPr>
          <a:lstStyle/>
          <a:p>
            <a:pPr marL="609600" indent="-609600" algn="just">
              <a:lnSpc>
                <a:spcPct val="80000"/>
              </a:lnSpc>
            </a:pPr>
            <a:r>
              <a:rPr lang="el-GR" sz="2600" dirty="0" smtClean="0"/>
              <a:t>Παρατηρούμε μια διαφορά στο ποσοστό των λοιπών βραχυπρόθεσμων υποχρεώσεων μεταξύ των ετών 2005 και 2006 που όμως δεν έχει ουσιώδη σημασία και δεν αποκαλύπτει την πραγματική εικόνα των μεγεθών της επιχείρησης. </a:t>
            </a:r>
          </a:p>
          <a:p>
            <a:pPr marL="609600" indent="-609600" algn="just">
              <a:lnSpc>
                <a:spcPct val="80000"/>
              </a:lnSpc>
            </a:pPr>
            <a:endParaRPr lang="el-GR" sz="2600" dirty="0" smtClean="0"/>
          </a:p>
          <a:p>
            <a:pPr marL="609600" indent="-609600" algn="just">
              <a:lnSpc>
                <a:spcPct val="80000"/>
              </a:lnSpc>
            </a:pPr>
            <a:r>
              <a:rPr lang="el-GR" sz="2600" dirty="0" smtClean="0"/>
              <a:t>Τα στοιχεία δεν είναι συγκρίσιμα και ο λόγος είναι ότι για τον σκοπό της παρούσας εργασίας χρησιμοποιούνται τα δεδομένα των πιο πρόσφατων οικονομικών καταστάσεων, δηλαδή στην προκειμένη περίπτωση του έτους 2007.   </a:t>
            </a:r>
          </a:p>
          <a:p>
            <a:pPr algn="just"/>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7220"/>
            <a:ext cx="8229600" cy="952500"/>
          </a:xfrm>
        </p:spPr>
        <p:txBody>
          <a:bodyPr>
            <a:noAutofit/>
          </a:bodyPr>
          <a:lstStyle/>
          <a:p>
            <a:r>
              <a:rPr lang="el-GR" sz="2800" dirty="0" smtClean="0"/>
              <a:t>Κάθετη ή Διαστρωματική  ή Κοινού Μεγέθους Ανάλυση</a:t>
            </a:r>
            <a:endParaRPr lang="en-US" sz="2600" dirty="0"/>
          </a:p>
        </p:txBody>
      </p:sp>
      <p:sp>
        <p:nvSpPr>
          <p:cNvPr id="3" name="2 - Θέση περιεχομένου"/>
          <p:cNvSpPr>
            <a:spLocks noGrp="1"/>
          </p:cNvSpPr>
          <p:nvPr>
            <p:ph idx="1"/>
          </p:nvPr>
        </p:nvSpPr>
        <p:spPr/>
        <p:txBody>
          <a:bodyPr>
            <a:normAutofit lnSpcReduction="10000"/>
          </a:bodyPr>
          <a:lstStyle/>
          <a:p>
            <a:pPr marL="609600" indent="-609600" algn="just">
              <a:lnSpc>
                <a:spcPct val="80000"/>
              </a:lnSpc>
            </a:pPr>
            <a:r>
              <a:rPr lang="el-GR" sz="2600" dirty="0" smtClean="0"/>
              <a:t>Εξετάζοντας το σχετικό μέγεθος των στοιχείων του ισολογισμού κατά έτος παρατηρούμε ότι το μεγαλύτερο μέρος του ενεργητικού συνιστούν τα αποθέματα και οι απαιτήσεις κατά πελατών. </a:t>
            </a:r>
          </a:p>
          <a:p>
            <a:pPr marL="609600" indent="-609600" algn="just">
              <a:lnSpc>
                <a:spcPct val="80000"/>
              </a:lnSpc>
            </a:pPr>
            <a:endParaRPr lang="el-GR" sz="2600" dirty="0" smtClean="0"/>
          </a:p>
          <a:p>
            <a:pPr marL="609600" indent="-609600" algn="just">
              <a:lnSpc>
                <a:spcPct val="80000"/>
              </a:lnSpc>
            </a:pPr>
            <a:r>
              <a:rPr lang="el-GR" sz="2600" dirty="0" smtClean="0"/>
              <a:t>Στον αντίποδα, με βάση την εικόνα που μας δίνει το παθητικό διαπιστώνουμε πως τα δυο πρώτα έτη οι παλαιές ζημιές κατέχουν το μεγαλύτερο ποσοστό το οποίο στην συνέχεια επιμερίζεται στους λογαριασμούς «Διαφορά από έκδοση μετοχών υπέρ το άρτιο» και «Προμηθευτές».</a:t>
            </a:r>
            <a:endParaRPr lang="en-GB" sz="2600" dirty="0" smtClean="0"/>
          </a:p>
          <a:p>
            <a:pPr algn="just"/>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graphicFrame>
        <p:nvGraphicFramePr>
          <p:cNvPr id="5" name="Group 477"/>
          <p:cNvGraphicFramePr>
            <a:graphicFrameLocks noGrp="1"/>
          </p:cNvGraphicFramePr>
          <p:nvPr>
            <p:ph idx="1"/>
          </p:nvPr>
        </p:nvGraphicFramePr>
        <p:xfrm>
          <a:off x="70545" y="338452"/>
          <a:ext cx="9073455" cy="5376548"/>
        </p:xfrm>
        <a:graphic>
          <a:graphicData uri="http://schemas.openxmlformats.org/drawingml/2006/table">
            <a:tbl>
              <a:tblPr/>
              <a:tblGrid>
                <a:gridCol w="3014227"/>
                <a:gridCol w="1035516"/>
                <a:gridCol w="1038592"/>
                <a:gridCol w="1035516"/>
                <a:gridCol w="1183226"/>
                <a:gridCol w="1109372"/>
                <a:gridCol w="657006"/>
              </a:tblGrid>
              <a:tr h="56257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Times New Roman" pitchFamily="18" charset="0"/>
                          <a:cs typeface="Times New Roman" pitchFamily="18" charset="0"/>
                        </a:rPr>
                        <a:t>ΚΑΤΑΣΤΑΣΗ</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Times New Roman" pitchFamily="18" charset="0"/>
                          <a:cs typeface="Times New Roman" pitchFamily="18" charset="0"/>
                        </a:rPr>
                        <a:t>ΑΠΟΤΕΛΕΣΜΑΤΩΝ ΧΡΗΣΗΣ</a:t>
                      </a:r>
                      <a:endParaRPr kumimoji="0" lang="el-GR"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2005</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2006</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2007</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2008</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2009</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257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Έσοδα πωλήσεων:</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257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Μείον: Κόστος πωληθέντων:</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-88,140%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-92,042%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-93,493%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-90,592%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-88,217%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257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Μικτά κέρδη/ζημιές:</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11,860%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7,958%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6,507%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9,408%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11,783%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7782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Άλλα έσοδα: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0,008%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0,143%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-0,003%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56257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Έξοδα λειτουργιών διάθεσης</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και διοίκησης</a:t>
                      </a:r>
                      <a:r>
                        <a:rPr kumimoji="0" lang="el-GR" sz="1600" b="0" i="0" u="none" strike="noStrike" cap="none" normalizeH="0" baseline="30000" dirty="0" smtClean="0">
                          <a:ln>
                            <a:noFill/>
                          </a:ln>
                          <a:solidFill>
                            <a:schemeClr val="tx1"/>
                          </a:solidFill>
                          <a:effectLst/>
                          <a:latin typeface="Times New Roman" pitchFamily="18" charset="0"/>
                          <a:cs typeface="Times New Roman" pitchFamily="18" charset="0"/>
                        </a:rPr>
                        <a:t>1</a:t>
                      </a: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-8,922%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-5,378%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-4,682%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-6,388%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-6,558%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257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Άλλες δαπάνες:</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-0,031%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-0,115%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-0,069%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257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Χρηματοοικονομικά έσοδα: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0,023%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0,038%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0,026%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257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Χρηματοοικονομικά έξοδα: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-1,764%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-1,191%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-0,884%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-0,642%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-0,357%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257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Κέρδη/Ζημιές προ φόρων:</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1,173%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1,348%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0,941%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2,445%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4,821%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257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Φόροι:</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-0,030%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-0,171%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-0,195%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-0,166%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-0,577%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2570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Κέρδη/Ζημιές μετά φόρων:</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1,143%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1,177%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0,746%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2,279%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4,244%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353154">
                <a:tc rowSpan="2" gridSpan="6">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30000" smtClean="0">
                          <a:ln>
                            <a:noFill/>
                          </a:ln>
                          <a:solidFill>
                            <a:schemeClr val="tx1"/>
                          </a:solidFill>
                          <a:effectLst/>
                          <a:latin typeface="Arial" charset="0"/>
                          <a:cs typeface="Times New Roman" pitchFamily="18" charset="0"/>
                        </a:rPr>
                        <a:t>1</a:t>
                      </a:r>
                      <a:r>
                        <a:rPr kumimoji="0" lang="el-GR" sz="1600" b="0" i="0" u="none" strike="noStrike" cap="none" normalizeH="0" baseline="0" smtClean="0">
                          <a:ln>
                            <a:noFill/>
                          </a:ln>
                          <a:solidFill>
                            <a:schemeClr val="tx1"/>
                          </a:solidFill>
                          <a:effectLst/>
                          <a:latin typeface="Arial" charset="0"/>
                          <a:cs typeface="Times New Roman" pitchFamily="18" charset="0"/>
                        </a:rPr>
                        <a:t> Ο λογ/μός αυτός περιλαμβάνει τα έξοδα διοικητικής λειτουργίας, διάθεσης και τις αποσβέσεις λόγω διαφορετικής αποτύπωσής τους στις καταστάσεις αποτελεσμάτων των αντίστοιχων ετών.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l-GR"/>
                    </a:p>
                  </a:txBody>
                  <a:tcPr/>
                </a:tc>
                <a:tc rowSpan="2" hMerge="1">
                  <a:txBody>
                    <a:bodyPr/>
                    <a:lstStyle/>
                    <a:p>
                      <a:endParaRPr lang="el-GR"/>
                    </a:p>
                  </a:txBody>
                  <a:tcPr/>
                </a:tc>
                <a:tc rowSpan="2" hMerge="1">
                  <a:txBody>
                    <a:bodyPr/>
                    <a:lstStyle/>
                    <a:p>
                      <a:endParaRPr lang="el-GR"/>
                    </a:p>
                  </a:txBody>
                  <a:tcPr/>
                </a:tc>
                <a:tc rowSpan="2" hMerge="1">
                  <a:txBody>
                    <a:bodyPr/>
                    <a:lstStyle/>
                    <a:p>
                      <a:endParaRPr lang="el-GR"/>
                    </a:p>
                  </a:txBody>
                  <a:tcPr/>
                </a:tc>
                <a:tc rowSpan="2" h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1600" b="0" i="0" u="none" strike="noStrike" cap="none" normalizeH="0" baseline="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446299">
                <a:tc gridSpan="6" vMerge="1">
                  <a:txBody>
                    <a:bodyPr/>
                    <a:lstStyle/>
                    <a:p>
                      <a:endParaRPr lang="el-GR"/>
                    </a:p>
                  </a:txBody>
                  <a:tcPr/>
                </a:tc>
                <a:tc hMerge="1" vMerge="1">
                  <a:txBody>
                    <a:bodyPr/>
                    <a:lstStyle/>
                    <a:p>
                      <a:endParaRPr lang="el-GR"/>
                    </a:p>
                  </a:txBody>
                  <a:tcPr/>
                </a:tc>
                <a:tc hMerge="1" vMerge="1">
                  <a:txBody>
                    <a:bodyPr/>
                    <a:lstStyle/>
                    <a:p>
                      <a:endParaRPr lang="el-GR"/>
                    </a:p>
                  </a:txBody>
                  <a:tcPr/>
                </a:tc>
                <a:tc hMerge="1" vMerge="1">
                  <a:txBody>
                    <a:bodyPr/>
                    <a:lstStyle/>
                    <a:p>
                      <a:endParaRPr lang="el-GR"/>
                    </a:p>
                  </a:txBody>
                  <a:tcPr/>
                </a:tc>
                <a:tc hMerge="1" vMerge="1">
                  <a:txBody>
                    <a:bodyPr/>
                    <a:lstStyle/>
                    <a:p>
                      <a:endParaRPr lang="el-GR"/>
                    </a:p>
                  </a:txBody>
                  <a:tcPr/>
                </a:tc>
                <a:tc hMerge="1"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GB" sz="900" b="0" i="0" u="none" strike="noStrike" cap="none" normalizeH="0" baseline="0" dirty="0" smtClean="0">
                        <a:ln>
                          <a:noFill/>
                        </a:ln>
                        <a:solidFill>
                          <a:schemeClr val="tx1"/>
                        </a:solidFill>
                        <a:effectLst/>
                        <a:latin typeface="Tahoma"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600" dirty="0" smtClean="0"/>
              <a:t>Κάθετη ή Διαστρωματική  ή Κοινού Μεγέθους Ανάλυση</a:t>
            </a:r>
            <a:r>
              <a:rPr lang="el-GR" sz="2200" dirty="0" smtClean="0"/>
              <a:t/>
            </a:r>
            <a:br>
              <a:rPr lang="el-GR" sz="2200" dirty="0" smtClean="0"/>
            </a:br>
            <a:r>
              <a:rPr lang="el-GR" sz="2200" dirty="0" smtClean="0"/>
              <a:t>Κατάστασης Αποτελεσμάτων Χρήσης</a:t>
            </a:r>
            <a:r>
              <a:rPr lang="en-GB" sz="2200" dirty="0" smtClean="0"/>
              <a:t> </a:t>
            </a:r>
            <a:endParaRPr lang="en-US" sz="2200" dirty="0"/>
          </a:p>
        </p:txBody>
      </p:sp>
      <p:sp>
        <p:nvSpPr>
          <p:cNvPr id="3" name="2 - Θέση περιεχομένου"/>
          <p:cNvSpPr>
            <a:spLocks noGrp="1"/>
          </p:cNvSpPr>
          <p:nvPr>
            <p:ph idx="1"/>
          </p:nvPr>
        </p:nvSpPr>
        <p:spPr/>
        <p:txBody>
          <a:bodyPr>
            <a:normAutofit/>
          </a:bodyPr>
          <a:lstStyle/>
          <a:p>
            <a:pPr marL="609600" indent="-609600" algn="just">
              <a:spcBef>
                <a:spcPct val="20000"/>
              </a:spcBef>
              <a:buSzPct val="60000"/>
              <a:buFont typeface="Wingdings" pitchFamily="2" charset="2"/>
              <a:buChar char="n"/>
            </a:pPr>
            <a:r>
              <a:rPr lang="el-GR" sz="2600" dirty="0" smtClean="0"/>
              <a:t>Στον παραπάνω πίνακα παρουσιάζονται τα στοιχεία των αποτελεσμάτων χρήσεως ως ποσοστά επί τοις εκατό των καθαρών πωλήσεων. </a:t>
            </a:r>
          </a:p>
          <a:p>
            <a:pPr marL="609600" indent="-609600" algn="just">
              <a:spcBef>
                <a:spcPct val="20000"/>
              </a:spcBef>
              <a:buClr>
                <a:schemeClr val="folHlink"/>
              </a:buClr>
              <a:buSzPct val="60000"/>
              <a:buFont typeface="Wingdings" pitchFamily="2" charset="2"/>
              <a:buChar char="n"/>
            </a:pPr>
            <a:endParaRPr lang="el-GR" sz="2600" dirty="0" smtClean="0"/>
          </a:p>
          <a:p>
            <a:pPr marL="609600" indent="-609600" algn="just">
              <a:spcBef>
                <a:spcPct val="20000"/>
              </a:spcBef>
              <a:buSzPct val="60000"/>
              <a:buFont typeface="Wingdings" pitchFamily="2" charset="2"/>
              <a:buChar char="n"/>
            </a:pPr>
            <a:r>
              <a:rPr lang="el-GR" sz="2600" dirty="0" smtClean="0"/>
              <a:t>Παρατηρούμε λοιπόν ότι την πρώτη τριετία το μικτό περιθώριο κέρδους μειώνεται. </a:t>
            </a:r>
          </a:p>
          <a:p>
            <a:pPr marL="609600" indent="-609600" algn="just">
              <a:spcBef>
                <a:spcPct val="20000"/>
              </a:spcBef>
              <a:buClr>
                <a:schemeClr val="folHlink"/>
              </a:buClr>
              <a:buSzPct val="60000"/>
              <a:buFont typeface="Wingdings" pitchFamily="2" charset="2"/>
              <a:buChar char="n"/>
            </a:pPr>
            <a:endParaRPr lang="el-GR"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900" dirty="0" smtClean="0"/>
              <a:t>Κάθετη ή Διαστρωματική  ή Κοινού Μεγέθους Ανάλυση</a:t>
            </a:r>
            <a:r>
              <a:rPr lang="el-GR" sz="4000" dirty="0" smtClean="0"/>
              <a:t/>
            </a:r>
            <a:br>
              <a:rPr lang="el-GR" sz="4000" dirty="0" smtClean="0"/>
            </a:br>
            <a:r>
              <a:rPr lang="el-GR" sz="2400" dirty="0" smtClean="0"/>
              <a:t>Κατάστασης Αποτελεσμάτων Χρήσης</a:t>
            </a:r>
            <a:r>
              <a:rPr lang="en-GB" sz="2400" dirty="0" smtClean="0"/>
              <a:t> </a:t>
            </a:r>
            <a:endParaRPr lang="en-US" sz="2400" dirty="0"/>
          </a:p>
        </p:txBody>
      </p:sp>
      <p:sp>
        <p:nvSpPr>
          <p:cNvPr id="3" name="2 - Θέση περιεχομένου"/>
          <p:cNvSpPr>
            <a:spLocks noGrp="1"/>
          </p:cNvSpPr>
          <p:nvPr>
            <p:ph idx="1"/>
          </p:nvPr>
        </p:nvSpPr>
        <p:spPr/>
        <p:txBody>
          <a:bodyPr>
            <a:normAutofit fontScale="92500" lnSpcReduction="20000"/>
          </a:bodyPr>
          <a:lstStyle/>
          <a:p>
            <a:pPr marL="609600" indent="-609600" algn="just">
              <a:spcBef>
                <a:spcPct val="20000"/>
              </a:spcBef>
              <a:buSzPct val="60000"/>
              <a:buFont typeface="Wingdings" pitchFamily="2" charset="2"/>
              <a:buChar char="n"/>
            </a:pPr>
            <a:r>
              <a:rPr lang="el-GR" sz="2800" dirty="0" smtClean="0"/>
              <a:t>Αν εξετάσουμε τα συστατικά του  μέρη βλέπουμε ότι έχουμε αύξηση των πωλήσεων κατά 50% το 2006 και 75% το 2007. Ενώ το κόστος πωληθέντων για το ίδιο χρονικό διάστημα αυξήθηκε με υψηλότερους ρυθμούς. </a:t>
            </a:r>
          </a:p>
          <a:p>
            <a:pPr marL="609600" indent="-609600" algn="just">
              <a:spcBef>
                <a:spcPct val="20000"/>
              </a:spcBef>
              <a:buClr>
                <a:schemeClr val="folHlink"/>
              </a:buClr>
              <a:buSzPct val="60000"/>
              <a:buFont typeface="Wingdings" pitchFamily="2" charset="2"/>
              <a:buChar char="n"/>
            </a:pPr>
            <a:endParaRPr lang="el-GR" sz="2800" dirty="0" smtClean="0"/>
          </a:p>
          <a:p>
            <a:pPr marL="609600" indent="-609600" algn="just">
              <a:spcBef>
                <a:spcPct val="20000"/>
              </a:spcBef>
              <a:buSzPct val="60000"/>
              <a:buFont typeface="Wingdings" pitchFamily="2" charset="2"/>
              <a:buChar char="n"/>
            </a:pPr>
            <a:r>
              <a:rPr lang="el-GR" sz="2800" dirty="0" smtClean="0"/>
              <a:t>Κατά συνέπεια έχουμε αρνητικό αντίκτυπο στο περιθώριο μικτού κέρδους. Αντίθετα το 2008 και το 2009 έχουμε συνεχή αύξηση γεγονός που οφείλεται στην αντιστροφή των παραπάνω δυνάμεων.</a:t>
            </a:r>
          </a:p>
          <a:p>
            <a:pPr algn="just"/>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600" dirty="0" smtClean="0"/>
              <a:t>Κάθετη ή Διαστρωματική  ή Κοινού Μεγέθους Ανάλυση</a:t>
            </a:r>
            <a:br>
              <a:rPr lang="el-GR" sz="2600" dirty="0" smtClean="0"/>
            </a:br>
            <a:r>
              <a:rPr lang="el-GR" sz="2200" dirty="0" smtClean="0"/>
              <a:t>Κατάστασης Αποτελεσμάτων Χρήσης</a:t>
            </a:r>
            <a:r>
              <a:rPr lang="en-GB" sz="2200" dirty="0" smtClean="0"/>
              <a:t> </a:t>
            </a:r>
            <a:endParaRPr lang="en-US" sz="2200" dirty="0"/>
          </a:p>
        </p:txBody>
      </p:sp>
      <p:sp>
        <p:nvSpPr>
          <p:cNvPr id="3" name="2 - Θέση περιεχομένου"/>
          <p:cNvSpPr>
            <a:spLocks noGrp="1"/>
          </p:cNvSpPr>
          <p:nvPr>
            <p:ph idx="1"/>
          </p:nvPr>
        </p:nvSpPr>
        <p:spPr/>
        <p:txBody>
          <a:bodyPr>
            <a:noAutofit/>
          </a:bodyPr>
          <a:lstStyle/>
          <a:p>
            <a:pPr marL="609600" indent="-609600" algn="just">
              <a:spcBef>
                <a:spcPct val="20000"/>
              </a:spcBef>
              <a:buSzPct val="60000"/>
              <a:buFont typeface="Wingdings" pitchFamily="2" charset="2"/>
              <a:buChar char="n"/>
            </a:pPr>
            <a:r>
              <a:rPr lang="el-GR" sz="2200" dirty="0" smtClean="0"/>
              <a:t>Ακόμα διαπιστώνουμε μείωση των λειτουργικών εξόδων με ποσοστό 5,378% το 2006 λόγω περιορισμού των δαπανών διάθεσης και διοίκησης η οποία αντισταθμίζει την αύξηση των αποσβέσεων. Όμως στα επόμενα έτη δεν διαπιστώνονται σημαντικού μεγέθους μεταβολές.</a:t>
            </a:r>
          </a:p>
          <a:p>
            <a:pPr marL="609600" indent="-609600" algn="just">
              <a:spcBef>
                <a:spcPct val="20000"/>
              </a:spcBef>
              <a:buSzPct val="60000"/>
              <a:buFont typeface="Wingdings" pitchFamily="2" charset="2"/>
              <a:buChar char="n"/>
            </a:pPr>
            <a:r>
              <a:rPr lang="el-GR" sz="2200" dirty="0" smtClean="0"/>
              <a:t>Παρατηρούμε ότι το βάρος των χρηματοοικονομικών εξόδων βαίνει μειούμενο γεγονός που συνάδει με την σταδιακή εξόφληση των δανείων που έχει συνάψει η εταιρεία. Τέλος, εντοπίζουμε ότι το καθαρό περιθώριο κέρδους[1] το 2007 αγγίζει το χαμηλότερο σημείο στην εξεταζόμενη χρονική περίοδο με ποσοστό 0,746% ενώ το 2009 φτάνει στο μέγιστο 4,244% επί των πωλήσεων.</a:t>
            </a: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600" dirty="0" smtClean="0"/>
              <a:t>Κάθετη ή Διαστρωματική  ή Κοινού Μεγέθους Ανάλυση</a:t>
            </a:r>
            <a:br>
              <a:rPr lang="el-GR" sz="2600" dirty="0" smtClean="0"/>
            </a:br>
            <a:r>
              <a:rPr lang="el-GR" sz="2200" dirty="0" smtClean="0"/>
              <a:t>Κατάστασης Αποτελεσμάτων Χρήσης</a:t>
            </a:r>
            <a:r>
              <a:rPr lang="en-GB" sz="2200" dirty="0" smtClean="0"/>
              <a:t> </a:t>
            </a:r>
            <a:endParaRPr lang="en-US" sz="2200" dirty="0"/>
          </a:p>
        </p:txBody>
      </p:sp>
      <p:sp>
        <p:nvSpPr>
          <p:cNvPr id="3" name="2 - Θέση περιεχομένου"/>
          <p:cNvSpPr>
            <a:spLocks noGrp="1"/>
          </p:cNvSpPr>
          <p:nvPr>
            <p:ph idx="1"/>
          </p:nvPr>
        </p:nvSpPr>
        <p:spPr/>
        <p:txBody>
          <a:bodyPr/>
          <a:lstStyle/>
          <a:p>
            <a:pPr marL="609600" indent="-609600" algn="just">
              <a:spcBef>
                <a:spcPct val="20000"/>
              </a:spcBef>
              <a:buSzPct val="60000"/>
              <a:buFont typeface="Wingdings" pitchFamily="2" charset="2"/>
              <a:buChar char="n"/>
            </a:pPr>
            <a:r>
              <a:rPr lang="el-GR" sz="2600" dirty="0" smtClean="0"/>
              <a:t>[1] Στο πλαίσιο της κάθετης ανάλυσης ως καθαρό περιθώριο κέρδους λαμβάνεται </a:t>
            </a:r>
            <a:r>
              <a:rPr lang="el-GR" sz="2600" dirty="0" err="1" smtClean="0"/>
              <a:t>υπόψιν</a:t>
            </a:r>
            <a:r>
              <a:rPr lang="el-GR" sz="2600" dirty="0" smtClean="0"/>
              <a:t> ο λόγος των καθαρών κερδών χρήσεως προς τις πωλήσεις. Ο ορισμός διαφέρει από εκείνον που χρησιμοποιείται κατά την ανάλυση των αριθμοδεικτών, ο οποίος χρησιμοποιεί τα κέρδη προ της αφαιρέσεως των </a:t>
            </a:r>
            <a:r>
              <a:rPr lang="el-GR" sz="2600" dirty="0" err="1" smtClean="0"/>
              <a:t>χρημ</a:t>
            </a:r>
            <a:r>
              <a:rPr lang="el-GR" sz="2600" dirty="0" smtClean="0"/>
              <a:t>/</a:t>
            </a:r>
            <a:r>
              <a:rPr lang="el-GR" sz="2600" dirty="0" err="1" smtClean="0"/>
              <a:t>κών</a:t>
            </a:r>
            <a:r>
              <a:rPr lang="el-GR" sz="2600" dirty="0" smtClean="0"/>
              <a:t> εξόδων συμπεριλαμβανομένης και της φορολογίας. </a:t>
            </a:r>
            <a:endParaRPr lang="en-GB" sz="2600" dirty="0" smtClean="0"/>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864"/>
            <a:ext cx="8229600" cy="1476508"/>
          </a:xfrm>
        </p:spPr>
        <p:txBody>
          <a:bodyPr>
            <a:noAutofit/>
          </a:bodyPr>
          <a:lstStyle/>
          <a:p>
            <a:r>
              <a:rPr lang="el-GR" sz="2800" dirty="0" smtClean="0"/>
              <a:t>Κάθετη ή Διαστρωματική  ή Κοινού Μεγέθους Ανάλυση</a:t>
            </a:r>
            <a:r>
              <a:rPr lang="el-GR" sz="2600" dirty="0" smtClean="0"/>
              <a:t/>
            </a:r>
            <a:br>
              <a:rPr lang="el-GR" sz="2600" dirty="0" smtClean="0"/>
            </a:br>
            <a:r>
              <a:rPr lang="el-GR" sz="2400" dirty="0" smtClean="0"/>
              <a:t> Διαχρονική εξέλιξη Καθαρού Περιθωρίου Κέρδους </a:t>
            </a:r>
            <a:br>
              <a:rPr lang="el-GR" sz="2400" dirty="0" smtClean="0"/>
            </a:br>
            <a:r>
              <a:rPr lang="el-GR" sz="2400" dirty="0" smtClean="0"/>
              <a:t>και Πωλήσεων</a:t>
            </a:r>
            <a:r>
              <a:rPr lang="en-GB" sz="2400" dirty="0" smtClean="0"/>
              <a:t> </a:t>
            </a: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pic>
        <p:nvPicPr>
          <p:cNvPr id="5" name="Picture 6"/>
          <p:cNvPicPr>
            <a:picLocks noGrp="1" noChangeAspect="1" noChangeArrowheads="1"/>
          </p:cNvPicPr>
          <p:nvPr>
            <p:ph idx="1"/>
          </p:nvPr>
        </p:nvPicPr>
        <p:blipFill>
          <a:blip r:embed="rId2" cstate="print"/>
          <a:srcRect/>
          <a:stretch>
            <a:fillRect/>
          </a:stretch>
        </p:blipFill>
        <p:spPr bwMode="auto">
          <a:xfrm>
            <a:off x="1259632" y="1849388"/>
            <a:ext cx="6635568" cy="37719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Αθανασοπούλου, Κ., </a:t>
            </a:r>
            <a:r>
              <a:rPr lang="el-GR" sz="1400" dirty="0" err="1" smtClean="0"/>
              <a:t>Γεωργοπούλου</a:t>
            </a:r>
            <a:r>
              <a:rPr lang="el-GR" sz="1400" dirty="0" smtClean="0"/>
              <a:t> Α., </a:t>
            </a:r>
            <a:r>
              <a:rPr lang="el-GR" sz="1400" dirty="0" err="1" smtClean="0"/>
              <a:t>Μπέλλα</a:t>
            </a:r>
            <a:r>
              <a:rPr lang="el-GR" sz="1400" dirty="0" smtClean="0"/>
              <a:t>, Α. (2008) Ανάλυση λογιστικών καταστάσεων. Τμήμα διοίκησης επιχειρήσεων, Πανεπιστήμιο Πατρών.</a:t>
            </a:r>
          </a:p>
          <a:p>
            <a:pPr>
              <a:buNone/>
            </a:pPr>
            <a:r>
              <a:rPr lang="el-GR" sz="1400" dirty="0" smtClean="0"/>
              <a:t>Βρανάς Ανδρέας (1991). Υποδείγματα πιθανότητας για την πρόγνωση της οικονομικής αποτυχίας Ελληνικών βιομηχανικών επιχειρήσεων. </a:t>
            </a:r>
            <a:r>
              <a:rPr lang="el-GR" sz="1400" i="1" dirty="0" smtClean="0"/>
              <a:t>«ΣΠΟΥΔΑΙ»</a:t>
            </a:r>
            <a:r>
              <a:rPr lang="el-GR" sz="1400" dirty="0" smtClean="0"/>
              <a:t>, Τόμος 41, Τεύχος 4ο, Πανεπιστήμιο Πειραιώς, σελ 431 </a:t>
            </a:r>
          </a:p>
          <a:p>
            <a:pPr>
              <a:buNone/>
            </a:pPr>
            <a:r>
              <a:rPr lang="el-GR" sz="1400" dirty="0" err="1" smtClean="0"/>
              <a:t>Κιόχος</a:t>
            </a:r>
            <a:r>
              <a:rPr lang="el-GR" sz="1400" dirty="0" smtClean="0"/>
              <a:t> Π, Παπανικολάου Γ., Θάνος Γ. (2002) Χρηματοοικονομική Διοίκηση και Πολιτική, Σύγχρονη Εκδοτική, Αθήνα</a:t>
            </a:r>
          </a:p>
          <a:p>
            <a:pPr>
              <a:buNone/>
            </a:pPr>
            <a:r>
              <a:rPr lang="el-GR" sz="1400" dirty="0" smtClean="0"/>
              <a:t>Λαζαρίδης, Γ., Παπαδόπουλος, Δ., (2002). </a:t>
            </a:r>
            <a:r>
              <a:rPr lang="el-GR" sz="1400" i="1" dirty="0" smtClean="0"/>
              <a:t>Χρηματοοικονομική Διοίκηση. Τεύχος Β.</a:t>
            </a:r>
            <a:r>
              <a:rPr lang="el-GR" sz="1400" dirty="0" smtClean="0"/>
              <a:t> Θεσσαλονίκη : εκδόσεις Λαζαρίδης- Παπαδόπουλος</a:t>
            </a:r>
            <a:endParaRPr lang="el-GR" altLang="zh-CN" sz="1400" dirty="0" smtClean="0"/>
          </a:p>
          <a:p>
            <a:pPr>
              <a:buNone/>
            </a:pPr>
            <a:r>
              <a:rPr lang="el-GR" sz="1400" dirty="0" smtClean="0"/>
              <a:t>Νιάρχος Ν. (2004). Χρηματοοικονομική Ανάλυση Λογιστικών Καταστάσεων , Εκδόσεις </a:t>
            </a:r>
            <a:r>
              <a:rPr lang="el-GR" sz="1400" dirty="0" err="1" smtClean="0"/>
              <a:t>Σταμούλης</a:t>
            </a:r>
            <a:r>
              <a:rPr lang="el-GR" sz="1400" dirty="0" smtClean="0"/>
              <a:t> , Αθήνα.</a:t>
            </a:r>
          </a:p>
          <a:p>
            <a:pPr>
              <a:buNone/>
            </a:pPr>
            <a:r>
              <a:rPr lang="el-GR" sz="1400" dirty="0" smtClean="0"/>
              <a:t>Νιάρχος, Ν., </a:t>
            </a:r>
            <a:r>
              <a:rPr lang="el-GR" sz="1400" dirty="0" err="1" smtClean="0"/>
              <a:t>Αλεξάκης</a:t>
            </a:r>
            <a:r>
              <a:rPr lang="el-GR" sz="1400" dirty="0" smtClean="0"/>
              <a:t>, Χ., </a:t>
            </a:r>
            <a:r>
              <a:rPr lang="el-GR" sz="1400" dirty="0" err="1" smtClean="0"/>
              <a:t>Ηρειώτης</a:t>
            </a:r>
            <a:r>
              <a:rPr lang="el-GR" sz="1400" dirty="0" smtClean="0"/>
              <a:t>, Ν. (2004), Ασκήσεις χρηματοοικονομικής λογιστικής και ανάλυσης λογιστικών καταστάσεων. Αθήνα: Κριτική.</a:t>
            </a: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800" b="1" dirty="0" smtClean="0"/>
              <a:t>Ενότητα </a:t>
            </a:r>
            <a:r>
              <a:rPr lang="el-GR" sz="2800" b="1" dirty="0" smtClean="0"/>
              <a:t>4</a:t>
            </a:r>
            <a:r>
              <a:rPr lang="el-GR" sz="2800" b="1" dirty="0" smtClean="0"/>
              <a:t>:</a:t>
            </a:r>
            <a:r>
              <a:rPr lang="en-US" sz="2800" dirty="0" smtClean="0"/>
              <a:t> </a:t>
            </a:r>
            <a:r>
              <a:rPr lang="el-GR" sz="2600" dirty="0" smtClean="0"/>
              <a:t>Κάθετη ή Διαστρωματική ή Κοινού Μεγέθους Ανάλυση</a:t>
            </a:r>
            <a:endParaRPr lang="en-US" sz="26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Παπαδόπουλος, Δ.,(1986). </a:t>
            </a:r>
            <a:r>
              <a:rPr lang="el-GR" sz="1400" i="1" dirty="0" smtClean="0"/>
              <a:t>Ανάλυση Χρηματοοικονομικών Καταστάσεων της Επιχείρησης. Β Έκδοση. Τόμος Α΄</a:t>
            </a:r>
            <a:r>
              <a:rPr lang="en-US" sz="1400" i="1" dirty="0" smtClean="0"/>
              <a:t>&amp;B</a:t>
            </a:r>
            <a:r>
              <a:rPr lang="el-GR" sz="1400" i="1" dirty="0" smtClean="0"/>
              <a:t>΄.</a:t>
            </a:r>
            <a:r>
              <a:rPr lang="el-GR" sz="1400" dirty="0" smtClean="0"/>
              <a:t> Θεσσαλονίκη : εκδόσεις Παρατηρητής.</a:t>
            </a:r>
            <a:endParaRPr lang="en-US" sz="1400" dirty="0" smtClean="0"/>
          </a:p>
          <a:p>
            <a:pPr>
              <a:buNone/>
            </a:pPr>
            <a:r>
              <a:rPr lang="el-GR" sz="1400" dirty="0" smtClean="0"/>
              <a:t>Σωτηριάδης Μ. (2005).Οικονομικό </a:t>
            </a:r>
            <a:r>
              <a:rPr lang="en-US" sz="1400" dirty="0" smtClean="0"/>
              <a:t>Management </a:t>
            </a:r>
            <a:r>
              <a:rPr lang="el-GR" sz="1400" dirty="0" smtClean="0"/>
              <a:t>Ξενοδοχειακών Επιχειρήσεων. Εκδόσεις Προπομπός , Αθήνα. </a:t>
            </a:r>
            <a:r>
              <a:rPr lang="en-GB" sz="1400" dirty="0" smtClean="0"/>
              <a:t>Andrew, W. P., &amp; </a:t>
            </a:r>
            <a:r>
              <a:rPr lang="en-GB" sz="1400" dirty="0" err="1" smtClean="0"/>
              <a:t>Schmidgall</a:t>
            </a:r>
            <a:r>
              <a:rPr lang="en-GB" sz="1400" dirty="0" smtClean="0"/>
              <a:t>, R. S. (1993). </a:t>
            </a:r>
            <a:r>
              <a:rPr lang="en-GB" sz="1400" i="1" dirty="0" smtClean="0"/>
              <a:t>Financial management for the hospitality industry</a:t>
            </a:r>
            <a:r>
              <a:rPr lang="en-GB" sz="1400" dirty="0" smtClean="0"/>
              <a:t>. Lansing, MI: Educational Institute of  the American Hotel &amp; Lodging Association</a:t>
            </a:r>
            <a:endParaRPr lang="el-GR" altLang="zh-CN" sz="1400" dirty="0" smtClean="0"/>
          </a:p>
          <a:p>
            <a:pPr>
              <a:buNone/>
            </a:pPr>
            <a:r>
              <a:rPr lang="en-US" sz="1400" dirty="0" smtClean="0"/>
              <a:t>Bragg, S. (2002), Business Ratios and Formulas a Comprehensive Guide. New Jersey</a:t>
            </a:r>
            <a:r>
              <a:rPr lang="en-GB" sz="1400" dirty="0" smtClean="0"/>
              <a:t>: </a:t>
            </a:r>
            <a:r>
              <a:rPr lang="en-US" sz="1400" dirty="0" smtClean="0"/>
              <a:t>John Wiley &amp; Sons.</a:t>
            </a:r>
            <a:endParaRPr lang="el-GR" sz="1400" dirty="0" smtClean="0"/>
          </a:p>
          <a:p>
            <a:pPr>
              <a:buNone/>
            </a:pPr>
            <a:r>
              <a:rPr lang="en-US" sz="1400" dirty="0" smtClean="0"/>
              <a:t>Chew, D. H.,(1997). </a:t>
            </a:r>
            <a:r>
              <a:rPr lang="en-US" sz="1400" i="1" dirty="0" smtClean="0"/>
              <a:t>Studies in International Corporate Finance and Governance Systems</a:t>
            </a:r>
            <a:r>
              <a:rPr lang="en-US" sz="1400" dirty="0" smtClean="0"/>
              <a:t>. New York, Oxford : Oxford University Press </a:t>
            </a:r>
            <a:endParaRPr lang="el-GR" sz="1400" dirty="0" smtClean="0"/>
          </a:p>
          <a:p>
            <a:pPr>
              <a:buNone/>
            </a:pPr>
            <a:r>
              <a:rPr lang="de-DE" sz="1400" dirty="0" err="1" smtClean="0"/>
              <a:t>Coltman</a:t>
            </a:r>
            <a:r>
              <a:rPr lang="de-DE" sz="1400" dirty="0" smtClean="0"/>
              <a:t>, M. M., &amp; </a:t>
            </a:r>
            <a:r>
              <a:rPr lang="de-DE" sz="1400" dirty="0" err="1" smtClean="0"/>
              <a:t>Jagels</a:t>
            </a:r>
            <a:r>
              <a:rPr lang="de-DE" sz="1400" dirty="0" smtClean="0"/>
              <a:t>, M. G. (2001). </a:t>
            </a:r>
            <a:r>
              <a:rPr lang="en-GB" sz="1400" i="1" dirty="0" smtClean="0"/>
              <a:t>Hospitality management accounting</a:t>
            </a:r>
            <a:r>
              <a:rPr lang="en-GB" sz="1400" dirty="0" smtClean="0"/>
              <a:t>, 7th ed. New York: Wiley </a:t>
            </a:r>
            <a:r>
              <a:rPr lang="en-US" sz="1400" dirty="0" smtClean="0"/>
              <a:t>Emmanuel, C.</a:t>
            </a:r>
            <a:r>
              <a:rPr lang="en-GB" sz="1400" dirty="0" smtClean="0"/>
              <a:t>, </a:t>
            </a:r>
            <a:r>
              <a:rPr lang="en-GB" sz="1400" dirty="0" err="1" smtClean="0"/>
              <a:t>Otley</a:t>
            </a:r>
            <a:r>
              <a:rPr lang="en-GB" sz="1400" dirty="0" smtClean="0"/>
              <a:t>, D., Merchant, K. (1990), Accounting for management control. London: </a:t>
            </a:r>
            <a:r>
              <a:rPr lang="en-US" sz="1400" dirty="0" smtClean="0"/>
              <a:t>Chapman &amp; Hall</a:t>
            </a:r>
            <a:endParaRPr lang="el-GR" sz="1400" dirty="0" smtClean="0"/>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n-US" sz="1400" dirty="0" err="1" smtClean="0"/>
              <a:t>Fridson</a:t>
            </a:r>
            <a:r>
              <a:rPr lang="en-US" sz="1400" dirty="0" smtClean="0"/>
              <a:t>, M., Alvarez, F. (2002), Financial Statement Analysis</a:t>
            </a:r>
            <a:r>
              <a:rPr lang="en-GB" sz="1400" dirty="0" smtClean="0"/>
              <a:t>: A Practitioner’</a:t>
            </a:r>
            <a:r>
              <a:rPr lang="en-US" sz="1400" dirty="0" smtClean="0"/>
              <a:t>s Guide. New Jersey</a:t>
            </a:r>
            <a:r>
              <a:rPr lang="en-GB" sz="1400" dirty="0" smtClean="0"/>
              <a:t>: </a:t>
            </a:r>
            <a:r>
              <a:rPr lang="en-US" sz="1400" dirty="0" smtClean="0"/>
              <a:t>John Wiley</a:t>
            </a:r>
            <a:r>
              <a:rPr lang="en-GB" sz="1400" dirty="0" smtClean="0"/>
              <a:t> &amp; </a:t>
            </a:r>
            <a:r>
              <a:rPr lang="en-US" sz="1400" dirty="0" smtClean="0"/>
              <a:t>Sons</a:t>
            </a:r>
            <a:endParaRPr lang="el-GR" sz="1400" dirty="0" smtClean="0"/>
          </a:p>
          <a:p>
            <a:pPr>
              <a:buNone/>
            </a:pPr>
            <a:r>
              <a:rPr lang="en-GB" sz="1400" dirty="0" err="1" smtClean="0"/>
              <a:t>Kisang</a:t>
            </a:r>
            <a:r>
              <a:rPr lang="en-GB" sz="1400" dirty="0" smtClean="0"/>
              <a:t> </a:t>
            </a:r>
            <a:r>
              <a:rPr lang="en-GB" sz="1400" dirty="0" err="1" smtClean="0"/>
              <a:t>Ryu</a:t>
            </a:r>
            <a:r>
              <a:rPr lang="en-GB" sz="1400" dirty="0" smtClean="0"/>
              <a:t>, Shawn Jang (2004). Performance Measurement Through Cash Flow Ratios and Traditional Ratios: A Comparison of Commercial and Casino Hotel Companies, </a:t>
            </a:r>
            <a:r>
              <a:rPr lang="en-GB" sz="1400" i="1" dirty="0" smtClean="0"/>
              <a:t>Journal of Hospitality Financial Management</a:t>
            </a:r>
            <a:r>
              <a:rPr lang="en-GB" sz="1400" dirty="0" smtClean="0"/>
              <a:t>.  Vol. 12 (1), pp.13-25. </a:t>
            </a:r>
            <a:endParaRPr lang="el-GR" sz="1400" dirty="0" smtClean="0"/>
          </a:p>
          <a:p>
            <a:pPr>
              <a:buNone/>
            </a:pPr>
            <a:r>
              <a:rPr lang="en-GB" sz="1400" dirty="0" smtClean="0"/>
              <a:t>Mills, J. R., &amp; Yamamura, J. H. (1998). The power of cash flow ratios. </a:t>
            </a:r>
            <a:r>
              <a:rPr lang="en-GB" sz="1400" i="1" dirty="0" smtClean="0"/>
              <a:t>Journal of Accountancy</a:t>
            </a:r>
            <a:r>
              <a:rPr lang="en-GB" sz="1400" dirty="0" smtClean="0"/>
              <a:t>,186 (4), pp.53-62.</a:t>
            </a:r>
            <a:endParaRPr lang="el-GR" sz="1400" dirty="0" smtClean="0"/>
          </a:p>
          <a:p>
            <a:pPr>
              <a:buNone/>
            </a:pPr>
            <a:r>
              <a:rPr lang="en-GB" sz="1400" dirty="0" err="1" smtClean="0"/>
              <a:t>Schmidgall</a:t>
            </a:r>
            <a:r>
              <a:rPr lang="en-GB" sz="1400" dirty="0" smtClean="0"/>
              <a:t>, R. </a:t>
            </a:r>
            <a:r>
              <a:rPr lang="de-DE" sz="1400" dirty="0" smtClean="0"/>
              <a:t>S., Geller, A. N., &amp; </a:t>
            </a:r>
            <a:r>
              <a:rPr lang="de-DE" sz="1400" dirty="0" err="1" smtClean="0"/>
              <a:t>Ilvento</a:t>
            </a:r>
            <a:r>
              <a:rPr lang="de-DE" sz="1400" dirty="0" smtClean="0"/>
              <a:t>, C. (1993). </a:t>
            </a:r>
            <a:r>
              <a:rPr lang="en-GB" sz="1400" dirty="0" smtClean="0"/>
              <a:t>Financial analysis using the statement of cash flows. </a:t>
            </a:r>
            <a:r>
              <a:rPr lang="en-GB" sz="1400" i="1" dirty="0" smtClean="0"/>
              <a:t>Cornell Hotel and Restaurant Administration Quarterly</a:t>
            </a:r>
            <a:r>
              <a:rPr lang="en-GB" sz="1400" dirty="0" smtClean="0"/>
              <a:t>, Vol. 34 (1), pp. 46-53</a:t>
            </a:r>
            <a:endParaRPr lang="el-GR" sz="1400" smtClean="0">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p>
          <a:p>
            <a:pPr algn="just"/>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σκοπός της ενότητας αυτής είναι να αναλύσουμε την πρώτη από τις τεχνικές ανάλυσης που αναφέρθηκαν στο τέλος της Ενότητας </a:t>
            </a:r>
            <a:r>
              <a:rPr lang="el-GR" dirty="0" smtClean="0"/>
              <a:t>3, </a:t>
            </a:r>
            <a:r>
              <a:rPr lang="el-GR" dirty="0" smtClean="0"/>
              <a:t>την κάθετη ή </a:t>
            </a:r>
            <a:r>
              <a:rPr lang="el-GR" dirty="0" err="1" smtClean="0"/>
              <a:t>διαστρωματική</a:t>
            </a:r>
            <a:r>
              <a:rPr lang="el-GR" dirty="0" smtClean="0"/>
              <a:t> ή κοινού μεγέθους ανάλυση.</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251520" y="337220"/>
            <a:ext cx="8686800" cy="952500"/>
          </a:xfrm>
        </p:spPr>
        <p:txBody>
          <a:bodyPr>
            <a:noAutofit/>
          </a:bodyPr>
          <a:lstStyle/>
          <a:p>
            <a:r>
              <a:rPr lang="el-GR" sz="2400" i="1" dirty="0" smtClean="0"/>
              <a:t>Κάθετη ή Διαστρωματική  ή Κοινού Μεγέθους Ανάλυση</a:t>
            </a:r>
            <a:br>
              <a:rPr lang="el-GR" sz="2400" i="1" dirty="0" smtClean="0"/>
            </a:br>
            <a:r>
              <a:rPr lang="el-GR" sz="2400" i="1" dirty="0" smtClean="0"/>
              <a:t>της ΙΝΤΕΑΛ ΗΛΕΚΤΡΟΝΙΚΗ</a:t>
            </a:r>
            <a:br>
              <a:rPr lang="el-GR" sz="2400" i="1" dirty="0" smtClean="0"/>
            </a:br>
            <a:r>
              <a:rPr lang="el-GR" sz="2400" dirty="0" smtClean="0"/>
              <a:t> Κάθετη Ανάλυση Ισολογισμού</a:t>
            </a:r>
            <a:r>
              <a:rPr lang="en-GB" sz="2400" dirty="0" smtClean="0"/>
              <a:t> </a:t>
            </a:r>
            <a:endParaRPr lang="el-GR" sz="2200" dirty="0"/>
          </a:p>
        </p:txBody>
      </p:sp>
      <p:graphicFrame>
        <p:nvGraphicFramePr>
          <p:cNvPr id="5" name="4 - Θέση περιεχομένου"/>
          <p:cNvGraphicFramePr>
            <a:graphicFrameLocks noGrp="1"/>
          </p:cNvGraphicFramePr>
          <p:nvPr>
            <p:ph idx="1"/>
          </p:nvPr>
        </p:nvGraphicFramePr>
        <p:xfrm>
          <a:off x="971600" y="1417340"/>
          <a:ext cx="6912768" cy="4264707"/>
        </p:xfrm>
        <a:graphic>
          <a:graphicData uri="http://schemas.openxmlformats.org/drawingml/2006/table">
            <a:tbl>
              <a:tblPr firstRow="1" bandRow="1">
                <a:tableStyleId>{5C22544A-7EE6-4342-B048-85BDC9FD1C3A}</a:tableStyleId>
              </a:tblPr>
              <a:tblGrid>
                <a:gridCol w="3240360"/>
                <a:gridCol w="864096"/>
                <a:gridCol w="792088"/>
                <a:gridCol w="720080"/>
                <a:gridCol w="648072"/>
                <a:gridCol w="648072"/>
              </a:tblGrid>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ΙΣΟΛΟΓΙΣΜΟΣ</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2005</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2006</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2007</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2008</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mn-lt"/>
                          <a:cs typeface="Times New Roman" pitchFamily="18" charset="0"/>
                        </a:rPr>
                        <a:t>2009</a:t>
                      </a:r>
                      <a:endParaRPr kumimoji="0" lang="el-GR" sz="1200" b="0" i="0" u="none" strike="noStrike" cap="none" normalizeH="0" baseline="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1" i="0" u="sng" strike="noStrike" cap="none" normalizeH="0" baseline="0" dirty="0" smtClean="0">
                          <a:ln>
                            <a:noFill/>
                          </a:ln>
                          <a:solidFill>
                            <a:schemeClr val="tx1"/>
                          </a:solidFill>
                          <a:effectLst/>
                          <a:latin typeface="+mn-lt"/>
                          <a:cs typeface="Times New Roman" pitchFamily="18" charset="0"/>
                        </a:rPr>
                        <a:t>ΠΕΡΙΟΥΣΙΑΚΑ ΣΤΟΙΧΕΙΑ:</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 </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 </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 </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 </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 </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err="1" smtClean="0">
                          <a:ln>
                            <a:noFill/>
                          </a:ln>
                          <a:solidFill>
                            <a:schemeClr val="tx1"/>
                          </a:solidFill>
                          <a:effectLst/>
                          <a:latin typeface="+mn-lt"/>
                          <a:cs typeface="Times New Roman" pitchFamily="18" charset="0"/>
                        </a:rPr>
                        <a:t>Ίδιοχρησιμοποιούμενα</a:t>
                      </a:r>
                      <a:r>
                        <a:rPr kumimoji="0" lang="el-GR" sz="1200" b="0" i="0" u="none" strike="noStrike" cap="none" normalizeH="0" baseline="0" dirty="0" smtClean="0">
                          <a:ln>
                            <a:noFill/>
                          </a:ln>
                          <a:solidFill>
                            <a:schemeClr val="tx1"/>
                          </a:solidFill>
                          <a:effectLst/>
                          <a:latin typeface="+mn-lt"/>
                          <a:cs typeface="Times New Roman" pitchFamily="18" charset="0"/>
                        </a:rPr>
                        <a:t> ενσώματα πάγια</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στοιχεία:</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0,05%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0,04%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0,03%</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0,04%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0,36%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Άυλα περιουσιακά στοιχεία:</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0,00%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0,25%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Λοιπές μακροπρόθεσμες απαιτήσεις:</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0,08%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0,08%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0,06%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0,06%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0,01%</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Μη κυκλοφορούντα περιουσιακά στοιχεία:</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0,13%</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0,12%</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0,08%</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mn-lt"/>
                          <a:cs typeface="Times New Roman" pitchFamily="18" charset="0"/>
                        </a:rPr>
                        <a:t>0,10%</a:t>
                      </a:r>
                      <a:endParaRPr kumimoji="0" lang="el-GR" sz="1200" b="0" i="0" u="none" strike="noStrike" cap="none" normalizeH="0" baseline="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mn-lt"/>
                          <a:cs typeface="Times New Roman" pitchFamily="18" charset="0"/>
                        </a:rPr>
                        <a:t>0,62%</a:t>
                      </a:r>
                      <a:endParaRPr kumimoji="0" lang="el-GR" sz="1200" b="0" i="0" u="none" strike="noStrike" cap="none" normalizeH="0" baseline="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Αποθέματα:</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27,15%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13,35%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18,37%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37,83%</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21,35%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Πελάτες και λοιπές εμπορικές απαιτήσεις:</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65,57%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81,78%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76,82%</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52,21%</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71,96%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Λοιπά κυκλοφορούντα περιουσιακά στοιχεία:</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2,88%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1,65%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2,24%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1,12%</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0,80%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Ταμειακά διαθέσιμα και ισοδύναμα:</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4,27%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3,09%</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2,49%</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8,74%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5,27%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Κυκλοφορούντα περιουσιακά στοιχεία:</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99,87%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99,88%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smtClean="0">
                          <a:ln>
                            <a:noFill/>
                          </a:ln>
                          <a:solidFill>
                            <a:schemeClr val="tx1"/>
                          </a:solidFill>
                          <a:effectLst/>
                          <a:latin typeface="+mn-lt"/>
                          <a:cs typeface="Times New Roman" pitchFamily="18" charset="0"/>
                        </a:rPr>
                        <a:t>99,92%</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99,90%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mn-lt"/>
                          <a:cs typeface="Times New Roman" pitchFamily="18" charset="0"/>
                        </a:rPr>
                        <a:t>99,38%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613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ΣΥΝΟΛΙΚΑ ΠΕΡΙΟΥΣΙΑΚΑ ΣΤΟΙΧΕΙΑ:</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100%</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100%</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100%</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100%</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chemeClr val="tx1"/>
                          </a:solidFill>
                          <a:effectLst/>
                          <a:latin typeface="+mn-lt"/>
                          <a:cs typeface="Times New Roman" pitchFamily="18" charset="0"/>
                        </a:rPr>
                        <a:t>100%</a:t>
                      </a:r>
                      <a:endParaRPr kumimoji="0" lang="el-GR" sz="1200" b="0" i="0" u="none" strike="noStrike" cap="none" normalizeH="0" baseline="0" dirty="0" smtClean="0">
                        <a:ln>
                          <a:noFill/>
                        </a:ln>
                        <a:solidFill>
                          <a:schemeClr val="tx1"/>
                        </a:solidFill>
                        <a:effectLst/>
                        <a:latin typeface="+mn-lt"/>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 name="Θέση αριθμού διαφάνειας 3"/>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 xmlns:p14="http://schemas.microsoft.com/office/powerpoint/2010/main" val="1330303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graphicFrame>
        <p:nvGraphicFramePr>
          <p:cNvPr id="5" name="Group 245"/>
          <p:cNvGraphicFramePr>
            <a:graphicFrameLocks noGrp="1"/>
          </p:cNvGraphicFramePr>
          <p:nvPr>
            <p:ph idx="1"/>
          </p:nvPr>
        </p:nvGraphicFramePr>
        <p:xfrm>
          <a:off x="395536" y="0"/>
          <a:ext cx="8424614" cy="6644640"/>
        </p:xfrm>
        <a:graphic>
          <a:graphicData uri="http://schemas.openxmlformats.org/drawingml/2006/table">
            <a:tbl>
              <a:tblPr/>
              <a:tblGrid>
                <a:gridCol w="4056471"/>
                <a:gridCol w="909833"/>
                <a:gridCol w="901962"/>
                <a:gridCol w="887796"/>
                <a:gridCol w="798072"/>
                <a:gridCol w="870480"/>
              </a:tblGrid>
              <a:tr h="32585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sng" strike="noStrike" cap="none" normalizeH="0" baseline="0" dirty="0" smtClean="0">
                          <a:ln>
                            <a:noFill/>
                          </a:ln>
                          <a:solidFill>
                            <a:schemeClr val="tx1"/>
                          </a:solidFill>
                          <a:effectLst/>
                          <a:latin typeface="Times New Roman" pitchFamily="18" charset="0"/>
                          <a:cs typeface="Times New Roman" pitchFamily="18" charset="0"/>
                        </a:rPr>
                        <a:t>ΚΑΘΑΡΗ ΘΕΣΗ ΚΑΙ ΥΠΟΧΡΕΩΣΕΙΣ:</a:t>
                      </a:r>
                      <a:endParaRPr kumimoji="0" lang="el-G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2005</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2006</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2007</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2008</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2009</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Ίδια κεφάλαια:</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Μετοχικό κεφάλαιο: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66,18%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0,30%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Αποθεματικά:</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0,93%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0,88%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0,57%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0,57%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Διαφορά από έκδοση μετοχών υπέρ το άρτιο: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115,57%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83,83%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88,59%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88,02%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Υπόλοιπο (κερδών)/ζημιών προηγ.χρήσεων:</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-181,55%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-107,85%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-77,04%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-67,91%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-63,80%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Αποτέλεσμα χρήσης:</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1,15%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1,64%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1,32%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3,69%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7,54%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cs typeface="Times New Roman" pitchFamily="18" charset="0"/>
                        </a:rPr>
                        <a:t>Σύνολο καθαρής θέσης μετόχων εταιρείας:</a:t>
                      </a:r>
                      <a:endParaRPr kumimoji="0" lang="el-G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-113,29%</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10,66%</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9,05%</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25,36%</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32,73%</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Μακροπρόθεσμες υποχρεώσεις:</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Προβλέψεις για κινδύνους και έξοδα: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3,75%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2,94%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4,04%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4,60%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5,78%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Μακροπρόθεσμες τραπεζικές υποχρεώσεις:</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6,98%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3,22%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Σύνολο μακροπρόθεσμων υποχρεώσεων:</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 3,75%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9,92%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7,26%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4,60%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5,78%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Βραχυπρόθεσμες υποχρεώσεις:</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Times New Roman" pitchFamily="18" charset="0"/>
                          <a:cs typeface="Times New Roman" pitchFamily="18" charset="0"/>
                        </a:rPr>
                        <a:t>Τραπεζικές υποχρεώσεις:</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130,69%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20,52%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15,55%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5,76%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Προμηθευτές:</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64,76%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50,57%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60,40%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60,89%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46,11%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Υποχρεώσεις από φόρους-τέλη:</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2,04%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6,06%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3,47%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2,02%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3,89%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Ασφαλιστικοί οργανισμοί:</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0,13%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0,12%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0,10%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0,11%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0,23%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Λοιπές βραχυπρόθεσμες υποχρεώσεις:</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11,93%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2,14%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4,16%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7,04%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imes New Roman" pitchFamily="18" charset="0"/>
                          <a:cs typeface="Times New Roman" pitchFamily="18" charset="0"/>
                        </a:rPr>
                        <a:t>5,50%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Σύνολο βραχυπρόθεσμων υποχρεώσεων:</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209,54%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79,42%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83,69%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70,05%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61,49%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62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Σύνολο υποχρεώσεων:</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213,29%</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89,34%</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90,95%</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74,64%</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67,27%</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59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ΣΥΝΟΛΟ ΚΑΘΑΡΗΣ ΘΕΣΗΣ ΚΑΙ</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ΥΠΟΧΡΕΩΣΕΩΝ:</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l-GR" sz="1400" b="0" i="0" u="none" strike="noStrike" cap="none" normalizeH="0" baseline="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el-G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Κάθετη ή Διαστρωματική  ή Κοινού Μεγέθους Ανάλυση</a:t>
            </a:r>
            <a:endParaRPr lang="en-US" dirty="0"/>
          </a:p>
        </p:txBody>
      </p:sp>
      <p:sp>
        <p:nvSpPr>
          <p:cNvPr id="3" name="2 - Θέση περιεχομένου"/>
          <p:cNvSpPr>
            <a:spLocks noGrp="1"/>
          </p:cNvSpPr>
          <p:nvPr>
            <p:ph idx="1"/>
          </p:nvPr>
        </p:nvSpPr>
        <p:spPr>
          <a:xfrm>
            <a:off x="457200" y="1333500"/>
            <a:ext cx="8229600" cy="3972272"/>
          </a:xfrm>
        </p:spPr>
        <p:txBody>
          <a:bodyPr>
            <a:normAutofit fontScale="77500" lnSpcReduction="20000"/>
          </a:bodyPr>
          <a:lstStyle/>
          <a:p>
            <a:pPr marL="609600" indent="-609600" algn="just">
              <a:lnSpc>
                <a:spcPct val="80000"/>
              </a:lnSpc>
            </a:pPr>
            <a:r>
              <a:rPr lang="el-GR" dirty="0" smtClean="0"/>
              <a:t>Στον προηγούμενο Πίνακα παρατηρούμε ότι το 2009 ο λόγος των παγίων ως προς το σύνολο του ενεργητικού είναι πολλαπλάσιος έναντι της προηγούμενης τετραετίας, γεγονός  που εντοπίζεται στις σημαντικά αυξημένες αγορές στις οποίες προέβη  η εταιρεία στο ίδιο έτος.</a:t>
            </a:r>
          </a:p>
          <a:p>
            <a:pPr marL="609600" indent="-609600" algn="just">
              <a:lnSpc>
                <a:spcPct val="80000"/>
              </a:lnSpc>
            </a:pPr>
            <a:r>
              <a:rPr lang="el-GR" dirty="0" smtClean="0"/>
              <a:t>Κατά την εξεταζόμενη περίοδο το ποσοστό των αποθεμάτων κινείται με έντονη διακύμανση σημειώνοντας την μέγιστη τιμή 37,832% το 2008 γεγονός που μεταξύ άλλων μπορεί να οφείλεται στην αυξημένη παραγωγή, δεδομένου του σταθερού ύψους των πωλήσεων. </a:t>
            </a:r>
          </a:p>
          <a:p>
            <a:pPr marL="609600" indent="-609600" algn="just">
              <a:lnSpc>
                <a:spcPct val="80000"/>
              </a:lnSpc>
            </a:pPr>
            <a:r>
              <a:rPr lang="el-GR" dirty="0" smtClean="0"/>
              <a:t>Εξετάζοντας και το σχετικό μέγεθος του λογαριασμού «Προμηθευτές» παρατηρούμε ότι ακολουθεί την ίδια τάση διαχρονικά με μεγαλύτερη τιμή 64,76%.</a:t>
            </a:r>
            <a:endParaRPr lang="en-GB" dirty="0" smtClean="0"/>
          </a:p>
          <a:p>
            <a:pPr algn="just"/>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21196"/>
            <a:ext cx="8229600" cy="952500"/>
          </a:xfrm>
        </p:spPr>
        <p:txBody>
          <a:bodyPr>
            <a:noAutofit/>
          </a:bodyPr>
          <a:lstStyle/>
          <a:p>
            <a:r>
              <a:rPr lang="el-GR" sz="2800" dirty="0" smtClean="0"/>
              <a:t>Κάθετη ή Διαστρωματική  ή Κοινού Μεγέθους Ανάλυση</a:t>
            </a:r>
            <a:endParaRPr lang="en-US" sz="2600" dirty="0"/>
          </a:p>
        </p:txBody>
      </p:sp>
      <p:sp>
        <p:nvSpPr>
          <p:cNvPr id="3" name="2 - Θέση περιεχομένου"/>
          <p:cNvSpPr>
            <a:spLocks noGrp="1"/>
          </p:cNvSpPr>
          <p:nvPr>
            <p:ph idx="1"/>
          </p:nvPr>
        </p:nvSpPr>
        <p:spPr>
          <a:xfrm>
            <a:off x="467544" y="1057300"/>
            <a:ext cx="8229600" cy="3771636"/>
          </a:xfrm>
        </p:spPr>
        <p:txBody>
          <a:bodyPr>
            <a:noAutofit/>
          </a:bodyPr>
          <a:lstStyle/>
          <a:p>
            <a:pPr marL="609600" indent="-609600" algn="just">
              <a:lnSpc>
                <a:spcPct val="80000"/>
              </a:lnSpc>
            </a:pPr>
            <a:r>
              <a:rPr lang="el-GR" sz="2400" dirty="0" smtClean="0"/>
              <a:t>Η εξέλιξη των απαιτήσεων κατά πελατών αντανακλά την ίδια εικόνα που μας δίνουν τα αποθέματα ως ποσοστό του ενεργητικού σημειώνοντας την μέγιστη τιμή 81,783 το 2006 όπως παρατηρούμε και στο παρακάτω διάγραμμα.</a:t>
            </a:r>
            <a:endParaRPr lang="en-GB" sz="2400" dirty="0" smtClean="0"/>
          </a:p>
          <a:p>
            <a:pPr marL="0" indent="0">
              <a:lnSpc>
                <a:spcPct val="110000"/>
              </a:lnSpc>
              <a:buNone/>
            </a:pPr>
            <a:endParaRPr lang="en-GB" sz="2000" dirty="0" smtClean="0"/>
          </a:p>
          <a:p>
            <a:pPr marL="0" indent="0">
              <a:lnSpc>
                <a:spcPct val="90000"/>
              </a:lnSpc>
            </a:pPr>
            <a:endParaRPr lang="el-GR" sz="2000" dirty="0" smtClean="0"/>
          </a:p>
          <a:p>
            <a:pPr marL="0" indent="0">
              <a:lnSpc>
                <a:spcPct val="90000"/>
              </a:lnSpc>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pic>
        <p:nvPicPr>
          <p:cNvPr id="5" name="Picture 4"/>
          <p:cNvPicPr>
            <a:picLocks noChangeAspect="1" noChangeArrowheads="1"/>
          </p:cNvPicPr>
          <p:nvPr/>
        </p:nvPicPr>
        <p:blipFill>
          <a:blip r:embed="rId2" cstate="print"/>
          <a:srcRect/>
          <a:stretch>
            <a:fillRect/>
          </a:stretch>
        </p:blipFill>
        <p:spPr bwMode="auto">
          <a:xfrm>
            <a:off x="683568" y="2137420"/>
            <a:ext cx="7615720" cy="3384376"/>
          </a:xfrm>
          <a:prstGeom prst="rect">
            <a:avLst/>
          </a:prstGeom>
          <a:noFill/>
          <a:ln w="9525">
            <a:noFill/>
            <a:miter lim="800000"/>
            <a:headEnd/>
            <a:tailEnd/>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1384</TotalTime>
  <Words>2179</Words>
  <Application>Microsoft Office PowerPoint</Application>
  <PresentationFormat>Προβολή στην οθόνη (16:10)</PresentationFormat>
  <Paragraphs>412</Paragraphs>
  <Slides>27</Slides>
  <Notes>15</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Θέμα του Office</vt:lpstr>
      <vt:lpstr>Ανάλυση Χρηματοοικονομικών Καταστάσεων</vt:lpstr>
      <vt:lpstr>Διαφάνεια 2</vt:lpstr>
      <vt:lpstr>Άδειες Χρήσης</vt:lpstr>
      <vt:lpstr>Χρηματοδότηση</vt:lpstr>
      <vt:lpstr>Σκοποί  ενότητας</vt:lpstr>
      <vt:lpstr>Κάθετη ή Διαστρωματική  ή Κοινού Μεγέθους Ανάλυση της ΙΝΤΕΑΛ ΗΛΕΚΤΡΟΝΙΚΗ  Κάθετη Ανάλυση Ισολογισμού </vt:lpstr>
      <vt:lpstr>Διαφάνεια 7</vt:lpstr>
      <vt:lpstr>Κάθετη ή Διαστρωματική  ή Κοινού Μεγέθους Ανάλυση</vt:lpstr>
      <vt:lpstr>Κάθετη ή Διαστρωματική  ή Κοινού Μεγέθους Ανάλυση</vt:lpstr>
      <vt:lpstr>Κάθετη ή Διαστρωματική  ή Κοινού Μεγέθους Ανάλυση</vt:lpstr>
      <vt:lpstr>Κάθετη ή Διαστρωματική  ή Κοινού Μεγέθους Ανάλυση</vt:lpstr>
      <vt:lpstr>Κάθετη ή Διαστρωματική  ή Κοινού Μεγέθους Ανάλυση</vt:lpstr>
      <vt:lpstr>Διαφάνεια 13</vt:lpstr>
      <vt:lpstr>Κάθετη ή Διαστρωματική  ή Κοινού Μεγέθους Ανάλυση Κατάστασης Αποτελεσμάτων Χρήσης </vt:lpstr>
      <vt:lpstr>Κάθετη ή Διαστρωματική  ή Κοινού Μεγέθους Ανάλυση Κατάστασης Αποτελεσμάτων Χρήσης </vt:lpstr>
      <vt:lpstr>Κάθετη ή Διαστρωματική  ή Κοινού Μεγέθους Ανάλυση Κατάστασης Αποτελεσμάτων Χρήσης </vt:lpstr>
      <vt:lpstr>Κάθετη ή Διαστρωματική  ή Κοινού Μεγέθους Ανάλυση Κατάστασης Αποτελεσμάτων Χρήσης </vt:lpstr>
      <vt:lpstr>Κάθετη ή Διαστρωματική  ή Κοινού Μεγέθους Ανάλυση  Διαχρονική εξέλιξη Καθαρού Περιθωρίου Κέρδους  και Πωλήσεων </vt:lpstr>
      <vt:lpstr>Βιβλιογραφία</vt:lpstr>
      <vt:lpstr>Βιβλιογραφία</vt:lpstr>
      <vt:lpstr>Βιβλιογραφία</vt:lpstr>
      <vt:lpstr>Σημείωμα Αναφοράς</vt:lpstr>
      <vt:lpstr>Σημείωμα Αδειοδότησης</vt:lpstr>
      <vt:lpstr>Διαφάνεια 24</vt:lpstr>
      <vt:lpstr>Διαφάνεια 25</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199</cp:revision>
  <dcterms:created xsi:type="dcterms:W3CDTF">2012-09-06T09:03:05Z</dcterms:created>
  <dcterms:modified xsi:type="dcterms:W3CDTF">2015-11-02T18:32:09Z</dcterms:modified>
</cp:coreProperties>
</file>