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9" r:id="rId3"/>
    <p:sldId id="257" r:id="rId4"/>
    <p:sldId id="259" r:id="rId5"/>
    <p:sldId id="307" r:id="rId6"/>
    <p:sldId id="306" r:id="rId7"/>
    <p:sldId id="308" r:id="rId8"/>
    <p:sldId id="309" r:id="rId9"/>
    <p:sldId id="310" r:id="rId10"/>
    <p:sldId id="311" r:id="rId11"/>
    <p:sldId id="312" r:id="rId12"/>
    <p:sldId id="290" r:id="rId13"/>
    <p:sldId id="295" r:id="rId14"/>
    <p:sldId id="305" r:id="rId15"/>
    <p:sldId id="292" r:id="rId16"/>
    <p:sldId id="293" r:id="rId17"/>
    <p:sldId id="280" r:id="rId18"/>
  </p:sldIdLst>
  <p:sldSz cx="9144000" cy="5715000" type="screen16x10"/>
  <p:notesSz cx="6858000" cy="9144000"/>
  <p:custDataLst>
    <p:tags r:id="rId2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60" d="100"/>
          <a:sy n="60" d="100"/>
        </p:scale>
        <p:origin x="-1776" y="-58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Γεωργική Χημεία </a:t>
            </a:r>
            <a:r>
              <a:rPr lang="el-GR" sz="1000" b="1" dirty="0" err="1" smtClean="0">
                <a:solidFill>
                  <a:schemeClr val="bg1"/>
                </a:solidFill>
              </a:rPr>
              <a:t>Αλκαλιμετρία</a:t>
            </a:r>
            <a:r>
              <a:rPr lang="el-GR" sz="1000" b="1" dirty="0" smtClean="0">
                <a:solidFill>
                  <a:schemeClr val="bg1"/>
                </a:solidFill>
              </a:rPr>
              <a:t> - Οξυμετρία</a:t>
            </a:r>
            <a:r>
              <a:rPr lang="el-GR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dlt.ncssm.edu/tiger/diagrams/acid-base/TitrationCurve-StrongAcid.gif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net.gr/com/276/%CE%A4%CE%B6%CE%B9%CF%8C%CE%BB%CE%B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Γεωργική 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l-GR" sz="2800" dirty="0" smtClean="0"/>
              <a:t>7:</a:t>
            </a:r>
            <a:r>
              <a:rPr lang="en-US" sz="2800" dirty="0" smtClean="0"/>
              <a:t> </a:t>
            </a:r>
            <a:r>
              <a:rPr lang="el-GR" sz="2800" b="1" dirty="0" err="1"/>
              <a:t>Αλκαλιμετρία</a:t>
            </a:r>
            <a:r>
              <a:rPr lang="el-GR" sz="2800" b="1" dirty="0"/>
              <a:t> - Οξυμετρία</a:t>
            </a:r>
            <a:endParaRPr lang="el-GR" sz="2800" dirty="0"/>
          </a:p>
          <a:p>
            <a:r>
              <a:rPr lang="el-GR" sz="2800" dirty="0" smtClean="0"/>
              <a:t>Γεώργιος </a:t>
            </a:r>
            <a:r>
              <a:rPr lang="el-GR" sz="2800" dirty="0" smtClean="0"/>
              <a:t>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097" name="Picture 1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12830" r="27921" b="56377"/>
          <a:stretch>
            <a:fillRect/>
          </a:stretch>
        </p:blipFill>
        <p:spPr bwMode="auto">
          <a:xfrm>
            <a:off x="2123728" y="914400"/>
            <a:ext cx="52959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5536" y="4748168"/>
            <a:ext cx="763284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Σχήμα 4</a:t>
            </a:r>
            <a:r>
              <a:rPr kumimoji="0" lang="el-GR" altLang="el-G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. Καμπύλη ογκομέτρησης HC</a:t>
            </a:r>
            <a:r>
              <a:rPr kumimoji="0" lang="en-US" altLang="el-G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l</a:t>
            </a:r>
            <a:r>
              <a:rPr kumimoji="0" lang="el-GR" altLang="el-G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με πρότυπο διάλυμα NaOH. </a:t>
            </a:r>
            <a:br>
              <a:rPr kumimoji="0" lang="el-GR" altLang="el-G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</a:br>
            <a:r>
              <a:rPr kumimoji="0" lang="el-GR" altLang="el-G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Α. 50 mL διαλύματος HC</a:t>
            </a:r>
            <a:r>
              <a:rPr kumimoji="0" lang="en-US" altLang="el-G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l</a:t>
            </a:r>
            <a:r>
              <a:rPr kumimoji="0" lang="el-GR" altLang="el-G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, 0.0500 Ν, με 0.1000 Ν ΝαΟΗ. </a:t>
            </a:r>
            <a:br>
              <a:rPr kumimoji="0" lang="el-GR" altLang="el-G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</a:br>
            <a:r>
              <a:rPr kumimoji="0" lang="el-GR" altLang="el-G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Β. 50 mL διαλύματος HC</a:t>
            </a:r>
            <a:r>
              <a:rPr kumimoji="0" lang="en-US" altLang="el-G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l</a:t>
            </a:r>
            <a:r>
              <a:rPr kumimoji="0" lang="el-GR" altLang="el-G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, 0.0005 Ν, με 0.001 Ν ΝαΟΗ.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00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121" name="Picture 1" descr="http://www.dlt.ncssm.edu/tiger/diagrams/acid-base/TitrationCurve-StrongAcid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6734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85692"/>
            <a:ext cx="8892480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                                            Όγκος προστιθέμενης βάσης </a:t>
            </a:r>
            <a:r>
              <a:rPr kumimoji="0" lang="en-US" altLang="el-G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NaOH</a:t>
            </a:r>
            <a:r>
              <a:rPr kumimoji="0" lang="el-GR" altLang="el-G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 (</a:t>
            </a:r>
            <a:r>
              <a:rPr kumimoji="0" lang="en-US" altLang="el-G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mL</a:t>
            </a:r>
            <a:r>
              <a:rPr kumimoji="0" lang="el-GR" altLang="el-G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)</a:t>
            </a:r>
            <a:endParaRPr kumimoji="0" lang="el-GR" alt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Σχήμα 5. Τιτλοδότηση ισχυρού οξέος από ισχυρή βάση. Εδώ η τιτλοδότηση γίνεται με τη βοήθεια </a:t>
            </a:r>
            <a:r>
              <a:rPr kumimoji="0" lang="en-US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pH</a:t>
            </a:r>
            <a:r>
              <a:rPr kumimoji="0" lang="el-GR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-μέτρου, οπότε μπορεί να υπάρξει μεγάλη ακρίβεια στον προσδιορισμό του ισοδύναμου σημείου (</a:t>
            </a:r>
            <a:r>
              <a:rPr kumimoji="0" lang="en-US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pH</a:t>
            </a:r>
            <a:r>
              <a:rPr kumimoji="0" lang="el-GR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= 7,0). Αντίθετα, αν χρησιμοποιηθούν δείκτες, θα προσδιοριστεί ως ισοδυναμία ένα σημείο όπου το </a:t>
            </a:r>
            <a:r>
              <a:rPr kumimoji="0" lang="en-US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pH</a:t>
            </a:r>
            <a:r>
              <a:rPr kumimoji="0" lang="el-GR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είναι περίπου 5 (αν οι δείκτης είναι το πράσινο της </a:t>
            </a:r>
            <a:r>
              <a:rPr kumimoji="0" lang="el-GR" altLang="el-GR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βρωμοκρεσόλης</a:t>
            </a:r>
            <a:r>
              <a:rPr kumimoji="0" lang="el-GR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) ή περίπου 9 (αν ο δείκτης είναι η </a:t>
            </a:r>
            <a:r>
              <a:rPr kumimoji="0" lang="el-GR" altLang="el-GR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φαινολοφθαλεΐνη</a:t>
            </a:r>
            <a:r>
              <a:rPr kumimoji="0" lang="el-GR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). </a:t>
            </a:r>
            <a:r>
              <a:rPr kumimoji="0" lang="el-GR" altLang="el-GR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Προσέξτε</a:t>
            </a:r>
            <a:r>
              <a:rPr kumimoji="0" lang="el-GR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τον πίνακα δεξιά όπου παραθέτονται για κάθε προσθήκη συγκεκριμένου όγκου βάσης (</a:t>
            </a:r>
            <a:r>
              <a:rPr kumimoji="0" lang="en-US" altLang="el-GR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NaOH</a:t>
            </a:r>
            <a:r>
              <a:rPr kumimoji="0" lang="el-GR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) οι αντίστοιχες τιμές </a:t>
            </a:r>
            <a:r>
              <a:rPr kumimoji="0" lang="en-US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pH</a:t>
            </a:r>
            <a:r>
              <a:rPr kumimoji="0" lang="el-GR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. </a:t>
            </a:r>
            <a:r>
              <a:rPr kumimoji="0" lang="el-GR" altLang="el-GR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Προσέξτε επίσης</a:t>
            </a:r>
            <a:r>
              <a:rPr kumimoji="0" lang="el-GR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πόσο ραγδαία μεταβάλλεται το </a:t>
            </a:r>
            <a:r>
              <a:rPr kumimoji="0" lang="en-US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pH</a:t>
            </a:r>
            <a:r>
              <a:rPr kumimoji="0" lang="el-GR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κοντά στο σημείο ισοδυναμίας (γιατί;). Πηγή</a:t>
            </a:r>
            <a:r>
              <a:rPr kumimoji="0" lang="en-GB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: </a:t>
            </a:r>
            <a:r>
              <a:rPr kumimoji="0" lang="en-US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Google, </a:t>
            </a:r>
            <a:r>
              <a:rPr kumimoji="0" lang="el-GR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με</a:t>
            </a:r>
            <a:r>
              <a:rPr kumimoji="0" lang="en-GB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</a:t>
            </a:r>
            <a:r>
              <a:rPr kumimoji="0" lang="el-GR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λέξεις</a:t>
            </a:r>
            <a:r>
              <a:rPr kumimoji="0" lang="en-GB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</a:t>
            </a:r>
            <a:r>
              <a:rPr kumimoji="0" lang="el-GR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κλειδιά</a:t>
            </a:r>
            <a:r>
              <a:rPr kumimoji="0" lang="en-GB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</a:t>
            </a:r>
            <a:r>
              <a:rPr kumimoji="0" lang="en-US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titration of acid by base, 9/12/13.</a:t>
            </a: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7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8952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/>
              <a:t>1. </a:t>
            </a:r>
            <a:r>
              <a:rPr lang="el-GR" sz="1400" dirty="0" err="1"/>
              <a:t>Ευστ</a:t>
            </a:r>
            <a:r>
              <a:rPr lang="el-GR" sz="1400" dirty="0"/>
              <a:t>. </a:t>
            </a:r>
            <a:r>
              <a:rPr lang="el-GR" sz="1400" dirty="0" err="1"/>
              <a:t>Ταμουτσίδη</a:t>
            </a:r>
            <a:r>
              <a:rPr lang="el-GR" sz="1400" dirty="0"/>
              <a:t>, </a:t>
            </a:r>
            <a:r>
              <a:rPr lang="el-GR" sz="1400" i="1" dirty="0"/>
              <a:t>Γεωργική Χημεία</a:t>
            </a:r>
            <a:r>
              <a:rPr lang="el-GR" sz="1400" dirty="0"/>
              <a:t>, έκδοση ίδιου, Β΄ έκδοση, 2008</a:t>
            </a:r>
          </a:p>
          <a:p>
            <a:pPr marL="0" indent="0">
              <a:buNone/>
            </a:pPr>
            <a:r>
              <a:rPr lang="el-GR" sz="1400" dirty="0"/>
              <a:t>2. Μ. </a:t>
            </a:r>
            <a:r>
              <a:rPr lang="el-GR" sz="1400" dirty="0" err="1"/>
              <a:t>Λάλια</a:t>
            </a:r>
            <a:r>
              <a:rPr lang="el-GR" sz="1400" dirty="0"/>
              <a:t> – </a:t>
            </a:r>
            <a:r>
              <a:rPr lang="el-GR" sz="1400" dirty="0" err="1"/>
              <a:t>Καντούρη</a:t>
            </a:r>
            <a:r>
              <a:rPr lang="el-GR" sz="1400" dirty="0"/>
              <a:t> και Στ. Παπαστεφάνου,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2</a:t>
            </a:r>
            <a:r>
              <a:rPr lang="el-GR" sz="1400" baseline="30000" dirty="0"/>
              <a:t>η</a:t>
            </a:r>
            <a:r>
              <a:rPr lang="el-GR" sz="1400" dirty="0"/>
              <a:t> έκδοση, Εκδόσεις Ζήτη, Θεσσαλονίκη, 2012</a:t>
            </a:r>
          </a:p>
          <a:p>
            <a:pPr marL="0" indent="0">
              <a:buNone/>
            </a:pPr>
            <a:r>
              <a:rPr lang="el-GR" sz="1400" dirty="0"/>
              <a:t>3. Κ.Δ. Ξένου και </a:t>
            </a:r>
            <a:r>
              <a:rPr lang="el-GR" sz="1400" dirty="0" err="1"/>
              <a:t>Ευγ</a:t>
            </a:r>
            <a:r>
              <a:rPr lang="el-GR" sz="1400" dirty="0"/>
              <a:t>. Ξένου,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Μακεδονικές Εκδόσεις, Θεσσαλονίκη, 2009</a:t>
            </a:r>
          </a:p>
          <a:p>
            <a:pPr marL="0" indent="0">
              <a:buNone/>
            </a:pPr>
            <a:r>
              <a:rPr lang="el-GR" sz="1400" dirty="0"/>
              <a:t>4. Ν. </a:t>
            </a:r>
            <a:r>
              <a:rPr lang="el-GR" sz="1400" dirty="0" err="1"/>
              <a:t>Λυδάκη</a:t>
            </a:r>
            <a:r>
              <a:rPr lang="el-GR" sz="1400" dirty="0"/>
              <a:t>-</a:t>
            </a:r>
            <a:r>
              <a:rPr lang="el-GR" sz="1400" dirty="0" err="1"/>
              <a:t>Σημαντήρη</a:t>
            </a:r>
            <a:r>
              <a:rPr lang="el-GR" sz="1400" dirty="0"/>
              <a:t>. </a:t>
            </a:r>
            <a:r>
              <a:rPr lang="el-GR" sz="1400" i="1" dirty="0"/>
              <a:t>Γενική χημεία και ενόργανη ανάλυση:</a:t>
            </a:r>
            <a:r>
              <a:rPr lang="el-GR" sz="1400" b="1" dirty="0"/>
              <a:t> </a:t>
            </a:r>
            <a:r>
              <a:rPr lang="el-GR" sz="1400" dirty="0"/>
              <a:t>Θέματα και εργαστηριακές ασκήσεις. Εκδόσεις </a:t>
            </a:r>
            <a:r>
              <a:rPr lang="el-GR" sz="1400" u="sng" dirty="0" err="1">
                <a:hlinkClick r:id="rId3"/>
              </a:rPr>
              <a:t>Τζιόλα</a:t>
            </a:r>
            <a:r>
              <a:rPr lang="el-GR" sz="1400" dirty="0"/>
              <a:t>, 2009, 408 σελ.</a:t>
            </a:r>
          </a:p>
          <a:p>
            <a:pPr marL="0" indent="0">
              <a:buNone/>
            </a:pPr>
            <a:r>
              <a:rPr lang="el-GR" sz="1400" dirty="0"/>
              <a:t>5. </a:t>
            </a:r>
            <a:r>
              <a:rPr lang="en-GB" sz="1400" dirty="0"/>
              <a:t>G</a:t>
            </a:r>
            <a:r>
              <a:rPr lang="el-GR" sz="1400" dirty="0"/>
              <a:t>. </a:t>
            </a:r>
            <a:r>
              <a:rPr lang="en-GB" sz="1400" dirty="0"/>
              <a:t>Nelson </a:t>
            </a:r>
            <a:r>
              <a:rPr lang="en-GB" sz="1400" dirty="0" err="1"/>
              <a:t>Eby</a:t>
            </a:r>
            <a:r>
              <a:rPr lang="el-GR" sz="1400" dirty="0"/>
              <a:t>, "</a:t>
            </a:r>
            <a:r>
              <a:rPr lang="en-GB" sz="1400" i="1" dirty="0"/>
              <a:t>Principles of Environmental Geochemistry</a:t>
            </a:r>
            <a:r>
              <a:rPr lang="el-GR" sz="1400" dirty="0"/>
              <a:t>", 2004, </a:t>
            </a:r>
            <a:r>
              <a:rPr lang="en-GB" sz="1400" dirty="0"/>
              <a:t>Thomson</a:t>
            </a:r>
            <a:r>
              <a:rPr lang="el-GR" sz="1400" dirty="0"/>
              <a:t>, </a:t>
            </a:r>
            <a:r>
              <a:rPr lang="en-GB" sz="1400" dirty="0"/>
              <a:t>Brooks</a:t>
            </a:r>
            <a:r>
              <a:rPr lang="el-GR" sz="1400" dirty="0"/>
              <a:t> / </a:t>
            </a:r>
            <a:r>
              <a:rPr lang="en-GB" sz="1400" dirty="0"/>
              <a:t>Cole</a:t>
            </a:r>
            <a:r>
              <a:rPr lang="el-GR" sz="1400" dirty="0"/>
              <a:t>, μετάφραση Νίκος </a:t>
            </a:r>
            <a:r>
              <a:rPr lang="el-GR" sz="1400" dirty="0" err="1"/>
              <a:t>Λυδάκης</a:t>
            </a:r>
            <a:r>
              <a:rPr lang="el-GR" sz="1400" dirty="0"/>
              <a:t>-</a:t>
            </a:r>
            <a:r>
              <a:rPr lang="el-GR" sz="1400" dirty="0" err="1"/>
              <a:t>Σημαντήρης</a:t>
            </a:r>
            <a:r>
              <a:rPr lang="el-GR" sz="1400" dirty="0"/>
              <a:t>, 2011, Εκδόσεις </a:t>
            </a:r>
            <a:r>
              <a:rPr lang="el-GR" sz="1400" dirty="0" err="1"/>
              <a:t>Κωσταράκη</a:t>
            </a:r>
            <a:r>
              <a:rPr lang="el-GR" sz="1400" dirty="0"/>
              <a:t>,</a:t>
            </a:r>
          </a:p>
          <a:p>
            <a:pPr marL="0" indent="0">
              <a:buNone/>
            </a:pPr>
            <a:r>
              <a:rPr lang="el-GR" sz="1400" dirty="0"/>
              <a:t>6</a:t>
            </a:r>
            <a:r>
              <a:rPr lang="en-US" sz="1400" dirty="0"/>
              <a:t>. J</a:t>
            </a:r>
            <a:r>
              <a:rPr lang="el-GR" sz="1400" dirty="0"/>
              <a:t>. </a:t>
            </a:r>
            <a:r>
              <a:rPr lang="en-US" sz="1400" dirty="0"/>
              <a:t>Clark</a:t>
            </a:r>
            <a:r>
              <a:rPr lang="el-GR" sz="1400" dirty="0"/>
              <a:t>, </a:t>
            </a:r>
            <a:r>
              <a:rPr lang="en-US" sz="1400" dirty="0"/>
              <a:t>R</a:t>
            </a:r>
            <a:r>
              <a:rPr lang="el-GR" sz="1400" dirty="0"/>
              <a:t>. </a:t>
            </a:r>
            <a:r>
              <a:rPr lang="en-US" sz="1400" dirty="0"/>
              <a:t>Switzer</a:t>
            </a:r>
            <a:r>
              <a:rPr lang="el-GR" sz="1400" dirty="0"/>
              <a:t>. </a:t>
            </a:r>
            <a:r>
              <a:rPr lang="el-GR" sz="1400" i="1" dirty="0"/>
              <a:t>Πειραματική Βιοχημεία</a:t>
            </a:r>
            <a:r>
              <a:rPr lang="el-GR" sz="1400" dirty="0"/>
              <a:t>. 2</a:t>
            </a:r>
            <a:r>
              <a:rPr lang="el-GR" sz="1400" baseline="30000" dirty="0"/>
              <a:t>η</a:t>
            </a:r>
            <a:r>
              <a:rPr lang="el-GR" sz="1400" dirty="0"/>
              <a:t> έκδοση. Πανεπιστημιακές Εκδόσεις Κρήτης, Ηράκλειο 2000. 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Γεωργική Χημεία.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http://eclass.teiep.gr/courses/DEMO118/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err="1"/>
              <a:t>Αλκαλιμετρία</a:t>
            </a:r>
            <a:r>
              <a:rPr lang="el-GR" b="1" dirty="0"/>
              <a:t> - Οξυμετρία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Γεωργική Χημεία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 smtClean="0"/>
              <a:t>7:</a:t>
            </a:r>
            <a:r>
              <a:rPr lang="en-US" sz="2800" dirty="0" smtClean="0"/>
              <a:t> </a:t>
            </a:r>
            <a:r>
              <a:rPr lang="el-GR" sz="2800" b="1" dirty="0" err="1"/>
              <a:t>Αλκαλιμετρία</a:t>
            </a:r>
            <a:r>
              <a:rPr lang="el-GR" sz="2800" b="1" dirty="0"/>
              <a:t> - </a:t>
            </a:r>
            <a:r>
              <a:rPr lang="el-GR" sz="2800" b="1" dirty="0" smtClean="0"/>
              <a:t>Οξυμετρία</a:t>
            </a:r>
            <a:endParaRPr lang="el-GR" sz="2800" dirty="0" smtClean="0"/>
          </a:p>
          <a:p>
            <a:pPr algn="l"/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Αντιδραστήρια-Σκεύη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l-GR" dirty="0"/>
              <a:t>Πρότυπο διάλυμα </a:t>
            </a:r>
            <a:r>
              <a:rPr lang="en-GB" dirty="0" err="1"/>
              <a:t>NaOH</a:t>
            </a:r>
            <a:r>
              <a:rPr lang="el-GR" dirty="0"/>
              <a:t> κανονικότητας 0,1000 Ν</a:t>
            </a:r>
          </a:p>
          <a:p>
            <a:pPr marL="514350" lvl="0" indent="-514350">
              <a:buFont typeface="+mj-lt"/>
              <a:buAutoNum type="arabicPeriod"/>
            </a:pPr>
            <a:r>
              <a:rPr lang="el-GR" dirty="0"/>
              <a:t>Διάλυμα </a:t>
            </a:r>
            <a:r>
              <a:rPr lang="el-GR" dirty="0" err="1"/>
              <a:t>φαινολοφθαλεΐνης</a:t>
            </a:r>
            <a:r>
              <a:rPr lang="el-GR" dirty="0"/>
              <a:t> συγκέντρωσης 0,5 % σε 50 % (</a:t>
            </a:r>
            <a:r>
              <a:rPr lang="en-US" dirty="0"/>
              <a:t>v</a:t>
            </a:r>
            <a:r>
              <a:rPr lang="el-GR" dirty="0"/>
              <a:t>/</a:t>
            </a:r>
            <a:r>
              <a:rPr lang="en-US" dirty="0"/>
              <a:t>v</a:t>
            </a:r>
            <a:r>
              <a:rPr lang="el-GR" dirty="0"/>
              <a:t>) αιθανόλη </a:t>
            </a:r>
          </a:p>
          <a:p>
            <a:pPr marL="514350" lvl="0" indent="-514350">
              <a:buFont typeface="+mj-lt"/>
              <a:buAutoNum type="arabicPeriod"/>
            </a:pPr>
            <a:r>
              <a:rPr lang="el-GR" dirty="0" err="1"/>
              <a:t>Προχοΐδα</a:t>
            </a:r>
            <a:r>
              <a:rPr lang="el-GR" dirty="0"/>
              <a:t> των </a:t>
            </a:r>
            <a:r>
              <a:rPr lang="en-GB" dirty="0"/>
              <a:t>50 mL</a:t>
            </a:r>
            <a:endParaRPr lang="el-GR" dirty="0"/>
          </a:p>
          <a:p>
            <a:pPr marL="514350" lvl="0" indent="-514350">
              <a:buFont typeface="+mj-lt"/>
              <a:buAutoNum type="arabicPeriod"/>
            </a:pPr>
            <a:r>
              <a:rPr lang="el-GR" dirty="0"/>
              <a:t>Κωνικές φιάλες των </a:t>
            </a:r>
            <a:r>
              <a:rPr lang="en-GB" dirty="0"/>
              <a:t>250 mL</a:t>
            </a:r>
            <a:endParaRPr lang="el-GR" dirty="0"/>
          </a:p>
          <a:p>
            <a:pPr marL="514350" lvl="0" indent="-514350">
              <a:buFont typeface="+mj-lt"/>
              <a:buAutoNum type="arabicPeriod"/>
            </a:pPr>
            <a:r>
              <a:rPr lang="el-GR" dirty="0"/>
              <a:t>Σιφώνιο των </a:t>
            </a:r>
            <a:r>
              <a:rPr lang="en-GB" dirty="0"/>
              <a:t>20 mL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58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Εκτέλεση προσδιορισμού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Σε κωνική φιάλη των 250 </a:t>
            </a:r>
            <a:r>
              <a:rPr lang="en-GB" dirty="0"/>
              <a:t>mL </a:t>
            </a:r>
            <a:r>
              <a:rPr lang="el-GR" dirty="0"/>
              <a:t>φέρονται 20 </a:t>
            </a:r>
            <a:r>
              <a:rPr lang="en-GB" dirty="0"/>
              <a:t>mL </a:t>
            </a:r>
            <a:r>
              <a:rPr lang="el-GR" dirty="0"/>
              <a:t>του αγνώστου διαλύματος, 30 </a:t>
            </a:r>
            <a:r>
              <a:rPr lang="en-GB" dirty="0"/>
              <a:t>mL </a:t>
            </a:r>
            <a:r>
              <a:rPr lang="el-GR" dirty="0" err="1"/>
              <a:t>απεσταγμένου</a:t>
            </a:r>
            <a:r>
              <a:rPr lang="el-GR" dirty="0"/>
              <a:t> νερού και 3-4 σταγόνες δείκτη </a:t>
            </a:r>
            <a:r>
              <a:rPr lang="el-GR" dirty="0" err="1"/>
              <a:t>φαινολοφθαλεΐνης</a:t>
            </a:r>
            <a:r>
              <a:rPr lang="el-GR" dirty="0"/>
              <a:t> και το μίγμα </a:t>
            </a:r>
            <a:r>
              <a:rPr lang="el-GR" dirty="0" err="1"/>
              <a:t>ογκομετρείται</a:t>
            </a:r>
            <a:r>
              <a:rPr lang="el-GR" dirty="0"/>
              <a:t> με πρότυπο διάλυμα </a:t>
            </a:r>
            <a:r>
              <a:rPr lang="en-GB" dirty="0" err="1"/>
              <a:t>NaOH</a:t>
            </a:r>
            <a:r>
              <a:rPr lang="el-GR" dirty="0"/>
              <a:t>, το οποίο βρίσκεται ήδη στη </a:t>
            </a:r>
            <a:r>
              <a:rPr lang="el-GR" dirty="0" err="1"/>
              <a:t>προχοΐδα</a:t>
            </a:r>
            <a:r>
              <a:rPr lang="el-GR" dirty="0"/>
              <a:t> με προσθήκη </a:t>
            </a:r>
            <a:r>
              <a:rPr lang="el-GR" i="1" dirty="0"/>
              <a:t>στάγδην</a:t>
            </a:r>
            <a:r>
              <a:rPr lang="el-GR" dirty="0"/>
              <a:t> (σταγόνα-</a:t>
            </a:r>
            <a:r>
              <a:rPr lang="el-GR" dirty="0" err="1"/>
              <a:t>σταγόν</a:t>
            </a:r>
            <a:r>
              <a:rPr lang="el-GR" dirty="0"/>
              <a:t>α), μέχρι το διάλυμα να πάρει ρόδινο χρώμα. </a:t>
            </a:r>
            <a:r>
              <a:rPr lang="el-GR" i="1" dirty="0"/>
              <a:t>Η ανάλυση επαναλαμβάνεται ακόμη δύο φορές</a:t>
            </a:r>
            <a:r>
              <a:rPr lang="el-GR" i="1" dirty="0" smtClean="0"/>
              <a:t>.</a:t>
            </a:r>
            <a:endParaRPr lang="el-GR" dirty="0"/>
          </a:p>
          <a:p>
            <a:r>
              <a:rPr lang="el-GR" dirty="0"/>
              <a:t>Θα πρέπει στη συνέχεια να υπολογιστούν οι τιμές της κανονικότητας (με βάση τη σχέση </a:t>
            </a:r>
            <a:r>
              <a:rPr lang="en-GB" b="1" u="sng" dirty="0"/>
              <a:t>N</a:t>
            </a:r>
            <a:r>
              <a:rPr lang="el-GR" b="1" u="sng" baseline="-25000" dirty="0"/>
              <a:t>1</a:t>
            </a:r>
            <a:r>
              <a:rPr lang="en-GB" b="1" u="sng" dirty="0"/>
              <a:t>V</a:t>
            </a:r>
            <a:r>
              <a:rPr lang="el-GR" b="1" u="sng" baseline="-25000" dirty="0"/>
              <a:t>1 </a:t>
            </a:r>
            <a:r>
              <a:rPr lang="el-GR" b="1" u="sng" dirty="0"/>
              <a:t>= </a:t>
            </a:r>
            <a:r>
              <a:rPr lang="en-GB" b="1" u="sng" dirty="0"/>
              <a:t>N</a:t>
            </a:r>
            <a:r>
              <a:rPr lang="el-GR" b="1" u="sng" baseline="-25000" dirty="0"/>
              <a:t>2</a:t>
            </a:r>
            <a:r>
              <a:rPr lang="en-GB" b="1" u="sng" dirty="0"/>
              <a:t>V</a:t>
            </a:r>
            <a:r>
              <a:rPr lang="el-GR" b="1" u="sng" baseline="-25000" dirty="0"/>
              <a:t>2</a:t>
            </a:r>
            <a:r>
              <a:rPr lang="el-GR" u="sng" dirty="0"/>
              <a:t>) και να εξαχθεί ο μέσος όρος των τιμών</a:t>
            </a:r>
            <a:r>
              <a:rPr lang="el-GR" dirty="0"/>
              <a:t> αυτών. Θυμηθείτε ότι αυτός ο τύπος έχει πολύ γενική εφαρμογή (εξουδετερώσεις, όπως εδώ, αραιώσεις, ισοδυναμίες κλπ). Λέει απλά ότι η αρχική ποσότητα μιας ένωσης ισούται με τη τελική ποσότητα (π.χ. αραίωση της ένωσης) ή ότι οι δύο ενώσεις που </a:t>
            </a:r>
            <a:r>
              <a:rPr lang="el-GR" dirty="0" err="1"/>
              <a:t>αλληλο</a:t>
            </a:r>
            <a:r>
              <a:rPr lang="el-GR" dirty="0"/>
              <a:t>-εξουδετερώνονται είναι ισοδύναμες (όπως σε οξυμετρία και </a:t>
            </a:r>
            <a:r>
              <a:rPr lang="el-GR" dirty="0" err="1"/>
              <a:t>αλκαλιμετρία</a:t>
            </a:r>
            <a:r>
              <a:rPr lang="el-GR" dirty="0"/>
              <a:t>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731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697260"/>
            <a:ext cx="22288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54422"/>
            <a:ext cx="1790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  </a:t>
            </a:r>
            <a:r>
              <a:rPr kumimoji="0" lang="en-US" altLang="el-G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</a:t>
            </a:r>
            <a:endParaRPr kumimoji="0" lang="en-US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76274" y="4755495"/>
            <a:ext cx="846772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Σχήμα 1</a:t>
            </a:r>
            <a:r>
              <a:rPr kumimoji="0" lang="el-GR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. </a:t>
            </a:r>
            <a:r>
              <a:rPr kumimoji="0" lang="en-US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a</a:t>
            </a:r>
            <a:r>
              <a:rPr kumimoji="0" lang="el-GR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. Διάφοροι τύποι </a:t>
            </a:r>
            <a:r>
              <a:rPr kumimoji="0" lang="el-GR" altLang="el-GR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προχοΐδων</a:t>
            </a:r>
            <a:r>
              <a:rPr kumimoji="0" lang="el-GR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. b: Σύνδεση </a:t>
            </a:r>
            <a:r>
              <a:rPr kumimoji="0" lang="el-GR" altLang="el-GR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προχοΐδων</a:t>
            </a:r>
            <a:r>
              <a:rPr kumimoji="0" lang="el-GR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με φιάλες που περιέχουν πρότυπο διάλυμα.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17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1"/>
          <a:stretch>
            <a:fillRect/>
          </a:stretch>
        </p:blipFill>
        <p:spPr bwMode="auto">
          <a:xfrm>
            <a:off x="1691680" y="681236"/>
            <a:ext cx="3810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2256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Σχήμα 2</a:t>
            </a:r>
            <a:r>
              <a:rPr kumimoji="0" lang="el-GR" altLang="el-G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. Ορθός χειρισμός της στρόφιγγας της προχοΐδας και της κωνικής φιάλης κατά την ογκομέτρηση.</a:t>
            </a:r>
            <a:endParaRPr kumimoji="0" lang="el-GR" altLang="el-G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8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61"/>
          <a:stretch>
            <a:fillRect/>
          </a:stretch>
        </p:blipFill>
        <p:spPr bwMode="auto">
          <a:xfrm>
            <a:off x="2195736" y="1666875"/>
            <a:ext cx="29718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7768" y="4009628"/>
            <a:ext cx="87484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Σχήμα 3</a:t>
            </a:r>
            <a:r>
              <a:rPr kumimoji="0" lang="el-GR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. Ανάγνωση </a:t>
            </a:r>
            <a:r>
              <a:rPr kumimoji="0" lang="el-GR" altLang="el-GR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προχοΐδας</a:t>
            </a:r>
            <a:r>
              <a:rPr kumimoji="0" lang="el-GR" altLang="el-G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. Το μάτι πρέπει να βρίσκεται σε ευθεία σε σχέση με το κάτω μέρος του μηνίσκου (για άχρωμα διαλύματα) ή σε σχέση με το πάνω μέρος του (για έγχρωμα διαλύματα). 1: χαμηλή ανάγνωση, 2: ορθή ανάγνωση, 3: υψηλή ανάγνωση.</a:t>
            </a:r>
            <a:endParaRPr kumimoji="0" lang="el-GR" alt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63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1309</TotalTime>
  <Words>885</Words>
  <Application>Microsoft Office PowerPoint</Application>
  <PresentationFormat>Προβολή στην οθόνη (16:10)</PresentationFormat>
  <Paragraphs>85</Paragraphs>
  <Slides>17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Γεωργική Χημεία</vt:lpstr>
      <vt:lpstr>Παρουσίαση του PowerPoint</vt:lpstr>
      <vt:lpstr>Άδειες Χρήσης</vt:lpstr>
      <vt:lpstr>Χρηματοδότηση</vt:lpstr>
      <vt:lpstr>Αντιδραστήρια-Σκεύη</vt:lpstr>
      <vt:lpstr>Εκτέλεση προσδιορισμού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173</cp:revision>
  <dcterms:created xsi:type="dcterms:W3CDTF">2012-09-06T09:03:05Z</dcterms:created>
  <dcterms:modified xsi:type="dcterms:W3CDTF">2015-11-22T17:06:47Z</dcterms:modified>
</cp:coreProperties>
</file>