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307" r:id="rId6"/>
    <p:sldId id="306" r:id="rId7"/>
    <p:sldId id="308" r:id="rId8"/>
    <p:sldId id="309" r:id="rId9"/>
    <p:sldId id="310" r:id="rId10"/>
    <p:sldId id="311" r:id="rId11"/>
    <p:sldId id="312" r:id="rId12"/>
    <p:sldId id="290" r:id="rId13"/>
    <p:sldId id="295" r:id="rId14"/>
    <p:sldId id="305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</a:t>
            </a:r>
            <a:r>
              <a:rPr lang="el-GR" sz="1000" b="1" dirty="0" err="1" smtClean="0">
                <a:solidFill>
                  <a:schemeClr val="bg1"/>
                </a:solidFill>
              </a:rPr>
              <a:t>Αλκαλιμετρία</a:t>
            </a:r>
            <a:r>
              <a:rPr lang="el-GR" sz="1000" b="1" dirty="0" smtClean="0">
                <a:solidFill>
                  <a:schemeClr val="bg1"/>
                </a:solidFill>
              </a:rPr>
              <a:t> - Οξυμετρία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://www.dlt.ncssm.edu/tiger/diagrams/acid-base/TitrationCurve-StrongAcid.gif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com/276/%CE%A4%CE%B6%CE%B9%CF%8C%CE%BB%CE%B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7:</a:t>
            </a:r>
            <a:r>
              <a:rPr lang="en-US" sz="2800" dirty="0" smtClean="0"/>
              <a:t> </a:t>
            </a:r>
            <a:r>
              <a:rPr lang="el-GR" sz="2800" b="1" dirty="0" err="1"/>
              <a:t>Αλκαλιμετρία</a:t>
            </a:r>
            <a:r>
              <a:rPr lang="el-GR" sz="2800" b="1" dirty="0"/>
              <a:t> - Οξυμετρία</a:t>
            </a:r>
            <a:endParaRPr lang="el-GR" sz="2800" dirty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4097" name="Picture 1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0" t="12830" r="27921" b="56377"/>
          <a:stretch>
            <a:fillRect/>
          </a:stretch>
        </p:blipFill>
        <p:spPr bwMode="auto">
          <a:xfrm>
            <a:off x="2123728" y="914400"/>
            <a:ext cx="5295900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5536" y="4748168"/>
            <a:ext cx="763284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Σχήμα 4</a:t>
            </a: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Καμπύλη ογκομέτρησης HC</a:t>
            </a:r>
            <a:r>
              <a:rPr kumimoji="0" lang="en-US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l</a:t>
            </a: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με πρότυπο διάλυμα NaOH. </a:t>
            </a:r>
            <a:b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</a:b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Α. 50 mL διαλύματος HC</a:t>
            </a:r>
            <a:r>
              <a:rPr kumimoji="0" lang="en-US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l</a:t>
            </a: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, 0.0500 Ν, με 0.1000 Ν ΝαΟΗ. </a:t>
            </a:r>
            <a:b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</a:b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Β. 50 mL διαλύματος HC</a:t>
            </a:r>
            <a:r>
              <a:rPr kumimoji="0" lang="en-US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l</a:t>
            </a: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, 0.0005 Ν, με 0.001 Ν ΝαΟΗ.</a:t>
            </a:r>
            <a:endParaRPr kumimoji="0" lang="el-GR" alt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70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5121" name="Picture 1" descr="http://www.dlt.ncssm.edu/tiger/diagrams/acid-base/TitrationCurve-StrongAcid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6734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85692"/>
            <a:ext cx="8892480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icrosoft Sans Serif" pitchFamily="34" charset="0"/>
                <a:cs typeface="Arial" pitchFamily="34" charset="0"/>
              </a:rPr>
              <a:t>                                            Όγκος προστιθέμενης βάσης </a:t>
            </a:r>
            <a:r>
              <a:rPr kumimoji="0" lang="en-US" altLang="el-G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icrosoft Sans Serif" pitchFamily="34" charset="0"/>
                <a:cs typeface="Arial" pitchFamily="34" charset="0"/>
              </a:rPr>
              <a:t>NaOH</a:t>
            </a: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icrosoft Sans Serif" pitchFamily="34" charset="0"/>
                <a:cs typeface="Arial" pitchFamily="34" charset="0"/>
              </a:rPr>
              <a:t> (</a:t>
            </a:r>
            <a:r>
              <a:rPr kumimoji="0" lang="en-US" altLang="el-G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icrosoft Sans Serif" pitchFamily="34" charset="0"/>
                <a:cs typeface="Arial" pitchFamily="34" charset="0"/>
              </a:rPr>
              <a:t>mL</a:t>
            </a:r>
            <a:r>
              <a:rPr kumimoji="0" lang="el-GR" altLang="el-G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icrosoft Sans Serif" pitchFamily="34" charset="0"/>
                <a:cs typeface="Arial" pitchFamily="34" charset="0"/>
              </a:rPr>
              <a:t>)</a:t>
            </a:r>
            <a:endParaRPr kumimoji="0" lang="el-GR" alt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Σχήμα 5. Τιτλοδότηση ισχυρού οξέος από ισχυρή βάση. Εδώ η τιτλοδότηση γίνεται με τη βοήθεια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pH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-μέτρου, οπότε μπορεί να υπάρξει μεγάλη ακρίβεια στον προσδιορισμό του ισοδύναμου σημείου (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pH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= 7,0). Αντίθετα, αν χρησιμοποιηθούν δείκτες, θα προσδιοριστεί ως ισοδυναμία ένα σημείο όπου το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pH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είναι περίπου 5 (αν οι δείκτης είναι το πράσινο της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βρωμοκρεσόλης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) ή περίπου 9 (αν ο δείκτης είναι η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φαινολοφθαλεΐνη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). 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Προσέξτε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τον πίνακα δεξιά όπου παραθέτονται για κάθε προσθήκη συγκεκριμένου όγκου βάσης (</a:t>
            </a:r>
            <a:r>
              <a:rPr kumimoji="0" lang="en-US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NaOH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) οι αντίστοιχες τιμές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pH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</a:t>
            </a:r>
            <a:r>
              <a:rPr kumimoji="0" lang="el-GR" altLang="el-GR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Προσέξτε επίσης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πόσο ραγδαία μεταβάλλεται το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pH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κοντά στο σημείο ισοδυναμίας (γιατί;). Πηγή</a:t>
            </a:r>
            <a:r>
              <a:rPr kumimoji="0" lang="en-GB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: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Google, 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με</a:t>
            </a:r>
            <a:r>
              <a:rPr kumimoji="0" lang="en-GB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λέξεις</a:t>
            </a:r>
            <a:r>
              <a:rPr kumimoji="0" lang="en-GB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κλειδιά</a:t>
            </a:r>
            <a:r>
              <a:rPr kumimoji="0" lang="en-GB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titration of acid by base, 9/12/13.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274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8952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1.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dirty="0" err="1"/>
              <a:t>Ταμουτσίδη</a:t>
            </a:r>
            <a:r>
              <a:rPr lang="el-GR" sz="1400" dirty="0"/>
              <a:t>, </a:t>
            </a:r>
            <a:r>
              <a:rPr lang="el-GR" sz="1400" i="1" dirty="0"/>
              <a:t>Γεωργική Χημεία</a:t>
            </a:r>
            <a:r>
              <a:rPr lang="el-GR" sz="1400" dirty="0"/>
              <a:t>, έκδοση ίδιου, Β΄ έκδοση, 2008</a:t>
            </a:r>
          </a:p>
          <a:p>
            <a:pPr marL="0" indent="0">
              <a:buNone/>
            </a:pPr>
            <a:r>
              <a:rPr lang="el-GR" sz="1400" dirty="0"/>
              <a:t>2. Μ. </a:t>
            </a:r>
            <a:r>
              <a:rPr lang="el-GR" sz="1400" dirty="0" err="1"/>
              <a:t>Λάλια</a:t>
            </a:r>
            <a:r>
              <a:rPr lang="el-GR" sz="1400" dirty="0"/>
              <a:t> – </a:t>
            </a:r>
            <a:r>
              <a:rPr lang="el-GR" sz="1400" dirty="0" err="1"/>
              <a:t>Καντούρη</a:t>
            </a:r>
            <a:r>
              <a:rPr lang="el-GR" sz="1400" dirty="0"/>
              <a:t> και Στ. Παπαστεφάνου,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2</a:t>
            </a:r>
            <a:r>
              <a:rPr lang="el-GR" sz="1400" baseline="30000" dirty="0"/>
              <a:t>η</a:t>
            </a:r>
            <a:r>
              <a:rPr lang="el-GR" sz="1400" dirty="0"/>
              <a:t> έκδοση, Εκδόσεις Ζήτη, Θεσσαλονίκη, 2012</a:t>
            </a:r>
          </a:p>
          <a:p>
            <a:pPr marL="0" indent="0">
              <a:buNone/>
            </a:pPr>
            <a:r>
              <a:rPr lang="el-GR" sz="1400" dirty="0"/>
              <a:t>3. Κ.Δ. Ξένου και </a:t>
            </a:r>
            <a:r>
              <a:rPr lang="el-GR" sz="1400" dirty="0" err="1"/>
              <a:t>Ευγ</a:t>
            </a:r>
            <a:r>
              <a:rPr lang="el-GR" sz="1400" dirty="0"/>
              <a:t>. Ξένου,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Θεσσαλονίκη, 2009</a:t>
            </a:r>
          </a:p>
          <a:p>
            <a:pPr marL="0" indent="0">
              <a:buNone/>
            </a:pPr>
            <a:r>
              <a:rPr lang="el-GR" sz="1400" dirty="0"/>
              <a:t>4. Ν. </a:t>
            </a:r>
            <a:r>
              <a:rPr lang="el-GR" sz="1400" dirty="0" err="1"/>
              <a:t>Λυδάκη</a:t>
            </a:r>
            <a:r>
              <a:rPr lang="el-GR" sz="1400" dirty="0"/>
              <a:t>-</a:t>
            </a:r>
            <a:r>
              <a:rPr lang="el-GR" sz="1400" dirty="0" err="1"/>
              <a:t>Σημαντήρη</a:t>
            </a:r>
            <a:r>
              <a:rPr lang="el-GR" sz="1400" dirty="0"/>
              <a:t>. </a:t>
            </a:r>
            <a:r>
              <a:rPr lang="el-GR" sz="1400" i="1" dirty="0"/>
              <a:t>Γενική χημεία και ενόργανη ανάλυση:</a:t>
            </a:r>
            <a:r>
              <a:rPr lang="el-GR" sz="1400" b="1" dirty="0"/>
              <a:t> </a:t>
            </a:r>
            <a:r>
              <a:rPr lang="el-GR" sz="1400" dirty="0"/>
              <a:t>Θέματα και εργαστηριακές ασκήσεις. Εκδόσεις </a:t>
            </a:r>
            <a:r>
              <a:rPr lang="el-GR" sz="1400" u="sng" dirty="0" err="1">
                <a:hlinkClick r:id="rId3"/>
              </a:rPr>
              <a:t>Τζιόλα</a:t>
            </a:r>
            <a:r>
              <a:rPr lang="el-GR" sz="1400" dirty="0"/>
              <a:t>, 2009, 408 σελ.</a:t>
            </a:r>
          </a:p>
          <a:p>
            <a:pPr marL="0" indent="0">
              <a:buNone/>
            </a:pPr>
            <a:r>
              <a:rPr lang="el-GR" sz="1400" dirty="0"/>
              <a:t>5. </a:t>
            </a:r>
            <a:r>
              <a:rPr lang="en-GB" sz="1400" dirty="0"/>
              <a:t>G</a:t>
            </a:r>
            <a:r>
              <a:rPr lang="el-GR" sz="1400" dirty="0"/>
              <a:t>. </a:t>
            </a:r>
            <a:r>
              <a:rPr lang="en-GB" sz="1400" dirty="0"/>
              <a:t>Nelson </a:t>
            </a:r>
            <a:r>
              <a:rPr lang="en-GB" sz="1400" dirty="0" err="1"/>
              <a:t>Eby</a:t>
            </a:r>
            <a:r>
              <a:rPr lang="el-GR" sz="1400" dirty="0"/>
              <a:t>, "</a:t>
            </a:r>
            <a:r>
              <a:rPr lang="en-GB" sz="1400" i="1" dirty="0"/>
              <a:t>Principles of Environmental Geochemistry</a:t>
            </a:r>
            <a:r>
              <a:rPr lang="el-GR" sz="1400" dirty="0"/>
              <a:t>", 2004, </a:t>
            </a:r>
            <a:r>
              <a:rPr lang="en-GB" sz="1400" dirty="0"/>
              <a:t>Thomson</a:t>
            </a:r>
            <a:r>
              <a:rPr lang="el-GR" sz="1400" dirty="0"/>
              <a:t>, </a:t>
            </a:r>
            <a:r>
              <a:rPr lang="en-GB" sz="1400" dirty="0"/>
              <a:t>Brooks</a:t>
            </a:r>
            <a:r>
              <a:rPr lang="el-GR" sz="1400" dirty="0"/>
              <a:t> / </a:t>
            </a:r>
            <a:r>
              <a:rPr lang="en-GB" sz="1400" dirty="0"/>
              <a:t>Cole</a:t>
            </a:r>
            <a:r>
              <a:rPr lang="el-GR" sz="1400" dirty="0"/>
              <a:t>, μετάφραση Νίκος </a:t>
            </a:r>
            <a:r>
              <a:rPr lang="el-GR" sz="1400" dirty="0" err="1"/>
              <a:t>Λυδάκης</a:t>
            </a:r>
            <a:r>
              <a:rPr lang="el-GR" sz="1400" dirty="0"/>
              <a:t>-</a:t>
            </a:r>
            <a:r>
              <a:rPr lang="el-GR" sz="1400" dirty="0" err="1"/>
              <a:t>Σημαντήρης</a:t>
            </a:r>
            <a:r>
              <a:rPr lang="el-GR" sz="1400" dirty="0"/>
              <a:t>, 2011, Εκδόσεις </a:t>
            </a:r>
            <a:r>
              <a:rPr lang="el-GR" sz="1400" dirty="0" err="1"/>
              <a:t>Κωσταράκη</a:t>
            </a:r>
            <a:r>
              <a:rPr lang="el-GR" sz="1400" dirty="0"/>
              <a:t>,</a:t>
            </a:r>
          </a:p>
          <a:p>
            <a:pPr marL="0" indent="0">
              <a:buNone/>
            </a:pPr>
            <a:r>
              <a:rPr lang="el-GR" sz="1400" dirty="0"/>
              <a:t>6</a:t>
            </a:r>
            <a:r>
              <a:rPr lang="en-US" sz="1400" dirty="0"/>
              <a:t>. J</a:t>
            </a:r>
            <a:r>
              <a:rPr lang="el-GR" sz="1400" dirty="0"/>
              <a:t>. </a:t>
            </a:r>
            <a:r>
              <a:rPr lang="en-US" sz="1400" dirty="0"/>
              <a:t>Clark</a:t>
            </a:r>
            <a:r>
              <a:rPr lang="el-GR" sz="1400" dirty="0"/>
              <a:t>, </a:t>
            </a:r>
            <a:r>
              <a:rPr lang="en-US" sz="1400" dirty="0"/>
              <a:t>R</a:t>
            </a:r>
            <a:r>
              <a:rPr lang="el-GR" sz="1400" dirty="0"/>
              <a:t>. </a:t>
            </a:r>
            <a:r>
              <a:rPr lang="en-US" sz="1400" dirty="0"/>
              <a:t>Switzer</a:t>
            </a:r>
            <a:r>
              <a:rPr lang="el-GR" sz="1400" dirty="0"/>
              <a:t>. </a:t>
            </a:r>
            <a:r>
              <a:rPr lang="el-GR" sz="1400" i="1" dirty="0"/>
              <a:t>Πειραματική Βιοχημεία</a:t>
            </a:r>
            <a:r>
              <a:rPr lang="el-GR" sz="1400" dirty="0"/>
              <a:t>. 2</a:t>
            </a:r>
            <a:r>
              <a:rPr lang="el-GR" sz="1400" baseline="30000" dirty="0"/>
              <a:t>η</a:t>
            </a:r>
            <a:r>
              <a:rPr lang="el-GR" sz="1400" dirty="0"/>
              <a:t> έκδοση. Πανεπιστημιακές Εκδόσεις Κρήτης, Ηράκλειο 2000.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err="1"/>
              <a:t>Αλκαλιμετρία</a:t>
            </a:r>
            <a:r>
              <a:rPr lang="el-GR" b="1" dirty="0"/>
              <a:t> - Οξυμετρία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7:</a:t>
            </a:r>
            <a:r>
              <a:rPr lang="en-US" sz="2800" dirty="0" smtClean="0"/>
              <a:t> </a:t>
            </a:r>
            <a:r>
              <a:rPr lang="el-GR" sz="2800" b="1" dirty="0" err="1"/>
              <a:t>Αλκαλιμετρία</a:t>
            </a:r>
            <a:r>
              <a:rPr lang="el-GR" sz="2800" b="1" dirty="0"/>
              <a:t> - </a:t>
            </a:r>
            <a:r>
              <a:rPr lang="el-GR" sz="2800" b="1" dirty="0" smtClean="0"/>
              <a:t>Οξυμετρία</a:t>
            </a:r>
            <a:endParaRPr lang="el-GR" sz="2800" dirty="0" smtClean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Αντιδραστήρια-Σκεύη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l-GR" dirty="0"/>
              <a:t>Πρότυπο διάλυμα </a:t>
            </a:r>
            <a:r>
              <a:rPr lang="en-GB" dirty="0" err="1"/>
              <a:t>NaOH</a:t>
            </a:r>
            <a:r>
              <a:rPr lang="el-GR" dirty="0"/>
              <a:t> κανονικότητας 0,1000 Ν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Διάλυμα </a:t>
            </a:r>
            <a:r>
              <a:rPr lang="el-GR" dirty="0" err="1"/>
              <a:t>φαινολοφθαλεΐνης</a:t>
            </a:r>
            <a:r>
              <a:rPr lang="el-GR" dirty="0"/>
              <a:t> συγκέντρωσης 0,5 % σε 50 % (</a:t>
            </a:r>
            <a:r>
              <a:rPr lang="en-US" dirty="0"/>
              <a:t>v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 αιθανόλη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 err="1"/>
              <a:t>Προχοΐδα</a:t>
            </a:r>
            <a:r>
              <a:rPr lang="el-GR" dirty="0"/>
              <a:t> των </a:t>
            </a:r>
            <a:r>
              <a:rPr lang="en-GB" dirty="0"/>
              <a:t>50 mL</a:t>
            </a:r>
            <a:endParaRPr lang="el-GR" dirty="0"/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Κωνικές φιάλες των </a:t>
            </a:r>
            <a:r>
              <a:rPr lang="en-GB" dirty="0"/>
              <a:t>250 mL</a:t>
            </a:r>
            <a:endParaRPr lang="el-GR" dirty="0"/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Σιφώνιο των </a:t>
            </a:r>
            <a:r>
              <a:rPr lang="en-GB" dirty="0"/>
              <a:t>20 mL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587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προσδιορισμού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Σε κωνική φιάλη των 250 </a:t>
            </a:r>
            <a:r>
              <a:rPr lang="en-GB" dirty="0"/>
              <a:t>mL </a:t>
            </a:r>
            <a:r>
              <a:rPr lang="el-GR" dirty="0"/>
              <a:t>φέρονται 20 </a:t>
            </a:r>
            <a:r>
              <a:rPr lang="en-GB" dirty="0"/>
              <a:t>mL </a:t>
            </a:r>
            <a:r>
              <a:rPr lang="el-GR" dirty="0"/>
              <a:t>του αγνώστου διαλύματος, 30 </a:t>
            </a:r>
            <a:r>
              <a:rPr lang="en-GB" dirty="0"/>
              <a:t>mL </a:t>
            </a:r>
            <a:r>
              <a:rPr lang="el-GR" dirty="0" err="1"/>
              <a:t>απεσταγμένου</a:t>
            </a:r>
            <a:r>
              <a:rPr lang="el-GR" dirty="0"/>
              <a:t> νερού και 3-4 σταγόνες δείκτη </a:t>
            </a:r>
            <a:r>
              <a:rPr lang="el-GR" dirty="0" err="1"/>
              <a:t>φαινολοφθαλεΐνης</a:t>
            </a:r>
            <a:r>
              <a:rPr lang="el-GR" dirty="0"/>
              <a:t> και το μίγμα </a:t>
            </a:r>
            <a:r>
              <a:rPr lang="el-GR" dirty="0" err="1"/>
              <a:t>ογκομετρείται</a:t>
            </a:r>
            <a:r>
              <a:rPr lang="el-GR" dirty="0"/>
              <a:t> με πρότυπο διάλυμα </a:t>
            </a:r>
            <a:r>
              <a:rPr lang="en-GB" dirty="0" err="1"/>
              <a:t>NaOH</a:t>
            </a:r>
            <a:r>
              <a:rPr lang="el-GR" dirty="0"/>
              <a:t>, το οποίο βρίσκεται ήδη στη </a:t>
            </a:r>
            <a:r>
              <a:rPr lang="el-GR" dirty="0" err="1"/>
              <a:t>προχοΐδα</a:t>
            </a:r>
            <a:r>
              <a:rPr lang="el-GR" dirty="0"/>
              <a:t> με προσθήκη </a:t>
            </a:r>
            <a:r>
              <a:rPr lang="el-GR" i="1" dirty="0"/>
              <a:t>στάγδην</a:t>
            </a:r>
            <a:r>
              <a:rPr lang="el-GR" dirty="0"/>
              <a:t> (σταγόνα-</a:t>
            </a:r>
            <a:r>
              <a:rPr lang="el-GR" dirty="0" err="1"/>
              <a:t>σταγόν</a:t>
            </a:r>
            <a:r>
              <a:rPr lang="el-GR" dirty="0"/>
              <a:t>α), μέχρι το διάλυμα να πάρει ρόδινο χρώμα. </a:t>
            </a:r>
            <a:r>
              <a:rPr lang="el-GR" i="1" dirty="0"/>
              <a:t>Η ανάλυση επαναλαμβάνεται ακόμη δύο φορές</a:t>
            </a:r>
            <a:r>
              <a:rPr lang="el-GR" i="1" dirty="0" smtClean="0"/>
              <a:t>.</a:t>
            </a:r>
            <a:endParaRPr lang="el-GR" dirty="0"/>
          </a:p>
          <a:p>
            <a:r>
              <a:rPr lang="el-GR" dirty="0"/>
              <a:t>Θα πρέπει στη συνέχεια να υπολογιστούν οι τιμές της κανονικότητας (με βάση τη σχέση </a:t>
            </a:r>
            <a:r>
              <a:rPr lang="en-GB" b="1" u="sng" dirty="0"/>
              <a:t>N</a:t>
            </a:r>
            <a:r>
              <a:rPr lang="el-GR" b="1" u="sng" baseline="-25000" dirty="0"/>
              <a:t>1</a:t>
            </a:r>
            <a:r>
              <a:rPr lang="en-GB" b="1" u="sng" dirty="0"/>
              <a:t>V</a:t>
            </a:r>
            <a:r>
              <a:rPr lang="el-GR" b="1" u="sng" baseline="-25000" dirty="0"/>
              <a:t>1 </a:t>
            </a:r>
            <a:r>
              <a:rPr lang="el-GR" b="1" u="sng" dirty="0"/>
              <a:t>= </a:t>
            </a:r>
            <a:r>
              <a:rPr lang="en-GB" b="1" u="sng" dirty="0"/>
              <a:t>N</a:t>
            </a:r>
            <a:r>
              <a:rPr lang="el-GR" b="1" u="sng" baseline="-25000" dirty="0"/>
              <a:t>2</a:t>
            </a:r>
            <a:r>
              <a:rPr lang="en-GB" b="1" u="sng" dirty="0"/>
              <a:t>V</a:t>
            </a:r>
            <a:r>
              <a:rPr lang="el-GR" b="1" u="sng" baseline="-25000" dirty="0"/>
              <a:t>2</a:t>
            </a:r>
            <a:r>
              <a:rPr lang="el-GR" u="sng" dirty="0"/>
              <a:t>) και να εξαχθεί ο μέσος όρος των τιμών</a:t>
            </a:r>
            <a:r>
              <a:rPr lang="el-GR" dirty="0"/>
              <a:t> αυτών. Θυμηθείτε ότι αυτός ο τύπος έχει πολύ γενική εφαρμογή (εξουδετερώσεις, όπως εδώ, αραιώσεις, ισοδυναμίες κλπ). Λέει απλά ότι η αρχική ποσότητα μιας ένωσης ισούται με τη τελική ποσότητα (π.χ. αραίωση της ένωσης) ή ότι οι δύο ενώσεις που </a:t>
            </a:r>
            <a:r>
              <a:rPr lang="el-GR" dirty="0" err="1"/>
              <a:t>αλληλο</a:t>
            </a:r>
            <a:r>
              <a:rPr lang="el-GR" dirty="0"/>
              <a:t>-εξουδετερώνονται είναι ισοδύναμες (όπως σε οξυμετρία και </a:t>
            </a:r>
            <a:r>
              <a:rPr lang="el-GR" dirty="0" err="1"/>
              <a:t>αλκαλιμετρία</a:t>
            </a:r>
            <a:r>
              <a:rPr lang="el-GR" dirty="0"/>
              <a:t>).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731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697260"/>
            <a:ext cx="222885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54422"/>
            <a:ext cx="1790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4086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  </a:t>
            </a:r>
            <a:r>
              <a:rPr kumimoji="0" lang="en-US" altLang="el-GR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</a:t>
            </a:r>
            <a:endParaRPr kumimoji="0" lang="en-US" alt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76274" y="4755495"/>
            <a:ext cx="846772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Σχήμα 1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</a:t>
            </a:r>
            <a:r>
              <a:rPr kumimoji="0" lang="en-US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a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Διάφοροι τύποι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προχοΐδων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b: Σύνδεση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προχοΐδων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 με φιάλες που περιέχουν πρότυπο διάλυμα.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1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"/>
          <a:stretch>
            <a:fillRect/>
          </a:stretch>
        </p:blipFill>
        <p:spPr bwMode="auto">
          <a:xfrm>
            <a:off x="1691680" y="681236"/>
            <a:ext cx="3810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2256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Σχήμα 2</a:t>
            </a:r>
            <a:r>
              <a:rPr kumimoji="0" lang="el-GR" altLang="el-GR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Ορθός χειρισμός της στρόφιγγας της προχοΐδας και της κωνικής φιάλης κατά την ογκομέτρηση.</a:t>
            </a:r>
            <a:endParaRPr kumimoji="0" lang="el-GR" altLang="el-G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483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61"/>
          <a:stretch>
            <a:fillRect/>
          </a:stretch>
        </p:blipFill>
        <p:spPr bwMode="auto">
          <a:xfrm>
            <a:off x="2195736" y="1666875"/>
            <a:ext cx="29718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7768" y="4009628"/>
            <a:ext cx="87484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Σχήμα 3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Ανάγνωση </a:t>
            </a:r>
            <a:r>
              <a:rPr kumimoji="0" lang="el-GR" altLang="el-GR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προχοΐδας</a:t>
            </a: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Sans Serif" pitchFamily="34" charset="0"/>
                <a:cs typeface="Times New Roman" pitchFamily="18" charset="0"/>
              </a:rPr>
              <a:t>. Το μάτι πρέπει να βρίσκεται σε ευθεία σε σχέση με το κάτω μέρος του μηνίσκου (για άχρωμα διαλύματα) ή σε σχέση με το πάνω μέρος του (για έγχρωμα διαλύματα). 1: χαμηλή ανάγνωση, 2: ορθή ανάγνωση, 3: υψηλή ανάγνωση.</a:t>
            </a:r>
            <a:endParaRPr kumimoji="0" lang="el-GR" altLang="el-G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9637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1309</TotalTime>
  <Words>885</Words>
  <Application>Microsoft Office PowerPoint</Application>
  <PresentationFormat>Προβολή στην οθόνη (16:10)</PresentationFormat>
  <Paragraphs>85</Paragraphs>
  <Slides>17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Αντιδραστήρια-Σκεύη</vt:lpstr>
      <vt:lpstr>Εκτέλεση προσδιορισμού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173</cp:revision>
  <dcterms:created xsi:type="dcterms:W3CDTF">2012-09-06T09:03:05Z</dcterms:created>
  <dcterms:modified xsi:type="dcterms:W3CDTF">2015-11-22T17:06:47Z</dcterms:modified>
</cp:coreProperties>
</file>