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261" r:id="rId6"/>
    <p:sldId id="262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92" r:id="rId20"/>
    <p:sldId id="293" r:id="rId21"/>
    <p:sldId id="294" r:id="rId22"/>
    <p:sldId id="295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80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92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01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dirty="0" smtClean="0">
                <a:solidFill>
                  <a:schemeClr val="bg1"/>
                </a:solidFill>
              </a:rPr>
              <a:t>Ακουστικά</a:t>
            </a:r>
            <a:r>
              <a:rPr lang="el-GR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προκλητά</a:t>
            </a:r>
            <a:r>
              <a:rPr lang="el-GR" sz="900" baseline="0" dirty="0" smtClean="0">
                <a:solidFill>
                  <a:schemeClr val="bg1"/>
                </a:solidFill>
              </a:rPr>
              <a:t> δυναμικά εγκεφαλικού </a:t>
            </a:r>
            <a:r>
              <a:rPr lang="el-GR" sz="900" baseline="0" dirty="0" smtClean="0">
                <a:solidFill>
                  <a:schemeClr val="bg1"/>
                </a:solidFill>
              </a:rPr>
              <a:t>στελέχους (Μέρος Β’)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dirty="0" smtClean="0">
                <a:solidFill>
                  <a:schemeClr val="bg1"/>
                </a:solidFill>
              </a:rPr>
              <a:t>Ακουστικά</a:t>
            </a:r>
            <a:r>
              <a:rPr lang="el-GR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προκλητά</a:t>
            </a:r>
            <a:r>
              <a:rPr lang="el-GR" sz="900" baseline="0" dirty="0" smtClean="0">
                <a:solidFill>
                  <a:schemeClr val="bg1"/>
                </a:solidFill>
              </a:rPr>
              <a:t> δυναμικά εγκεφαλικού </a:t>
            </a:r>
            <a:r>
              <a:rPr lang="el-GR" sz="900" baseline="0" dirty="0" smtClean="0">
                <a:solidFill>
                  <a:schemeClr val="bg1"/>
                </a:solidFill>
              </a:rPr>
              <a:t>στελέχους (Μέρος Β’)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2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/>
              <a:t>7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Ακουστικά </a:t>
            </a:r>
            <a:r>
              <a:rPr lang="el-GR" sz="2800" b="1" dirty="0" err="1"/>
              <a:t>προκλητά</a:t>
            </a:r>
            <a:r>
              <a:rPr lang="el-GR" sz="2800" b="1" dirty="0"/>
              <a:t> </a:t>
            </a:r>
            <a:r>
              <a:rPr lang="el-GR" sz="2800" b="1" dirty="0" smtClean="0"/>
              <a:t>δυναμικά </a:t>
            </a:r>
            <a:r>
              <a:rPr lang="el-GR" sz="2800" b="1" dirty="0"/>
              <a:t>εγκεφαλικού </a:t>
            </a:r>
            <a:r>
              <a:rPr lang="el-GR" sz="2800" b="1" dirty="0" smtClean="0"/>
              <a:t>στελέχους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Β’)</a:t>
            </a:r>
            <a:endParaRPr lang="el-GR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Auditory Steady – State Evoked Response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Τα </a:t>
            </a:r>
            <a:r>
              <a:rPr lang="el-GR" dirty="0" err="1"/>
              <a:t>ASSRs</a:t>
            </a:r>
            <a:r>
              <a:rPr lang="el-GR" dirty="0"/>
              <a:t> καταγράφονται αξιόπιστα σε νεογνά βρέφη και παιδιά που κοιμούνται με ή χωρίς φαρμακευτικό ύπνο, (όπως μετά τη λήψη γεύματος σε βρέφη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Εμφανίζουν </a:t>
            </a:r>
            <a:r>
              <a:rPr lang="el-GR" dirty="0"/>
              <a:t>ουδούς έκλυσης που συσχετίζονται ισχυρά με εκείνους που λαμβάνουμε με την τονική ακοομετρία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Μπορούν </a:t>
            </a:r>
            <a:r>
              <a:rPr lang="el-GR" dirty="0"/>
              <a:t>να μας περιγράψουν πως θα ήταν το τονικό ακοόγραμμα εάν ο εξεταζόμενος είχε τη δυνατότητα να υποβληθεί σε τονική ακοομετρία (</a:t>
            </a:r>
            <a:r>
              <a:rPr lang="el-GR" dirty="0" err="1"/>
              <a:t>Audiogram</a:t>
            </a:r>
            <a:r>
              <a:rPr lang="el-GR" dirty="0"/>
              <a:t> </a:t>
            </a:r>
            <a:r>
              <a:rPr lang="el-GR" dirty="0" err="1"/>
              <a:t>estimation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  <a:p>
            <a:r>
              <a:rPr lang="el-GR" dirty="0" smtClean="0"/>
              <a:t>Είναι </a:t>
            </a:r>
            <a:r>
              <a:rPr lang="el-GR" dirty="0"/>
              <a:t>κατάλληλα για τον έλεγχο βαρηκοϊών από μικρού έως πολύ μεγάλου βαθμού. Μάλιστα η ακρίβεια τους είναι μεγαλύτερη καθώς αυξάνει ο βαθμός βαρηκοΐας.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49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Auditory Steady – State Evoked Response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Τα </a:t>
            </a:r>
            <a:r>
              <a:rPr lang="el-GR" dirty="0" err="1"/>
              <a:t>ASSRs</a:t>
            </a:r>
            <a:r>
              <a:rPr lang="el-GR" dirty="0"/>
              <a:t> έρχονται να προστεθούν στις άλλες δύο </a:t>
            </a:r>
            <a:r>
              <a:rPr lang="el-GR" dirty="0" err="1"/>
              <a:t>ηλεκτροφυσιολογικές</a:t>
            </a:r>
            <a:r>
              <a:rPr lang="el-GR" dirty="0"/>
              <a:t> μεθόδους ελέγχου της ακοής, τις </a:t>
            </a:r>
            <a:r>
              <a:rPr lang="el-GR" dirty="0" err="1"/>
              <a:t>ωτοακουστικές</a:t>
            </a:r>
            <a:r>
              <a:rPr lang="el-GR" dirty="0"/>
              <a:t> εκπομπές και τα </a:t>
            </a:r>
            <a:r>
              <a:rPr lang="el-GR" dirty="0" err="1"/>
              <a:t>προκλητά</a:t>
            </a:r>
            <a:r>
              <a:rPr lang="el-GR" dirty="0"/>
              <a:t> ακουστικά δυναμικά του εγκεφαλικού στελέχους προκειμένου να γίνεται δυνατή η έγκαιρη διάγνωση των </a:t>
            </a:r>
            <a:r>
              <a:rPr lang="el-GR" dirty="0" err="1"/>
              <a:t>νευροαισθητηριακών</a:t>
            </a:r>
            <a:r>
              <a:rPr lang="el-GR" dirty="0"/>
              <a:t> βαρηκοϊών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Είναι </a:t>
            </a:r>
            <a:r>
              <a:rPr lang="el-GR" dirty="0"/>
              <a:t>ιδιαιτέρως χρήσιμα για τις βαρηκοΐες μεγάλου βαθμού, όπου δεν καταγράφονται τα </a:t>
            </a:r>
            <a:r>
              <a:rPr lang="el-GR" dirty="0" err="1"/>
              <a:t>προκλητά</a:t>
            </a:r>
            <a:r>
              <a:rPr lang="el-GR" dirty="0"/>
              <a:t> ακουστικά δυναμικά του εγκεφαλικού στελέχους, προκειμένου να λάβουμε απόφαση για τοποθέτηση κοχλιακών εμφυτευμάτων.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29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Περιγραφή της συσκευής των </a:t>
            </a:r>
            <a:r>
              <a:rPr lang="el-GR" dirty="0" err="1"/>
              <a:t>ASSRs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Βασική μονάδα συνδεδεμένη με φορητό ΗΥ που </a:t>
            </a:r>
            <a:r>
              <a:rPr lang="el-GR" sz="2400" dirty="0" smtClean="0"/>
              <a:t>εξασφαλίζει:</a:t>
            </a:r>
            <a:endParaRPr lang="en-US" sz="2400" dirty="0" smtClean="0"/>
          </a:p>
          <a:p>
            <a:pPr lvl="1"/>
            <a:r>
              <a:rPr lang="el-GR" sz="2000" dirty="0" smtClean="0"/>
              <a:t>Ξεχωριστούς </a:t>
            </a:r>
            <a:r>
              <a:rPr lang="el-GR" sz="2000" dirty="0"/>
              <a:t>ακουστικούς μετατροπείς για έξοδο ήχου για δεξί αυτί, αριστερό αυτί και για </a:t>
            </a:r>
            <a:r>
              <a:rPr lang="el-GR" sz="2000" dirty="0" err="1"/>
              <a:t>οστεόφωνο</a:t>
            </a:r>
            <a:r>
              <a:rPr lang="el-GR" sz="2000" dirty="0"/>
              <a:t>.</a:t>
            </a:r>
          </a:p>
          <a:p>
            <a:pPr lvl="1"/>
            <a:r>
              <a:rPr lang="el-GR" sz="2000" dirty="0"/>
              <a:t>Συριακό υψηλής ταχύτητας </a:t>
            </a:r>
            <a:r>
              <a:rPr lang="el-GR" sz="2000" dirty="0" err="1"/>
              <a:t>interface</a:t>
            </a:r>
            <a:r>
              <a:rPr lang="el-GR" sz="2000" dirty="0"/>
              <a:t>, που συνδέεται με ψηφιακό ενισχυτή.</a:t>
            </a:r>
          </a:p>
          <a:p>
            <a:r>
              <a:rPr lang="el-GR" sz="2400" dirty="0"/>
              <a:t>Ψηφιακός ενισχυτής:	</a:t>
            </a:r>
          </a:p>
          <a:p>
            <a:pPr lvl="1"/>
            <a:r>
              <a:rPr lang="el-GR" sz="2000" dirty="0"/>
              <a:t>Μικρού βάρους και όγκου.</a:t>
            </a:r>
          </a:p>
          <a:p>
            <a:pPr lvl="1"/>
            <a:r>
              <a:rPr lang="el-GR" sz="2000" dirty="0"/>
              <a:t>Φέρει δύο κανάλια και γείωση για ασφάλεια του εξεταζόμενου.</a:t>
            </a:r>
          </a:p>
          <a:p>
            <a:pPr lvl="1"/>
            <a:r>
              <a:rPr lang="el-GR" sz="2000" dirty="0"/>
              <a:t>Δυνατότητα ψηφιακής σύνδεσης με την βασική μονάδα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8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Περιγραφή της συσκευής των </a:t>
            </a:r>
            <a:r>
              <a:rPr lang="el-GR" dirty="0" err="1" smtClean="0"/>
              <a:t>ASSRs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Ρύγχος</a:t>
            </a:r>
            <a:r>
              <a:rPr lang="el-GR" sz="2400" dirty="0"/>
              <a:t>:</a:t>
            </a:r>
          </a:p>
          <a:p>
            <a:pPr lvl="1"/>
            <a:r>
              <a:rPr lang="el-GR" sz="2000" dirty="0"/>
              <a:t>Ελαστικές ελαίες διαφόρων μεγεθών (έως και 2.5-3 </a:t>
            </a:r>
            <a:r>
              <a:rPr lang="el-GR" sz="2000" dirty="0" err="1"/>
              <a:t>mm</a:t>
            </a:r>
            <a:r>
              <a:rPr lang="el-GR" sz="2000" dirty="0"/>
              <a:t>) για πολύ στενούς έξω ακουστικούς πόρους.</a:t>
            </a:r>
          </a:p>
          <a:p>
            <a:pPr lvl="1"/>
            <a:r>
              <a:rPr lang="el-GR" sz="2000" dirty="0"/>
              <a:t>Σωλήνες ελαστικοί από σιλικόνη για την μεταφορά του ακουστικού ερεθίσματος.</a:t>
            </a: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1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Τοποθέτηση ηλεκτροδίων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Συσκευή </a:t>
            </a:r>
            <a:r>
              <a:rPr lang="en-US" dirty="0" smtClean="0"/>
              <a:t>ASSR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3" y="1311059"/>
            <a:ext cx="3233534" cy="28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Συσκευή </a:t>
            </a:r>
            <a:r>
              <a:rPr lang="en-US" dirty="0" smtClean="0"/>
              <a:t>ASSR</a:t>
            </a:r>
            <a:r>
              <a:rPr lang="el-GR" dirty="0" smtClean="0"/>
              <a:t> (2)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5292"/>
            <a:ext cx="4980395" cy="35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Αναμενόμενο ακοόγραμμα αριστερού </a:t>
            </a:r>
            <a:r>
              <a:rPr lang="el-GR" dirty="0" err="1" smtClean="0"/>
              <a:t>ωτός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Αναμενόμενο ακοόγραμμα (</a:t>
            </a:r>
            <a:r>
              <a:rPr lang="en-US" dirty="0" smtClean="0"/>
              <a:t>Audiogram estimation)</a:t>
            </a:r>
            <a:endParaRPr lang="en-US" dirty="0"/>
          </a:p>
        </p:txBody>
      </p:sp>
      <p:pic>
        <p:nvPicPr>
          <p:cNvPr id="7" name="Picture 3" descr="C:\WINDOWS\Επιφάνεια εργασίας\Ο Χαρτοφύλακάς μου\Assr pic 3 tei j.tif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b="9532"/>
          <a:stretch>
            <a:fillRect/>
          </a:stretch>
        </p:blipFill>
        <p:spPr bwMode="auto">
          <a:xfrm>
            <a:off x="4572000" y="1268390"/>
            <a:ext cx="339596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WINDOWS\Επιφάνεια εργασίας\Ο Χαρτοφύλακάς μου\Assr pic 4 tei j.tif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b="9532"/>
          <a:stretch>
            <a:fillRect/>
          </a:stretch>
        </p:blipFill>
        <p:spPr bwMode="auto">
          <a:xfrm>
            <a:off x="1011420" y="1282311"/>
            <a:ext cx="339596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83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 smtClean="0"/>
              <a:t>, </a:t>
            </a:r>
            <a:r>
              <a:rPr lang="el-GR" sz="1400" dirty="0" smtClean="0"/>
              <a:t>Σκεύας Α. </a:t>
            </a:r>
            <a:r>
              <a:rPr lang="el-GR" sz="1400" dirty="0"/>
              <a:t>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48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>
                <a:solidFill>
                  <a:schemeClr val="bg1"/>
                </a:solidFill>
              </a:rPr>
              <a:t>7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Ακουστικά </a:t>
            </a:r>
            <a:r>
              <a:rPr lang="el-GR" sz="2800" dirty="0" err="1"/>
              <a:t>προκλητά</a:t>
            </a:r>
            <a:r>
              <a:rPr lang="el-GR" sz="2800" dirty="0"/>
              <a:t> δυναμικά </a:t>
            </a:r>
            <a:r>
              <a:rPr lang="el-GR" sz="2800" dirty="0" smtClean="0"/>
              <a:t>εγκεφαλικού </a:t>
            </a:r>
            <a:r>
              <a:rPr lang="el-GR" sz="2800" dirty="0" smtClean="0"/>
              <a:t>στελέχους (Μέρος Β’)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>
                <a:solidFill>
                  <a:schemeClr val="bg1"/>
                </a:solidFill>
              </a:rPr>
              <a:t>7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29024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>
                <a:solidFill>
                  <a:schemeClr val="bg1"/>
                </a:solidFill>
              </a:rPr>
              <a:t>7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Παρουσιάζεται η αντικειμενική μέθοδος ανίχνευσης της βαρηκοΐας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Auditory </a:t>
            </a:r>
            <a:r>
              <a:rPr lang="en-US" sz="2800" dirty="0"/>
              <a:t>Steady – State Evoked Response (ASSR)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Auditory Steady – State Evoked </a:t>
            </a:r>
            <a:r>
              <a:rPr lang="en-US" sz="4400" dirty="0" smtClean="0"/>
              <a:t>Response (ASSR)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485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Auditory Steady – State Evoked Response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Πρόκειται για απαντήσεις του εγκεφάλου που εκλύονται μετά από χορήγηση ενός συνεχούς-σταθερού ή “</a:t>
            </a:r>
            <a:r>
              <a:rPr lang="el-GR" dirty="0" err="1"/>
              <a:t>steady-state</a:t>
            </a:r>
            <a:r>
              <a:rPr lang="el-GR" dirty="0"/>
              <a:t>” ακουστικού ερεθίσματος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απάντηση του εγκεφάλου είναι επίσης σταθερή-συνεχής ή “</a:t>
            </a:r>
            <a:r>
              <a:rPr lang="el-GR" dirty="0" err="1"/>
              <a:t>steady-state</a:t>
            </a:r>
            <a:r>
              <a:rPr lang="el-GR" dirty="0"/>
              <a:t>”, που σημαίνει ότι καταγράφεται συνεχώς κατά τη διάρκεια χορήγησης του ακουστικού ερεθίσματος που την προκάλεσε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ηχητικό ερέθισμα που χρησιμοποιείται διαμορφώνεται έτσι ώστε να ελέγχονται οι συχνότητες από 250 έως 8000 </a:t>
            </a:r>
            <a:r>
              <a:rPr lang="el-GR" dirty="0" err="1"/>
              <a:t>Hz</a:t>
            </a:r>
            <a:r>
              <a:rPr lang="el-GR" dirty="0"/>
              <a:t> κάθε μια ξεχωριστά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Οι </a:t>
            </a:r>
            <a:r>
              <a:rPr lang="el-GR" dirty="0"/>
              <a:t>απαντήσεις καταγράφονται και εκτιμώνται αντικειμενικά με τη χρήση στατιστικού αλγόριθμου.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8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Auditory Steady – State Evoked </a:t>
            </a:r>
            <a:r>
              <a:rPr lang="en-US" dirty="0" smtClean="0"/>
              <a:t>Response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Η αξιολόγηση των καταγραφών των </a:t>
            </a:r>
            <a:r>
              <a:rPr lang="el-GR" dirty="0" err="1"/>
              <a:t>ASSRs</a:t>
            </a:r>
            <a:r>
              <a:rPr lang="el-GR" dirty="0"/>
              <a:t> επιτυγχάνεται με τη χρήση αυτομάτων αντικειμενικών στατιστικών μεθόδων, οι οποίες προσδιορίζουν την παρουσία ή μη απάντησης στο </a:t>
            </a:r>
            <a:r>
              <a:rPr lang="el-GR" dirty="0" err="1"/>
              <a:t>χορηγηθέν</a:t>
            </a:r>
            <a:r>
              <a:rPr lang="el-GR" dirty="0"/>
              <a:t> ακουστικό ερέθισμα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προσδιορισμός του ουδού ακουστικότητας για κάθε συχνότητα ολοκληρώνεται με τη λογική της μεθοδολογίας του αντικειμενικού  αυτόματου προσδιορισμού, (όπου σταματά να σημειώνεται απάντηση στο χορηγούμενο ερέθισμα καταγράφεται ο ουδός ακουστικότητας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Τελικά </a:t>
            </a:r>
            <a:r>
              <a:rPr lang="el-GR" dirty="0"/>
              <a:t>αυτό μας επιτρέπει να υπολογίσουμε με πολύ μεγάλη ακρίβεια τους ουδούς ακουστικότητας ανά συχνότητα (από 250-8000 </a:t>
            </a:r>
            <a:r>
              <a:rPr lang="el-GR" dirty="0" err="1"/>
              <a:t>Hz</a:t>
            </a:r>
            <a:r>
              <a:rPr lang="el-GR" dirty="0"/>
              <a:t>) (</a:t>
            </a:r>
            <a:r>
              <a:rPr lang="el-GR" dirty="0" err="1"/>
              <a:t>Audiogram</a:t>
            </a:r>
            <a:r>
              <a:rPr lang="el-GR" dirty="0"/>
              <a:t> </a:t>
            </a:r>
            <a:r>
              <a:rPr lang="el-GR" dirty="0" err="1"/>
              <a:t>Estimation</a:t>
            </a:r>
            <a:r>
              <a:rPr lang="el-GR" dirty="0"/>
              <a:t>) και να καταγράψουμε ένα τονικό ακοόγραμμα όπως θα ήταν εάν είχαμε υποβάλλει τον εξεταζόμενο σε ακοομετρία καθαρών τόνων.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0293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1319</TotalTime>
  <Words>1009</Words>
  <Application>Microsoft Office PowerPoint</Application>
  <PresentationFormat>Προβολή στην οθόνη (16:10)</PresentationFormat>
  <Paragraphs>124</Paragraphs>
  <Slides>23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Auditory Steady – State Evoked Response (ASSR)</vt:lpstr>
      <vt:lpstr>Auditory Steady – State Evoked Response</vt:lpstr>
      <vt:lpstr>Auditory Steady – State Evoked Response (2)</vt:lpstr>
      <vt:lpstr>Auditory Steady – State Evoked Response (3)</vt:lpstr>
      <vt:lpstr>Auditory Steady – State Evoked Response (4)</vt:lpstr>
      <vt:lpstr>Περιγραφή της συσκευής των ASSRs</vt:lpstr>
      <vt:lpstr>Περιγραφή της συσκευής των ASSRs (2)</vt:lpstr>
      <vt:lpstr>Συσκευή ASSR</vt:lpstr>
      <vt:lpstr>Συσκευή ASSR (2)</vt:lpstr>
      <vt:lpstr>Αναμενόμενο ακοόγραμμα (Audiogram estimation)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311</cp:revision>
  <dcterms:created xsi:type="dcterms:W3CDTF">2012-09-06T09:03:05Z</dcterms:created>
  <dcterms:modified xsi:type="dcterms:W3CDTF">2015-11-22T18:41:34Z</dcterms:modified>
</cp:coreProperties>
</file>