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574" r:id="rId2"/>
    <p:sldId id="575" r:id="rId3"/>
    <p:sldId id="576" r:id="rId4"/>
    <p:sldId id="577" r:id="rId5"/>
    <p:sldId id="388" r:id="rId6"/>
    <p:sldId id="416"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52" r:id="rId39"/>
    <p:sldId id="453" r:id="rId40"/>
    <p:sldId id="454" r:id="rId41"/>
    <p:sldId id="455" r:id="rId42"/>
    <p:sldId id="456" r:id="rId43"/>
    <p:sldId id="457" r:id="rId44"/>
    <p:sldId id="458" r:id="rId45"/>
    <p:sldId id="459" r:id="rId46"/>
    <p:sldId id="460" r:id="rId47"/>
    <p:sldId id="461" r:id="rId48"/>
    <p:sldId id="462" r:id="rId49"/>
    <p:sldId id="463" r:id="rId50"/>
    <p:sldId id="464" r:id="rId51"/>
    <p:sldId id="465" r:id="rId52"/>
    <p:sldId id="466" r:id="rId53"/>
    <p:sldId id="467" r:id="rId54"/>
    <p:sldId id="468" r:id="rId55"/>
    <p:sldId id="469" r:id="rId56"/>
    <p:sldId id="470" r:id="rId57"/>
    <p:sldId id="471" r:id="rId58"/>
    <p:sldId id="472" r:id="rId59"/>
    <p:sldId id="473" r:id="rId60"/>
    <p:sldId id="474" r:id="rId61"/>
    <p:sldId id="475" r:id="rId62"/>
    <p:sldId id="476" r:id="rId63"/>
    <p:sldId id="582" r:id="rId64"/>
    <p:sldId id="583" r:id="rId65"/>
    <p:sldId id="584" r:id="rId66"/>
    <p:sldId id="585" r:id="rId67"/>
    <p:sldId id="586" r:id="rId68"/>
  </p:sldIdLst>
  <p:sldSz cx="9144000" cy="5715000" type="screen16x10"/>
  <p:notesSz cx="6858000" cy="9144000"/>
  <p:custDataLst>
    <p:tags r:id="rId7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9309" autoAdjust="0"/>
  </p:normalViewPr>
  <p:slideViewPr>
    <p:cSldViewPr>
      <p:cViewPr varScale="1">
        <p:scale>
          <a:sx n="102" d="100"/>
          <a:sy n="102" d="100"/>
        </p:scale>
        <p:origin x="936" y="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531873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2429570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729753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10445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2431264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960191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920542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427007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69739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1932608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76002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329926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3483637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3133358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1966908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921678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180128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3707296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1743636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140566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2620541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171510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4109252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4262802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927879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3102912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3791094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1843585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2837751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1001092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3597916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3597916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63</a:t>
            </a:fld>
            <a:endParaRPr lang="el-GR"/>
          </a:p>
        </p:txBody>
      </p:sp>
    </p:spTree>
    <p:extLst>
      <p:ext uri="{BB962C8B-B14F-4D97-AF65-F5344CB8AC3E}">
        <p14:creationId xmlns:p14="http://schemas.microsoft.com/office/powerpoint/2010/main" val="2002638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1817675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64</a:t>
            </a:fld>
            <a:endParaRPr lang="el-GR"/>
          </a:p>
        </p:txBody>
      </p:sp>
    </p:spTree>
    <p:extLst>
      <p:ext uri="{BB962C8B-B14F-4D97-AF65-F5344CB8AC3E}">
        <p14:creationId xmlns:p14="http://schemas.microsoft.com/office/powerpoint/2010/main" val="2572031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65</a:t>
            </a:fld>
            <a:endParaRPr lang="el-GR"/>
          </a:p>
        </p:txBody>
      </p:sp>
    </p:spTree>
    <p:extLst>
      <p:ext uri="{BB962C8B-B14F-4D97-AF65-F5344CB8AC3E}">
        <p14:creationId xmlns:p14="http://schemas.microsoft.com/office/powerpoint/2010/main" val="1715968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66</a:t>
            </a:fld>
            <a:endParaRPr lang="el-GR"/>
          </a:p>
        </p:txBody>
      </p:sp>
    </p:spTree>
    <p:extLst>
      <p:ext uri="{BB962C8B-B14F-4D97-AF65-F5344CB8AC3E}">
        <p14:creationId xmlns:p14="http://schemas.microsoft.com/office/powerpoint/2010/main" val="27225520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114447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124860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dirty="0"/>
          </a:p>
        </p:txBody>
      </p:sp>
    </p:spTree>
    <p:extLst>
      <p:ext uri="{BB962C8B-B14F-4D97-AF65-F5344CB8AC3E}">
        <p14:creationId xmlns:p14="http://schemas.microsoft.com/office/powerpoint/2010/main" val="141766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dirty="0"/>
          </a:p>
        </p:txBody>
      </p:sp>
    </p:spTree>
    <p:extLst>
      <p:ext uri="{BB962C8B-B14F-4D97-AF65-F5344CB8AC3E}">
        <p14:creationId xmlns:p14="http://schemas.microsoft.com/office/powerpoint/2010/main" val="146556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dirty="0"/>
          </a:p>
        </p:txBody>
      </p:sp>
    </p:spTree>
    <p:extLst>
      <p:ext uri="{BB962C8B-B14F-4D97-AF65-F5344CB8AC3E}">
        <p14:creationId xmlns:p14="http://schemas.microsoft.com/office/powerpoint/2010/main" val="169202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369221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0" y="228865"/>
            <a:ext cx="9144000" cy="952500"/>
          </a:xfrm>
          <a:solidFill>
            <a:srgbClr val="0070C0">
              <a:alpha val="10000"/>
            </a:srgbClr>
          </a:solidFill>
        </p:spPr>
        <p:txBody>
          <a:bodyPr/>
          <a:lstStyle>
            <a:lvl1pPr>
              <a:defRPr>
                <a:solidFill>
                  <a:srgbClr val="C00000"/>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179512" y="-57951"/>
            <a:ext cx="8784976"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Πληροφορική Υγείας – Εισαγωγή στην επιστήμη των υπολογιστών (1/2)</a:t>
            </a:r>
            <a:r>
              <a:rPr lang="el-GR" sz="1000" dirty="0" smtClean="0">
                <a:solidFill>
                  <a:schemeClr val="bg1"/>
                </a:solidFill>
              </a:rPr>
              <a:t>, </a:t>
            </a:r>
            <a:r>
              <a:rPr lang="el-GR" sz="1000" b="1" dirty="0" smtClean="0">
                <a:solidFill>
                  <a:schemeClr val="bg1"/>
                </a:solidFill>
              </a:rPr>
              <a:t>Τμήμα </a:t>
            </a:r>
            <a:r>
              <a:rPr lang="el-GR" sz="1000" b="1" dirty="0" err="1" smtClean="0">
                <a:solidFill>
                  <a:schemeClr val="bg1"/>
                </a:solidFill>
              </a:rPr>
              <a:t>Λογοθεραπείας</a:t>
            </a:r>
            <a:r>
              <a:rPr lang="el-GR" sz="1000" b="1" dirty="0" smtClean="0">
                <a:solidFill>
                  <a:schemeClr val="bg1"/>
                </a:solidFill>
              </a:rPr>
              <a:t>, 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gif"/><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eclass.teiep.gr/courses/LOGO126"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Υγείας</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1</a:t>
            </a:r>
            <a:r>
              <a:rPr lang="en-US" sz="2800" dirty="0" smtClean="0"/>
              <a:t> </a:t>
            </a:r>
            <a:r>
              <a:rPr lang="el-GR" sz="2800" dirty="0" smtClean="0"/>
              <a:t>:</a:t>
            </a:r>
            <a:r>
              <a:rPr lang="en-US" sz="2800" dirty="0" smtClean="0"/>
              <a:t> </a:t>
            </a:r>
            <a:r>
              <a:rPr lang="el-GR" sz="2800" b="1" dirty="0" smtClean="0"/>
              <a:t>Εισαγωγή </a:t>
            </a:r>
            <a:r>
              <a:rPr lang="el-GR" sz="2800" b="1" dirty="0"/>
              <a:t>στην επιστήμη των </a:t>
            </a:r>
            <a:r>
              <a:rPr lang="el-GR" sz="2800" b="1" dirty="0" smtClean="0"/>
              <a:t>υπολογιστών (Μέρος Α)</a:t>
            </a:r>
            <a:endParaRPr lang="el-GR" sz="2800" b="1" dirty="0"/>
          </a:p>
          <a:p>
            <a:endParaRPr lang="el-GR" sz="1400" b="1" dirty="0" smtClean="0"/>
          </a:p>
          <a:p>
            <a:r>
              <a:rPr lang="el-GR" sz="2800" dirty="0" smtClean="0"/>
              <a:t>Ευγενία</a:t>
            </a:r>
            <a:r>
              <a:rPr lang="en-US" sz="2800" dirty="0" smtClean="0"/>
              <a:t> </a:t>
            </a:r>
            <a:r>
              <a:rPr lang="el-GR" sz="2800" dirty="0" err="1" smtClean="0"/>
              <a:t>Τόκη</a:t>
            </a:r>
            <a:endParaRPr lang="el-GR" sz="2800" dirty="0" smtClean="0"/>
          </a:p>
        </p:txBody>
      </p:sp>
      <p:pic>
        <p:nvPicPr>
          <p:cNvPr id="4" name="7 - Εικόνα" descr="Λογότυπο για Άδειες χρήσης Creative Commons BY-NC-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email">
              <a:extLst>
                <a:ext uri="{28A0092B-C50C-407E-A947-70E740481C1C}">
                  <a14:useLocalDpi xmlns:a14="http://schemas.microsoft.com/office/drawing/2010/main"/>
                </a:ext>
              </a:extLst>
            </a:blip>
            <a:srcRect t="-12494"/>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1005638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1. Αρχιτεκτονική Η/Υ</a:t>
            </a:r>
          </a:p>
        </p:txBody>
      </p:sp>
      <p:sp>
        <p:nvSpPr>
          <p:cNvPr id="5" name="Θέση περιεχομένου 4"/>
          <p:cNvSpPr>
            <a:spLocks noGrp="1"/>
          </p:cNvSpPr>
          <p:nvPr>
            <p:ph idx="1"/>
          </p:nvPr>
        </p:nvSpPr>
        <p:spPr>
          <a:xfrm>
            <a:off x="457200" y="1333500"/>
            <a:ext cx="4618856" cy="3771636"/>
          </a:xfrm>
        </p:spPr>
        <p:txBody>
          <a:bodyPr>
            <a:noAutofit/>
          </a:bodyPr>
          <a:lstStyle/>
          <a:p>
            <a:r>
              <a:rPr lang="el-GR" sz="2400" dirty="0"/>
              <a:t>Η αρχιτεκτονική Η/Υ ασχολείται με τους τρόπους με τους οποίους μπορούν να συνδυαστούν επιμέρους συστατικά έτσι ώστε να </a:t>
            </a:r>
            <a:r>
              <a:rPr lang="el-GR" sz="2400" dirty="0" smtClean="0"/>
              <a:t>κατασκευαστούν </a:t>
            </a:r>
            <a:r>
              <a:rPr lang="el-GR" sz="2400" dirty="0"/>
              <a:t>λειτουργικοί </a:t>
            </a:r>
            <a:r>
              <a:rPr lang="el-GR" sz="2400" dirty="0" smtClean="0"/>
              <a:t>Η/Υ</a:t>
            </a:r>
            <a:endParaRPr 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pic>
        <p:nvPicPr>
          <p:cNvPr id="3" name="Εικόνα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7060" y="3605601"/>
            <a:ext cx="2219136" cy="2109399"/>
          </a:xfrm>
          <a:prstGeom prst="rect">
            <a:avLst/>
          </a:prstGeom>
        </p:spPr>
      </p:pic>
      <p:pic>
        <p:nvPicPr>
          <p:cNvPr id="7" name="Εικόνα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8064" y="965804"/>
            <a:ext cx="3596952" cy="4749196"/>
          </a:xfrm>
          <a:prstGeom prst="rect">
            <a:avLst/>
          </a:prstGeom>
        </p:spPr>
      </p:pic>
    </p:spTree>
    <p:extLst>
      <p:ext uri="{BB962C8B-B14F-4D97-AF65-F5344CB8AC3E}">
        <p14:creationId xmlns:p14="http://schemas.microsoft.com/office/powerpoint/2010/main" val="4150837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a:t>2. Λειτουργικά Συστήματα </a:t>
            </a:r>
            <a:endParaRPr lang="el-GR" sz="4000" dirty="0"/>
          </a:p>
        </p:txBody>
      </p:sp>
      <p:sp>
        <p:nvSpPr>
          <p:cNvPr id="5" name="Θέση περιεχομένου 4"/>
          <p:cNvSpPr>
            <a:spLocks noGrp="1"/>
          </p:cNvSpPr>
          <p:nvPr>
            <p:ph idx="1"/>
          </p:nvPr>
        </p:nvSpPr>
        <p:spPr>
          <a:xfrm>
            <a:off x="457200" y="1273324"/>
            <a:ext cx="4618856" cy="3771636"/>
          </a:xfrm>
        </p:spPr>
        <p:txBody>
          <a:bodyPr>
            <a:noAutofit/>
          </a:bodyPr>
          <a:lstStyle/>
          <a:p>
            <a:r>
              <a:rPr lang="el-GR" sz="2400" dirty="0"/>
              <a:t>Λειτουργικό Σύστημα (ΛΣ) είναι το λογισμικό που «φορτώνεται» κατά την εκκίνηση ενός Η/Υ </a:t>
            </a:r>
          </a:p>
          <a:p>
            <a:r>
              <a:rPr lang="el-GR" sz="2400" dirty="0"/>
              <a:t>Τα άλλα προγράμματα ονομάζονται εφαρμογές (</a:t>
            </a:r>
            <a:r>
              <a:rPr lang="el-GR" sz="2400" dirty="0" err="1"/>
              <a:t>applications</a:t>
            </a:r>
            <a:r>
              <a:rPr lang="el-GR" sz="2400" dirty="0"/>
              <a:t>) και «τρέχουν» υπό τον διαχείριση του </a:t>
            </a:r>
            <a:r>
              <a:rPr lang="el-GR" sz="2400" dirty="0" smtClean="0"/>
              <a:t>ΛΣ</a:t>
            </a:r>
            <a:endParaRPr lang="el-GR" sz="2400" dirty="0"/>
          </a:p>
          <a:p>
            <a:r>
              <a:rPr lang="el-GR" sz="2400" dirty="0"/>
              <a:t>Το ΛΣ αναλαμβάνει την διαχείριση της μνήμης, του επεξεργαστή, και των περιφερειακών </a:t>
            </a:r>
            <a:r>
              <a:rPr lang="el-GR" sz="2400" dirty="0" smtClean="0"/>
              <a:t>συσκευών</a:t>
            </a:r>
            <a:endParaRPr 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064" y="1316853"/>
            <a:ext cx="3449079" cy="4140000"/>
          </a:xfrm>
          <a:prstGeom prst="rect">
            <a:avLst/>
          </a:prstGeom>
        </p:spPr>
      </p:pic>
    </p:spTree>
    <p:extLst>
      <p:ext uri="{BB962C8B-B14F-4D97-AF65-F5344CB8AC3E}">
        <p14:creationId xmlns:p14="http://schemas.microsoft.com/office/powerpoint/2010/main" val="2223343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048" y="1309804"/>
            <a:ext cx="4081277" cy="4284000"/>
          </a:xfrm>
          <a:prstGeom prst="rect">
            <a:avLst/>
          </a:prstGeom>
        </p:spPr>
      </p:pic>
      <p:sp>
        <p:nvSpPr>
          <p:cNvPr id="4" name="Τίτλος 3"/>
          <p:cNvSpPr>
            <a:spLocks noGrp="1"/>
          </p:cNvSpPr>
          <p:nvPr>
            <p:ph type="title"/>
          </p:nvPr>
        </p:nvSpPr>
        <p:spPr/>
        <p:txBody>
          <a:bodyPr>
            <a:normAutofit/>
          </a:bodyPr>
          <a:lstStyle/>
          <a:p>
            <a:r>
              <a:rPr lang="el-GR" dirty="0"/>
              <a:t>3. Αλγόριθμοι</a:t>
            </a:r>
          </a:p>
        </p:txBody>
      </p:sp>
      <p:sp>
        <p:nvSpPr>
          <p:cNvPr id="5" name="Θέση περιεχομένου 4"/>
          <p:cNvSpPr>
            <a:spLocks noGrp="1"/>
          </p:cNvSpPr>
          <p:nvPr>
            <p:ph idx="1"/>
          </p:nvPr>
        </p:nvSpPr>
        <p:spPr>
          <a:xfrm>
            <a:off x="457200" y="1333500"/>
            <a:ext cx="4762872" cy="3771636"/>
          </a:xfrm>
        </p:spPr>
        <p:txBody>
          <a:bodyPr>
            <a:noAutofit/>
          </a:bodyPr>
          <a:lstStyle/>
          <a:p>
            <a:pPr>
              <a:lnSpc>
                <a:spcPct val="80000"/>
              </a:lnSpc>
            </a:pPr>
            <a:r>
              <a:rPr lang="el-GR" sz="2400" b="1" dirty="0" smtClean="0"/>
              <a:t>Αλγόριθμος</a:t>
            </a:r>
            <a:r>
              <a:rPr lang="en-US" sz="2400" b="1" dirty="0" smtClean="0"/>
              <a:t>:</a:t>
            </a:r>
            <a:r>
              <a:rPr lang="en-US" sz="2400" dirty="0" smtClean="0"/>
              <a:t> </a:t>
            </a:r>
            <a:r>
              <a:rPr lang="el-GR" sz="2400" dirty="0" smtClean="0"/>
              <a:t>μια </a:t>
            </a:r>
            <a:r>
              <a:rPr lang="el-GR" sz="2400" dirty="0"/>
              <a:t>σειρά ενεργειών που κάποτε ολοκληρώνεται επιλύοντας ένα </a:t>
            </a:r>
            <a:r>
              <a:rPr lang="el-GR" sz="2400" dirty="0" smtClean="0"/>
              <a:t>πρόβλημα</a:t>
            </a:r>
            <a:endParaRPr lang="el-GR" sz="2400" dirty="0"/>
          </a:p>
          <a:p>
            <a:pPr>
              <a:lnSpc>
                <a:spcPct val="80000"/>
              </a:lnSpc>
            </a:pPr>
            <a:r>
              <a:rPr lang="el-GR" sz="2400" u="sng" dirty="0"/>
              <a:t>Δεν επαρκεί</a:t>
            </a:r>
            <a:r>
              <a:rPr lang="el-GR" sz="2400" dirty="0"/>
              <a:t> η γνώση της εργασίας που εκτελεί κάθε εντολή, αλλά ο προγραμματιστής πρέπει να γνωρίζει και την σειρά με την οποία πρέπει να συνδυάσει αυτές τις εντολές για να πραγματοποιήσει μια συγκεκριμένη </a:t>
            </a:r>
            <a:r>
              <a:rPr lang="el-GR" sz="2400" dirty="0" smtClean="0"/>
              <a:t>εργασία</a:t>
            </a:r>
            <a:endParaRPr 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952426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4. Γλώσσες Προγραμματισμού</a:t>
            </a:r>
          </a:p>
        </p:txBody>
      </p:sp>
      <p:sp>
        <p:nvSpPr>
          <p:cNvPr id="5" name="Θέση περιεχομένου 4"/>
          <p:cNvSpPr>
            <a:spLocks noGrp="1"/>
          </p:cNvSpPr>
          <p:nvPr>
            <p:ph idx="1"/>
          </p:nvPr>
        </p:nvSpPr>
        <p:spPr>
          <a:xfrm>
            <a:off x="457200" y="1333500"/>
            <a:ext cx="4762872" cy="3771636"/>
          </a:xfrm>
        </p:spPr>
        <p:txBody>
          <a:bodyPr>
            <a:noAutofit/>
          </a:bodyPr>
          <a:lstStyle/>
          <a:p>
            <a:pPr>
              <a:lnSpc>
                <a:spcPct val="80000"/>
              </a:lnSpc>
            </a:pPr>
            <a:r>
              <a:rPr lang="el-GR" sz="2400" b="1" dirty="0"/>
              <a:t>Γλώσσες Προγραμματισμού: </a:t>
            </a:r>
            <a:r>
              <a:rPr lang="el-GR" sz="2400" dirty="0"/>
              <a:t>Αρχικά οι εντολές ήταν σειρές από δυαδικά ψηφία. Για διευκόλυνση του προγραμματισμού επινοήθηκαν σύμβολα και λέξεις ευκολότερα στην απομνημόνευση που μπορούσαν να χρησιμοποιηθούν στην θέση των δυαδικών ακολουθιών έτσι ώστε να περιγράψουν την επίλυση του </a:t>
            </a:r>
            <a:r>
              <a:rPr lang="el-GR" sz="2400" dirty="0" smtClean="0"/>
              <a:t>προβλήματος </a:t>
            </a:r>
            <a:endParaRPr 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064" y="1181365"/>
            <a:ext cx="3828620" cy="3840813"/>
          </a:xfrm>
          <a:prstGeom prst="rect">
            <a:avLst/>
          </a:prstGeom>
        </p:spPr>
      </p:pic>
    </p:spTree>
    <p:extLst>
      <p:ext uri="{BB962C8B-B14F-4D97-AF65-F5344CB8AC3E}">
        <p14:creationId xmlns:p14="http://schemas.microsoft.com/office/powerpoint/2010/main" val="3653299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4008" y="2137420"/>
            <a:ext cx="4194412" cy="2232248"/>
          </a:xfrm>
          <a:prstGeom prst="rect">
            <a:avLst/>
          </a:prstGeom>
        </p:spPr>
      </p:pic>
      <p:sp>
        <p:nvSpPr>
          <p:cNvPr id="4" name="Τίτλος 3"/>
          <p:cNvSpPr>
            <a:spLocks noGrp="1"/>
          </p:cNvSpPr>
          <p:nvPr>
            <p:ph type="title"/>
          </p:nvPr>
        </p:nvSpPr>
        <p:spPr/>
        <p:txBody>
          <a:bodyPr>
            <a:normAutofit/>
          </a:bodyPr>
          <a:lstStyle/>
          <a:p>
            <a:r>
              <a:rPr lang="el-GR" dirty="0"/>
              <a:t>5. Βάσεις Δεδομένων (</a:t>
            </a:r>
            <a:r>
              <a:rPr lang="en-US" dirty="0"/>
              <a:t>Databases</a:t>
            </a:r>
            <a:r>
              <a:rPr lang="el-GR" dirty="0"/>
              <a:t>)</a:t>
            </a:r>
          </a:p>
        </p:txBody>
      </p:sp>
      <p:sp>
        <p:nvSpPr>
          <p:cNvPr id="5" name="Θέση περιεχομένου 4"/>
          <p:cNvSpPr>
            <a:spLocks noGrp="1"/>
          </p:cNvSpPr>
          <p:nvPr>
            <p:ph idx="1"/>
          </p:nvPr>
        </p:nvSpPr>
        <p:spPr>
          <a:xfrm>
            <a:off x="457200" y="1333500"/>
            <a:ext cx="4186808" cy="3771636"/>
          </a:xfrm>
        </p:spPr>
        <p:txBody>
          <a:bodyPr>
            <a:noAutofit/>
          </a:bodyPr>
          <a:lstStyle/>
          <a:p>
            <a:r>
              <a:rPr lang="el-GR" sz="2400" dirty="0"/>
              <a:t>Μια Βάση Δεδομένων αποτελεί μια οργανωμένη συλλογή δεδομένων που επιτρέπει την εύκολη και γρήγορη πρόσβαση στις επιθυμητές </a:t>
            </a:r>
            <a:r>
              <a:rPr lang="el-GR" sz="2400" dirty="0" smtClean="0"/>
              <a:t>πληροφορίες</a:t>
            </a:r>
            <a:endParaRPr 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1570872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dirty="0"/>
              <a:t>6. </a:t>
            </a:r>
            <a:r>
              <a:rPr lang="el-GR" dirty="0"/>
              <a:t>Τεχνητή Νοημοσύνη</a:t>
            </a:r>
            <a:r>
              <a:rPr lang="en-US" dirty="0"/>
              <a:t> </a:t>
            </a:r>
            <a:r>
              <a:rPr lang="en-US" dirty="0" smtClean="0"/>
              <a:t/>
            </a:r>
            <a:br>
              <a:rPr lang="en-US" dirty="0" smtClean="0"/>
            </a:br>
            <a:r>
              <a:rPr lang="en-US" sz="4000" i="1" dirty="0" smtClean="0"/>
              <a:t>(</a:t>
            </a:r>
            <a:r>
              <a:rPr lang="en-US" sz="4000" i="1" dirty="0"/>
              <a:t>Artificial Intelligence)</a:t>
            </a:r>
            <a:endParaRPr lang="el-GR" i="1" dirty="0"/>
          </a:p>
        </p:txBody>
      </p:sp>
      <p:sp>
        <p:nvSpPr>
          <p:cNvPr id="5" name="Θέση περιεχομένου 4"/>
          <p:cNvSpPr>
            <a:spLocks noGrp="1"/>
          </p:cNvSpPr>
          <p:nvPr>
            <p:ph idx="1"/>
          </p:nvPr>
        </p:nvSpPr>
        <p:spPr>
          <a:xfrm>
            <a:off x="457200" y="1333500"/>
            <a:ext cx="4186808" cy="3771636"/>
          </a:xfrm>
        </p:spPr>
        <p:txBody>
          <a:bodyPr>
            <a:noAutofit/>
          </a:bodyPr>
          <a:lstStyle/>
          <a:p>
            <a:r>
              <a:rPr lang="el-GR" sz="2400" dirty="0"/>
              <a:t>Η τεχνητή νοημοσύνη </a:t>
            </a:r>
            <a:endParaRPr lang="en-US" sz="2400" dirty="0" smtClean="0"/>
          </a:p>
          <a:p>
            <a:pPr marL="0" indent="0">
              <a:buNone/>
            </a:pPr>
            <a:r>
              <a:rPr lang="el-GR" sz="2400" dirty="0" smtClean="0"/>
              <a:t>(</a:t>
            </a:r>
            <a:r>
              <a:rPr lang="en-US" sz="2400" dirty="0"/>
              <a:t>A.I.</a:t>
            </a:r>
            <a:r>
              <a:rPr lang="el-GR" sz="2400" dirty="0"/>
              <a:t> = </a:t>
            </a:r>
            <a:r>
              <a:rPr lang="en-US" sz="2400" dirty="0"/>
              <a:t>Artificial Intelligence</a:t>
            </a:r>
            <a:r>
              <a:rPr lang="el-GR" sz="2400" dirty="0"/>
              <a:t>) ασχολείται με την δημιουργία μηχανών που επιδεικνύουν ευφυή </a:t>
            </a:r>
            <a:r>
              <a:rPr lang="el-GR" sz="2400" dirty="0" smtClean="0"/>
              <a:t>συμπεριφορά</a:t>
            </a:r>
            <a:endParaRPr 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8104" y="1407374"/>
            <a:ext cx="2328874" cy="3889585"/>
          </a:xfrm>
          <a:prstGeom prst="rect">
            <a:avLst/>
          </a:prstGeom>
        </p:spPr>
      </p:pic>
    </p:spTree>
    <p:extLst>
      <p:ext uri="{BB962C8B-B14F-4D97-AF65-F5344CB8AC3E}">
        <p14:creationId xmlns:p14="http://schemas.microsoft.com/office/powerpoint/2010/main" val="3387616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smtClean="0"/>
              <a:t>7. </a:t>
            </a:r>
            <a:r>
              <a:rPr lang="el-GR" dirty="0"/>
              <a:t>Τεχνολογία Λογισμικού</a:t>
            </a:r>
            <a:endParaRPr lang="el-GR" i="1" dirty="0"/>
          </a:p>
        </p:txBody>
      </p:sp>
      <p:sp>
        <p:nvSpPr>
          <p:cNvPr id="5" name="Θέση περιεχομένου 4"/>
          <p:cNvSpPr>
            <a:spLocks noGrp="1"/>
          </p:cNvSpPr>
          <p:nvPr>
            <p:ph idx="1"/>
          </p:nvPr>
        </p:nvSpPr>
        <p:spPr>
          <a:xfrm>
            <a:off x="457200" y="1333500"/>
            <a:ext cx="4186808" cy="3771636"/>
          </a:xfrm>
        </p:spPr>
        <p:txBody>
          <a:bodyPr>
            <a:noAutofit/>
          </a:bodyPr>
          <a:lstStyle/>
          <a:p>
            <a:r>
              <a:rPr lang="el-GR" sz="2400" dirty="0"/>
              <a:t>Τεχνολογία Λογισμικού είναι η επιστήμη του σχεδιασμού και της συγγραφής δομημένων προγραμμάτων έτσι ώστε να επιτυγχάνεται εύκολη κατανόηση, διόρθωση και συντήρηση </a:t>
            </a:r>
            <a:r>
              <a:rPr lang="el-GR" sz="2400" dirty="0" smtClean="0"/>
              <a:t>τους</a:t>
            </a:r>
            <a:endParaRPr 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7" name="Picture 2" descr="http://3.bp.blogspot.com/-h4AEuUnx15k/Tgy7D9ZSoaI/AAAAAAAAATo/JFX6DcnAE2s/s1600/SoftwareZyklus2_rdax_562x33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80111" y="1489348"/>
            <a:ext cx="2448273" cy="26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141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smtClean="0"/>
              <a:t>8. </a:t>
            </a:r>
            <a:r>
              <a:rPr lang="el-GR" dirty="0"/>
              <a:t>Δίκτυα Δεδομένων</a:t>
            </a:r>
            <a:endParaRPr lang="el-GR" i="1" dirty="0"/>
          </a:p>
        </p:txBody>
      </p:sp>
      <p:sp>
        <p:nvSpPr>
          <p:cNvPr id="5" name="Θέση περιεχομένου 4"/>
          <p:cNvSpPr>
            <a:spLocks noGrp="1"/>
          </p:cNvSpPr>
          <p:nvPr>
            <p:ph idx="1"/>
          </p:nvPr>
        </p:nvSpPr>
        <p:spPr>
          <a:xfrm>
            <a:off x="457200" y="1333500"/>
            <a:ext cx="4186808" cy="3771636"/>
          </a:xfrm>
        </p:spPr>
        <p:txBody>
          <a:bodyPr>
            <a:noAutofit/>
          </a:bodyPr>
          <a:lstStyle/>
          <a:p>
            <a:r>
              <a:rPr lang="el-GR" sz="2400" dirty="0"/>
              <a:t>Ένα Δίκτυο Η/Υ είναι μια συλλογή από Η/Υ και συσκευές που συνδέονται μέσω γραμμών επικοινωνίας και επιτρέπουν τον διαμοιρασμό δεδομένων και πληροφοριών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pic>
        <p:nvPicPr>
          <p:cNvPr id="8" name="Picture 4" descr="http://www.ecct.net/images/network_desig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4048" y="1489348"/>
            <a:ext cx="3538736" cy="265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35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Μηχανές ειδικής χρήσης</a:t>
            </a:r>
            <a:endParaRPr lang="el-GR" i="1" dirty="0"/>
          </a:p>
        </p:txBody>
      </p:sp>
      <p:sp>
        <p:nvSpPr>
          <p:cNvPr id="5" name="Θέση περιεχομένου 4"/>
          <p:cNvSpPr>
            <a:spLocks noGrp="1"/>
          </p:cNvSpPr>
          <p:nvPr>
            <p:ph idx="1"/>
          </p:nvPr>
        </p:nvSpPr>
        <p:spPr>
          <a:xfrm>
            <a:off x="457200" y="1333500"/>
            <a:ext cx="4186808" cy="3771636"/>
          </a:xfrm>
        </p:spPr>
        <p:txBody>
          <a:bodyPr>
            <a:noAutofit/>
          </a:bodyPr>
          <a:lstStyle/>
          <a:p>
            <a:r>
              <a:rPr lang="el-GR" sz="2400" dirty="0"/>
              <a:t>Χρησιμοποιώντας μηχανικά, ηλεκτρικά ή και ηλεκτρονικά μέρη είναι σε θέση να εκτελέσουν κάποιες καθορισμένες κατά την κατασκευή τους </a:t>
            </a:r>
            <a:r>
              <a:rPr lang="el-GR" sz="2400" dirty="0" smtClean="0"/>
              <a:t>λειτουργίες</a:t>
            </a:r>
            <a:endParaRPr 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763932" y="1214783"/>
            <a:ext cx="2049463" cy="2566988"/>
          </a:xfrm>
          <a:prstGeom prst="rect">
            <a:avLst/>
          </a:prstGeom>
          <a:noFill/>
        </p:spPr>
      </p:pic>
      <p:sp>
        <p:nvSpPr>
          <p:cNvPr id="9" name="TextBox 8"/>
          <p:cNvSpPr txBox="1"/>
          <p:nvPr/>
        </p:nvSpPr>
        <p:spPr>
          <a:xfrm>
            <a:off x="6957063" y="1915590"/>
            <a:ext cx="2088232"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l-GR" sz="1200" dirty="0"/>
              <a:t>Μηχανισμός των Αντικυθήρων (~80 π.χ.)</a:t>
            </a:r>
          </a:p>
        </p:txBody>
      </p:sp>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245" y="3932583"/>
            <a:ext cx="2520950" cy="1379538"/>
          </a:xfrm>
          <a:prstGeom prst="rect">
            <a:avLst/>
          </a:prstGeom>
          <a:noFill/>
          <a:ln w="9525">
            <a:noFill/>
            <a:miter lim="800000"/>
            <a:headEnd/>
            <a:tailEnd/>
          </a:ln>
        </p:spPr>
      </p:pic>
      <p:sp>
        <p:nvSpPr>
          <p:cNvPr id="11" name="TextBox 10"/>
          <p:cNvSpPr txBox="1"/>
          <p:nvPr/>
        </p:nvSpPr>
        <p:spPr>
          <a:xfrm>
            <a:off x="7317103" y="4219846"/>
            <a:ext cx="158417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l-GR" sz="1200" dirty="0"/>
              <a:t>Αριθμομηχανή (1652)</a:t>
            </a:r>
          </a:p>
          <a:p>
            <a:pPr>
              <a:defRPr/>
            </a:pPr>
            <a:r>
              <a:rPr lang="en-US" sz="1200" dirty="0" err="1"/>
              <a:t>Pascaline</a:t>
            </a:r>
            <a:endParaRPr lang="el-GR" sz="1200" dirty="0"/>
          </a:p>
        </p:txBody>
      </p:sp>
      <p:pic>
        <p:nvPicPr>
          <p:cNvPr id="1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1780" y="3781771"/>
            <a:ext cx="1905000" cy="1905000"/>
          </a:xfrm>
          <a:prstGeom prst="rect">
            <a:avLst/>
          </a:prstGeom>
          <a:noFill/>
          <a:ln w="9525">
            <a:noFill/>
            <a:miter lim="800000"/>
            <a:headEnd/>
            <a:tailEnd/>
          </a:ln>
        </p:spPr>
      </p:pic>
      <p:sp>
        <p:nvSpPr>
          <p:cNvPr id="13" name="TextBox 12"/>
          <p:cNvSpPr txBox="1"/>
          <p:nvPr/>
        </p:nvSpPr>
        <p:spPr>
          <a:xfrm>
            <a:off x="2259650" y="4429768"/>
            <a:ext cx="1872208" cy="27699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l-GR" sz="1200" dirty="0"/>
              <a:t>Υπολογιστής  ποδηλάτου</a:t>
            </a:r>
          </a:p>
        </p:txBody>
      </p:sp>
    </p:spTree>
    <p:extLst>
      <p:ext uri="{BB962C8B-B14F-4D97-AF65-F5344CB8AC3E}">
        <p14:creationId xmlns:p14="http://schemas.microsoft.com/office/powerpoint/2010/main" val="3832282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514850" y="3713082"/>
            <a:ext cx="4171950" cy="1970087"/>
          </a:xfrm>
          <a:prstGeom prst="rect">
            <a:avLst/>
          </a:prstGeom>
          <a:noFill/>
        </p:spPr>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693" y="1134264"/>
            <a:ext cx="3529013" cy="2473325"/>
          </a:xfrm>
          <a:prstGeom prst="rect">
            <a:avLst/>
          </a:prstGeom>
          <a:noFill/>
          <a:ln w="9525">
            <a:noFill/>
            <a:miter lim="800000"/>
            <a:headEnd/>
            <a:tailEnd/>
          </a:ln>
        </p:spPr>
      </p:pic>
      <p:sp>
        <p:nvSpPr>
          <p:cNvPr id="4" name="Τίτλος 3"/>
          <p:cNvSpPr>
            <a:spLocks noGrp="1"/>
          </p:cNvSpPr>
          <p:nvPr>
            <p:ph type="title"/>
          </p:nvPr>
        </p:nvSpPr>
        <p:spPr/>
        <p:txBody>
          <a:bodyPr>
            <a:normAutofit/>
          </a:bodyPr>
          <a:lstStyle/>
          <a:p>
            <a:r>
              <a:rPr lang="el-GR" dirty="0"/>
              <a:t>Ο Η/Υ ως μια μηχανή γενικής χρήσης</a:t>
            </a:r>
            <a:endParaRPr lang="el-GR" i="1" dirty="0"/>
          </a:p>
        </p:txBody>
      </p:sp>
      <p:sp>
        <p:nvSpPr>
          <p:cNvPr id="5" name="Θέση περιεχομένου 4"/>
          <p:cNvSpPr>
            <a:spLocks noGrp="1"/>
          </p:cNvSpPr>
          <p:nvPr>
            <p:ph idx="1"/>
          </p:nvPr>
        </p:nvSpPr>
        <p:spPr>
          <a:xfrm>
            <a:off x="457200" y="1333500"/>
            <a:ext cx="4186808" cy="3771636"/>
          </a:xfrm>
        </p:spPr>
        <p:txBody>
          <a:bodyPr>
            <a:noAutofit/>
          </a:bodyPr>
          <a:lstStyle/>
          <a:p>
            <a:pPr>
              <a:lnSpc>
                <a:spcPct val="80000"/>
              </a:lnSpc>
            </a:pPr>
            <a:r>
              <a:rPr lang="el-GR" sz="2400" dirty="0"/>
              <a:t>Ο Η/Υ είναι ένας προγραμματιζόμενος επεξεργαστής </a:t>
            </a:r>
            <a:r>
              <a:rPr lang="el-GR" sz="2400" dirty="0" smtClean="0"/>
              <a:t>δεδομένων</a:t>
            </a:r>
            <a:endParaRPr lang="el-GR" sz="2400" dirty="0"/>
          </a:p>
          <a:p>
            <a:pPr>
              <a:lnSpc>
                <a:spcPct val="80000"/>
              </a:lnSpc>
            </a:pPr>
            <a:r>
              <a:rPr lang="el-GR" sz="2400" dirty="0"/>
              <a:t>Κάθε πρόγραμμα κάνει τον υπολογιστή να εκτελεί διαφορετικές </a:t>
            </a:r>
            <a:r>
              <a:rPr lang="el-GR" sz="2400" dirty="0" smtClean="0"/>
              <a:t>λειτουργίες</a:t>
            </a:r>
            <a:endParaRPr lang="el-GR" sz="2400" dirty="0"/>
          </a:p>
          <a:p>
            <a:pPr>
              <a:lnSpc>
                <a:spcPct val="80000"/>
              </a:lnSpc>
            </a:pPr>
            <a:r>
              <a:rPr lang="el-GR" sz="2400" dirty="0"/>
              <a:t>Ίδιο πρόγραμμα με διαφορετικά δεδομένα εισόδου δίνει διαφορετικά αποτελέσματα (π.χ. πρόγνωση καιρού</a:t>
            </a:r>
            <a:r>
              <a:rPr lang="el-GR" sz="2400" dirty="0" smtClean="0"/>
              <a:t>)</a:t>
            </a:r>
            <a:endParaRPr lang="en-US"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3646099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136904" cy="2702345"/>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a:t>Πληροφορική </a:t>
            </a:r>
            <a:r>
              <a:rPr lang="el-GR" b="1" dirty="0" smtClean="0"/>
              <a:t>Υγείας</a:t>
            </a:r>
            <a:endParaRPr lang="en-US" b="1" dirty="0" smtClean="0"/>
          </a:p>
          <a:p>
            <a:pPr algn="l"/>
            <a:r>
              <a:rPr lang="el-GR" sz="2800" b="1" dirty="0" smtClean="0"/>
              <a:t>Ενότητα 1</a:t>
            </a:r>
            <a:r>
              <a:rPr lang="en-US" sz="2800" b="1" dirty="0" smtClean="0"/>
              <a:t> </a:t>
            </a:r>
            <a:r>
              <a:rPr lang="el-GR" sz="2800" b="1" dirty="0" smtClean="0"/>
              <a:t>:</a:t>
            </a:r>
            <a:r>
              <a:rPr lang="en-US" sz="2800" b="1" dirty="0" smtClean="0"/>
              <a:t> </a:t>
            </a:r>
            <a:r>
              <a:rPr lang="el-GR" sz="2800" dirty="0" smtClean="0"/>
              <a:t>Εισαγωγή </a:t>
            </a:r>
            <a:r>
              <a:rPr lang="el-GR" sz="2800" dirty="0"/>
              <a:t>στην επιστήμη των </a:t>
            </a:r>
            <a:r>
              <a:rPr lang="el-GR" sz="2800" dirty="0" smtClean="0"/>
              <a:t>υπολογιστών (</a:t>
            </a:r>
            <a:r>
              <a:rPr lang="el-GR" sz="2800" dirty="0"/>
              <a:t>Μέρος Α)</a:t>
            </a:r>
          </a:p>
          <a:p>
            <a:pPr algn="l"/>
            <a:endParaRPr lang="en-US" sz="1050" dirty="0"/>
          </a:p>
          <a:p>
            <a:pPr algn="l"/>
            <a:r>
              <a:rPr lang="el-GR" sz="2800" dirty="0" err="1" smtClean="0"/>
              <a:t>Τόκη</a:t>
            </a:r>
            <a:r>
              <a:rPr lang="en-US" sz="2800" dirty="0" smtClean="0"/>
              <a:t> </a:t>
            </a:r>
            <a:r>
              <a:rPr lang="el-GR" sz="2800" dirty="0" smtClean="0"/>
              <a:t>Ευγενία</a:t>
            </a:r>
            <a:r>
              <a:rPr lang="en-US" sz="2800" dirty="0" smtClean="0"/>
              <a:t> </a:t>
            </a:r>
          </a:p>
          <a:p>
            <a:pPr algn="l">
              <a:lnSpc>
                <a:spcPts val="2600"/>
              </a:lnSpc>
            </a:pPr>
            <a:r>
              <a:rPr lang="el-GR" sz="2800" dirty="0" smtClean="0">
                <a:solidFill>
                  <a:schemeClr val="tx2">
                    <a:lumMod val="50000"/>
                  </a:schemeClr>
                </a:solidFill>
              </a:rPr>
              <a:t>Επίκουρος Καθηγήτρια</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8264" y="3547"/>
            <a:ext cx="2214640" cy="1031492"/>
          </a:xfrm>
          <a:prstGeom prst="rect">
            <a:avLst/>
          </a:prstGeom>
        </p:spPr>
      </p:pic>
    </p:spTree>
    <p:extLst>
      <p:ext uri="{BB962C8B-B14F-4D97-AF65-F5344CB8AC3E}">
        <p14:creationId xmlns:p14="http://schemas.microsoft.com/office/powerpoint/2010/main" val="3857129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Προγράμματα</a:t>
            </a:r>
            <a:endParaRPr lang="el-GR" i="1" dirty="0"/>
          </a:p>
        </p:txBody>
      </p:sp>
      <p:sp>
        <p:nvSpPr>
          <p:cNvPr id="5" name="Θέση περιεχομένου 4"/>
          <p:cNvSpPr>
            <a:spLocks noGrp="1"/>
          </p:cNvSpPr>
          <p:nvPr>
            <p:ph idx="1"/>
          </p:nvPr>
        </p:nvSpPr>
        <p:spPr>
          <a:xfrm>
            <a:off x="457200" y="1333500"/>
            <a:ext cx="4330824" cy="3771636"/>
          </a:xfrm>
        </p:spPr>
        <p:txBody>
          <a:bodyPr>
            <a:noAutofit/>
          </a:bodyPr>
          <a:lstStyle/>
          <a:p>
            <a:pPr>
              <a:lnSpc>
                <a:spcPct val="80000"/>
              </a:lnSpc>
            </a:pPr>
            <a:r>
              <a:rPr lang="el-GR" sz="2400" dirty="0"/>
              <a:t>Πρόγραμμα είναι ένα σύνολο εντολών οι οποίες εκτελούνται </a:t>
            </a:r>
            <a:r>
              <a:rPr lang="el-GR" sz="2400" dirty="0" err="1"/>
              <a:t>ακολουθιακά</a:t>
            </a:r>
            <a:r>
              <a:rPr lang="el-GR" sz="2400" dirty="0"/>
              <a:t> και λένε στον υπολογιστή τι πρέπει να κάνει με τα </a:t>
            </a:r>
            <a:r>
              <a:rPr lang="el-GR" sz="2400" dirty="0" smtClean="0"/>
              <a:t>δεδομένα</a:t>
            </a:r>
            <a:endParaRPr lang="el-GR" sz="2400" dirty="0"/>
          </a:p>
          <a:p>
            <a:pPr>
              <a:lnSpc>
                <a:spcPct val="80000"/>
              </a:lnSpc>
            </a:pPr>
            <a:r>
              <a:rPr lang="el-GR" sz="2400" dirty="0"/>
              <a:t>Τα προγράμματα γράφονται χρησιμοποιώντας γλώσσες </a:t>
            </a:r>
            <a:r>
              <a:rPr lang="el-GR" sz="2400" dirty="0" smtClean="0"/>
              <a:t>προγραμματισμού</a:t>
            </a:r>
            <a:endParaRPr lang="el-GR" sz="2400" dirty="0"/>
          </a:p>
          <a:p>
            <a:pPr>
              <a:lnSpc>
                <a:spcPct val="80000"/>
              </a:lnSpc>
            </a:pPr>
            <a:r>
              <a:rPr lang="el-GR" sz="2400" dirty="0"/>
              <a:t>Τα προγράμματα μεταφράζονται σε δυαδική μορφή έτσι ώστε να μπορούν να εκτελεστούν από τον </a:t>
            </a:r>
            <a:r>
              <a:rPr lang="el-GR" sz="2400" dirty="0" smtClean="0"/>
              <a:t>Η/Υ</a:t>
            </a:r>
            <a:endParaRPr 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6662" y="1777380"/>
            <a:ext cx="4041775" cy="317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407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Ντετερμινισμός (αιτιοκρατία)  Η/Υ</a:t>
            </a:r>
            <a:endParaRPr lang="el-GR"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9"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31640" y="1561356"/>
            <a:ext cx="5903913" cy="3168352"/>
          </a:xfrm>
          <a:prstGeom prst="rect">
            <a:avLst/>
          </a:prstGeom>
          <a:noFill/>
          <a:ln w="9525">
            <a:noFill/>
            <a:miter lim="800000"/>
            <a:headEnd/>
            <a:tailEnd/>
          </a:ln>
        </p:spPr>
      </p:pic>
    </p:spTree>
    <p:extLst>
      <p:ext uri="{BB962C8B-B14F-4D97-AF65-F5344CB8AC3E}">
        <p14:creationId xmlns:p14="http://schemas.microsoft.com/office/powerpoint/2010/main" val="3397680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Προγράμματα</a:t>
            </a:r>
            <a:endParaRPr lang="el-GR" i="1" dirty="0"/>
          </a:p>
        </p:txBody>
      </p:sp>
      <p:sp>
        <p:nvSpPr>
          <p:cNvPr id="5" name="Θέση περιεχομένου 4"/>
          <p:cNvSpPr>
            <a:spLocks noGrp="1"/>
          </p:cNvSpPr>
          <p:nvPr>
            <p:ph idx="1"/>
          </p:nvPr>
        </p:nvSpPr>
        <p:spPr>
          <a:xfrm>
            <a:off x="448601" y="1181365"/>
            <a:ext cx="4915487" cy="3771636"/>
          </a:xfrm>
        </p:spPr>
        <p:txBody>
          <a:bodyPr>
            <a:noAutofit/>
          </a:bodyPr>
          <a:lstStyle/>
          <a:p>
            <a:pPr>
              <a:lnSpc>
                <a:spcPct val="80000"/>
              </a:lnSpc>
            </a:pPr>
            <a:r>
              <a:rPr lang="el-GR" sz="1800" dirty="0"/>
              <a:t>Το μοντέλο </a:t>
            </a:r>
            <a:r>
              <a:rPr lang="el-GR" sz="1800" dirty="0" err="1"/>
              <a:t>von</a:t>
            </a:r>
            <a:r>
              <a:rPr lang="el-GR" sz="1800" dirty="0"/>
              <a:t> </a:t>
            </a:r>
            <a:r>
              <a:rPr lang="el-GR" sz="1800" dirty="0" err="1"/>
              <a:t>Neumann</a:t>
            </a:r>
            <a:r>
              <a:rPr lang="el-GR" sz="1800" dirty="0"/>
              <a:t> ορίζει το υπολογιστή ως </a:t>
            </a:r>
            <a:r>
              <a:rPr lang="el-GR" sz="1800" dirty="0" smtClean="0"/>
              <a:t>τέσσερα</a:t>
            </a:r>
            <a:r>
              <a:rPr lang="en-US" sz="1800" dirty="0" smtClean="0"/>
              <a:t> (4)</a:t>
            </a:r>
            <a:r>
              <a:rPr lang="el-GR" sz="1800" dirty="0" smtClean="0"/>
              <a:t> υποσυστήματα</a:t>
            </a:r>
            <a:r>
              <a:rPr lang="en-US" sz="1800" dirty="0" smtClean="0"/>
              <a:t>:</a:t>
            </a:r>
            <a:endParaRPr lang="el-GR" sz="1800" dirty="0"/>
          </a:p>
          <a:p>
            <a:pPr lvl="1">
              <a:lnSpc>
                <a:spcPct val="80000"/>
              </a:lnSpc>
              <a:spcBef>
                <a:spcPts val="600"/>
              </a:spcBef>
            </a:pPr>
            <a:r>
              <a:rPr lang="el-GR" sz="1600" b="1" dirty="0"/>
              <a:t>Μνήμη.</a:t>
            </a:r>
            <a:r>
              <a:rPr lang="el-GR" sz="1600" dirty="0"/>
              <a:t> Περιοχή αποθήκευσης. Αποθηκεύει τα προγράμματα και τα δεδομένα κατά την </a:t>
            </a:r>
            <a:r>
              <a:rPr lang="el-GR" sz="1600" dirty="0" smtClean="0"/>
              <a:t>επεξεργασία</a:t>
            </a:r>
            <a:endParaRPr lang="el-GR" sz="1600" dirty="0"/>
          </a:p>
          <a:p>
            <a:pPr lvl="1">
              <a:lnSpc>
                <a:spcPct val="80000"/>
              </a:lnSpc>
              <a:spcBef>
                <a:spcPts val="600"/>
              </a:spcBef>
            </a:pPr>
            <a:r>
              <a:rPr lang="el-GR" sz="1600" b="1" dirty="0"/>
              <a:t>Αριθμητική και Λογική μονάδα (ΑΛΜ). </a:t>
            </a:r>
            <a:r>
              <a:rPr lang="el-GR" sz="1600" dirty="0"/>
              <a:t>Πραγματοποιεί αριθμητικές (π.χ. πρόσθεση ενός συνόλου τιμών) και λογικές πράξεις (π.χ. εύρεση του μικρότερου από δύο στοιχεία δεδομένων)</a:t>
            </a:r>
          </a:p>
          <a:p>
            <a:pPr lvl="1">
              <a:lnSpc>
                <a:spcPct val="80000"/>
              </a:lnSpc>
              <a:spcBef>
                <a:spcPts val="600"/>
              </a:spcBef>
            </a:pPr>
            <a:r>
              <a:rPr lang="el-GR" sz="1600" b="1" dirty="0"/>
              <a:t>Μονάδα Ελέγχου.</a:t>
            </a:r>
            <a:r>
              <a:rPr lang="el-GR" sz="1600" dirty="0"/>
              <a:t> Ελέγχει και συντονίζει τις λειτουργίες της μνήμης της ΑΛΜ και του υποσυστήματος εισόδου </a:t>
            </a:r>
            <a:r>
              <a:rPr lang="el-GR" sz="1600" dirty="0" smtClean="0"/>
              <a:t>εξόδου</a:t>
            </a:r>
            <a:endParaRPr lang="el-GR" sz="1600" dirty="0"/>
          </a:p>
          <a:p>
            <a:pPr lvl="1">
              <a:lnSpc>
                <a:spcPct val="80000"/>
              </a:lnSpc>
              <a:spcBef>
                <a:spcPts val="600"/>
              </a:spcBef>
            </a:pPr>
            <a:r>
              <a:rPr lang="el-GR" sz="1600" b="1" dirty="0"/>
              <a:t>Είσοδος/έξοδος.</a:t>
            </a:r>
            <a:r>
              <a:rPr lang="el-GR" sz="1600" dirty="0"/>
              <a:t> Το υποσύστημα εισόδου δέχεται δεδομένα εισόδου και το πρόγραμμα από έξω από τον υπολογιστή ενώ το υποσύστημα εξόδου παρουσιάζει τα παραγόμενα </a:t>
            </a:r>
            <a:r>
              <a:rPr lang="el-GR" sz="1600" dirty="0" smtClean="0"/>
              <a:t>αποτελέσματα</a:t>
            </a:r>
            <a:endParaRPr lang="el-GR" sz="1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080" y="1136249"/>
            <a:ext cx="3746500" cy="2540000"/>
          </a:xfrm>
          <a:prstGeom prst="rect">
            <a:avLst/>
          </a:prstGeom>
          <a:noFill/>
          <a:ln w="9525">
            <a:noFill/>
            <a:miter lim="800000"/>
            <a:headEnd/>
            <a:tailEnd/>
          </a:ln>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9093" y="3784676"/>
            <a:ext cx="1801813" cy="1689100"/>
          </a:xfrm>
          <a:prstGeom prst="rect">
            <a:avLst/>
          </a:prstGeom>
          <a:noFill/>
          <a:ln w="9525">
            <a:noFill/>
            <a:miter lim="800000"/>
            <a:headEnd/>
            <a:tailEnd/>
          </a:ln>
        </p:spPr>
      </p:pic>
      <p:sp>
        <p:nvSpPr>
          <p:cNvPr id="10" name="TextBox 9"/>
          <p:cNvSpPr txBox="1"/>
          <p:nvPr/>
        </p:nvSpPr>
        <p:spPr>
          <a:xfrm>
            <a:off x="539552" y="5196777"/>
            <a:ext cx="5782765" cy="27699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defRPr/>
            </a:pPr>
            <a:r>
              <a:rPr lang="el-GR" sz="1200" b="1" dirty="0"/>
              <a:t>Ο δίαυλος (</a:t>
            </a:r>
            <a:r>
              <a:rPr lang="en-US" sz="1200" b="1" dirty="0"/>
              <a:t>bus</a:t>
            </a:r>
            <a:r>
              <a:rPr lang="el-GR" sz="1200" b="1" dirty="0"/>
              <a:t>)</a:t>
            </a:r>
            <a:r>
              <a:rPr lang="en-US" sz="1200" b="1" dirty="0"/>
              <a:t> </a:t>
            </a:r>
            <a:r>
              <a:rPr lang="el-GR" sz="1200" b="1" dirty="0"/>
              <a:t>επιτρέπει την μεταφορά δεδομένων από το ένα υποσύστημα στο άλλο</a:t>
            </a:r>
          </a:p>
        </p:txBody>
      </p:sp>
    </p:spTree>
    <p:extLst>
      <p:ext uri="{BB962C8B-B14F-4D97-AF65-F5344CB8AC3E}">
        <p14:creationId xmlns:p14="http://schemas.microsoft.com/office/powerpoint/2010/main" val="3353357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Αποθηκευμένο πρόγραμμα</a:t>
            </a:r>
            <a:endParaRPr lang="el-GR" i="1" dirty="0"/>
          </a:p>
        </p:txBody>
      </p:sp>
      <p:sp>
        <p:nvSpPr>
          <p:cNvPr id="5" name="Θέση περιεχομένου 4"/>
          <p:cNvSpPr>
            <a:spLocks noGrp="1"/>
          </p:cNvSpPr>
          <p:nvPr>
            <p:ph idx="1"/>
          </p:nvPr>
        </p:nvSpPr>
        <p:spPr>
          <a:xfrm>
            <a:off x="457200" y="1333500"/>
            <a:ext cx="4219462" cy="3771636"/>
          </a:xfrm>
        </p:spPr>
        <p:txBody>
          <a:bodyPr>
            <a:noAutofit/>
          </a:bodyPr>
          <a:lstStyle/>
          <a:p>
            <a:pPr>
              <a:lnSpc>
                <a:spcPct val="80000"/>
              </a:lnSpc>
            </a:pPr>
            <a:r>
              <a:rPr lang="el-GR" sz="2200" dirty="0"/>
              <a:t>Η αρχιτεκτονική των πρώτων υπολογιστών αποθήκευε στην μνήμη μόνο τα </a:t>
            </a:r>
            <a:r>
              <a:rPr lang="el-GR" sz="2200" dirty="0" smtClean="0"/>
              <a:t>δεδομένα</a:t>
            </a:r>
            <a:endParaRPr lang="el-GR" sz="2200" dirty="0"/>
          </a:p>
          <a:p>
            <a:pPr>
              <a:lnSpc>
                <a:spcPct val="80000"/>
              </a:lnSpc>
            </a:pPr>
            <a:r>
              <a:rPr lang="el-GR" sz="2200" dirty="0"/>
              <a:t>Στο μοντέλο </a:t>
            </a:r>
            <a:r>
              <a:rPr lang="en-US" sz="2200" dirty="0"/>
              <a:t>Von Neumann </a:t>
            </a:r>
            <a:r>
              <a:rPr lang="el-GR" sz="2200" dirty="0"/>
              <a:t>το πρόγραμμα αποθηκεύεται στην μνήμη στην ίδια μορφή με τα δεδομένα δηλαδή ως δυαδικές </a:t>
            </a:r>
            <a:r>
              <a:rPr lang="el-GR" sz="2200" dirty="0" smtClean="0"/>
              <a:t>τιμές </a:t>
            </a:r>
            <a:endParaRPr lang="el-GR" sz="2200" dirty="0"/>
          </a:p>
          <a:p>
            <a:pPr>
              <a:lnSpc>
                <a:spcPct val="80000"/>
              </a:lnSpc>
            </a:pPr>
            <a:r>
              <a:rPr lang="el-GR" sz="2200" dirty="0"/>
              <a:t>Αλλάζοντας το πρόγραμμα που είναι αποθηκευμένο στην μνήμη αλλάζουν και οι δυνατότητες του Η/Υ επιτρέποντας την επίλυση διαφορετικών </a:t>
            </a:r>
            <a:r>
              <a:rPr lang="el-GR" sz="2200" dirty="0" smtClean="0"/>
              <a:t>προβλημάτων</a:t>
            </a:r>
            <a:endParaRPr lang="en-US"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644008" y="1161582"/>
            <a:ext cx="3733800" cy="3994150"/>
          </a:xfrm>
          <a:prstGeom prst="rect">
            <a:avLst/>
          </a:prstGeom>
          <a:noFill/>
        </p:spPr>
      </p:pic>
      <p:sp>
        <p:nvSpPr>
          <p:cNvPr id="9" name="Rectangle 10"/>
          <p:cNvSpPr/>
          <p:nvPr/>
        </p:nvSpPr>
        <p:spPr>
          <a:xfrm>
            <a:off x="4871715" y="5156401"/>
            <a:ext cx="3528392" cy="26161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1100" dirty="0"/>
              <a:t>http://www.computer50.org/mark1/firstprog.html</a:t>
            </a:r>
            <a:endParaRPr lang="el-GR" sz="1100" dirty="0"/>
          </a:p>
        </p:txBody>
      </p:sp>
    </p:spTree>
    <p:extLst>
      <p:ext uri="{BB962C8B-B14F-4D97-AF65-F5344CB8AC3E}">
        <p14:creationId xmlns:p14="http://schemas.microsoft.com/office/powerpoint/2010/main" val="2524699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err="1"/>
              <a:t>Ακολουθιακή</a:t>
            </a:r>
            <a:r>
              <a:rPr lang="el-GR" dirty="0"/>
              <a:t> εκτέλεση εντολών</a:t>
            </a:r>
            <a:endParaRPr lang="el-GR" i="1" dirty="0"/>
          </a:p>
        </p:txBody>
      </p:sp>
      <p:sp>
        <p:nvSpPr>
          <p:cNvPr id="5" name="Θέση περιεχομένου 4"/>
          <p:cNvSpPr>
            <a:spLocks noGrp="1"/>
          </p:cNvSpPr>
          <p:nvPr>
            <p:ph idx="1"/>
          </p:nvPr>
        </p:nvSpPr>
        <p:spPr>
          <a:xfrm>
            <a:off x="457200" y="1333500"/>
            <a:ext cx="4219462" cy="3771636"/>
          </a:xfrm>
        </p:spPr>
        <p:txBody>
          <a:bodyPr>
            <a:noAutofit/>
          </a:bodyPr>
          <a:lstStyle/>
          <a:p>
            <a:pPr>
              <a:lnSpc>
                <a:spcPct val="80000"/>
              </a:lnSpc>
            </a:pPr>
            <a:r>
              <a:rPr lang="el-GR" sz="2000" dirty="0"/>
              <a:t>Ένα πρόγραμμα στο μοντέλο </a:t>
            </a:r>
            <a:r>
              <a:rPr lang="en-US" sz="2000" dirty="0">
                <a:solidFill>
                  <a:prstClr val="black"/>
                </a:solidFill>
                <a:latin typeface="Gill Sans MT"/>
              </a:rPr>
              <a:t>Von Neumann </a:t>
            </a:r>
            <a:r>
              <a:rPr lang="el-GR" sz="2000" dirty="0" smtClean="0"/>
              <a:t>αποτελείται </a:t>
            </a:r>
            <a:r>
              <a:rPr lang="el-GR" sz="2000" dirty="0"/>
              <a:t>από έναν πεπερασμένο αριθμό εντολών</a:t>
            </a:r>
          </a:p>
          <a:p>
            <a:pPr>
              <a:lnSpc>
                <a:spcPct val="80000"/>
              </a:lnSpc>
            </a:pPr>
            <a:r>
              <a:rPr lang="el-GR" sz="2000" dirty="0"/>
              <a:t>Η μονάδα ελέγχου ανακαλεί μια εντολή από την μνήμη την αποκωδικοποιεί και κατόπιν την </a:t>
            </a:r>
            <a:r>
              <a:rPr lang="el-GR" sz="2000" dirty="0" smtClean="0"/>
              <a:t>εκτελεί</a:t>
            </a:r>
            <a:endParaRPr lang="el-GR" sz="2000" dirty="0"/>
          </a:p>
          <a:p>
            <a:pPr>
              <a:lnSpc>
                <a:spcPct val="80000"/>
              </a:lnSpc>
            </a:pPr>
            <a:r>
              <a:rPr lang="el-GR" sz="2000" dirty="0"/>
              <a:t>Οι εντολές εκτελούνται η μια μετά την </a:t>
            </a:r>
            <a:r>
              <a:rPr lang="el-GR" sz="2000" dirty="0" smtClean="0"/>
              <a:t>άλλη </a:t>
            </a:r>
            <a:endParaRPr lang="el-GR" sz="2000" dirty="0"/>
          </a:p>
          <a:p>
            <a:pPr>
              <a:lnSpc>
                <a:spcPct val="80000"/>
              </a:lnSpc>
            </a:pPr>
            <a:r>
              <a:rPr lang="el-GR" sz="2000" dirty="0"/>
              <a:t>Μια εντολή μπορεί να ζητήσει την εκτέλεση κάποιας άλλης εντολής αλλάζοντας με αυτό τον τρόπο την σειρά εκτέλεσης των </a:t>
            </a:r>
            <a:r>
              <a:rPr lang="el-GR" sz="2000" dirty="0" smtClean="0"/>
              <a:t>εντολών </a:t>
            </a:r>
            <a:endParaRPr lang="el-GR" sz="2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8" name="Picture 2" descr="http://www.mikestratton.net/images/img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3005" y="1129308"/>
            <a:ext cx="4041775" cy="404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369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Δεδομένα</a:t>
            </a:r>
            <a:endParaRPr lang="el-GR" i="1" dirty="0"/>
          </a:p>
        </p:txBody>
      </p:sp>
      <p:sp>
        <p:nvSpPr>
          <p:cNvPr id="5" name="Θέση περιεχομένου 4"/>
          <p:cNvSpPr>
            <a:spLocks noGrp="1"/>
          </p:cNvSpPr>
          <p:nvPr>
            <p:ph idx="1"/>
          </p:nvPr>
        </p:nvSpPr>
        <p:spPr>
          <a:xfrm>
            <a:off x="457200" y="1333500"/>
            <a:ext cx="4219462" cy="3771636"/>
          </a:xfrm>
        </p:spPr>
        <p:txBody>
          <a:bodyPr>
            <a:noAutofit/>
          </a:bodyPr>
          <a:lstStyle/>
          <a:p>
            <a:pPr>
              <a:lnSpc>
                <a:spcPct val="80000"/>
              </a:lnSpc>
            </a:pPr>
            <a:r>
              <a:rPr lang="el-GR" sz="2400" dirty="0"/>
              <a:t>Αποθήκευση δεδομένων</a:t>
            </a:r>
          </a:p>
          <a:p>
            <a:pPr lvl="1">
              <a:lnSpc>
                <a:spcPct val="80000"/>
              </a:lnSpc>
            </a:pPr>
            <a:r>
              <a:rPr lang="el-GR" sz="1800" dirty="0"/>
              <a:t>Ο υπολογιστής ως ηλεκτρονική συσκευή μπορεί να αποθηκεύει τα δεδομένα με την μορφή ηλεκτρονικών σημάτων (παρουσία ή απουσία</a:t>
            </a:r>
            <a:r>
              <a:rPr lang="el-GR" sz="1800" dirty="0" smtClean="0"/>
              <a:t>)</a:t>
            </a:r>
            <a:endParaRPr lang="el-GR" sz="1800" dirty="0"/>
          </a:p>
          <a:p>
            <a:pPr lvl="1">
              <a:lnSpc>
                <a:spcPct val="80000"/>
              </a:lnSpc>
            </a:pPr>
            <a:r>
              <a:rPr lang="el-GR" sz="1800" dirty="0"/>
              <a:t>Ψηφιακή τεχνολογία. Ο υπολογιστής μπορεί να αποθηκεύει τα δεδομένα σε μια από δύο δυνατές </a:t>
            </a:r>
            <a:r>
              <a:rPr lang="el-GR" sz="1800" dirty="0" smtClean="0"/>
              <a:t>καταστάσεις </a:t>
            </a:r>
            <a:endParaRPr lang="el-GR" sz="1800" dirty="0"/>
          </a:p>
          <a:p>
            <a:pPr lvl="1">
              <a:lnSpc>
                <a:spcPct val="80000"/>
              </a:lnSpc>
            </a:pPr>
            <a:r>
              <a:rPr lang="el-GR" sz="1800" dirty="0"/>
              <a:t>Όλα τα δεδομένα όπως αριθμητικά ψηφία, κείμενο, εικόνες, ήχος και βίντεο πρέπει να μετατραπούν σε ένα σύστημα που να χρησιμοποιεί δύο μόνο </a:t>
            </a:r>
            <a:r>
              <a:rPr lang="el-GR" sz="1800" dirty="0" smtClean="0"/>
              <a:t>καταστάσεις</a:t>
            </a: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788024" y="1300841"/>
            <a:ext cx="1662112" cy="2447925"/>
          </a:xfrm>
          <a:prstGeom prst="rect">
            <a:avLst/>
          </a:prstGeom>
          <a:noFill/>
        </p:spPr>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8249" y="2166028"/>
            <a:ext cx="2139950" cy="3355975"/>
          </a:xfrm>
          <a:prstGeom prst="rect">
            <a:avLst/>
          </a:prstGeom>
          <a:noFill/>
          <a:ln w="9525">
            <a:noFill/>
            <a:miter lim="800000"/>
            <a:headEnd/>
            <a:tailEnd/>
          </a:ln>
        </p:spPr>
      </p:pic>
    </p:spTree>
    <p:extLst>
      <p:ext uri="{BB962C8B-B14F-4D97-AF65-F5344CB8AC3E}">
        <p14:creationId xmlns:p14="http://schemas.microsoft.com/office/powerpoint/2010/main" val="3749849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fontScale="90000"/>
          </a:bodyPr>
          <a:lstStyle/>
          <a:p>
            <a:r>
              <a:rPr lang="el-GR" dirty="0"/>
              <a:t>Ιστορικό εξέλιξης υπολογιστών </a:t>
            </a:r>
            <a:r>
              <a:rPr lang="en-US" dirty="0" smtClean="0"/>
              <a:t/>
            </a:r>
            <a:br>
              <a:rPr lang="en-US" dirty="0" smtClean="0"/>
            </a:br>
            <a:r>
              <a:rPr lang="el-GR" dirty="0" smtClean="0"/>
              <a:t>πριν </a:t>
            </a:r>
            <a:r>
              <a:rPr lang="el-GR" dirty="0"/>
              <a:t>το 1930</a:t>
            </a:r>
            <a:endParaRPr lang="el-GR" i="1" dirty="0"/>
          </a:p>
        </p:txBody>
      </p:sp>
      <p:sp>
        <p:nvSpPr>
          <p:cNvPr id="5" name="Θέση περιεχομένου 4"/>
          <p:cNvSpPr>
            <a:spLocks noGrp="1"/>
          </p:cNvSpPr>
          <p:nvPr>
            <p:ph idx="1"/>
          </p:nvPr>
        </p:nvSpPr>
        <p:spPr>
          <a:xfrm>
            <a:off x="457200" y="1417340"/>
            <a:ext cx="4219462" cy="3771636"/>
          </a:xfrm>
        </p:spPr>
        <p:txBody>
          <a:bodyPr>
            <a:noAutofit/>
          </a:bodyPr>
          <a:lstStyle/>
          <a:p>
            <a:pPr>
              <a:lnSpc>
                <a:spcPct val="80000"/>
              </a:lnSpc>
              <a:spcBef>
                <a:spcPts val="600"/>
              </a:spcBef>
            </a:pPr>
            <a:r>
              <a:rPr lang="el-GR" sz="1800" dirty="0"/>
              <a:t>Πρώιμες Υπολογιστικές μηχανές.</a:t>
            </a:r>
          </a:p>
          <a:p>
            <a:pPr lvl="1">
              <a:lnSpc>
                <a:spcPct val="80000"/>
              </a:lnSpc>
              <a:spcBef>
                <a:spcPts val="0"/>
              </a:spcBef>
            </a:pPr>
            <a:r>
              <a:rPr lang="el-GR" sz="1400" b="1" dirty="0"/>
              <a:t>17</a:t>
            </a:r>
            <a:r>
              <a:rPr lang="el-GR" sz="1400" b="1" baseline="30000" dirty="0"/>
              <a:t>ος</a:t>
            </a:r>
            <a:r>
              <a:rPr lang="el-GR" sz="1400" b="1" dirty="0"/>
              <a:t> αιώνας. </a:t>
            </a:r>
            <a:r>
              <a:rPr lang="el-GR" sz="1400" dirty="0"/>
              <a:t>Μηχανική αριθμομηχανή από τον </a:t>
            </a:r>
            <a:r>
              <a:rPr lang="el-GR" sz="1400" dirty="0" err="1"/>
              <a:t>Blaise</a:t>
            </a:r>
            <a:r>
              <a:rPr lang="el-GR" sz="1400" dirty="0"/>
              <a:t> Pascal  (</a:t>
            </a:r>
            <a:r>
              <a:rPr lang="el-GR" sz="1400" dirty="0" err="1"/>
              <a:t>Pascaline</a:t>
            </a:r>
            <a:r>
              <a:rPr lang="el-GR" sz="1400" dirty="0"/>
              <a:t>).Εκτελούσε μόνο πρόσθεση και </a:t>
            </a:r>
            <a:r>
              <a:rPr lang="el-GR" sz="1400" dirty="0" smtClean="0"/>
              <a:t>αφαίρεση</a:t>
            </a:r>
            <a:endParaRPr lang="el-GR" sz="1400" dirty="0"/>
          </a:p>
          <a:p>
            <a:pPr lvl="1">
              <a:lnSpc>
                <a:spcPct val="80000"/>
              </a:lnSpc>
              <a:spcBef>
                <a:spcPts val="0"/>
              </a:spcBef>
            </a:pPr>
            <a:r>
              <a:rPr lang="el-GR" sz="1400" b="1" dirty="0" smtClean="0"/>
              <a:t>17</a:t>
            </a:r>
            <a:r>
              <a:rPr lang="el-GR" sz="1400" b="1" baseline="30000" dirty="0" smtClean="0"/>
              <a:t>ος</a:t>
            </a:r>
            <a:r>
              <a:rPr lang="el-GR" sz="1400" b="1" dirty="0" smtClean="0"/>
              <a:t> αιώνας. </a:t>
            </a:r>
            <a:r>
              <a:rPr lang="el-GR" sz="1400" dirty="0" smtClean="0"/>
              <a:t>Τροχός του </a:t>
            </a:r>
            <a:r>
              <a:rPr lang="el-GR" sz="1400" dirty="0" err="1"/>
              <a:t>Leibnitz</a:t>
            </a:r>
            <a:r>
              <a:rPr lang="el-GR" sz="1400" dirty="0"/>
              <a:t>. Εκτελούσε πράξεις </a:t>
            </a:r>
            <a:r>
              <a:rPr lang="el-GR" sz="1400" dirty="0" smtClean="0"/>
              <a:t>πρόσθεσης</a:t>
            </a:r>
            <a:r>
              <a:rPr lang="el-GR" sz="1400" dirty="0"/>
              <a:t>, αφαίρεσης, πολλαπλασιασμού και </a:t>
            </a:r>
            <a:r>
              <a:rPr lang="el-GR" sz="1400" dirty="0" smtClean="0"/>
              <a:t>διαίρεσης</a:t>
            </a:r>
            <a:endParaRPr lang="el-GR" sz="1400" dirty="0"/>
          </a:p>
          <a:p>
            <a:pPr lvl="1">
              <a:lnSpc>
                <a:spcPct val="80000"/>
              </a:lnSpc>
              <a:spcBef>
                <a:spcPts val="0"/>
              </a:spcBef>
            </a:pPr>
            <a:r>
              <a:rPr lang="el-GR" sz="1400" b="1" dirty="0" smtClean="0"/>
              <a:t>19</a:t>
            </a:r>
            <a:r>
              <a:rPr lang="el-GR" sz="1400" b="1" baseline="30000" dirty="0"/>
              <a:t>ος</a:t>
            </a:r>
            <a:r>
              <a:rPr lang="el-GR" sz="1400" b="1" dirty="0" smtClean="0"/>
              <a:t> </a:t>
            </a:r>
            <a:r>
              <a:rPr lang="el-GR" sz="1400" b="1" dirty="0"/>
              <a:t>αιώνας (1804). </a:t>
            </a:r>
            <a:r>
              <a:rPr lang="el-GR" sz="1400" dirty="0"/>
              <a:t>Μηχανή του </a:t>
            </a:r>
            <a:r>
              <a:rPr lang="el-GR" sz="1400" dirty="0" err="1"/>
              <a:t>Jacquard</a:t>
            </a:r>
            <a:r>
              <a:rPr lang="el-GR" sz="1400" dirty="0"/>
              <a:t>. Χρησιμοποιούσε διάτρητες κάρτες (σαν αποθηκευμένα προγράμματα)  για να ελέγχει την ανύψωση εξαρτημάτων στην κατασκευή </a:t>
            </a:r>
            <a:r>
              <a:rPr lang="el-GR" sz="1400" dirty="0" smtClean="0"/>
              <a:t>υφαντών</a:t>
            </a:r>
            <a:endParaRPr lang="el-GR" sz="1400" dirty="0"/>
          </a:p>
          <a:p>
            <a:pPr lvl="1">
              <a:lnSpc>
                <a:spcPct val="80000"/>
              </a:lnSpc>
              <a:spcBef>
                <a:spcPts val="0"/>
              </a:spcBef>
            </a:pPr>
            <a:r>
              <a:rPr lang="el-GR" sz="1400" b="1" dirty="0" smtClean="0"/>
              <a:t>19</a:t>
            </a:r>
            <a:r>
              <a:rPr lang="el-GR" sz="1400" b="1" baseline="30000" dirty="0"/>
              <a:t>ος</a:t>
            </a:r>
            <a:r>
              <a:rPr lang="el-GR" sz="1400" b="1" dirty="0" smtClean="0"/>
              <a:t> </a:t>
            </a:r>
            <a:r>
              <a:rPr lang="el-GR" sz="1400" b="1" dirty="0"/>
              <a:t>αιώνας (1823). </a:t>
            </a:r>
            <a:r>
              <a:rPr lang="el-GR" sz="1400" dirty="0"/>
              <a:t>H διαφορική μηχανή του </a:t>
            </a:r>
            <a:r>
              <a:rPr lang="el-GR" sz="1400" dirty="0" err="1"/>
              <a:t>Babbage</a:t>
            </a:r>
            <a:r>
              <a:rPr lang="el-GR" sz="1400" dirty="0"/>
              <a:t> σχεδιάστηκε με σκοπό να λύνει </a:t>
            </a:r>
            <a:r>
              <a:rPr lang="el-GR" sz="1400" dirty="0" err="1"/>
              <a:t>πολυωνυμικές</a:t>
            </a:r>
            <a:r>
              <a:rPr lang="el-GR" sz="1400" dirty="0"/>
              <a:t> εξισώσεις. Ο ίδιος σχεδίασε και την αναλυτική μηχανή η οποία μοιράζεται αρκετά χαρακτηριστικά με τους σύγχρονους </a:t>
            </a:r>
            <a:r>
              <a:rPr lang="el-GR" sz="1400" dirty="0" smtClean="0"/>
              <a:t>υπολογιστές</a:t>
            </a:r>
            <a:endParaRPr lang="el-GR" sz="1400" dirty="0"/>
          </a:p>
          <a:p>
            <a:pPr lvl="1">
              <a:lnSpc>
                <a:spcPct val="80000"/>
              </a:lnSpc>
              <a:spcBef>
                <a:spcPts val="0"/>
              </a:spcBef>
            </a:pPr>
            <a:r>
              <a:rPr lang="el-GR" sz="1400" b="1" dirty="0" smtClean="0"/>
              <a:t>19</a:t>
            </a:r>
            <a:r>
              <a:rPr lang="el-GR" sz="1400" b="1" baseline="30000" dirty="0"/>
              <a:t>ος</a:t>
            </a:r>
            <a:r>
              <a:rPr lang="el-GR" sz="1400" b="1" dirty="0" smtClean="0"/>
              <a:t> </a:t>
            </a:r>
            <a:r>
              <a:rPr lang="el-GR" sz="1400" b="1" dirty="0"/>
              <a:t>αιώνας (1890). </a:t>
            </a:r>
            <a:r>
              <a:rPr lang="el-GR" sz="1400" dirty="0"/>
              <a:t>Ο </a:t>
            </a:r>
            <a:r>
              <a:rPr lang="el-GR" sz="1400" dirty="0" err="1"/>
              <a:t>Hollerith</a:t>
            </a:r>
            <a:r>
              <a:rPr lang="el-GR" sz="1400" dirty="0"/>
              <a:t> σχεδίασε και κατασκεύασε μια προγραμματιζόμενη μηχανή η οποία μπορούσε αυτόματα να διαβάζει, να απαριθμεί και να ταξινομεί δεδομένα τα οποία ήταν αποθηκευμένα σε διάτρητες </a:t>
            </a:r>
            <a:r>
              <a:rPr lang="el-GR" sz="1400" dirty="0" smtClean="0"/>
              <a:t>κάρτες</a:t>
            </a:r>
            <a:endParaRPr lang="el-GR" sz="1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pic>
        <p:nvPicPr>
          <p:cNvPr id="8" name="Picture 5" descr="babb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292080" y="1473554"/>
            <a:ext cx="2925762" cy="3236912"/>
          </a:xfrm>
          <a:prstGeom prst="rect">
            <a:avLst/>
          </a:prstGeom>
          <a:noFill/>
        </p:spPr>
      </p:pic>
      <p:sp>
        <p:nvSpPr>
          <p:cNvPr id="10" name="Rectangle 7"/>
          <p:cNvSpPr/>
          <p:nvPr/>
        </p:nvSpPr>
        <p:spPr>
          <a:xfrm>
            <a:off x="5940325" y="4929516"/>
            <a:ext cx="2088232" cy="26161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l-GR" sz="1100" dirty="0"/>
              <a:t>Διαφορική μηχανή του </a:t>
            </a:r>
            <a:r>
              <a:rPr lang="en-US" sz="1100" dirty="0"/>
              <a:t>Babbage</a:t>
            </a:r>
            <a:endParaRPr lang="el-GR" sz="1100" dirty="0"/>
          </a:p>
        </p:txBody>
      </p:sp>
    </p:spTree>
    <p:extLst>
      <p:ext uri="{BB962C8B-B14F-4D97-AF65-F5344CB8AC3E}">
        <p14:creationId xmlns:p14="http://schemas.microsoft.com/office/powerpoint/2010/main" val="2848073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fontScale="90000"/>
          </a:bodyPr>
          <a:lstStyle/>
          <a:p>
            <a:r>
              <a:rPr lang="el-GR" dirty="0"/>
              <a:t>Ιστορικό εξέλιξης υπολογιστών </a:t>
            </a:r>
            <a:r>
              <a:rPr lang="en-US" dirty="0" smtClean="0"/>
              <a:t/>
            </a:r>
            <a:br>
              <a:rPr lang="en-US" dirty="0" smtClean="0"/>
            </a:br>
            <a:r>
              <a:rPr lang="el-GR" dirty="0" smtClean="0"/>
              <a:t>(</a:t>
            </a:r>
            <a:r>
              <a:rPr lang="el-GR" dirty="0"/>
              <a:t>1930-1950)</a:t>
            </a:r>
            <a:endParaRPr lang="el-GR" i="1" dirty="0"/>
          </a:p>
        </p:txBody>
      </p:sp>
      <p:sp>
        <p:nvSpPr>
          <p:cNvPr id="5" name="Θέση περιεχομένου 4"/>
          <p:cNvSpPr>
            <a:spLocks noGrp="1"/>
          </p:cNvSpPr>
          <p:nvPr>
            <p:ph idx="1"/>
          </p:nvPr>
        </p:nvSpPr>
        <p:spPr>
          <a:xfrm>
            <a:off x="457200" y="1417340"/>
            <a:ext cx="8291264" cy="2160240"/>
          </a:xfrm>
        </p:spPr>
        <p:txBody>
          <a:bodyPr>
            <a:noAutofit/>
          </a:bodyPr>
          <a:lstStyle/>
          <a:p>
            <a:pPr>
              <a:lnSpc>
                <a:spcPct val="80000"/>
              </a:lnSpc>
              <a:spcBef>
                <a:spcPts val="0"/>
              </a:spcBef>
            </a:pPr>
            <a:r>
              <a:rPr lang="el-GR" sz="2000" dirty="0"/>
              <a:t>Εμφάνιση των ηλεκτρονικών </a:t>
            </a:r>
            <a:r>
              <a:rPr lang="el-GR" sz="2000" dirty="0" smtClean="0"/>
              <a:t>υπολογιστών </a:t>
            </a:r>
            <a:endParaRPr lang="el-GR" sz="2000" dirty="0"/>
          </a:p>
          <a:p>
            <a:pPr lvl="1">
              <a:lnSpc>
                <a:spcPct val="80000"/>
              </a:lnSpc>
              <a:spcBef>
                <a:spcPts val="0"/>
              </a:spcBef>
            </a:pPr>
            <a:r>
              <a:rPr lang="el-GR" sz="1800" b="1" dirty="0"/>
              <a:t>1939. </a:t>
            </a:r>
            <a:r>
              <a:rPr lang="en-US" sz="1800" dirty="0"/>
              <a:t>ABC (</a:t>
            </a:r>
            <a:r>
              <a:rPr lang="en-US" sz="1800" dirty="0" err="1"/>
              <a:t>Atanasoff</a:t>
            </a:r>
            <a:r>
              <a:rPr lang="en-US" sz="1800" dirty="0"/>
              <a:t> Berry Computer). </a:t>
            </a:r>
            <a:r>
              <a:rPr lang="el-GR" sz="1800" dirty="0"/>
              <a:t>Έλυνε συστήματα γραμμικών εξισώσεων</a:t>
            </a:r>
          </a:p>
          <a:p>
            <a:pPr lvl="1">
              <a:lnSpc>
                <a:spcPct val="80000"/>
              </a:lnSpc>
              <a:spcBef>
                <a:spcPts val="0"/>
              </a:spcBef>
            </a:pPr>
            <a:r>
              <a:rPr lang="el-GR" sz="1800" b="1" dirty="0"/>
              <a:t>1939. </a:t>
            </a:r>
            <a:r>
              <a:rPr lang="el-GR" sz="1800" dirty="0"/>
              <a:t>Ζ1 (</a:t>
            </a:r>
            <a:r>
              <a:rPr lang="en-US" sz="1800" dirty="0"/>
              <a:t>Konrad </a:t>
            </a:r>
            <a:r>
              <a:rPr lang="en-US" sz="1800" dirty="0" err="1"/>
              <a:t>Zuse</a:t>
            </a:r>
            <a:r>
              <a:rPr lang="el-GR" sz="1800" dirty="0"/>
              <a:t>)</a:t>
            </a:r>
            <a:r>
              <a:rPr lang="en-US" sz="1800" dirty="0"/>
              <a:t>. </a:t>
            </a:r>
            <a:r>
              <a:rPr lang="el-GR" sz="1800" dirty="0"/>
              <a:t>Υπολογιστής γενικής </a:t>
            </a:r>
            <a:r>
              <a:rPr lang="el-GR" sz="1800" dirty="0" smtClean="0"/>
              <a:t>χρήσης</a:t>
            </a:r>
            <a:endParaRPr lang="el-GR" sz="1800" dirty="0"/>
          </a:p>
          <a:p>
            <a:pPr lvl="1">
              <a:lnSpc>
                <a:spcPct val="80000"/>
              </a:lnSpc>
              <a:spcBef>
                <a:spcPts val="0"/>
              </a:spcBef>
            </a:pPr>
            <a:r>
              <a:rPr lang="el-GR" sz="1800" b="1" dirty="0"/>
              <a:t>1946. </a:t>
            </a:r>
            <a:r>
              <a:rPr lang="en-US" sz="1800" dirty="0"/>
              <a:t>ENIAC.</a:t>
            </a:r>
            <a:r>
              <a:rPr lang="el-GR" sz="1800" dirty="0"/>
              <a:t> Υπολογιστής γενικής χρήσης. 18.000 λυχνίες, μήκος 30 μέτρα, ύψος 3 και βάρος 30 </a:t>
            </a:r>
            <a:r>
              <a:rPr lang="el-GR" sz="1800" dirty="0" smtClean="0"/>
              <a:t>τόνους</a:t>
            </a:r>
            <a:endParaRPr lang="el-GR" sz="1800" dirty="0"/>
          </a:p>
          <a:p>
            <a:pPr lvl="1">
              <a:lnSpc>
                <a:spcPct val="80000"/>
              </a:lnSpc>
              <a:spcBef>
                <a:spcPts val="0"/>
              </a:spcBef>
            </a:pPr>
            <a:r>
              <a:rPr lang="el-GR" sz="1800" b="1" dirty="0"/>
              <a:t>1950.</a:t>
            </a:r>
            <a:r>
              <a:rPr lang="el-GR" sz="1800" dirty="0"/>
              <a:t> </a:t>
            </a:r>
            <a:r>
              <a:rPr lang="en-US" sz="1800" dirty="0"/>
              <a:t>EDVAC. </a:t>
            </a:r>
            <a:r>
              <a:rPr lang="el-GR" sz="1800" dirty="0"/>
              <a:t>Υπολογιστής γενικής χρήσης. Στηρίχθηκε στο μοντέλο </a:t>
            </a:r>
            <a:r>
              <a:rPr lang="en-US" sz="1800" dirty="0"/>
              <a:t>Von Neumann </a:t>
            </a:r>
            <a:r>
              <a:rPr lang="el-GR" sz="1800" dirty="0"/>
              <a:t>και χρησιμοποιούσε την μνήμη για αποθήκευση δεδομένων αλλά και για το </a:t>
            </a:r>
            <a:r>
              <a:rPr lang="el-GR" sz="1800" dirty="0" smtClean="0"/>
              <a:t>πρόγραμμα</a:t>
            </a: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pic>
        <p:nvPicPr>
          <p:cNvPr id="7" name="Picture 5" descr="enia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3563888" y="3321270"/>
            <a:ext cx="3652246" cy="2232000"/>
          </a:xfrm>
          <a:prstGeom prst="rect">
            <a:avLst/>
          </a:prstGeom>
          <a:noFill/>
        </p:spPr>
      </p:pic>
    </p:spTree>
    <p:extLst>
      <p:ext uri="{BB962C8B-B14F-4D97-AF65-F5344CB8AC3E}">
        <p14:creationId xmlns:p14="http://schemas.microsoft.com/office/powerpoint/2010/main" val="1676261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fontScale="90000"/>
          </a:bodyPr>
          <a:lstStyle/>
          <a:p>
            <a:r>
              <a:rPr lang="el-GR" dirty="0"/>
              <a:t>Γενιές Η/Υ από το 1950 μέχρι σήμερα</a:t>
            </a:r>
            <a:endParaRPr lang="el-GR" i="1" dirty="0"/>
          </a:p>
        </p:txBody>
      </p:sp>
      <p:sp>
        <p:nvSpPr>
          <p:cNvPr id="5" name="Θέση περιεχομένου 4"/>
          <p:cNvSpPr>
            <a:spLocks noGrp="1"/>
          </p:cNvSpPr>
          <p:nvPr>
            <p:ph idx="1"/>
          </p:nvPr>
        </p:nvSpPr>
        <p:spPr>
          <a:xfrm>
            <a:off x="457200" y="1255043"/>
            <a:ext cx="4906888" cy="2160240"/>
          </a:xfrm>
        </p:spPr>
        <p:txBody>
          <a:bodyPr>
            <a:noAutofit/>
          </a:bodyPr>
          <a:lstStyle/>
          <a:p>
            <a:pPr>
              <a:lnSpc>
                <a:spcPct val="80000"/>
              </a:lnSpc>
              <a:spcBef>
                <a:spcPts val="0"/>
              </a:spcBef>
            </a:pPr>
            <a:r>
              <a:rPr lang="el-GR" sz="1800" dirty="0"/>
              <a:t>Πρώτη γενιά (1950-1959)</a:t>
            </a:r>
          </a:p>
          <a:p>
            <a:pPr lvl="1">
              <a:lnSpc>
                <a:spcPct val="80000"/>
              </a:lnSpc>
              <a:spcBef>
                <a:spcPts val="0"/>
              </a:spcBef>
            </a:pPr>
            <a:r>
              <a:rPr lang="el-GR" sz="1400" dirty="0"/>
              <a:t>Χρήση λυχνιών κενού ως ηλεκτρονικών </a:t>
            </a:r>
            <a:r>
              <a:rPr lang="el-GR" sz="1400" dirty="0" smtClean="0"/>
              <a:t>διακοπτών</a:t>
            </a:r>
            <a:endParaRPr lang="el-GR" sz="1400" dirty="0"/>
          </a:p>
          <a:p>
            <a:pPr>
              <a:lnSpc>
                <a:spcPct val="80000"/>
              </a:lnSpc>
              <a:spcBef>
                <a:spcPts val="0"/>
              </a:spcBef>
            </a:pPr>
            <a:r>
              <a:rPr lang="el-GR" sz="1800" dirty="0"/>
              <a:t>Δεύτερη γενιά (1959-1965)</a:t>
            </a:r>
          </a:p>
          <a:p>
            <a:pPr lvl="1">
              <a:lnSpc>
                <a:spcPct val="80000"/>
              </a:lnSpc>
              <a:spcBef>
                <a:spcPts val="0"/>
              </a:spcBef>
            </a:pPr>
            <a:r>
              <a:rPr lang="el-GR" sz="1400" dirty="0"/>
              <a:t>Χρήση τρανζίστορ αντί για λυχνίες </a:t>
            </a:r>
            <a:r>
              <a:rPr lang="el-GR" sz="1400" dirty="0" smtClean="0"/>
              <a:t>κενού </a:t>
            </a:r>
            <a:endParaRPr lang="el-GR" sz="1400" dirty="0"/>
          </a:p>
          <a:p>
            <a:pPr lvl="1">
              <a:lnSpc>
                <a:spcPct val="80000"/>
              </a:lnSpc>
              <a:spcBef>
                <a:spcPts val="0"/>
              </a:spcBef>
            </a:pPr>
            <a:r>
              <a:rPr lang="el-GR" sz="1400" dirty="0"/>
              <a:t>Μείωση μεγέθους, </a:t>
            </a:r>
            <a:r>
              <a:rPr lang="el-GR" sz="1400" dirty="0" smtClean="0"/>
              <a:t>κόστους </a:t>
            </a:r>
            <a:endParaRPr lang="el-GR" sz="1400" dirty="0"/>
          </a:p>
          <a:p>
            <a:pPr lvl="1">
              <a:lnSpc>
                <a:spcPct val="80000"/>
              </a:lnSpc>
              <a:spcBef>
                <a:spcPts val="0"/>
              </a:spcBef>
            </a:pPr>
            <a:r>
              <a:rPr lang="el-GR" sz="1400" dirty="0"/>
              <a:t>H δημιουργία των γλωσσών FORTRAN και COBOL επέτρεψε τον προγραμματισμό χωρίς να απαιτείται βαθιά γνώση της αρχιτεκτονικής του </a:t>
            </a:r>
            <a:r>
              <a:rPr lang="el-GR" sz="1400" dirty="0" smtClean="0"/>
              <a:t>υπολογιστή</a:t>
            </a:r>
            <a:endParaRPr lang="el-GR" sz="1400" dirty="0"/>
          </a:p>
          <a:p>
            <a:pPr>
              <a:lnSpc>
                <a:spcPct val="80000"/>
              </a:lnSpc>
              <a:spcBef>
                <a:spcPts val="0"/>
              </a:spcBef>
            </a:pPr>
            <a:r>
              <a:rPr lang="el-GR" sz="1800" dirty="0"/>
              <a:t>Τρίτη γενιά (1965-1975)</a:t>
            </a:r>
          </a:p>
          <a:p>
            <a:pPr lvl="1">
              <a:lnSpc>
                <a:spcPct val="80000"/>
              </a:lnSpc>
              <a:spcBef>
                <a:spcPts val="0"/>
              </a:spcBef>
            </a:pPr>
            <a:r>
              <a:rPr lang="el-GR" sz="1400" dirty="0"/>
              <a:t>Ανακάλυψη ολοκληρωμένων κυκλωμάτων (Τρανζίστορ, καλωδίωση και άλλα στοιχεία σε ένα μόνο τσιπ</a:t>
            </a:r>
            <a:r>
              <a:rPr lang="el-GR" sz="1400" dirty="0" smtClean="0"/>
              <a:t>) </a:t>
            </a:r>
            <a:endParaRPr lang="el-GR" sz="1400" dirty="0"/>
          </a:p>
          <a:p>
            <a:pPr lvl="1">
              <a:lnSpc>
                <a:spcPct val="80000"/>
              </a:lnSpc>
              <a:spcBef>
                <a:spcPts val="0"/>
              </a:spcBef>
            </a:pPr>
            <a:r>
              <a:rPr lang="el-GR" sz="1400" dirty="0"/>
              <a:t>Μείωση μεγέθους, </a:t>
            </a:r>
            <a:r>
              <a:rPr lang="el-GR" sz="1400" dirty="0" smtClean="0"/>
              <a:t>κόστους </a:t>
            </a:r>
            <a:endParaRPr lang="el-GR" sz="1400" dirty="0"/>
          </a:p>
          <a:p>
            <a:pPr lvl="1">
              <a:lnSpc>
                <a:spcPct val="80000"/>
              </a:lnSpc>
              <a:spcBef>
                <a:spcPts val="0"/>
              </a:spcBef>
            </a:pPr>
            <a:r>
              <a:rPr lang="el-GR" sz="1400" dirty="0"/>
              <a:t>Αρχές της βιομηχανίας του τυποποιημένου </a:t>
            </a:r>
            <a:r>
              <a:rPr lang="el-GR" sz="1400" dirty="0" smtClean="0"/>
              <a:t>λογισμικού</a:t>
            </a:r>
            <a:endParaRPr lang="el-GR" sz="1400" dirty="0"/>
          </a:p>
          <a:p>
            <a:pPr>
              <a:lnSpc>
                <a:spcPct val="80000"/>
              </a:lnSpc>
              <a:spcBef>
                <a:spcPts val="0"/>
              </a:spcBef>
            </a:pPr>
            <a:r>
              <a:rPr lang="el-GR" sz="1800" dirty="0"/>
              <a:t>Τέταρτη γενιά (1975-1985)</a:t>
            </a:r>
          </a:p>
          <a:p>
            <a:pPr lvl="1">
              <a:lnSpc>
                <a:spcPct val="80000"/>
              </a:lnSpc>
              <a:spcBef>
                <a:spcPts val="0"/>
              </a:spcBef>
            </a:pPr>
            <a:r>
              <a:rPr lang="el-GR" sz="1400" dirty="0"/>
              <a:t>Εμφάνιση μικροϋπολογιστών. Εμφάνιση </a:t>
            </a:r>
            <a:r>
              <a:rPr lang="el-GR" sz="1400" dirty="0" smtClean="0"/>
              <a:t>δικτύων</a:t>
            </a:r>
            <a:endParaRPr lang="el-GR" sz="1400" dirty="0"/>
          </a:p>
          <a:p>
            <a:pPr>
              <a:lnSpc>
                <a:spcPct val="80000"/>
              </a:lnSpc>
              <a:spcBef>
                <a:spcPts val="0"/>
              </a:spcBef>
            </a:pPr>
            <a:r>
              <a:rPr lang="el-GR" sz="1800" dirty="0"/>
              <a:t>Πέμπτη γενιά (1985-σήμερα)</a:t>
            </a:r>
          </a:p>
          <a:p>
            <a:pPr lvl="1">
              <a:lnSpc>
                <a:spcPct val="80000"/>
              </a:lnSpc>
              <a:spcBef>
                <a:spcPts val="0"/>
              </a:spcBef>
            </a:pPr>
            <a:r>
              <a:rPr lang="el-GR" sz="1400" dirty="0"/>
              <a:t>Εμφάνιση φορητών υπολογιστών, υπολογιστών χειρός. Εμφάνιση </a:t>
            </a:r>
            <a:r>
              <a:rPr lang="el-GR" sz="1400" dirty="0" smtClean="0"/>
              <a:t>πολυμέσων </a:t>
            </a:r>
            <a:endParaRPr lang="el-GR" sz="1400" dirty="0"/>
          </a:p>
          <a:p>
            <a:pPr lvl="1">
              <a:lnSpc>
                <a:spcPct val="80000"/>
              </a:lnSpc>
              <a:spcBef>
                <a:spcPts val="0"/>
              </a:spcBef>
            </a:pPr>
            <a:r>
              <a:rPr lang="el-GR" sz="1400" dirty="0"/>
              <a:t>Εμφάνιση εικονικής πραγματικότητας. </a:t>
            </a:r>
          </a:p>
          <a:p>
            <a:pPr lvl="1">
              <a:lnSpc>
                <a:spcPct val="80000"/>
              </a:lnSpc>
              <a:spcBef>
                <a:spcPts val="0"/>
              </a:spcBef>
            </a:pPr>
            <a:r>
              <a:rPr lang="el-GR" sz="1400" dirty="0"/>
              <a:t>Εμφάνιση </a:t>
            </a:r>
            <a:r>
              <a:rPr lang="el-GR" sz="1400" dirty="0" smtClean="0"/>
              <a:t>διαδικτύου</a:t>
            </a:r>
            <a:endParaRPr lang="el-GR" sz="1400" dirty="0"/>
          </a:p>
          <a:p>
            <a:pPr>
              <a:lnSpc>
                <a:spcPct val="80000"/>
              </a:lnSpc>
              <a:spcBef>
                <a:spcPts val="0"/>
              </a:spcBef>
            </a:pP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pic>
        <p:nvPicPr>
          <p:cNvPr id="8" name="Picture 6" descr="motherboard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508104" y="1395252"/>
            <a:ext cx="2244725" cy="1866900"/>
          </a:xfrm>
          <a:prstGeom prst="rect">
            <a:avLst/>
          </a:prstGeom>
          <a:noFill/>
        </p:spPr>
      </p:pic>
      <p:pic>
        <p:nvPicPr>
          <p:cNvPr id="9" name="Picture 8" descr="CPU_with_pi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5508104" y="3403440"/>
            <a:ext cx="2914650" cy="1878012"/>
          </a:xfrm>
          <a:prstGeom prst="rect">
            <a:avLst/>
          </a:prstGeom>
          <a:noFill/>
        </p:spPr>
      </p:pic>
    </p:spTree>
    <p:extLst>
      <p:ext uri="{BB962C8B-B14F-4D97-AF65-F5344CB8AC3E}">
        <p14:creationId xmlns:p14="http://schemas.microsoft.com/office/powerpoint/2010/main" val="3729578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a:bodyPr>
          <a:lstStyle/>
          <a:p>
            <a:r>
              <a:rPr lang="el-GR" dirty="0"/>
              <a:t>Τεχνολογική Εξέλιξη</a:t>
            </a:r>
            <a:endParaRPr lang="el-GR"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pic>
        <p:nvPicPr>
          <p:cNvPr id="3" name="Εικόνα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855" y="1201316"/>
            <a:ext cx="6551145" cy="4320000"/>
          </a:xfrm>
          <a:prstGeom prst="rect">
            <a:avLst/>
          </a:prstGeom>
        </p:spPr>
      </p:pic>
    </p:spTree>
    <p:extLst>
      <p:ext uri="{BB962C8B-B14F-4D97-AF65-F5344CB8AC3E}">
        <p14:creationId xmlns:p14="http://schemas.microsoft.com/office/powerpoint/2010/main" val="4079157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323187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a:bodyPr>
          <a:lstStyle/>
          <a:p>
            <a:r>
              <a:rPr lang="el-GR" dirty="0"/>
              <a:t>Συσκευές 3 ακροδεκτών</a:t>
            </a:r>
            <a:endParaRPr lang="el-GR" i="1" dirty="0"/>
          </a:p>
        </p:txBody>
      </p:sp>
      <p:sp>
        <p:nvSpPr>
          <p:cNvPr id="5" name="Θέση περιεχομένου 4"/>
          <p:cNvSpPr>
            <a:spLocks noGrp="1"/>
          </p:cNvSpPr>
          <p:nvPr>
            <p:ph idx="1"/>
          </p:nvPr>
        </p:nvSpPr>
        <p:spPr>
          <a:xfrm>
            <a:off x="457200" y="1255043"/>
            <a:ext cx="4402832" cy="2160240"/>
          </a:xfrm>
        </p:spPr>
        <p:txBody>
          <a:bodyPr>
            <a:noAutofit/>
          </a:bodyPr>
          <a:lstStyle/>
          <a:p>
            <a:pPr>
              <a:lnSpc>
                <a:spcPct val="80000"/>
              </a:lnSpc>
              <a:spcBef>
                <a:spcPts val="0"/>
              </a:spcBef>
            </a:pPr>
            <a:r>
              <a:rPr lang="el-GR" sz="1800" dirty="0"/>
              <a:t>Συσκευές στις οποίες μπορούμε να ελέγξουμε το ηλεκτρικό ρεύμα που διέρχεται ανάμεσα στους δυο ακροδέκτες εφαρμόζοντας ένα ρεύμα στον τρίτο ακροδέκτη. Οι συσκευές αυτές μπορούν να χρησιμοποιηθούν ως:</a:t>
            </a:r>
          </a:p>
          <a:p>
            <a:pPr lvl="1">
              <a:lnSpc>
                <a:spcPct val="80000"/>
              </a:lnSpc>
              <a:spcBef>
                <a:spcPts val="0"/>
              </a:spcBef>
            </a:pPr>
            <a:r>
              <a:rPr lang="el-GR" sz="1800" dirty="0"/>
              <a:t>ενισχυτές σήματος </a:t>
            </a:r>
          </a:p>
          <a:p>
            <a:pPr lvl="1">
              <a:lnSpc>
                <a:spcPct val="80000"/>
              </a:lnSpc>
              <a:spcBef>
                <a:spcPts val="0"/>
              </a:spcBef>
            </a:pPr>
            <a:r>
              <a:rPr lang="el-GR" sz="1800" dirty="0"/>
              <a:t>ηλεκτρικοί διακόπτες</a:t>
            </a:r>
          </a:p>
          <a:p>
            <a:pPr>
              <a:lnSpc>
                <a:spcPct val="80000"/>
              </a:lnSpc>
              <a:spcBef>
                <a:spcPts val="0"/>
              </a:spcBef>
            </a:pPr>
            <a:endParaRPr lang="en-US" sz="1800" dirty="0" smtClean="0"/>
          </a:p>
          <a:p>
            <a:pPr>
              <a:lnSpc>
                <a:spcPct val="80000"/>
              </a:lnSpc>
              <a:spcBef>
                <a:spcPts val="0"/>
              </a:spcBef>
            </a:pPr>
            <a:endParaRPr lang="en-US" sz="1800" dirty="0" smtClean="0"/>
          </a:p>
          <a:p>
            <a:pPr marL="0" indent="0">
              <a:lnSpc>
                <a:spcPct val="80000"/>
              </a:lnSpc>
              <a:spcBef>
                <a:spcPts val="0"/>
              </a:spcBef>
              <a:buNone/>
            </a:pPr>
            <a:r>
              <a:rPr lang="el-GR" sz="1800" dirty="0"/>
              <a:t>Πολλές τέτοιες συσκευές μπορούν να είναι συνδεδεμένες μεταξύ τους έτσι ώστε η έξοδος του ενός να αποτελεί είσοδο για την άλλη υλοποιώντας με αυτό τον τρόπο πολύπλοκα λογικά </a:t>
            </a:r>
            <a:r>
              <a:rPr lang="el-GR" sz="1800" dirty="0" smtClean="0"/>
              <a:t>κυκλώματα</a:t>
            </a:r>
            <a:endParaRPr lang="el-GR" sz="1800" dirty="0"/>
          </a:p>
          <a:p>
            <a:pPr>
              <a:lnSpc>
                <a:spcPct val="80000"/>
              </a:lnSpc>
              <a:spcBef>
                <a:spcPts val="0"/>
              </a:spcBef>
            </a:pP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1355014"/>
            <a:ext cx="4273666" cy="3956647"/>
          </a:xfrm>
          <a:prstGeom prst="rect">
            <a:avLst/>
          </a:prstGeom>
        </p:spPr>
      </p:pic>
    </p:spTree>
    <p:extLst>
      <p:ext uri="{BB962C8B-B14F-4D97-AF65-F5344CB8AC3E}">
        <p14:creationId xmlns:p14="http://schemas.microsoft.com/office/powerpoint/2010/main" val="1061779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a:bodyPr>
          <a:lstStyle/>
          <a:p>
            <a:r>
              <a:rPr lang="el-GR" dirty="0"/>
              <a:t>Ολοκληρωμένα κυκλώματα</a:t>
            </a:r>
            <a:endParaRPr lang="el-GR" i="1" dirty="0"/>
          </a:p>
        </p:txBody>
      </p:sp>
      <p:sp>
        <p:nvSpPr>
          <p:cNvPr id="5" name="Θέση περιεχομένου 4"/>
          <p:cNvSpPr>
            <a:spLocks noGrp="1"/>
          </p:cNvSpPr>
          <p:nvPr>
            <p:ph idx="1"/>
          </p:nvPr>
        </p:nvSpPr>
        <p:spPr>
          <a:xfrm>
            <a:off x="457200" y="1255043"/>
            <a:ext cx="4906888" cy="2160240"/>
          </a:xfrm>
        </p:spPr>
        <p:txBody>
          <a:bodyPr>
            <a:noAutofit/>
          </a:bodyPr>
          <a:lstStyle/>
          <a:p>
            <a:pPr>
              <a:lnSpc>
                <a:spcPct val="80000"/>
              </a:lnSpc>
              <a:spcBef>
                <a:spcPts val="0"/>
              </a:spcBef>
            </a:pPr>
            <a:r>
              <a:rPr lang="el-GR" sz="1800" dirty="0"/>
              <a:t>Τα ολοκληρωμένα κυκλώματα μπορούν να είναι πολύ μικρά σε μέγεθος με 1.000.000 τρανζίστορ ανά τετραγωνικό εκατοστό. Μπορούμε να τα ανοίγουμε και να τα κλείνουμε με μεγάλη ταχύτητα κάθε 0,000000001 </a:t>
            </a:r>
            <a:r>
              <a:rPr lang="el-GR" sz="1800" dirty="0" smtClean="0"/>
              <a:t>δευτερόλεπτα</a:t>
            </a:r>
            <a:endParaRPr lang="el-GR" sz="1800" dirty="0"/>
          </a:p>
          <a:p>
            <a:pPr>
              <a:lnSpc>
                <a:spcPct val="80000"/>
              </a:lnSpc>
              <a:spcBef>
                <a:spcPts val="0"/>
              </a:spcBef>
            </a:pPr>
            <a:endParaRPr lang="en-US" sz="1800" dirty="0" smtClean="0"/>
          </a:p>
          <a:p>
            <a:r>
              <a:rPr lang="en-US" sz="1800" dirty="0"/>
              <a:t>MIPS = </a:t>
            </a:r>
            <a:r>
              <a:rPr lang="el-GR" sz="1800" dirty="0"/>
              <a:t>Μονάδα μέτρησης ισχύος υπολογιστή. Σημαίνει εκατομμύρια εντολές μηχανής που εκτελούνται σε ένα </a:t>
            </a:r>
            <a:r>
              <a:rPr lang="el-GR" sz="1800" dirty="0" smtClean="0"/>
              <a:t>δευτερόλεπτο </a:t>
            </a:r>
            <a:endParaRPr lang="el-GR" sz="1800" dirty="0"/>
          </a:p>
          <a:p>
            <a:pPr marL="0" indent="360363">
              <a:buNone/>
            </a:pPr>
            <a:r>
              <a:rPr lang="en-US" sz="1800" dirty="0"/>
              <a:t>PCs 1987 </a:t>
            </a:r>
            <a:r>
              <a:rPr lang="en-US" sz="1800" dirty="0">
                <a:sym typeface="Wingdings" pitchFamily="2" charset="2"/>
              </a:rPr>
              <a:t> ¼ MIPS</a:t>
            </a:r>
          </a:p>
          <a:p>
            <a:pPr marL="0" indent="360363">
              <a:buNone/>
            </a:pPr>
            <a:r>
              <a:rPr lang="en-US" sz="1800" dirty="0">
                <a:sym typeface="Wingdings" pitchFamily="2" charset="2"/>
              </a:rPr>
              <a:t>PCs 2004  &gt; 100MIPS</a:t>
            </a:r>
            <a:endParaRPr lang="el-GR" sz="1800" dirty="0"/>
          </a:p>
          <a:p>
            <a:pPr>
              <a:lnSpc>
                <a:spcPct val="80000"/>
              </a:lnSpc>
              <a:spcBef>
                <a:spcPts val="0"/>
              </a:spcBef>
            </a:pP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pic>
        <p:nvPicPr>
          <p:cNvPr id="7" name="Picture 4" descr="transistor-ha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0072" y="1436497"/>
            <a:ext cx="3816350" cy="3678237"/>
          </a:xfrm>
          <a:prstGeom prst="rect">
            <a:avLst/>
          </a:prstGeom>
          <a:noFill/>
          <a:ln w="9525">
            <a:noFill/>
            <a:miter lim="800000"/>
            <a:headEnd/>
            <a:tailEnd/>
          </a:ln>
        </p:spPr>
      </p:pic>
    </p:spTree>
    <p:extLst>
      <p:ext uri="{BB962C8B-B14F-4D97-AF65-F5344CB8AC3E}">
        <p14:creationId xmlns:p14="http://schemas.microsoft.com/office/powerpoint/2010/main" val="391137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a:bodyPr>
          <a:lstStyle/>
          <a:p>
            <a:r>
              <a:rPr lang="el-GR" dirty="0"/>
              <a:t>Νόμος του </a:t>
            </a:r>
            <a:r>
              <a:rPr lang="en-US" dirty="0"/>
              <a:t>Moore</a:t>
            </a:r>
            <a:endParaRPr lang="el-GR" i="1" dirty="0"/>
          </a:p>
        </p:txBody>
      </p:sp>
      <p:sp>
        <p:nvSpPr>
          <p:cNvPr id="5" name="Θέση περιεχομένου 4"/>
          <p:cNvSpPr>
            <a:spLocks noGrp="1"/>
          </p:cNvSpPr>
          <p:nvPr>
            <p:ph idx="1"/>
          </p:nvPr>
        </p:nvSpPr>
        <p:spPr>
          <a:xfrm>
            <a:off x="457200" y="1255043"/>
            <a:ext cx="4258816" cy="2160240"/>
          </a:xfrm>
        </p:spPr>
        <p:txBody>
          <a:bodyPr>
            <a:noAutofit/>
          </a:bodyPr>
          <a:lstStyle/>
          <a:p>
            <a:r>
              <a:rPr lang="el-GR" sz="2000" dirty="0"/>
              <a:t>Από το 1960 και μέχρι σήμερα ο αριθμός των τρανζίστορ που μπορούν να τοποθετηθούν σε ένα δεδομένο εμβαδόν διπλασιάζεται κάθε 18 </a:t>
            </a:r>
            <a:r>
              <a:rPr lang="el-GR" sz="2000" dirty="0" smtClean="0"/>
              <a:t>μήνες</a:t>
            </a:r>
            <a:endParaRPr lang="el-GR" sz="2000" dirty="0"/>
          </a:p>
          <a:p>
            <a:r>
              <a:rPr lang="el-GR" sz="2000" dirty="0"/>
              <a:t>Πρόκειται για εμπειρικό κανόνα που επιβεβαιώνεται σε γενικές γραμμές στην πράξη, δείχνει τον ρυθμό εξέλιξης των υπολογιστικών </a:t>
            </a:r>
            <a:r>
              <a:rPr lang="el-GR" sz="2000" dirty="0" smtClean="0"/>
              <a:t>συστημάτων</a:t>
            </a:r>
            <a:endParaRPr lang="el-GR" sz="2000" dirty="0"/>
          </a:p>
          <a:p>
            <a:pPr>
              <a:lnSpc>
                <a:spcPct val="80000"/>
              </a:lnSpc>
              <a:spcBef>
                <a:spcPts val="0"/>
              </a:spcBef>
            </a:pP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sp>
        <p:nvSpPr>
          <p:cNvPr id="8" name="TextBox 7"/>
          <p:cNvSpPr txBox="1"/>
          <p:nvPr/>
        </p:nvSpPr>
        <p:spPr>
          <a:xfrm>
            <a:off x="4750043" y="1345332"/>
            <a:ext cx="4286453" cy="739775"/>
          </a:xfrm>
          <a:prstGeom prst="rect">
            <a:avLst/>
          </a:prstGeom>
          <a:noFill/>
        </p:spPr>
        <p:txBody>
          <a:bodyPr wrap="square">
            <a:spAutoFit/>
          </a:bodyPr>
          <a:lstStyle/>
          <a:p>
            <a:pPr>
              <a:defRPr/>
            </a:pPr>
            <a:r>
              <a:rPr lang="el-GR" sz="1400" dirty="0">
                <a:latin typeface="+mj-lt"/>
              </a:rPr>
              <a:t>Υπολογισμός 2037 ψηφίων του π=3,1415...</a:t>
            </a:r>
          </a:p>
          <a:p>
            <a:pPr>
              <a:defRPr/>
            </a:pPr>
            <a:r>
              <a:rPr lang="el-GR" sz="1400" dirty="0">
                <a:latin typeface="+mj-lt"/>
              </a:rPr>
              <a:t>(1949-</a:t>
            </a:r>
            <a:r>
              <a:rPr lang="en-US" sz="1400" dirty="0">
                <a:latin typeface="+mj-lt"/>
              </a:rPr>
              <a:t>ENIAC</a:t>
            </a:r>
            <a:r>
              <a:rPr lang="el-GR" sz="1400" dirty="0">
                <a:latin typeface="+mj-lt"/>
              </a:rPr>
              <a:t>)</a:t>
            </a:r>
            <a:r>
              <a:rPr lang="en-US" sz="1400" dirty="0">
                <a:latin typeface="+mj-lt"/>
              </a:rPr>
              <a:t> </a:t>
            </a:r>
            <a:r>
              <a:rPr lang="el-GR" sz="1400" dirty="0">
                <a:latin typeface="+mj-lt"/>
              </a:rPr>
              <a:t>σε </a:t>
            </a:r>
            <a:r>
              <a:rPr lang="en-US" sz="1400" dirty="0">
                <a:latin typeface="+mj-lt"/>
              </a:rPr>
              <a:t>70 </a:t>
            </a:r>
            <a:r>
              <a:rPr lang="el-GR" sz="1400" dirty="0">
                <a:latin typeface="+mj-lt"/>
              </a:rPr>
              <a:t>ώρες</a:t>
            </a:r>
          </a:p>
          <a:p>
            <a:pPr>
              <a:defRPr/>
            </a:pPr>
            <a:r>
              <a:rPr lang="en-US" sz="1400" dirty="0">
                <a:latin typeface="+mj-lt"/>
              </a:rPr>
              <a:t>(H/Y - </a:t>
            </a:r>
            <a:r>
              <a:rPr lang="el-GR" sz="1400" dirty="0">
                <a:latin typeface="+mj-lt"/>
              </a:rPr>
              <a:t>σήμερα</a:t>
            </a:r>
            <a:r>
              <a:rPr lang="en-US" sz="1400" dirty="0">
                <a:latin typeface="+mj-lt"/>
              </a:rPr>
              <a:t>)</a:t>
            </a:r>
            <a:r>
              <a:rPr lang="el-GR" sz="1400" dirty="0">
                <a:latin typeface="+mj-lt"/>
              </a:rPr>
              <a:t> σε λιγότερο από 3,5 δευτερόλεπτα</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788024" y="2215033"/>
            <a:ext cx="3935065" cy="2952000"/>
          </a:xfrm>
          <a:prstGeom prst="rect">
            <a:avLst/>
          </a:prstGeom>
          <a:noFill/>
        </p:spPr>
      </p:pic>
    </p:spTree>
    <p:extLst>
      <p:ext uri="{BB962C8B-B14F-4D97-AF65-F5344CB8AC3E}">
        <p14:creationId xmlns:p14="http://schemas.microsoft.com/office/powerpoint/2010/main" val="3644941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fontScale="90000"/>
          </a:bodyPr>
          <a:lstStyle/>
          <a:p>
            <a:r>
              <a:rPr lang="el-GR" dirty="0"/>
              <a:t>Βασικές καινοτομίες που επιτάχυναν την εξέλιξη των υπολογιστών</a:t>
            </a:r>
            <a:endParaRPr lang="el-GR" i="1" dirty="0"/>
          </a:p>
        </p:txBody>
      </p:sp>
      <p:sp>
        <p:nvSpPr>
          <p:cNvPr id="5" name="Θέση περιεχομένου 4"/>
          <p:cNvSpPr>
            <a:spLocks noGrp="1"/>
          </p:cNvSpPr>
          <p:nvPr>
            <p:ph idx="1"/>
          </p:nvPr>
        </p:nvSpPr>
        <p:spPr>
          <a:xfrm>
            <a:off x="451314" y="1417340"/>
            <a:ext cx="8235486" cy="2160240"/>
          </a:xfrm>
        </p:spPr>
        <p:txBody>
          <a:bodyPr>
            <a:noAutofit/>
          </a:bodyPr>
          <a:lstStyle/>
          <a:p>
            <a:r>
              <a:rPr lang="el-GR" sz="2200" dirty="0"/>
              <a:t>Εμπορικοί υπολογιστές</a:t>
            </a:r>
          </a:p>
          <a:p>
            <a:r>
              <a:rPr lang="el-GR" sz="2200" dirty="0"/>
              <a:t>Τρανζίστορ</a:t>
            </a:r>
          </a:p>
          <a:p>
            <a:r>
              <a:rPr lang="el-GR" sz="2200" dirty="0"/>
              <a:t>Γλώσσες προγραμματισμού υψηλού επιπέδου</a:t>
            </a:r>
          </a:p>
          <a:p>
            <a:r>
              <a:rPr lang="el-GR" sz="2200" dirty="0"/>
              <a:t>Ολοκληρωμένα κυκλώματα – μίνι υπολογιστές</a:t>
            </a:r>
          </a:p>
          <a:p>
            <a:r>
              <a:rPr lang="el-GR" sz="2200" dirty="0"/>
              <a:t>Διάθεση τυποποιημένων εμπορικών πακέτων </a:t>
            </a:r>
          </a:p>
          <a:p>
            <a:r>
              <a:rPr lang="el-GR" sz="2200" dirty="0"/>
              <a:t>Εμφάνιση μικροϋπολογιστών για εταιρική αλλά και προσωπική χρήση</a:t>
            </a:r>
          </a:p>
          <a:p>
            <a:r>
              <a:rPr lang="el-GR" sz="2200" dirty="0"/>
              <a:t>Διαδίκτυο</a:t>
            </a:r>
          </a:p>
          <a:p>
            <a:r>
              <a:rPr lang="el-GR" sz="2200" dirty="0"/>
              <a:t>Κινητές συσκευές</a:t>
            </a:r>
          </a:p>
          <a:p>
            <a:pPr>
              <a:lnSpc>
                <a:spcPct val="80000"/>
              </a:lnSpc>
              <a:spcBef>
                <a:spcPts val="0"/>
              </a:spcBef>
            </a:pP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4037501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301773"/>
            <a:ext cx="8784976" cy="952500"/>
          </a:xfrm>
        </p:spPr>
        <p:txBody>
          <a:bodyPr>
            <a:normAutofit/>
          </a:bodyPr>
          <a:lstStyle/>
          <a:p>
            <a:r>
              <a:rPr lang="el-GR" sz="3600" dirty="0"/>
              <a:t>Εξέλιξη υπολογιστών – </a:t>
            </a:r>
            <a:r>
              <a:rPr lang="el-GR" sz="3600" dirty="0" smtClean="0"/>
              <a:t>εξέλιξη </a:t>
            </a:r>
            <a:r>
              <a:rPr lang="el-GR" sz="3600" dirty="0"/>
              <a:t>αυτοκινήτων</a:t>
            </a:r>
            <a:endParaRPr lang="el-GR" sz="3600" i="1" dirty="0"/>
          </a:p>
        </p:txBody>
      </p:sp>
      <p:sp>
        <p:nvSpPr>
          <p:cNvPr id="5" name="Θέση περιεχομένου 4"/>
          <p:cNvSpPr>
            <a:spLocks noGrp="1"/>
          </p:cNvSpPr>
          <p:nvPr>
            <p:ph idx="1"/>
          </p:nvPr>
        </p:nvSpPr>
        <p:spPr>
          <a:xfrm>
            <a:off x="451314" y="1417340"/>
            <a:ext cx="6280926" cy="2160240"/>
          </a:xfrm>
        </p:spPr>
        <p:txBody>
          <a:bodyPr>
            <a:noAutofit/>
          </a:bodyPr>
          <a:lstStyle/>
          <a:p>
            <a:r>
              <a:rPr lang="el-GR" sz="1600" dirty="0"/>
              <a:t>"Αν η General </a:t>
            </a:r>
            <a:r>
              <a:rPr lang="el-GR" sz="1600" dirty="0" err="1"/>
              <a:t>Motors</a:t>
            </a:r>
            <a:r>
              <a:rPr lang="el-GR" sz="1600" dirty="0"/>
              <a:t> είχε τον ρυθμό εξέλιξης που έχει παρατηρηθεί στην βιομηχανία των υπολογιστικών συστημάτων θα μπορούσαμε να οδηγούμε  αυτοκίνητα των 25 δολαρίων που θα κατανάλωναν ένα λίτρο βενζίνης στα 1000 χιλιόμετρα" (</a:t>
            </a:r>
            <a:r>
              <a:rPr lang="el-GR" sz="1600" dirty="0" err="1"/>
              <a:t>Bill</a:t>
            </a:r>
            <a:r>
              <a:rPr lang="el-GR" sz="1600" dirty="0"/>
              <a:t> </a:t>
            </a:r>
            <a:r>
              <a:rPr lang="el-GR" sz="1600" dirty="0" err="1"/>
              <a:t>Gates</a:t>
            </a:r>
            <a:r>
              <a:rPr lang="el-GR" sz="1600" dirty="0"/>
              <a:t>)</a:t>
            </a:r>
          </a:p>
          <a:p>
            <a:r>
              <a:rPr lang="el-GR" sz="1600" dirty="0" smtClean="0"/>
              <a:t>Η </a:t>
            </a:r>
            <a:r>
              <a:rPr lang="el-GR" sz="1600" dirty="0"/>
              <a:t>απάντηση της General </a:t>
            </a:r>
            <a:r>
              <a:rPr lang="el-GR" sz="1600" dirty="0" err="1"/>
              <a:t>Motors</a:t>
            </a:r>
            <a:r>
              <a:rPr lang="el-GR" sz="1600" dirty="0"/>
              <a:t> ανάμεσα σε άλλα ανέφερε:</a:t>
            </a:r>
          </a:p>
          <a:p>
            <a:pPr lvl="1"/>
            <a:r>
              <a:rPr lang="el-GR" sz="1600" dirty="0"/>
              <a:t>Αν η GM είχε αναπτύξει τεχνολογία όπως της Microsoft τότε:</a:t>
            </a:r>
          </a:p>
          <a:p>
            <a:pPr lvl="2"/>
            <a:r>
              <a:rPr lang="el-GR" sz="1400" dirty="0"/>
              <a:t>Χωρίς κανένα προφανή λόγο το αυτοκίνητό σας θα έπαυε να λειτουργεί δύο φορές την </a:t>
            </a:r>
            <a:r>
              <a:rPr lang="el-GR" sz="1400" dirty="0" smtClean="0"/>
              <a:t>ημέρα</a:t>
            </a:r>
            <a:endParaRPr lang="el-GR" sz="1400" dirty="0"/>
          </a:p>
          <a:p>
            <a:pPr lvl="1">
              <a:lnSpc>
                <a:spcPct val="80000"/>
              </a:lnSpc>
              <a:spcBef>
                <a:spcPts val="0"/>
              </a:spcBef>
            </a:pPr>
            <a:endParaRPr lang="el-GR" sz="1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34</a:t>
            </a:fld>
            <a:endParaRPr lang="el-GR"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460742" y="2229569"/>
            <a:ext cx="2318515" cy="1694515"/>
          </a:xfrm>
          <a:prstGeom prst="rect">
            <a:avLst/>
          </a:prstGeom>
          <a:noFill/>
        </p:spPr>
      </p:pic>
      <p:sp>
        <p:nvSpPr>
          <p:cNvPr id="8" name="Θέση περιεχομένου 4"/>
          <p:cNvSpPr txBox="1">
            <a:spLocks/>
          </p:cNvSpPr>
          <p:nvPr/>
        </p:nvSpPr>
        <p:spPr>
          <a:xfrm>
            <a:off x="451314" y="3924084"/>
            <a:ext cx="6280926" cy="21602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l-GR" sz="1400" dirty="0" smtClean="0"/>
              <a:t>Κάθε φορά που θα κυκλοφορούσε νέο μοντέλο θα έπρεπε να μάθει κανείς να το οδηγεί από την αρχή</a:t>
            </a:r>
          </a:p>
          <a:p>
            <a:pPr lvl="2"/>
            <a:r>
              <a:rPr lang="el-GR" sz="1400" dirty="0" smtClean="0"/>
              <a:t>Ο αερόσακος θα ρωτούσε "Είστε σίγουρος;" πριν ενεργοποιηθεί</a:t>
            </a:r>
          </a:p>
          <a:p>
            <a:pPr lvl="2"/>
            <a:r>
              <a:rPr lang="el-GR" sz="1400" dirty="0" smtClean="0"/>
              <a:t>Θα έπρεπε να πατήσεις το πλήκτρο "Έναρξη" για να σβήσεις την μηχανή</a:t>
            </a:r>
          </a:p>
          <a:p>
            <a:pPr lvl="1">
              <a:lnSpc>
                <a:spcPct val="80000"/>
              </a:lnSpc>
              <a:spcBef>
                <a:spcPts val="0"/>
              </a:spcBef>
            </a:pPr>
            <a:endParaRPr lang="el-GR" sz="1400" dirty="0"/>
          </a:p>
        </p:txBody>
      </p:sp>
    </p:spTree>
    <p:extLst>
      <p:ext uri="{BB962C8B-B14F-4D97-AF65-F5344CB8AC3E}">
        <p14:creationId xmlns:p14="http://schemas.microsoft.com/office/powerpoint/2010/main" val="3097935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fontScale="90000"/>
          </a:bodyPr>
          <a:lstStyle/>
          <a:p>
            <a:r>
              <a:rPr lang="el-GR" dirty="0"/>
              <a:t>Ο Η/Υ ως μια μηχανή γενικής χρήσης</a:t>
            </a:r>
            <a:endParaRPr lang="el-GR" i="1" dirty="0"/>
          </a:p>
        </p:txBody>
      </p:sp>
      <p:pic>
        <p:nvPicPr>
          <p:cNvPr id="10" name="Picture 2" descr="http://www.architecture411.com/common/notes/1/CAD.bmp"/>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4572000" y="1417340"/>
            <a:ext cx="4038600" cy="32308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bestiphoneapps.scriptoor.com/files/2011/07/Computer-games.jpg"/>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bwMode="auto">
          <a:xfrm>
            <a:off x="381000" y="1417340"/>
            <a:ext cx="4038600" cy="3230880"/>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2557501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1199479"/>
            <a:ext cx="4609638" cy="4131375"/>
          </a:xfrm>
          <a:prstGeom prst="rect">
            <a:avLst/>
          </a:prstGeom>
        </p:spPr>
      </p:pic>
      <p:sp>
        <p:nvSpPr>
          <p:cNvPr id="4" name="Τίτλος 3"/>
          <p:cNvSpPr>
            <a:spLocks noGrp="1"/>
          </p:cNvSpPr>
          <p:nvPr>
            <p:ph type="title"/>
          </p:nvPr>
        </p:nvSpPr>
        <p:spPr>
          <a:xfrm>
            <a:off x="457200" y="301773"/>
            <a:ext cx="8229600" cy="952500"/>
          </a:xfrm>
        </p:spPr>
        <p:txBody>
          <a:bodyPr>
            <a:normAutofit/>
          </a:bodyPr>
          <a:lstStyle/>
          <a:p>
            <a:r>
              <a:rPr lang="el-GR" dirty="0"/>
              <a:t>Ο «αόρατος» υπολογιστής</a:t>
            </a:r>
            <a:endParaRPr lang="el-GR" i="1" dirty="0"/>
          </a:p>
        </p:txBody>
      </p:sp>
      <p:sp>
        <p:nvSpPr>
          <p:cNvPr id="5" name="Θέση περιεχομένου 4"/>
          <p:cNvSpPr>
            <a:spLocks noGrp="1"/>
          </p:cNvSpPr>
          <p:nvPr>
            <p:ph idx="1"/>
          </p:nvPr>
        </p:nvSpPr>
        <p:spPr>
          <a:xfrm>
            <a:off x="457200" y="1255043"/>
            <a:ext cx="4330824" cy="2160240"/>
          </a:xfrm>
        </p:spPr>
        <p:txBody>
          <a:bodyPr>
            <a:noAutofit/>
          </a:bodyPr>
          <a:lstStyle/>
          <a:p>
            <a:pPr>
              <a:lnSpc>
                <a:spcPct val="80000"/>
              </a:lnSpc>
            </a:pPr>
            <a:r>
              <a:rPr lang="el-GR" sz="2400" dirty="0"/>
              <a:t>Ενσωματωμένα Συστήματα </a:t>
            </a:r>
            <a:r>
              <a:rPr lang="el-GR" sz="2400" dirty="0" smtClean="0"/>
              <a:t>(</a:t>
            </a:r>
            <a:r>
              <a:rPr lang="el-GR" sz="2400" dirty="0" err="1" smtClean="0"/>
              <a:t>Embedded</a:t>
            </a:r>
            <a:r>
              <a:rPr lang="el-GR" sz="2400" dirty="0" smtClean="0"/>
              <a:t> Systems) </a:t>
            </a:r>
            <a:endParaRPr lang="el-GR" sz="2400" dirty="0"/>
          </a:p>
          <a:p>
            <a:pPr>
              <a:lnSpc>
                <a:spcPct val="80000"/>
              </a:lnSpc>
            </a:pPr>
            <a:r>
              <a:rPr lang="el-GR" sz="2400" dirty="0"/>
              <a:t>Μικρές συσκευές έχουν σήμερα τεράστια υπολογιστική ισχύ και μεγάλες δυνατότητες αποθήκευσης πληροφορίας</a:t>
            </a:r>
          </a:p>
          <a:p>
            <a:pPr>
              <a:lnSpc>
                <a:spcPct val="80000"/>
              </a:lnSpc>
            </a:pPr>
            <a:r>
              <a:rPr lang="el-GR" sz="2400" dirty="0"/>
              <a:t>Έξυπνες συσκευές</a:t>
            </a:r>
          </a:p>
          <a:p>
            <a:pPr>
              <a:lnSpc>
                <a:spcPct val="80000"/>
              </a:lnSpc>
              <a:spcBef>
                <a:spcPts val="0"/>
              </a:spcBef>
            </a:pP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317708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a:bodyPr>
          <a:lstStyle/>
          <a:p>
            <a:r>
              <a:rPr lang="en-US" dirty="0"/>
              <a:t>Cloud computing</a:t>
            </a:r>
            <a:endParaRPr lang="el-GR" i="1" dirty="0"/>
          </a:p>
        </p:txBody>
      </p:sp>
      <p:sp>
        <p:nvSpPr>
          <p:cNvPr id="5" name="Θέση περιεχομένου 4"/>
          <p:cNvSpPr>
            <a:spLocks noGrp="1"/>
          </p:cNvSpPr>
          <p:nvPr>
            <p:ph idx="1"/>
          </p:nvPr>
        </p:nvSpPr>
        <p:spPr>
          <a:xfrm>
            <a:off x="457200" y="1255043"/>
            <a:ext cx="4258816" cy="2160240"/>
          </a:xfrm>
        </p:spPr>
        <p:txBody>
          <a:bodyPr>
            <a:noAutofit/>
          </a:bodyPr>
          <a:lstStyle/>
          <a:p>
            <a:r>
              <a:rPr lang="el-GR" sz="1800" dirty="0"/>
              <a:t>Το </a:t>
            </a:r>
            <a:r>
              <a:rPr lang="el-GR" sz="1800" dirty="0" err="1"/>
              <a:t>cloud</a:t>
            </a:r>
            <a:r>
              <a:rPr lang="el-GR" sz="1800" dirty="0"/>
              <a:t> </a:t>
            </a:r>
            <a:r>
              <a:rPr lang="el-GR" sz="1800" dirty="0" err="1"/>
              <a:t>computing</a:t>
            </a:r>
            <a:r>
              <a:rPr lang="el-GR" sz="1800" dirty="0"/>
              <a:t> συνδυάζει: </a:t>
            </a:r>
          </a:p>
          <a:p>
            <a:pPr lvl="1"/>
            <a:r>
              <a:rPr lang="el-GR" sz="1600" b="1" dirty="0"/>
              <a:t>Software </a:t>
            </a:r>
            <a:r>
              <a:rPr lang="el-GR" sz="1600" b="1" dirty="0" err="1"/>
              <a:t>as</a:t>
            </a:r>
            <a:r>
              <a:rPr lang="el-GR" sz="1600" b="1" dirty="0"/>
              <a:t> a </a:t>
            </a:r>
            <a:r>
              <a:rPr lang="el-GR" sz="1600" b="1" dirty="0" err="1"/>
              <a:t>Service</a:t>
            </a:r>
            <a:r>
              <a:rPr lang="el-GR" sz="1600" b="1" dirty="0"/>
              <a:t> (</a:t>
            </a:r>
            <a:r>
              <a:rPr lang="el-GR" sz="1600" b="1" dirty="0" err="1"/>
              <a:t>SaaS</a:t>
            </a:r>
            <a:r>
              <a:rPr lang="el-GR" sz="1600" b="1" dirty="0"/>
              <a:t>), </a:t>
            </a:r>
            <a:r>
              <a:rPr lang="el-GR" sz="1600" dirty="0"/>
              <a:t>λογισμικό ως υπηρεσία. Γρήγορες συνδέσεις στο δίκτυο επιτρέπουν την χρήση λογισμικού που εκτελείται σε άλλα υπολογιστικά </a:t>
            </a:r>
            <a:r>
              <a:rPr lang="el-GR" sz="1600" dirty="0" smtClean="0"/>
              <a:t>συστήματα</a:t>
            </a:r>
            <a:endParaRPr lang="el-GR" sz="1600" dirty="0"/>
          </a:p>
          <a:p>
            <a:pPr lvl="1"/>
            <a:r>
              <a:rPr lang="el-GR" sz="1600" b="1" dirty="0" err="1"/>
              <a:t>Virtualization</a:t>
            </a:r>
            <a:r>
              <a:rPr lang="el-GR" sz="1600" b="1" dirty="0"/>
              <a:t>. </a:t>
            </a:r>
            <a:r>
              <a:rPr lang="el-GR" sz="1600" dirty="0"/>
              <a:t>Μια φυσική οντότητα μπορεί να λειτουργήσει ως πολλές ιδεατές </a:t>
            </a:r>
            <a:r>
              <a:rPr lang="el-GR" sz="1600" dirty="0" smtClean="0"/>
              <a:t>οντότητες</a:t>
            </a:r>
            <a:endParaRPr lang="el-GR" sz="1600" dirty="0"/>
          </a:p>
          <a:p>
            <a:r>
              <a:rPr lang="el-GR" sz="1600" dirty="0"/>
              <a:t>Το υπολογιστικό σύστημα μαζί με το λογισμικό – εφαρμογές και τα δεδομένα βρίσκεται στο </a:t>
            </a:r>
            <a:r>
              <a:rPr lang="el-GR" sz="1600" dirty="0" err="1"/>
              <a:t>cloud</a:t>
            </a:r>
            <a:r>
              <a:rPr lang="el-GR" sz="1600" dirty="0"/>
              <a:t> που είναι μια υποδομή έτοιμη να φιλοξενήσει ιδεατά υπολογιστικά συστήματα φορτωμένα με εφαρμογές. Η χρέωση γίνεται ανάλογα με την </a:t>
            </a:r>
            <a:r>
              <a:rPr lang="el-GR" sz="1600" dirty="0" smtClean="0"/>
              <a:t>χρήση</a:t>
            </a:r>
            <a:endParaRPr lang="el-GR" sz="1600" dirty="0"/>
          </a:p>
          <a:p>
            <a:endParaRPr lang="el-GR" sz="1800" dirty="0"/>
          </a:p>
          <a:p>
            <a:pPr>
              <a:lnSpc>
                <a:spcPct val="80000"/>
              </a:lnSpc>
              <a:spcBef>
                <a:spcPts val="0"/>
              </a:spcBef>
            </a:pPr>
            <a:endParaRPr lang="el-GR" sz="1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37</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24450" y="1777380"/>
            <a:ext cx="2857500" cy="2857500"/>
          </a:xfrm>
          <a:prstGeom prst="rect">
            <a:avLst/>
          </a:prstGeom>
          <a:noFill/>
          <a:ln w="9525">
            <a:noFill/>
            <a:miter lim="800000"/>
            <a:headEnd/>
            <a:tailEnd/>
          </a:ln>
        </p:spPr>
      </p:pic>
    </p:spTree>
    <p:extLst>
      <p:ext uri="{BB962C8B-B14F-4D97-AF65-F5344CB8AC3E}">
        <p14:creationId xmlns:p14="http://schemas.microsoft.com/office/powerpoint/2010/main" val="18859033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a:bodyPr>
          <a:lstStyle/>
          <a:p>
            <a:r>
              <a:rPr lang="el-GR" dirty="0"/>
              <a:t>Τύποι δεδομένων</a:t>
            </a:r>
            <a:endParaRPr lang="el-GR" i="1" dirty="0"/>
          </a:p>
        </p:txBody>
      </p:sp>
      <p:pic>
        <p:nvPicPr>
          <p:cNvPr id="10" name="Εικόνα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768" y="1254273"/>
            <a:ext cx="8492464" cy="3968840"/>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38</a:t>
            </a:fld>
            <a:endParaRPr lang="el-GR" dirty="0"/>
          </a:p>
        </p:txBody>
      </p:sp>
    </p:spTree>
    <p:extLst>
      <p:ext uri="{BB962C8B-B14F-4D97-AF65-F5344CB8AC3E}">
        <p14:creationId xmlns:p14="http://schemas.microsoft.com/office/powerpoint/2010/main" val="1885903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Ψηφιακή αναπαράσταση</a:t>
            </a:r>
          </a:p>
        </p:txBody>
      </p:sp>
      <p:sp>
        <p:nvSpPr>
          <p:cNvPr id="3" name="Θέση περιεχομένου 2"/>
          <p:cNvSpPr>
            <a:spLocks noGrp="1"/>
          </p:cNvSpPr>
          <p:nvPr>
            <p:ph idx="1"/>
          </p:nvPr>
        </p:nvSpPr>
        <p:spPr>
          <a:xfrm>
            <a:off x="457200" y="1333500"/>
            <a:ext cx="4186808" cy="3771636"/>
          </a:xfrm>
        </p:spPr>
        <p:txBody>
          <a:bodyPr>
            <a:normAutofit/>
          </a:bodyPr>
          <a:lstStyle/>
          <a:p>
            <a:pPr>
              <a:spcBef>
                <a:spcPts val="600"/>
              </a:spcBef>
            </a:pPr>
            <a:r>
              <a:rPr lang="el-GR" sz="2400" b="1" dirty="0"/>
              <a:t>Ψηφιακό</a:t>
            </a:r>
          </a:p>
          <a:p>
            <a:pPr lvl="1">
              <a:spcBef>
                <a:spcPts val="600"/>
              </a:spcBef>
            </a:pPr>
            <a:r>
              <a:rPr lang="el-GR" sz="1600" dirty="0"/>
              <a:t>Αναφέρεται σε ένα σύστημα που βασίζεται σε ασυνεχή δεδομένα ή </a:t>
            </a:r>
            <a:r>
              <a:rPr lang="el-GR" sz="1600" dirty="0" smtClean="0"/>
              <a:t>γεγονότα</a:t>
            </a:r>
            <a:endParaRPr lang="el-GR" sz="1600" dirty="0"/>
          </a:p>
          <a:p>
            <a:pPr lvl="1">
              <a:spcBef>
                <a:spcPts val="600"/>
              </a:spcBef>
            </a:pPr>
            <a:r>
              <a:rPr lang="el-GR" sz="1600" dirty="0"/>
              <a:t>Οι Η/Υ είναι ψηφιακές μηχανές διότι στο χαμηλότερο επίπεδο λειτουργίας μπορούν να διακρίνουν μόνο δύο τιμές 0 και </a:t>
            </a:r>
            <a:r>
              <a:rPr lang="el-GR" sz="1600" dirty="0" smtClean="0"/>
              <a:t>1</a:t>
            </a:r>
            <a:endParaRPr lang="el-GR" sz="1600" dirty="0"/>
          </a:p>
          <a:p>
            <a:pPr lvl="1">
              <a:spcBef>
                <a:spcPts val="600"/>
              </a:spcBef>
            </a:pPr>
            <a:r>
              <a:rPr lang="el-GR" sz="1600" dirty="0"/>
              <a:t>Όλα τα δεδομένα τα οποία ο υπολογιστής επεξεργάζεται πρέπει να κωδικοποιούνται ψηφιακά δηλαδή ως σειρές από 0 και </a:t>
            </a:r>
            <a:r>
              <a:rPr lang="el-GR" sz="1600" dirty="0" smtClean="0"/>
              <a:t>1</a:t>
            </a:r>
            <a:endParaRPr lang="el-GR" sz="1600"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39</a:t>
            </a:fld>
            <a:endParaRPr lang="el-GR" dirty="0"/>
          </a:p>
        </p:txBody>
      </p:sp>
      <p:sp>
        <p:nvSpPr>
          <p:cNvPr id="5" name="Θέση περιεχομένου 2"/>
          <p:cNvSpPr txBox="1">
            <a:spLocks/>
          </p:cNvSpPr>
          <p:nvPr/>
        </p:nvSpPr>
        <p:spPr>
          <a:xfrm>
            <a:off x="4572000" y="1353344"/>
            <a:ext cx="4114800" cy="377163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l-GR" sz="2200" b="1" dirty="0"/>
              <a:t>Αναλογικό</a:t>
            </a:r>
          </a:p>
          <a:p>
            <a:pPr lvl="1">
              <a:spcBef>
                <a:spcPts val="600"/>
              </a:spcBef>
            </a:pPr>
            <a:r>
              <a:rPr lang="el-GR" sz="1600" dirty="0"/>
              <a:t>Είναι ένα σήμα που αλλάζει με συνεχή </a:t>
            </a:r>
            <a:r>
              <a:rPr lang="el-GR" sz="1600" dirty="0" smtClean="0"/>
              <a:t>τρόπο</a:t>
            </a:r>
            <a:endParaRPr lang="el-GR" sz="1600" dirty="0"/>
          </a:p>
          <a:p>
            <a:pPr lvl="1">
              <a:spcBef>
                <a:spcPts val="600"/>
              </a:spcBef>
            </a:pPr>
            <a:r>
              <a:rPr lang="el-GR" sz="1600" dirty="0"/>
              <a:t>Γενικά οι άνθρωποι αντιλαμβάνονται τον κόσμο αναλογικά π.χ. η όραση είναι αναλογική και γι’ αυτό η αντίληψη την οποία έχουμε για σχήματα και χρώματα είναι ομαλή </a:t>
            </a:r>
          </a:p>
          <a:p>
            <a:endParaRPr lang="el-GR"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78538" y="3793604"/>
            <a:ext cx="1541462" cy="1223962"/>
          </a:xfrm>
          <a:prstGeom prst="rect">
            <a:avLst/>
          </a:prstGeom>
          <a:noFill/>
          <a:ln w="9525">
            <a:noFill/>
            <a:miter lim="800000"/>
            <a:headEnd/>
            <a:tailEnd/>
          </a:ln>
        </p:spPr>
      </p:pic>
      <p:sp>
        <p:nvSpPr>
          <p:cNvPr id="7" name="TextBox 6"/>
          <p:cNvSpPr txBox="1"/>
          <p:nvPr/>
        </p:nvSpPr>
        <p:spPr>
          <a:xfrm>
            <a:off x="683568" y="5078010"/>
            <a:ext cx="8136904" cy="52322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l-GR" sz="1400" dirty="0"/>
              <a:t>Αν και οι ψηφιακές αναπαραστάσεις είναι προσεγγίσεις των αναλογικών γεγονότων είναι χρήσιμες διότι μπορούν να αποθηκευτούν και να χειριστούν εύκολα με ηλεκτρονικό τρόπο.</a:t>
            </a:r>
          </a:p>
        </p:txBody>
      </p:sp>
    </p:spTree>
    <p:extLst>
      <p:ext uri="{BB962C8B-B14F-4D97-AF65-F5344CB8AC3E}">
        <p14:creationId xmlns:p14="http://schemas.microsoft.com/office/powerpoint/2010/main" val="514366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023359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Τα δεδομένα στο εσωτερικό του Η/Υ</a:t>
            </a:r>
          </a:p>
        </p:txBody>
      </p:sp>
      <p:sp>
        <p:nvSpPr>
          <p:cNvPr id="3" name="Θέση περιεχομένου 2"/>
          <p:cNvSpPr>
            <a:spLocks noGrp="1"/>
          </p:cNvSpPr>
          <p:nvPr>
            <p:ph idx="1"/>
          </p:nvPr>
        </p:nvSpPr>
        <p:spPr>
          <a:xfrm>
            <a:off x="457200" y="1333500"/>
            <a:ext cx="8003232" cy="3771636"/>
          </a:xfrm>
        </p:spPr>
        <p:txBody>
          <a:bodyPr>
            <a:normAutofit/>
          </a:bodyPr>
          <a:lstStyle/>
          <a:p>
            <a:r>
              <a:rPr lang="en-US" sz="1600" dirty="0"/>
              <a:t>Bit (</a:t>
            </a:r>
            <a:r>
              <a:rPr lang="en-US" sz="1600" b="1" dirty="0"/>
              <a:t>Bi</a:t>
            </a:r>
            <a:r>
              <a:rPr lang="en-US" sz="1600" dirty="0"/>
              <a:t>nary Digi</a:t>
            </a:r>
            <a:r>
              <a:rPr lang="en-US" sz="1600" b="1" dirty="0"/>
              <a:t>t</a:t>
            </a:r>
            <a:r>
              <a:rPr lang="en-US" sz="1600" dirty="0"/>
              <a:t>=</a:t>
            </a:r>
            <a:r>
              <a:rPr lang="el-GR" sz="1600" dirty="0"/>
              <a:t>Δυαδικό Ψηφίο</a:t>
            </a:r>
            <a:r>
              <a:rPr lang="en-US" sz="1600" dirty="0"/>
              <a:t>). </a:t>
            </a:r>
            <a:r>
              <a:rPr lang="el-GR" sz="1600" dirty="0"/>
              <a:t>Πρόκειται για την μικρότερη μονάδα δεδομένων που μπορεί να αποθηκευτεί σε έναν υπολογιστή. Μπορεί να λάβει την τιμή 0 ή </a:t>
            </a:r>
            <a:r>
              <a:rPr lang="el-GR" sz="1600" dirty="0" smtClean="0"/>
              <a:t>1 </a:t>
            </a:r>
            <a:endParaRPr lang="el-GR" sz="1600" dirty="0"/>
          </a:p>
          <a:p>
            <a:r>
              <a:rPr lang="el-GR" sz="1600" dirty="0"/>
              <a:t>Οι υπολογιστές χρησιμοποιούν διάφορες συσκευές δύο καταστάσεων για την αποθήκευση </a:t>
            </a:r>
            <a:r>
              <a:rPr lang="el-GR" sz="1600" dirty="0" smtClean="0"/>
              <a:t>δεδομένων</a:t>
            </a:r>
            <a:endParaRPr lang="el-GR" sz="1600" dirty="0"/>
          </a:p>
          <a:p>
            <a:r>
              <a:rPr lang="el-GR" sz="1600" dirty="0"/>
              <a:t>Οι διάφοροι τύποι δεδομένων χρησιμοποιούν σειρές από </a:t>
            </a:r>
            <a:r>
              <a:rPr lang="en-US" sz="1600" dirty="0"/>
              <a:t>bits </a:t>
            </a:r>
            <a:r>
              <a:rPr lang="el-GR" sz="1600" dirty="0"/>
              <a:t>για να αναπαρασταθούν στο εσωτερικό του </a:t>
            </a:r>
            <a:r>
              <a:rPr lang="el-GR" sz="1600" dirty="0" smtClean="0"/>
              <a:t>Η/Υ</a:t>
            </a:r>
            <a:endParaRPr lang="el-GR" sz="1600" dirty="0"/>
          </a:p>
          <a:p>
            <a:r>
              <a:rPr lang="el-GR" sz="1600" dirty="0"/>
              <a:t>Η μνήμη δεν γνωρίζει τον τύπο των στοιχείων που </a:t>
            </a:r>
            <a:r>
              <a:rPr lang="el-GR" sz="1600" dirty="0" smtClean="0"/>
              <a:t>περιέχει</a:t>
            </a:r>
            <a:endParaRPr lang="el-GR" sz="1600" dirty="0"/>
          </a:p>
          <a:p>
            <a:r>
              <a:rPr lang="el-GR" sz="1600" dirty="0"/>
              <a:t>Τα δεδομένα κωδικοποιούνται όταν εισέρχονται στον Η/Υ και αποκωδικοποιούνται όταν παρουσιάζονται στον </a:t>
            </a:r>
            <a:r>
              <a:rPr lang="el-GR" sz="1600" dirty="0" smtClean="0"/>
              <a:t>χρήστη</a:t>
            </a:r>
            <a:endParaRPr lang="el-GR" sz="1600"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pic>
        <p:nvPicPr>
          <p:cNvPr id="8"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a:xfrm>
            <a:off x="2195736" y="4313843"/>
            <a:ext cx="4998120" cy="1389697"/>
          </a:xfrm>
          <a:prstGeom prst="rect">
            <a:avLst/>
          </a:prstGeom>
        </p:spPr>
      </p:pic>
    </p:spTree>
    <p:extLst>
      <p:ext uri="{BB962C8B-B14F-4D97-AF65-F5344CB8AC3E}">
        <p14:creationId xmlns:p14="http://schemas.microsoft.com/office/powerpoint/2010/main" val="3239949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Συνδυασμοί δυαδικών ψηφίων</a:t>
            </a:r>
          </a:p>
        </p:txBody>
      </p:sp>
      <p:sp>
        <p:nvSpPr>
          <p:cNvPr id="3" name="Θέση περιεχομένου 2"/>
          <p:cNvSpPr>
            <a:spLocks noGrp="1"/>
          </p:cNvSpPr>
          <p:nvPr>
            <p:ph idx="1"/>
          </p:nvPr>
        </p:nvSpPr>
        <p:spPr>
          <a:xfrm>
            <a:off x="457200" y="1333500"/>
            <a:ext cx="4186808" cy="3771636"/>
          </a:xfrm>
        </p:spPr>
        <p:txBody>
          <a:bodyPr>
            <a:normAutofit fontScale="85000" lnSpcReduction="10000"/>
          </a:bodyPr>
          <a:lstStyle/>
          <a:p>
            <a:pPr>
              <a:lnSpc>
                <a:spcPct val="80000"/>
              </a:lnSpc>
            </a:pPr>
            <a:r>
              <a:rPr lang="el-GR" sz="2400" dirty="0"/>
              <a:t>Ένα δυαδικό ψηφίο </a:t>
            </a:r>
            <a:r>
              <a:rPr lang="el-GR" sz="2400" dirty="0">
                <a:sym typeface="Wingdings" pitchFamily="2" charset="2"/>
              </a:rPr>
              <a:t> Μπορεί να βρίσκεται σε 1 από 2 καταστάσεις 0 ή </a:t>
            </a:r>
            <a:r>
              <a:rPr lang="el-GR" sz="2400" dirty="0" smtClean="0">
                <a:sym typeface="Wingdings" pitchFamily="2" charset="2"/>
              </a:rPr>
              <a:t>1</a:t>
            </a:r>
            <a:endParaRPr lang="el-GR" sz="2400" dirty="0">
              <a:sym typeface="Wingdings" pitchFamily="2" charset="2"/>
            </a:endParaRPr>
          </a:p>
          <a:p>
            <a:pPr>
              <a:lnSpc>
                <a:spcPct val="80000"/>
              </a:lnSpc>
            </a:pPr>
            <a:r>
              <a:rPr lang="el-GR" sz="2400" dirty="0">
                <a:sym typeface="Wingdings" pitchFamily="2" charset="2"/>
              </a:rPr>
              <a:t>Δύο δυαδικά ψηφία  Μπορούν να βρίσκεται σε 1 από 4 πιθανές καταστάσεις 00, 01, 10, 11</a:t>
            </a:r>
          </a:p>
          <a:p>
            <a:pPr>
              <a:lnSpc>
                <a:spcPct val="80000"/>
              </a:lnSpc>
            </a:pPr>
            <a:r>
              <a:rPr lang="el-GR" sz="2400" dirty="0">
                <a:sym typeface="Wingdings" pitchFamily="2" charset="2"/>
              </a:rPr>
              <a:t>Τρία δυαδικά ψηφία  Μπορούν να βρίσκεται σε 1 από 8 πιθανές καταστάσεις 000, 001, 010, 011, 100, 101, 110, </a:t>
            </a:r>
            <a:r>
              <a:rPr lang="el-GR" sz="2400" dirty="0" smtClean="0">
                <a:sym typeface="Wingdings" pitchFamily="2" charset="2"/>
              </a:rPr>
              <a:t>111</a:t>
            </a:r>
            <a:endParaRPr lang="el-GR" sz="2400" dirty="0">
              <a:sym typeface="Wingdings" pitchFamily="2" charset="2"/>
            </a:endParaRPr>
          </a:p>
          <a:p>
            <a:pPr>
              <a:lnSpc>
                <a:spcPct val="80000"/>
              </a:lnSpc>
              <a:buFont typeface="Wingdings" pitchFamily="2" charset="2"/>
              <a:buNone/>
            </a:pPr>
            <a:r>
              <a:rPr lang="el-GR" sz="2400" dirty="0">
                <a:sym typeface="Wingdings" pitchFamily="2" charset="2"/>
              </a:rPr>
              <a:t>	….</a:t>
            </a:r>
          </a:p>
          <a:p>
            <a:pPr>
              <a:lnSpc>
                <a:spcPct val="80000"/>
              </a:lnSpc>
            </a:pPr>
            <a:r>
              <a:rPr lang="el-GR" sz="2400" dirty="0"/>
              <a:t>Ν δυαδικά ψηφία </a:t>
            </a:r>
            <a:r>
              <a:rPr lang="el-GR" sz="2400" dirty="0">
                <a:sym typeface="Wingdings" pitchFamily="2" charset="2"/>
              </a:rPr>
              <a:t> Μπορούν να βρίσκεται σε μία από 2</a:t>
            </a:r>
            <a:r>
              <a:rPr lang="el-GR" sz="2400" baseline="30000" dirty="0">
                <a:sym typeface="Wingdings" pitchFamily="2" charset="2"/>
              </a:rPr>
              <a:t>Ν </a:t>
            </a:r>
            <a:r>
              <a:rPr lang="el-GR" sz="2400" dirty="0">
                <a:sym typeface="Wingdings" pitchFamily="2" charset="2"/>
              </a:rPr>
              <a:t>πιθανές </a:t>
            </a:r>
            <a:r>
              <a:rPr lang="el-GR" sz="2400" dirty="0" smtClean="0">
                <a:sym typeface="Wingdings" pitchFamily="2" charset="2"/>
              </a:rPr>
              <a:t>καταστάσεις</a:t>
            </a:r>
            <a:endParaRPr lang="en-US" sz="2400"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sp>
        <p:nvSpPr>
          <p:cNvPr id="5" name="Θέση περιεχομένου 2"/>
          <p:cNvSpPr txBox="1">
            <a:spLocks/>
          </p:cNvSpPr>
          <p:nvPr/>
        </p:nvSpPr>
        <p:spPr>
          <a:xfrm>
            <a:off x="4572000" y="1353344"/>
            <a:ext cx="4114800" cy="21522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2200" dirty="0"/>
              <a:t>Αν έχουμε ένα γεγονός που γνωρίζουμε ότι μπορεί να λάβει κ διακριτές τιμές αρκεί να βρούμε τον αριθμό Ν για τον οποίο 2</a:t>
            </a:r>
            <a:r>
              <a:rPr lang="el-GR" sz="2200" baseline="30000" dirty="0"/>
              <a:t>Ν</a:t>
            </a:r>
            <a:r>
              <a:rPr lang="el-GR" sz="2200" dirty="0"/>
              <a:t> &gt;= κ προκειμένου να υπολογίσουμε τον αριθμό </a:t>
            </a:r>
            <a:r>
              <a:rPr lang="en-US" sz="2200" dirty="0"/>
              <a:t>bits </a:t>
            </a:r>
            <a:r>
              <a:rPr lang="el-GR" sz="2200" dirty="0"/>
              <a:t>που απαιτείται για την αναπαράσταση κάθε κατάστασης με ένα ξεχωριστό συνδυασμό </a:t>
            </a:r>
            <a:r>
              <a:rPr lang="en-US" sz="2200" dirty="0" smtClean="0"/>
              <a:t>bits</a:t>
            </a:r>
            <a:endParaRPr lang="en-US" sz="2200" dirty="0"/>
          </a:p>
          <a:p>
            <a:endParaRPr lang="el-GR" dirty="0"/>
          </a:p>
        </p:txBody>
      </p:sp>
      <p:pic>
        <p:nvPicPr>
          <p:cNvPr id="8" name="Εικόνα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3577580"/>
            <a:ext cx="3353091" cy="1170533"/>
          </a:xfrm>
          <a:prstGeom prst="rect">
            <a:avLst/>
          </a:prstGeom>
        </p:spPr>
      </p:pic>
    </p:spTree>
    <p:extLst>
      <p:ext uri="{BB962C8B-B14F-4D97-AF65-F5344CB8AC3E}">
        <p14:creationId xmlns:p14="http://schemas.microsoft.com/office/powerpoint/2010/main" val="30033327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a:t>
            </a:r>
          </a:p>
        </p:txBody>
      </p:sp>
      <p:sp>
        <p:nvSpPr>
          <p:cNvPr id="3" name="Θέση περιεχομένου 2"/>
          <p:cNvSpPr>
            <a:spLocks noGrp="1"/>
          </p:cNvSpPr>
          <p:nvPr>
            <p:ph idx="1"/>
          </p:nvPr>
        </p:nvSpPr>
        <p:spPr>
          <a:xfrm>
            <a:off x="457200" y="1333501"/>
            <a:ext cx="4186808" cy="1884705"/>
          </a:xfrm>
        </p:spPr>
        <p:txBody>
          <a:bodyPr>
            <a:normAutofit fontScale="85000" lnSpcReduction="20000"/>
          </a:bodyPr>
          <a:lstStyle/>
          <a:p>
            <a:pPr>
              <a:lnSpc>
                <a:spcPct val="80000"/>
              </a:lnSpc>
              <a:spcBef>
                <a:spcPts val="600"/>
              </a:spcBef>
            </a:pPr>
            <a:r>
              <a:rPr lang="el-GR" sz="1900" dirty="0"/>
              <a:t>Αναπαράσταση των χρωμάτων Κόκκινο, Πράσινο, Μπλε, Πορτοκαλί, Μαύρο και Μωβ με δυαδικές </a:t>
            </a:r>
            <a:r>
              <a:rPr lang="el-GR" sz="1900" dirty="0" smtClean="0"/>
              <a:t>τιμές </a:t>
            </a:r>
            <a:endParaRPr lang="el-GR" sz="1900" dirty="0"/>
          </a:p>
          <a:p>
            <a:pPr lvl="1">
              <a:lnSpc>
                <a:spcPct val="80000"/>
              </a:lnSpc>
              <a:spcBef>
                <a:spcPts val="600"/>
              </a:spcBef>
            </a:pPr>
            <a:r>
              <a:rPr lang="el-GR" sz="1600" dirty="0"/>
              <a:t>Έχουμε 6 διακριτές τιμές</a:t>
            </a:r>
          </a:p>
          <a:p>
            <a:pPr lvl="1">
              <a:lnSpc>
                <a:spcPct val="80000"/>
              </a:lnSpc>
              <a:spcBef>
                <a:spcPts val="600"/>
              </a:spcBef>
            </a:pPr>
            <a:r>
              <a:rPr lang="el-GR" sz="1600" dirty="0"/>
              <a:t>2</a:t>
            </a:r>
            <a:r>
              <a:rPr lang="el-GR" sz="1600" baseline="30000" dirty="0"/>
              <a:t>1 </a:t>
            </a:r>
            <a:r>
              <a:rPr lang="el-GR" sz="1600" dirty="0"/>
              <a:t>= 2 &gt;= 6 (δεν επαρκεί για αναπαράσταση  6 τιμών)</a:t>
            </a:r>
          </a:p>
          <a:p>
            <a:pPr lvl="1">
              <a:lnSpc>
                <a:spcPct val="80000"/>
              </a:lnSpc>
              <a:spcBef>
                <a:spcPts val="600"/>
              </a:spcBef>
            </a:pPr>
            <a:r>
              <a:rPr lang="el-GR" sz="1600" dirty="0"/>
              <a:t>2</a:t>
            </a:r>
            <a:r>
              <a:rPr lang="el-GR" sz="1600" baseline="30000" dirty="0"/>
              <a:t>2</a:t>
            </a:r>
            <a:r>
              <a:rPr lang="el-GR" sz="1600" dirty="0"/>
              <a:t> = 4 &gt;= 6 (δεν επαρκεί για αναπαράσταση  6 τιμών)</a:t>
            </a:r>
          </a:p>
          <a:p>
            <a:pPr lvl="1">
              <a:lnSpc>
                <a:spcPct val="80000"/>
              </a:lnSpc>
              <a:spcBef>
                <a:spcPts val="600"/>
              </a:spcBef>
            </a:pPr>
            <a:r>
              <a:rPr lang="el-GR" sz="1600" dirty="0" smtClean="0"/>
              <a:t>2</a:t>
            </a:r>
            <a:r>
              <a:rPr lang="el-GR" sz="1600" baseline="30000" dirty="0" smtClean="0"/>
              <a:t>3</a:t>
            </a:r>
            <a:r>
              <a:rPr lang="el-GR" sz="1600" dirty="0" smtClean="0"/>
              <a:t> </a:t>
            </a:r>
            <a:r>
              <a:rPr lang="el-GR" sz="1600" dirty="0"/>
              <a:t>= 8 &gt;= </a:t>
            </a:r>
            <a:r>
              <a:rPr lang="el-GR" sz="1600" dirty="0" smtClean="0"/>
              <a:t>6 (επαρκεί </a:t>
            </a:r>
            <a:r>
              <a:rPr lang="el-GR" sz="1600" dirty="0"/>
              <a:t>για αναπαράσταση  6 τιμών</a:t>
            </a:r>
            <a:r>
              <a:rPr lang="el-GR" sz="1600" dirty="0" smtClean="0"/>
              <a:t>)</a:t>
            </a:r>
            <a:endParaRPr lang="el-GR" sz="1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
        <p:nvSpPr>
          <p:cNvPr id="5" name="Θέση περιεχομένου 2"/>
          <p:cNvSpPr txBox="1">
            <a:spLocks/>
          </p:cNvSpPr>
          <p:nvPr/>
        </p:nvSpPr>
        <p:spPr>
          <a:xfrm>
            <a:off x="4572000" y="1353344"/>
            <a:ext cx="4114800" cy="186486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ts val="600"/>
              </a:spcBef>
            </a:pPr>
            <a:r>
              <a:rPr lang="el-GR" sz="1900" dirty="0"/>
              <a:t>Άρα μια πιθανή κωδικοποίηση των χρωμάτων θα ήταν</a:t>
            </a:r>
          </a:p>
          <a:p>
            <a:pPr lvl="2">
              <a:lnSpc>
                <a:spcPct val="80000"/>
              </a:lnSpc>
              <a:spcBef>
                <a:spcPts val="600"/>
              </a:spcBef>
            </a:pPr>
            <a:r>
              <a:rPr lang="el-GR" sz="1400" dirty="0"/>
              <a:t>000 </a:t>
            </a:r>
            <a:r>
              <a:rPr lang="el-GR" sz="1400" dirty="0">
                <a:sym typeface="Wingdings" pitchFamily="2" charset="2"/>
              </a:rPr>
              <a:t> </a:t>
            </a:r>
            <a:r>
              <a:rPr lang="el-GR" sz="1400" dirty="0">
                <a:solidFill>
                  <a:srgbClr val="FF0000"/>
                </a:solidFill>
                <a:sym typeface="Wingdings" pitchFamily="2" charset="2"/>
              </a:rPr>
              <a:t>Κόκκινο</a:t>
            </a:r>
          </a:p>
          <a:p>
            <a:pPr lvl="2">
              <a:lnSpc>
                <a:spcPct val="80000"/>
              </a:lnSpc>
              <a:spcBef>
                <a:spcPts val="600"/>
              </a:spcBef>
            </a:pPr>
            <a:r>
              <a:rPr lang="el-GR" sz="1400" dirty="0"/>
              <a:t>001 </a:t>
            </a:r>
            <a:r>
              <a:rPr lang="el-GR" sz="1400" dirty="0">
                <a:sym typeface="Wingdings" pitchFamily="2" charset="2"/>
              </a:rPr>
              <a:t> </a:t>
            </a:r>
            <a:r>
              <a:rPr lang="el-GR" sz="1400" dirty="0">
                <a:solidFill>
                  <a:srgbClr val="339933"/>
                </a:solidFill>
                <a:sym typeface="Wingdings" pitchFamily="2" charset="2"/>
              </a:rPr>
              <a:t>Πράσινο</a:t>
            </a:r>
          </a:p>
          <a:p>
            <a:pPr lvl="2">
              <a:lnSpc>
                <a:spcPct val="80000"/>
              </a:lnSpc>
              <a:spcBef>
                <a:spcPts val="600"/>
              </a:spcBef>
            </a:pPr>
            <a:r>
              <a:rPr lang="el-GR" sz="1400" dirty="0"/>
              <a:t>010 </a:t>
            </a:r>
            <a:r>
              <a:rPr lang="el-GR" sz="1400" dirty="0">
                <a:sym typeface="Wingdings" pitchFamily="2" charset="2"/>
              </a:rPr>
              <a:t> </a:t>
            </a:r>
            <a:r>
              <a:rPr lang="el-GR" sz="1400" dirty="0">
                <a:solidFill>
                  <a:srgbClr val="0000CC"/>
                </a:solidFill>
                <a:sym typeface="Wingdings" pitchFamily="2" charset="2"/>
              </a:rPr>
              <a:t>Μπλε</a:t>
            </a:r>
          </a:p>
          <a:p>
            <a:pPr lvl="2">
              <a:lnSpc>
                <a:spcPct val="80000"/>
              </a:lnSpc>
              <a:spcBef>
                <a:spcPts val="600"/>
              </a:spcBef>
            </a:pPr>
            <a:r>
              <a:rPr lang="el-GR" sz="1400" dirty="0"/>
              <a:t>011 </a:t>
            </a:r>
            <a:r>
              <a:rPr lang="el-GR" sz="1400" dirty="0">
                <a:sym typeface="Wingdings" pitchFamily="2" charset="2"/>
              </a:rPr>
              <a:t> </a:t>
            </a:r>
            <a:r>
              <a:rPr lang="el-GR" sz="1400" dirty="0">
                <a:solidFill>
                  <a:srgbClr val="FF9900"/>
                </a:solidFill>
                <a:sym typeface="Wingdings" pitchFamily="2" charset="2"/>
              </a:rPr>
              <a:t>Πορτοκαλί</a:t>
            </a:r>
          </a:p>
          <a:p>
            <a:pPr lvl="2">
              <a:lnSpc>
                <a:spcPct val="80000"/>
              </a:lnSpc>
              <a:spcBef>
                <a:spcPts val="600"/>
              </a:spcBef>
            </a:pPr>
            <a:r>
              <a:rPr lang="el-GR" sz="1400" dirty="0"/>
              <a:t>100 </a:t>
            </a:r>
            <a:r>
              <a:rPr lang="el-GR" sz="1400" dirty="0">
                <a:sym typeface="Wingdings" pitchFamily="2" charset="2"/>
              </a:rPr>
              <a:t> Μαύρο</a:t>
            </a:r>
          </a:p>
          <a:p>
            <a:pPr lvl="2">
              <a:lnSpc>
                <a:spcPct val="80000"/>
              </a:lnSpc>
              <a:spcBef>
                <a:spcPts val="600"/>
              </a:spcBef>
            </a:pPr>
            <a:r>
              <a:rPr lang="el-GR" sz="1400" dirty="0"/>
              <a:t>101 </a:t>
            </a:r>
            <a:r>
              <a:rPr lang="el-GR" sz="1400" dirty="0">
                <a:sym typeface="Wingdings" pitchFamily="2" charset="2"/>
              </a:rPr>
              <a:t></a:t>
            </a:r>
            <a:r>
              <a:rPr lang="el-GR" sz="1400" dirty="0">
                <a:solidFill>
                  <a:srgbClr val="7030A0"/>
                </a:solidFill>
                <a:sym typeface="Wingdings" pitchFamily="2" charset="2"/>
              </a:rPr>
              <a:t> Μωβ</a:t>
            </a:r>
          </a:p>
          <a:p>
            <a:pPr lvl="2">
              <a:lnSpc>
                <a:spcPct val="80000"/>
              </a:lnSpc>
              <a:spcBef>
                <a:spcPts val="600"/>
              </a:spcBef>
            </a:pPr>
            <a:r>
              <a:rPr lang="el-GR" sz="1400" dirty="0"/>
              <a:t>110 </a:t>
            </a:r>
            <a:r>
              <a:rPr lang="el-GR" sz="1400" dirty="0">
                <a:sym typeface="Wingdings" pitchFamily="2" charset="2"/>
              </a:rPr>
              <a:t> Δεν χρησιμοποιείται</a:t>
            </a:r>
          </a:p>
          <a:p>
            <a:pPr lvl="2">
              <a:lnSpc>
                <a:spcPct val="80000"/>
              </a:lnSpc>
              <a:spcBef>
                <a:spcPts val="600"/>
              </a:spcBef>
            </a:pPr>
            <a:r>
              <a:rPr lang="el-GR" sz="1400" dirty="0"/>
              <a:t>111 </a:t>
            </a:r>
            <a:r>
              <a:rPr lang="el-GR" sz="1400" dirty="0">
                <a:sym typeface="Wingdings" pitchFamily="2" charset="2"/>
              </a:rPr>
              <a:t> Δεν </a:t>
            </a:r>
            <a:r>
              <a:rPr lang="el-GR" sz="1400" dirty="0" smtClean="0">
                <a:sym typeface="Wingdings" pitchFamily="2" charset="2"/>
              </a:rPr>
              <a:t>χρησιμοποιείται</a:t>
            </a:r>
            <a:endParaRPr lang="el-GR" sz="1400" dirty="0"/>
          </a:p>
        </p:txBody>
      </p:sp>
      <p:sp>
        <p:nvSpPr>
          <p:cNvPr id="7" name="Text Box 27"/>
          <p:cNvSpPr txBox="1">
            <a:spLocks noChangeArrowheads="1"/>
          </p:cNvSpPr>
          <p:nvPr/>
        </p:nvSpPr>
        <p:spPr bwMode="auto">
          <a:xfrm>
            <a:off x="431577" y="3216354"/>
            <a:ext cx="8424862" cy="307975"/>
          </a:xfrm>
          <a:prstGeom prst="rect">
            <a:avLst/>
          </a:prstGeom>
          <a:solidFill>
            <a:schemeClr val="accent1"/>
          </a:solidFill>
          <a:ln w="9525">
            <a:noFill/>
            <a:miter lim="800000"/>
            <a:headEnd/>
            <a:tailEnd/>
          </a:ln>
        </p:spPr>
        <p:txBody>
          <a:bodyPr>
            <a:spAutoFit/>
          </a:bodyPr>
          <a:lstStyle/>
          <a:p>
            <a:pPr algn="ctr">
              <a:spcBef>
                <a:spcPct val="50000"/>
              </a:spcBef>
            </a:pPr>
            <a:r>
              <a:rPr lang="el-GR" sz="1400">
                <a:solidFill>
                  <a:schemeClr val="bg1"/>
                </a:solidFill>
              </a:rPr>
              <a:t>Ο αριθμός των συνδυασμών μεταβάλλεται εκθετικά. Ειδικότερα διπλασιάζεται για κάθε επιπλέον ψηφίο.</a:t>
            </a:r>
          </a:p>
        </p:txBody>
      </p:sp>
      <p:sp>
        <p:nvSpPr>
          <p:cNvPr id="9" name="Rectangle 10"/>
          <p:cNvSpPr/>
          <p:nvPr/>
        </p:nvSpPr>
        <p:spPr>
          <a:xfrm>
            <a:off x="1115616" y="3540146"/>
            <a:ext cx="7488831"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80000"/>
              </a:lnSpc>
              <a:defRPr/>
            </a:pPr>
            <a:r>
              <a:rPr lang="el-GR" sz="1400" b="1" dirty="0"/>
              <a:t>Πόσα </a:t>
            </a:r>
            <a:r>
              <a:rPr lang="en-US" sz="1400" b="1" dirty="0"/>
              <a:t>bits </a:t>
            </a:r>
            <a:r>
              <a:rPr lang="el-GR" sz="1400" b="1" dirty="0"/>
              <a:t>χρειάζονται για την κωδικοποίηση των 24 γραμμάτων της Ελληνικής γλώσσας;</a:t>
            </a:r>
          </a:p>
          <a:p>
            <a:pPr>
              <a:lnSpc>
                <a:spcPct val="80000"/>
              </a:lnSpc>
              <a:defRPr/>
            </a:pPr>
            <a:endParaRPr lang="el-GR" sz="1400" b="1" dirty="0" smtClean="0"/>
          </a:p>
          <a:p>
            <a:pPr lvl="1">
              <a:lnSpc>
                <a:spcPct val="80000"/>
              </a:lnSpc>
              <a:defRPr/>
            </a:pPr>
            <a:r>
              <a:rPr lang="el-GR" sz="1500" dirty="0" smtClean="0"/>
              <a:t>2</a:t>
            </a:r>
            <a:r>
              <a:rPr lang="el-GR" sz="1500" baseline="30000" dirty="0" smtClean="0"/>
              <a:t>4</a:t>
            </a:r>
            <a:r>
              <a:rPr lang="el-GR" sz="1500" dirty="0" smtClean="0"/>
              <a:t>=16&lt;24 </a:t>
            </a:r>
            <a:r>
              <a:rPr lang="el-GR" sz="1500" dirty="0"/>
              <a:t>και 2</a:t>
            </a:r>
            <a:r>
              <a:rPr lang="el-GR" sz="1500" baseline="30000" dirty="0"/>
              <a:t>5</a:t>
            </a:r>
            <a:r>
              <a:rPr lang="el-GR" sz="1500" dirty="0"/>
              <a:t>=32&gt;24 άρα χρειάζονται 5 </a:t>
            </a:r>
            <a:r>
              <a:rPr lang="en-US" sz="1500" dirty="0"/>
              <a:t>bits</a:t>
            </a:r>
            <a:endParaRPr lang="el-GR" sz="1500" dirty="0"/>
          </a:p>
          <a:p>
            <a:pPr lvl="1">
              <a:lnSpc>
                <a:spcPct val="80000"/>
              </a:lnSpc>
              <a:defRPr/>
            </a:pPr>
            <a:endParaRPr lang="en-US" sz="1500" dirty="0"/>
          </a:p>
          <a:p>
            <a:pPr lvl="2">
              <a:lnSpc>
                <a:spcPct val="80000"/>
              </a:lnSpc>
              <a:defRPr/>
            </a:pPr>
            <a:r>
              <a:rPr lang="el-GR" sz="1200" dirty="0"/>
              <a:t>00000</a:t>
            </a:r>
            <a:r>
              <a:rPr lang="el-GR" sz="1200" dirty="0">
                <a:sym typeface="Wingdings" pitchFamily="2" charset="2"/>
              </a:rPr>
              <a:t>Α</a:t>
            </a:r>
          </a:p>
          <a:p>
            <a:pPr lvl="2">
              <a:lnSpc>
                <a:spcPct val="80000"/>
              </a:lnSpc>
              <a:defRPr/>
            </a:pPr>
            <a:r>
              <a:rPr lang="el-GR" sz="1200" dirty="0">
                <a:sym typeface="Wingdings" pitchFamily="2" charset="2"/>
              </a:rPr>
              <a:t>00001Β</a:t>
            </a:r>
          </a:p>
          <a:p>
            <a:pPr lvl="2">
              <a:lnSpc>
                <a:spcPct val="80000"/>
              </a:lnSpc>
              <a:defRPr/>
            </a:pPr>
            <a:r>
              <a:rPr lang="el-GR" sz="1200" dirty="0">
                <a:sym typeface="Wingdings" pitchFamily="2" charset="2"/>
              </a:rPr>
              <a:t>00010Γ</a:t>
            </a:r>
          </a:p>
          <a:p>
            <a:pPr lvl="2">
              <a:lnSpc>
                <a:spcPct val="80000"/>
              </a:lnSpc>
              <a:defRPr/>
            </a:pPr>
            <a:r>
              <a:rPr lang="el-GR" sz="1200" dirty="0">
                <a:sym typeface="Wingdings" pitchFamily="2" charset="2"/>
              </a:rPr>
              <a:t>00011Δ</a:t>
            </a:r>
          </a:p>
          <a:p>
            <a:pPr lvl="2">
              <a:lnSpc>
                <a:spcPct val="80000"/>
              </a:lnSpc>
              <a:defRPr/>
            </a:pPr>
            <a:r>
              <a:rPr lang="el-GR" sz="1200" dirty="0">
                <a:sym typeface="Wingdings" pitchFamily="2" charset="2"/>
              </a:rPr>
              <a:t>....</a:t>
            </a:r>
          </a:p>
          <a:p>
            <a:pPr lvl="2">
              <a:lnSpc>
                <a:spcPct val="80000"/>
              </a:lnSpc>
              <a:defRPr/>
            </a:pPr>
            <a:r>
              <a:rPr lang="el-GR" sz="1200" dirty="0"/>
              <a:t>10111</a:t>
            </a:r>
            <a:r>
              <a:rPr lang="el-GR" sz="1200" dirty="0">
                <a:sym typeface="Wingdings" pitchFamily="2" charset="2"/>
              </a:rPr>
              <a:t></a:t>
            </a:r>
            <a:r>
              <a:rPr lang="el-GR" sz="1200" dirty="0" smtClean="0">
                <a:sym typeface="Wingdings" pitchFamily="2" charset="2"/>
              </a:rPr>
              <a:t>Ω</a:t>
            </a:r>
          </a:p>
          <a:p>
            <a:pPr lvl="2">
              <a:lnSpc>
                <a:spcPct val="80000"/>
              </a:lnSpc>
              <a:defRPr/>
            </a:pPr>
            <a:endParaRPr lang="el-GR" sz="1500" dirty="0">
              <a:sym typeface="Wingdings" pitchFamily="2" charset="2"/>
            </a:endParaRPr>
          </a:p>
          <a:p>
            <a:pPr lvl="1">
              <a:lnSpc>
                <a:spcPct val="80000"/>
              </a:lnSpc>
              <a:defRPr/>
            </a:pPr>
            <a:r>
              <a:rPr lang="el-GR" sz="1500" dirty="0">
                <a:sym typeface="Wingdings" pitchFamily="2" charset="2"/>
              </a:rPr>
              <a:t>Περισσεύουν 8 συνδυασμοί </a:t>
            </a:r>
            <a:r>
              <a:rPr lang="en-US" sz="1500" dirty="0" smtClean="0">
                <a:sym typeface="Wingdings" pitchFamily="2" charset="2"/>
              </a:rPr>
              <a:t>bits</a:t>
            </a:r>
            <a:r>
              <a:rPr lang="el-GR" sz="1500" dirty="0" smtClean="0">
                <a:sym typeface="Wingdings" pitchFamily="2" charset="2"/>
              </a:rPr>
              <a:t> που δεν θα χρησιμοποιηθούν</a:t>
            </a:r>
            <a:endParaRPr lang="en-US" sz="1500" dirty="0"/>
          </a:p>
        </p:txBody>
      </p:sp>
      <p:sp>
        <p:nvSpPr>
          <p:cNvPr id="10" name="Right Arrow 11"/>
          <p:cNvSpPr/>
          <p:nvPr/>
        </p:nvSpPr>
        <p:spPr>
          <a:xfrm>
            <a:off x="4651146" y="1992677"/>
            <a:ext cx="504130" cy="4364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2479954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Κωδικοποιήσεις κειμένου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43</a:t>
            </a:fld>
            <a:endParaRPr lang="el-GR" dirty="0"/>
          </a:p>
        </p:txBody>
      </p:sp>
      <p:sp>
        <p:nvSpPr>
          <p:cNvPr id="5" name="Θέση περιεχομένου 2"/>
          <p:cNvSpPr txBox="1">
            <a:spLocks/>
          </p:cNvSpPr>
          <p:nvPr/>
        </p:nvSpPr>
        <p:spPr>
          <a:xfrm>
            <a:off x="4595313" y="1057138"/>
            <a:ext cx="4114800" cy="186486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1200" dirty="0"/>
              <a:t>Δυαδικοί κώδικες που χρησιμοποιούνται για την αναπαράσταση </a:t>
            </a:r>
            <a:r>
              <a:rPr lang="el-GR" sz="1200" dirty="0" smtClean="0"/>
              <a:t>κειμένου</a:t>
            </a:r>
            <a:endParaRPr lang="el-GR" sz="1200" dirty="0"/>
          </a:p>
          <a:p>
            <a:pPr lvl="1"/>
            <a:r>
              <a:rPr lang="en-US" sz="1200" b="1" dirty="0"/>
              <a:t>EBCDIC</a:t>
            </a:r>
            <a:r>
              <a:rPr lang="en-US" sz="1200" dirty="0"/>
              <a:t> (Extended Binary Coded Decimal Interchange Code). </a:t>
            </a:r>
            <a:r>
              <a:rPr lang="el-GR" sz="1200" dirty="0"/>
              <a:t>Χρησιμοποιείται σε μεγάλα </a:t>
            </a:r>
            <a:r>
              <a:rPr lang="en-US" sz="1200" dirty="0"/>
              <a:t>IBM </a:t>
            </a:r>
            <a:r>
              <a:rPr lang="el-GR" sz="1200" dirty="0"/>
              <a:t>συστήματα (</a:t>
            </a:r>
            <a:r>
              <a:rPr lang="en-US" sz="1200" dirty="0"/>
              <a:t>mainframes</a:t>
            </a:r>
            <a:r>
              <a:rPr lang="el-GR" sz="1200" dirty="0" smtClean="0"/>
              <a:t>)</a:t>
            </a:r>
            <a:endParaRPr lang="en-US" sz="1200" dirty="0"/>
          </a:p>
          <a:p>
            <a:pPr lvl="1"/>
            <a:r>
              <a:rPr lang="en-US" sz="1200" b="1" dirty="0"/>
              <a:t>ASCII</a:t>
            </a:r>
            <a:r>
              <a:rPr lang="en-US" sz="1200" dirty="0"/>
              <a:t> (American Standard Code for Information Interchange)</a:t>
            </a:r>
          </a:p>
          <a:p>
            <a:pPr lvl="1"/>
            <a:r>
              <a:rPr lang="en-US" sz="1200" b="1" dirty="0"/>
              <a:t>Unicode</a:t>
            </a:r>
            <a:r>
              <a:rPr lang="el-GR" sz="1200" b="1" dirty="0"/>
              <a:t> </a:t>
            </a:r>
            <a:r>
              <a:rPr lang="el-GR" sz="1200" dirty="0"/>
              <a:t>(16</a:t>
            </a:r>
            <a:r>
              <a:rPr lang="en-US" sz="1200" dirty="0"/>
              <a:t>bit</a:t>
            </a:r>
            <a:r>
              <a:rPr lang="el-GR" sz="1200" dirty="0"/>
              <a:t>. Το νέο στάνταρντ </a:t>
            </a:r>
            <a:r>
              <a:rPr lang="en-US" sz="1200" dirty="0"/>
              <a:t> </a:t>
            </a:r>
            <a:r>
              <a:rPr lang="el-GR" sz="1200" dirty="0"/>
              <a:t>κωδικοποίησης)</a:t>
            </a:r>
          </a:p>
        </p:txBody>
      </p:sp>
      <p:pic>
        <p:nvPicPr>
          <p:cNvPr id="8" name="Εικόνα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1053426"/>
            <a:ext cx="3750837" cy="4680000"/>
          </a:xfrm>
          <a:prstGeom prst="rect">
            <a:avLst/>
          </a:prstGeom>
        </p:spPr>
      </p:pic>
      <p:sp>
        <p:nvSpPr>
          <p:cNvPr id="10" name="Text Box 29"/>
          <p:cNvSpPr txBox="1">
            <a:spLocks noChangeArrowheads="1"/>
          </p:cNvSpPr>
          <p:nvPr/>
        </p:nvSpPr>
        <p:spPr bwMode="auto">
          <a:xfrm>
            <a:off x="4787900" y="3346450"/>
            <a:ext cx="4032250" cy="738664"/>
          </a:xfrm>
          <a:prstGeom prst="rect">
            <a:avLst/>
          </a:prstGeom>
          <a:solidFill>
            <a:schemeClr val="accent1"/>
          </a:solidFill>
          <a:ln w="9525">
            <a:noFill/>
            <a:miter lim="800000"/>
            <a:headEnd/>
            <a:tailEnd/>
          </a:ln>
        </p:spPr>
        <p:txBody>
          <a:bodyPr>
            <a:spAutoFit/>
          </a:bodyPr>
          <a:lstStyle/>
          <a:p>
            <a:r>
              <a:rPr lang="en-US" sz="1400" dirty="0">
                <a:solidFill>
                  <a:schemeClr val="bg1"/>
                </a:solidFill>
              </a:rPr>
              <a:t>ASCII</a:t>
            </a:r>
            <a:r>
              <a:rPr lang="el-GR" sz="1400" dirty="0">
                <a:solidFill>
                  <a:schemeClr val="bg1"/>
                </a:solidFill>
              </a:rPr>
              <a:t>: Χρησιμοποιεί 8 </a:t>
            </a:r>
            <a:r>
              <a:rPr lang="en-US" sz="1400" dirty="0">
                <a:solidFill>
                  <a:schemeClr val="bg1"/>
                </a:solidFill>
              </a:rPr>
              <a:t>bits</a:t>
            </a:r>
            <a:r>
              <a:rPr lang="el-GR" sz="1400" dirty="0">
                <a:solidFill>
                  <a:schemeClr val="bg1"/>
                </a:solidFill>
              </a:rPr>
              <a:t> για κάθε χαρακτήρα</a:t>
            </a:r>
            <a:r>
              <a:rPr lang="en-US" sz="1400" dirty="0">
                <a:solidFill>
                  <a:schemeClr val="bg1"/>
                </a:solidFill>
              </a:rPr>
              <a:t>. </a:t>
            </a:r>
            <a:r>
              <a:rPr lang="el-GR" sz="1400" dirty="0">
                <a:solidFill>
                  <a:schemeClr val="bg1"/>
                </a:solidFill>
              </a:rPr>
              <a:t>Κάθε συνδυασμός αντιπροσωπεύει ένα χαρακτήρα (γράμμα, ψηφίο, ειδικός χαρακτήρας)</a:t>
            </a:r>
            <a:endParaRPr lang="el-GR" sz="1400" b="1" dirty="0">
              <a:solidFill>
                <a:schemeClr val="bg1"/>
              </a:solidFill>
            </a:endParaRPr>
          </a:p>
        </p:txBody>
      </p:sp>
      <p:sp>
        <p:nvSpPr>
          <p:cNvPr id="11" name="Text Box 64"/>
          <p:cNvSpPr txBox="1">
            <a:spLocks noChangeArrowheads="1"/>
          </p:cNvSpPr>
          <p:nvPr/>
        </p:nvSpPr>
        <p:spPr bwMode="auto">
          <a:xfrm>
            <a:off x="4787900" y="4437063"/>
            <a:ext cx="4078288" cy="457200"/>
          </a:xfrm>
          <a:prstGeom prst="rect">
            <a:avLst/>
          </a:prstGeom>
          <a:noFill/>
          <a:ln w="9525">
            <a:noFill/>
            <a:miter lim="800000"/>
            <a:headEnd/>
            <a:tailEnd/>
          </a:ln>
        </p:spPr>
        <p:txBody>
          <a:bodyPr>
            <a:spAutoFit/>
          </a:bodyPr>
          <a:lstStyle/>
          <a:p>
            <a:pPr algn="ctr"/>
            <a:r>
              <a:rPr lang="en-US" sz="1200" b="1" dirty="0"/>
              <a:t>Extended ASCII (</a:t>
            </a:r>
            <a:r>
              <a:rPr lang="el-GR" sz="1200" b="1" dirty="0"/>
              <a:t>ορίζει τι περιέχουν οι θέσεις  πάνω από την θέση 127</a:t>
            </a:r>
            <a:r>
              <a:rPr lang="en-US" sz="1200" b="1" dirty="0"/>
              <a:t>)</a:t>
            </a:r>
            <a:r>
              <a:rPr lang="el-GR" sz="1200" b="1" dirty="0"/>
              <a:t>. Δεν έχει </a:t>
            </a:r>
            <a:r>
              <a:rPr lang="el-GR" sz="1200" b="1" dirty="0" err="1" smtClean="0"/>
              <a:t>προτυποποιηθεί</a:t>
            </a:r>
            <a:r>
              <a:rPr lang="en-US" sz="1200" b="1" dirty="0"/>
              <a:t>.</a:t>
            </a:r>
            <a:endParaRPr lang="el-GR" sz="1200" b="1" dirty="0"/>
          </a:p>
        </p:txBody>
      </p:sp>
    </p:spTree>
    <p:extLst>
      <p:ext uri="{BB962C8B-B14F-4D97-AF65-F5344CB8AC3E}">
        <p14:creationId xmlns:p14="http://schemas.microsoft.com/office/powerpoint/2010/main" val="33715076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Παραδείγματα με κωδικοποίηση </a:t>
            </a:r>
            <a:r>
              <a:rPr lang="en-US" sz="3600" dirty="0"/>
              <a:t>ASCII</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44</a:t>
            </a:fld>
            <a:endParaRPr lang="el-GR" dirty="0"/>
          </a:p>
        </p:txBody>
      </p:sp>
      <p:sp>
        <p:nvSpPr>
          <p:cNvPr id="5" name="Θέση περιεχομένου 2"/>
          <p:cNvSpPr txBox="1">
            <a:spLocks/>
          </p:cNvSpPr>
          <p:nvPr/>
        </p:nvSpPr>
        <p:spPr>
          <a:xfrm>
            <a:off x="354360" y="3073524"/>
            <a:ext cx="8435280" cy="186486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l-GR" sz="2000" dirty="0"/>
              <a:t>Το κείμενο</a:t>
            </a:r>
            <a:r>
              <a:rPr lang="en-US" sz="2000" dirty="0"/>
              <a:t> </a:t>
            </a:r>
            <a:r>
              <a:rPr lang="en-US" sz="2000" dirty="0" smtClean="0"/>
              <a:t>“</a:t>
            </a:r>
            <a:r>
              <a:rPr lang="el-GR" sz="2000" dirty="0" err="1" smtClean="0"/>
              <a:t>Λογοθεραπείας</a:t>
            </a:r>
            <a:r>
              <a:rPr lang="en-US" sz="2000" dirty="0" smtClean="0"/>
              <a:t>” </a:t>
            </a:r>
            <a:r>
              <a:rPr lang="el-GR" sz="2000" dirty="0"/>
              <a:t>κωδικοποιημένο ως κείμενο διευρυμένου </a:t>
            </a:r>
            <a:r>
              <a:rPr lang="en-US" sz="2000" dirty="0"/>
              <a:t>ASCII </a:t>
            </a:r>
            <a:r>
              <a:rPr lang="el-GR" sz="2000" dirty="0"/>
              <a:t>χωρίς τα εισαγωγικά καταλαμβάνει στον Η/Υ μέγεθος  5+1+10+1+1+1+18=37 </a:t>
            </a:r>
            <a:r>
              <a:rPr lang="en-US" sz="2000" dirty="0" smtClean="0"/>
              <a:t>bytes</a:t>
            </a:r>
            <a:endParaRPr lang="el-GR" sz="2000" dirty="0"/>
          </a:p>
          <a:p>
            <a:pPr>
              <a:spcBef>
                <a:spcPct val="50000"/>
              </a:spcBef>
            </a:pPr>
            <a:r>
              <a:rPr lang="el-GR" sz="2000" dirty="0"/>
              <a:t>Το ίδιο κείμενο κωδικοποιημένο ως κείμενο </a:t>
            </a:r>
            <a:r>
              <a:rPr lang="en-US" sz="2000" dirty="0"/>
              <a:t>UNICODE </a:t>
            </a:r>
            <a:r>
              <a:rPr lang="el-GR" sz="2000" dirty="0"/>
              <a:t>καταλαμβάνει διπλάσιο μέγεθος 2*37=74</a:t>
            </a:r>
            <a:r>
              <a:rPr lang="en-US" sz="2000" dirty="0" smtClean="0"/>
              <a:t>bytes</a:t>
            </a:r>
            <a:endParaRPr lang="el-GR" sz="2000" dirty="0"/>
          </a:p>
        </p:txBody>
      </p:sp>
      <p:graphicFrame>
        <p:nvGraphicFramePr>
          <p:cNvPr id="12" name="Group 4"/>
          <p:cNvGraphicFramePr>
            <a:graphicFrameLocks/>
          </p:cNvGraphicFramePr>
          <p:nvPr>
            <p:extLst>
              <p:ext uri="{D42A27DB-BD31-4B8C-83A1-F6EECF244321}">
                <p14:modId xmlns:p14="http://schemas.microsoft.com/office/powerpoint/2010/main" val="4022307599"/>
              </p:ext>
            </p:extLst>
          </p:nvPr>
        </p:nvGraphicFramePr>
        <p:xfrm>
          <a:off x="1115616" y="1201953"/>
          <a:ext cx="6707188" cy="1592263"/>
        </p:xfrm>
        <a:graphic>
          <a:graphicData uri="http://schemas.openxmlformats.org/drawingml/2006/table">
            <a:tbl>
              <a:tblPr/>
              <a:tblGrid>
                <a:gridCol w="960438"/>
                <a:gridCol w="957262"/>
                <a:gridCol w="957263"/>
                <a:gridCol w="957262"/>
                <a:gridCol w="957263"/>
                <a:gridCol w="957262"/>
                <a:gridCol w="960438"/>
              </a:tblGrid>
              <a:tr h="6461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dirty="0" smtClean="0">
                          <a:ln>
                            <a:noFill/>
                          </a:ln>
                          <a:solidFill>
                            <a:schemeClr val="tx1"/>
                          </a:solidFill>
                          <a:effectLst/>
                          <a:latin typeface="Arial" charset="0"/>
                        </a:rPr>
                        <a:t>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smtClean="0">
                          <a:ln>
                            <a:noFill/>
                          </a:ln>
                          <a:solidFill>
                            <a:schemeClr val="tx1"/>
                          </a:solidFill>
                          <a:effectLst/>
                          <a:latin typeface="Arial" charset="0"/>
                        </a:rPr>
                        <a:t>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dirty="0" smtClean="0">
                          <a:ln>
                            <a:noFill/>
                          </a:ln>
                          <a:solidFill>
                            <a:schemeClr val="tx1"/>
                          </a:solidFill>
                          <a:effectLst/>
                          <a:latin typeface="Arial" charset="0"/>
                        </a:rPr>
                        <a:t>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smtClean="0">
                          <a:ln>
                            <a:noFill/>
                          </a:ln>
                          <a:solidFill>
                            <a:schemeClr val="tx1"/>
                          </a:solidFill>
                          <a:effectLst/>
                          <a:latin typeface="Arial" charset="0"/>
                        </a:rPr>
                        <a:t>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dirty="0" smtClean="0">
                          <a:ln>
                            <a:noFill/>
                          </a:ln>
                          <a:solidFill>
                            <a:schemeClr val="tx1"/>
                          </a:solidFill>
                          <a:effectLst/>
                          <a:latin typeface="Arial" charset="0"/>
                        </a:rPr>
                        <a:t>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smtClean="0">
                          <a:ln>
                            <a:noFill/>
                          </a:ln>
                          <a:solidFill>
                            <a:schemeClr val="tx1"/>
                          </a:solidFill>
                          <a:effectLst/>
                          <a:latin typeface="Arial" charset="0"/>
                        </a:rPr>
                        <a:t>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smtClean="0">
                          <a:ln>
                            <a:noFill/>
                          </a:ln>
                          <a:solidFill>
                            <a:schemeClr val="tx1"/>
                          </a:solidFill>
                          <a:effectLst/>
                          <a:latin typeface="Arial" charset="0"/>
                        </a:rPr>
                        <a:t>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Arial" charset="0"/>
                        </a:rPr>
                        <a:t>143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Arial" charset="0"/>
                        </a:rPr>
                        <a:t>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Arial" charset="0"/>
                        </a:rPr>
                        <a:t>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Arial" charset="0"/>
                        </a:rPr>
                        <a:t>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Arial" charset="0"/>
                        </a:rPr>
                        <a:t>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Arial" charset="0"/>
                        </a:rPr>
                        <a:t>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10001111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10000101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711487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Αναπαράσταση αριθμών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45</a:t>
            </a:fld>
            <a:endParaRPr lang="el-GR" dirty="0"/>
          </a:p>
        </p:txBody>
      </p:sp>
      <p:sp>
        <p:nvSpPr>
          <p:cNvPr id="5" name="Θέση περιεχομένου 2"/>
          <p:cNvSpPr txBox="1">
            <a:spLocks/>
          </p:cNvSpPr>
          <p:nvPr/>
        </p:nvSpPr>
        <p:spPr>
          <a:xfrm>
            <a:off x="539552" y="1129308"/>
            <a:ext cx="8435280" cy="720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Οι αριθμοί αναπαρίστανται χρησιμοποιώντας το </a:t>
            </a:r>
            <a:r>
              <a:rPr lang="el-GR" sz="2000" b="1" dirty="0"/>
              <a:t>δυαδικό </a:t>
            </a:r>
            <a:r>
              <a:rPr lang="el-GR" sz="2000" dirty="0"/>
              <a:t>σύστημα </a:t>
            </a:r>
            <a:r>
              <a:rPr lang="el-GR" sz="2000" dirty="0" smtClean="0"/>
              <a:t>αρίθμησης</a:t>
            </a:r>
            <a:endParaRPr lang="el-GR" sz="2000" dirty="0"/>
          </a:p>
        </p:txBody>
      </p:sp>
      <p:sp>
        <p:nvSpPr>
          <p:cNvPr id="6" name="Θέση περιεχομένου 2"/>
          <p:cNvSpPr txBox="1">
            <a:spLocks/>
          </p:cNvSpPr>
          <p:nvPr/>
        </p:nvSpPr>
        <p:spPr>
          <a:xfrm>
            <a:off x="539781" y="1921396"/>
            <a:ext cx="3600171" cy="720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spcBef>
                <a:spcPts val="600"/>
              </a:spcBef>
              <a:buSzPct val="100000"/>
              <a:defRPr/>
            </a:pPr>
            <a:r>
              <a:rPr lang="el-GR" sz="2000" dirty="0"/>
              <a:t>Δεκαδικό σύστημα</a:t>
            </a:r>
          </a:p>
          <a:p>
            <a:pPr marL="547688" lvl="1" indent="-273050" eaLnBrk="0" hangingPunct="0">
              <a:spcBef>
                <a:spcPts val="500"/>
              </a:spcBef>
              <a:buSzPct val="76000"/>
              <a:buFont typeface="Courier New" panose="02070309020205020404" pitchFamily="49" charset="0"/>
              <a:buChar char="-"/>
              <a:defRPr/>
            </a:pPr>
            <a:r>
              <a:rPr lang="el-GR" sz="1600" dirty="0"/>
              <a:t>Έχει δέκα ψηφία {</a:t>
            </a:r>
            <a:r>
              <a:rPr lang="el-GR" sz="1600" dirty="0" smtClean="0"/>
              <a:t>0,1,2,3,4,5,6,7,8,9}</a:t>
            </a:r>
            <a:endParaRPr lang="en-US" sz="1600" dirty="0"/>
          </a:p>
          <a:p>
            <a:pPr marL="547688" lvl="1" indent="-273050" eaLnBrk="0" hangingPunct="0">
              <a:spcBef>
                <a:spcPts val="500"/>
              </a:spcBef>
              <a:buSzPct val="76000"/>
              <a:buFont typeface="Courier New" panose="02070309020205020404" pitchFamily="49" charset="0"/>
              <a:buChar char="-"/>
              <a:defRPr/>
            </a:pPr>
            <a:r>
              <a:rPr lang="el-GR" sz="1600" dirty="0"/>
              <a:t>Βάση είναι το </a:t>
            </a:r>
            <a:r>
              <a:rPr lang="el-GR" sz="1600" dirty="0" smtClean="0"/>
              <a:t>10</a:t>
            </a:r>
            <a:endParaRPr lang="el-GR" sz="1600" dirty="0"/>
          </a:p>
          <a:p>
            <a:pPr marL="547688" lvl="1" indent="-273050" eaLnBrk="0" hangingPunct="0">
              <a:spcBef>
                <a:spcPts val="500"/>
              </a:spcBef>
              <a:buSzPct val="76000"/>
              <a:buFont typeface="Courier New" panose="02070309020205020404" pitchFamily="49" charset="0"/>
              <a:buChar char="-"/>
              <a:defRPr/>
            </a:pPr>
            <a:r>
              <a:rPr lang="el-GR" sz="1600" dirty="0"/>
              <a:t>Η θέση ενός ψηφίου προσδιορίζει την αξία </a:t>
            </a:r>
            <a:r>
              <a:rPr lang="el-GR" sz="1600" dirty="0" smtClean="0"/>
              <a:t>του</a:t>
            </a:r>
            <a:endParaRPr lang="el-GR" sz="1600" dirty="0"/>
          </a:p>
          <a:p>
            <a:pPr marL="547688" lvl="1" indent="-273050" eaLnBrk="0" hangingPunct="0">
              <a:spcBef>
                <a:spcPts val="500"/>
              </a:spcBef>
              <a:buSzPct val="76000"/>
              <a:buFont typeface="Courier New" panose="02070309020205020404" pitchFamily="49" charset="0"/>
              <a:buChar char="-"/>
              <a:defRPr/>
            </a:pPr>
            <a:r>
              <a:rPr lang="el-GR" sz="1600" dirty="0"/>
              <a:t>Η πρώτη θέση από δεξιά αντιστοιχεί στο 10</a:t>
            </a:r>
            <a:r>
              <a:rPr lang="el-GR" sz="1600" baseline="30000" dirty="0"/>
              <a:t>0</a:t>
            </a:r>
            <a:r>
              <a:rPr lang="el-GR" sz="1600" dirty="0"/>
              <a:t> η δεύτερη στο 10</a:t>
            </a:r>
            <a:r>
              <a:rPr lang="el-GR" sz="1600" baseline="30000" dirty="0"/>
              <a:t>1</a:t>
            </a:r>
            <a:r>
              <a:rPr lang="el-GR" sz="1600" dirty="0"/>
              <a:t> η τρίτη στο 10</a:t>
            </a:r>
            <a:r>
              <a:rPr lang="el-GR" sz="1600" baseline="30000" dirty="0"/>
              <a:t>2</a:t>
            </a:r>
            <a:r>
              <a:rPr lang="el-GR" sz="1600" dirty="0"/>
              <a:t> κοκ. </a:t>
            </a:r>
          </a:p>
          <a:p>
            <a:pPr marL="547688" lvl="1" indent="-273050" eaLnBrk="0" hangingPunct="0">
              <a:spcBef>
                <a:spcPts val="500"/>
              </a:spcBef>
              <a:buSzPct val="76000"/>
              <a:buFont typeface="Courier New" panose="02070309020205020404" pitchFamily="49" charset="0"/>
              <a:buChar char="-"/>
              <a:defRPr/>
            </a:pPr>
            <a:r>
              <a:rPr lang="el-GR" sz="1600" dirty="0"/>
              <a:t>243=2*100+4*10+3*1</a:t>
            </a:r>
          </a:p>
        </p:txBody>
      </p:sp>
      <p:sp>
        <p:nvSpPr>
          <p:cNvPr id="7" name="Θέση περιεχομένου 2"/>
          <p:cNvSpPr txBox="1">
            <a:spLocks/>
          </p:cNvSpPr>
          <p:nvPr/>
        </p:nvSpPr>
        <p:spPr>
          <a:xfrm>
            <a:off x="4427984" y="1921396"/>
            <a:ext cx="3600171" cy="720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spcBef>
                <a:spcPts val="600"/>
              </a:spcBef>
              <a:buSzPct val="100000"/>
              <a:defRPr/>
            </a:pPr>
            <a:r>
              <a:rPr lang="el-GR" sz="2000" b="1" dirty="0" smtClean="0"/>
              <a:t>Δυαδικό σύστημα</a:t>
            </a:r>
          </a:p>
          <a:p>
            <a:pPr marL="547688" lvl="1" indent="-273050" eaLnBrk="0" hangingPunct="0">
              <a:spcBef>
                <a:spcPts val="500"/>
              </a:spcBef>
              <a:buClr>
                <a:schemeClr val="accent2"/>
              </a:buClr>
              <a:buSzPct val="76000"/>
              <a:buFont typeface="Courier New" panose="02070309020205020404" pitchFamily="49" charset="0"/>
              <a:buChar char="-"/>
              <a:defRPr/>
            </a:pPr>
            <a:r>
              <a:rPr lang="el-GR" sz="1600" dirty="0"/>
              <a:t>Έχει 2 ψηφία {0,1}</a:t>
            </a:r>
          </a:p>
          <a:p>
            <a:pPr marL="547688" lvl="1" indent="-273050" eaLnBrk="0" hangingPunct="0">
              <a:spcBef>
                <a:spcPts val="500"/>
              </a:spcBef>
              <a:buClr>
                <a:schemeClr val="accent2"/>
              </a:buClr>
              <a:buSzPct val="76000"/>
              <a:buFont typeface="Courier New" panose="02070309020205020404" pitchFamily="49" charset="0"/>
              <a:buChar char="-"/>
              <a:defRPr/>
            </a:pPr>
            <a:r>
              <a:rPr lang="el-GR" sz="1600" dirty="0"/>
              <a:t>Βάση είναι το </a:t>
            </a:r>
            <a:r>
              <a:rPr lang="el-GR" sz="1600" dirty="0" smtClean="0"/>
              <a:t>2</a:t>
            </a:r>
            <a:endParaRPr lang="el-GR" sz="1600" dirty="0"/>
          </a:p>
          <a:p>
            <a:pPr marL="547688" lvl="1" indent="-273050" eaLnBrk="0" hangingPunct="0">
              <a:spcBef>
                <a:spcPts val="500"/>
              </a:spcBef>
              <a:buClr>
                <a:schemeClr val="accent2"/>
              </a:buClr>
              <a:buSzPct val="76000"/>
              <a:buFont typeface="Courier New" panose="02070309020205020404" pitchFamily="49" charset="0"/>
              <a:buChar char="-"/>
              <a:defRPr/>
            </a:pPr>
            <a:r>
              <a:rPr lang="el-GR" sz="1600" dirty="0"/>
              <a:t>Η θέση ενός ψηφίου προσδιορίζει την αξία </a:t>
            </a:r>
            <a:r>
              <a:rPr lang="el-GR" sz="1600" dirty="0" smtClean="0"/>
              <a:t>του</a:t>
            </a:r>
            <a:endParaRPr lang="el-GR" sz="1600" dirty="0"/>
          </a:p>
          <a:p>
            <a:pPr marL="547688" lvl="1" indent="-273050" eaLnBrk="0" hangingPunct="0">
              <a:spcBef>
                <a:spcPts val="500"/>
              </a:spcBef>
              <a:buClr>
                <a:schemeClr val="accent2"/>
              </a:buClr>
              <a:buSzPct val="76000"/>
              <a:buFont typeface="Courier New" panose="02070309020205020404" pitchFamily="49" charset="0"/>
              <a:buChar char="-"/>
              <a:defRPr/>
            </a:pPr>
            <a:r>
              <a:rPr lang="el-GR" sz="1600" dirty="0"/>
              <a:t>Η πρώτη θέση από δεξιά αντιστοιχεί στο 2</a:t>
            </a:r>
            <a:r>
              <a:rPr lang="el-GR" sz="1600" baseline="30000" dirty="0"/>
              <a:t>0</a:t>
            </a:r>
            <a:r>
              <a:rPr lang="el-GR" sz="1600" dirty="0"/>
              <a:t> η δεύτερη στο 2</a:t>
            </a:r>
            <a:r>
              <a:rPr lang="el-GR" sz="1600" baseline="30000" dirty="0"/>
              <a:t>1</a:t>
            </a:r>
            <a:r>
              <a:rPr lang="el-GR" sz="1600" dirty="0"/>
              <a:t> η τρίτη στο 2</a:t>
            </a:r>
            <a:r>
              <a:rPr lang="el-GR" sz="1600" baseline="30000" dirty="0"/>
              <a:t>2</a:t>
            </a:r>
            <a:r>
              <a:rPr lang="el-GR" sz="1600" dirty="0"/>
              <a:t> </a:t>
            </a:r>
            <a:r>
              <a:rPr lang="el-GR" sz="1600" dirty="0" smtClean="0"/>
              <a:t>κοκ</a:t>
            </a:r>
            <a:endParaRPr lang="el-GR" sz="1600" dirty="0"/>
          </a:p>
          <a:p>
            <a:pPr marL="547688" lvl="1" indent="-273050" eaLnBrk="0" hangingPunct="0">
              <a:spcBef>
                <a:spcPts val="500"/>
              </a:spcBef>
              <a:buClr>
                <a:schemeClr val="accent2"/>
              </a:buClr>
              <a:buSzPct val="76000"/>
              <a:buFont typeface="Courier New" panose="02070309020205020404" pitchFamily="49" charset="0"/>
              <a:buChar char="-"/>
              <a:defRPr/>
            </a:pPr>
            <a:r>
              <a:rPr lang="el-GR" sz="1600" dirty="0"/>
              <a:t>11110011=1*128+1*64+1*32+1*16+0*8+0*4+1*2+1*1=243</a:t>
            </a:r>
          </a:p>
        </p:txBody>
      </p:sp>
      <p:pic>
        <p:nvPicPr>
          <p:cNvPr id="3" name="Εικόνα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04541" y="4901589"/>
            <a:ext cx="2047056" cy="790739"/>
          </a:xfrm>
          <a:prstGeom prst="rect">
            <a:avLst/>
          </a:prstGeom>
        </p:spPr>
      </p:pic>
    </p:spTree>
    <p:extLst>
      <p:ext uri="{BB962C8B-B14F-4D97-AF65-F5344CB8AC3E}">
        <p14:creationId xmlns:p14="http://schemas.microsoft.com/office/powerpoint/2010/main" val="19115142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Αναπαράσταση εικόνων</a:t>
            </a:r>
          </a:p>
        </p:txBody>
      </p:sp>
      <p:sp>
        <p:nvSpPr>
          <p:cNvPr id="5" name="Θέση περιεχομένου 2"/>
          <p:cNvSpPr txBox="1">
            <a:spLocks/>
          </p:cNvSpPr>
          <p:nvPr/>
        </p:nvSpPr>
        <p:spPr>
          <a:xfrm>
            <a:off x="539552" y="1129308"/>
            <a:ext cx="8435280" cy="720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l-GR" sz="2000" dirty="0"/>
              <a:t>Οι εικόνες αναπαρίστανται στον υπολογιστή είτε </a:t>
            </a:r>
            <a:r>
              <a:rPr lang="el-GR" sz="2000" dirty="0" err="1"/>
              <a:t>ψηφιογραφικά</a:t>
            </a:r>
            <a:r>
              <a:rPr lang="en-US" sz="2000" dirty="0"/>
              <a:t> </a:t>
            </a:r>
            <a:r>
              <a:rPr lang="el-GR" sz="2000" dirty="0"/>
              <a:t>(</a:t>
            </a:r>
            <a:r>
              <a:rPr lang="en-US" sz="2000" dirty="0"/>
              <a:t>bitmap graphics</a:t>
            </a:r>
            <a:r>
              <a:rPr lang="el-GR" sz="2000" dirty="0"/>
              <a:t>) είτε διανυσματικά</a:t>
            </a:r>
            <a:r>
              <a:rPr lang="en-US" sz="2000" dirty="0"/>
              <a:t> (vector graphics</a:t>
            </a:r>
            <a:r>
              <a:rPr lang="en-US" sz="2000" dirty="0" smtClean="0"/>
              <a:t>)</a:t>
            </a:r>
            <a:endParaRPr lang="en-US" sz="2000" dirty="0"/>
          </a:p>
        </p:txBody>
      </p:sp>
      <p:pic>
        <p:nvPicPr>
          <p:cNvPr id="8" name="Εικόνα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600" y="2749831"/>
            <a:ext cx="3348290" cy="1368000"/>
          </a:xfrm>
          <a:prstGeom prst="rect">
            <a:avLst/>
          </a:prstGeom>
        </p:spPr>
      </p:pic>
      <p:pic>
        <p:nvPicPr>
          <p:cNvPr id="9" name="Εικόνα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1902617"/>
            <a:ext cx="3101286" cy="3780000"/>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46</a:t>
            </a:fld>
            <a:endParaRPr lang="el-GR" dirty="0"/>
          </a:p>
        </p:txBody>
      </p:sp>
    </p:spTree>
    <p:extLst>
      <p:ext uri="{BB962C8B-B14F-4D97-AF65-F5344CB8AC3E}">
        <p14:creationId xmlns:p14="http://schemas.microsoft.com/office/powerpoint/2010/main" val="8723762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Διανυσματικά Γραφικά</a:t>
            </a:r>
          </a:p>
        </p:txBody>
      </p:sp>
      <p:sp>
        <p:nvSpPr>
          <p:cNvPr id="5" name="Θέση περιεχομένου 2"/>
          <p:cNvSpPr txBox="1">
            <a:spLocks/>
          </p:cNvSpPr>
          <p:nvPr/>
        </p:nvSpPr>
        <p:spPr>
          <a:xfrm>
            <a:off x="539552" y="1129308"/>
            <a:ext cx="8435280" cy="720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Αφορά αναπαράσταση σχεδίων με την χρήση των μαθηματικών – γεωμετρικών χαρακτηριστικών </a:t>
            </a:r>
            <a:r>
              <a:rPr lang="el-GR" sz="2000" dirty="0" smtClean="0"/>
              <a:t>τους</a:t>
            </a:r>
            <a:endParaRPr lang="el-GR" sz="2000" dirty="0"/>
          </a:p>
          <a:p>
            <a:pPr marL="630238" lvl="1" indent="-269875">
              <a:spcBef>
                <a:spcPts val="600"/>
              </a:spcBef>
            </a:pPr>
            <a:r>
              <a:rPr lang="el-GR" sz="2000" dirty="0"/>
              <a:t>Έχουν μικρό μέγεθος</a:t>
            </a:r>
          </a:p>
          <a:p>
            <a:pPr marL="630238" lvl="1" indent="-269875">
              <a:spcBef>
                <a:spcPts val="600"/>
              </a:spcBef>
            </a:pPr>
            <a:r>
              <a:rPr lang="el-GR" sz="2000" dirty="0"/>
              <a:t>Απαιτούν από τον Η/Υ να κάνει υπολογισμούς προκειμένου να τα σχεδιάσει.</a:t>
            </a:r>
          </a:p>
          <a:p>
            <a:pPr marL="630238" lvl="1" indent="-269875">
              <a:spcBef>
                <a:spcPts val="600"/>
              </a:spcBef>
            </a:pPr>
            <a:r>
              <a:rPr lang="el-GR" sz="2000" dirty="0"/>
              <a:t>Χρησιμοποιούνται στο </a:t>
            </a:r>
            <a:r>
              <a:rPr lang="en-US" sz="2000" dirty="0"/>
              <a:t>CAD (Computer Aided Design)</a:t>
            </a:r>
            <a:endParaRPr lang="el-GR" sz="2000" dirty="0"/>
          </a:p>
        </p:txBody>
      </p:sp>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1956" y="2749094"/>
            <a:ext cx="4542488" cy="2700000"/>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47</a:t>
            </a:fld>
            <a:endParaRPr lang="el-GR" dirty="0"/>
          </a:p>
        </p:txBody>
      </p:sp>
    </p:spTree>
    <p:extLst>
      <p:ext uri="{BB962C8B-B14F-4D97-AF65-F5344CB8AC3E}">
        <p14:creationId xmlns:p14="http://schemas.microsoft.com/office/powerpoint/2010/main" val="21807965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err="1"/>
              <a:t>Ψηφιογραφικές</a:t>
            </a:r>
            <a:r>
              <a:rPr lang="el-GR" sz="3600" dirty="0"/>
              <a:t> εικόνες (</a:t>
            </a:r>
            <a:r>
              <a:rPr lang="en-US" sz="3600" dirty="0"/>
              <a:t>bitmaps</a:t>
            </a:r>
            <a:r>
              <a:rPr lang="el-GR" sz="3600" dirty="0"/>
              <a:t>)</a:t>
            </a:r>
          </a:p>
        </p:txBody>
      </p:sp>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878" y="1181365"/>
            <a:ext cx="8815580" cy="4298053"/>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48</a:t>
            </a:fld>
            <a:endParaRPr lang="el-GR" dirty="0"/>
          </a:p>
        </p:txBody>
      </p:sp>
    </p:spTree>
    <p:extLst>
      <p:ext uri="{BB962C8B-B14F-4D97-AF65-F5344CB8AC3E}">
        <p14:creationId xmlns:p14="http://schemas.microsoft.com/office/powerpoint/2010/main" val="37821633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1129308"/>
            <a:ext cx="8205927" cy="4194412"/>
          </a:xfrm>
          <a:prstGeom prst="rect">
            <a:avLst/>
          </a:prstGeom>
        </p:spPr>
      </p:pic>
      <p:sp>
        <p:nvSpPr>
          <p:cNvPr id="2" name="Τίτλος 1"/>
          <p:cNvSpPr>
            <a:spLocks noGrp="1"/>
          </p:cNvSpPr>
          <p:nvPr>
            <p:ph type="title"/>
          </p:nvPr>
        </p:nvSpPr>
        <p:spPr/>
        <p:txBody>
          <a:bodyPr>
            <a:normAutofit/>
          </a:bodyPr>
          <a:lstStyle/>
          <a:p>
            <a:r>
              <a:rPr lang="el-GR" sz="3600" dirty="0"/>
              <a:t>Μεγέθυνση </a:t>
            </a:r>
            <a:r>
              <a:rPr lang="el-GR" sz="3600" dirty="0" err="1"/>
              <a:t>ψηφιογραφικής</a:t>
            </a:r>
            <a:r>
              <a:rPr lang="el-GR" sz="3600" dirty="0"/>
              <a:t> εικόνας</a:t>
            </a:r>
          </a:p>
        </p:txBody>
      </p:sp>
      <p:sp>
        <p:nvSpPr>
          <p:cNvPr id="5" name="Θέση περιεχομένου 2"/>
          <p:cNvSpPr txBox="1">
            <a:spLocks/>
          </p:cNvSpPr>
          <p:nvPr/>
        </p:nvSpPr>
        <p:spPr>
          <a:xfrm>
            <a:off x="457200" y="4009628"/>
            <a:ext cx="6131024" cy="720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Όταν κατά την μεγέθυνση φτάσουμε σε επίπεδο που τα </a:t>
            </a:r>
            <a:r>
              <a:rPr lang="el-GR" sz="2000" dirty="0" err="1"/>
              <a:t>pixel</a:t>
            </a:r>
            <a:r>
              <a:rPr lang="el-GR" sz="2000" dirty="0"/>
              <a:t> είναι πλέον ορατά διαπιστώνουμε ότι κάθε ένα </a:t>
            </a:r>
            <a:r>
              <a:rPr lang="el-GR" sz="2000" dirty="0" err="1"/>
              <a:t>pixel</a:t>
            </a:r>
            <a:r>
              <a:rPr lang="el-GR" sz="2000" dirty="0"/>
              <a:t> έχει ομοιογενές </a:t>
            </a:r>
            <a:r>
              <a:rPr lang="el-GR" sz="2000" dirty="0" smtClean="0"/>
              <a:t>χρώμα</a:t>
            </a:r>
            <a:endParaRPr lang="el-GR" sz="20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49</a:t>
            </a:fld>
            <a:endParaRPr lang="el-GR" dirty="0"/>
          </a:p>
        </p:txBody>
      </p:sp>
    </p:spTree>
    <p:extLst>
      <p:ext uri="{BB962C8B-B14F-4D97-AF65-F5344CB8AC3E}">
        <p14:creationId xmlns:p14="http://schemas.microsoft.com/office/powerpoint/2010/main" val="2399831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Μοντέλο </a:t>
            </a:r>
            <a:r>
              <a:rPr lang="en-US" dirty="0"/>
              <a:t>Turing</a:t>
            </a:r>
            <a:endParaRPr lang="el-GR" dirty="0"/>
          </a:p>
        </p:txBody>
      </p:sp>
      <p:sp>
        <p:nvSpPr>
          <p:cNvPr id="5" name="Θέση περιεχομένου 4"/>
          <p:cNvSpPr>
            <a:spLocks noGrp="1"/>
          </p:cNvSpPr>
          <p:nvPr>
            <p:ph idx="1"/>
          </p:nvPr>
        </p:nvSpPr>
        <p:spPr>
          <a:xfrm>
            <a:off x="457200" y="1333500"/>
            <a:ext cx="5050904" cy="3771636"/>
          </a:xfrm>
        </p:spPr>
        <p:txBody>
          <a:bodyPr>
            <a:noAutofit/>
          </a:bodyPr>
          <a:lstStyle/>
          <a:p>
            <a:pPr>
              <a:spcBef>
                <a:spcPts val="200"/>
              </a:spcBef>
              <a:buFont typeface="Wingdings" panose="05000000000000000000" pitchFamily="2" charset="2"/>
              <a:buChar char="§"/>
            </a:pPr>
            <a:r>
              <a:rPr lang="el-GR" sz="2400" dirty="0"/>
              <a:t>Στο μοντέλο </a:t>
            </a:r>
            <a:r>
              <a:rPr lang="el-GR" sz="2400" dirty="0" err="1"/>
              <a:t>Turing</a:t>
            </a:r>
            <a:r>
              <a:rPr lang="el-GR" sz="2400" dirty="0"/>
              <a:t> τα δεδομένα εξόδου εξαρτώνται από τον συνδυασμό δύο </a:t>
            </a:r>
            <a:r>
              <a:rPr lang="el-GR" sz="2400" dirty="0" smtClean="0"/>
              <a:t>παραγόντων</a:t>
            </a:r>
          </a:p>
          <a:p>
            <a:pPr lvl="1">
              <a:spcBef>
                <a:spcPts val="200"/>
              </a:spcBef>
              <a:buFont typeface="Wingdings" panose="05000000000000000000" pitchFamily="2" charset="2"/>
              <a:buChar char="§"/>
            </a:pPr>
            <a:r>
              <a:rPr lang="el-GR" sz="2400" dirty="0" smtClean="0"/>
              <a:t>τα </a:t>
            </a:r>
            <a:r>
              <a:rPr lang="el-GR" sz="2400" dirty="0"/>
              <a:t>δεδομένα εισόδου και </a:t>
            </a:r>
            <a:endParaRPr lang="el-GR" sz="2400" dirty="0" smtClean="0"/>
          </a:p>
          <a:p>
            <a:pPr lvl="1">
              <a:spcBef>
                <a:spcPts val="200"/>
              </a:spcBef>
              <a:buFont typeface="Wingdings" panose="05000000000000000000" pitchFamily="2" charset="2"/>
              <a:buChar char="§"/>
            </a:pPr>
            <a:r>
              <a:rPr lang="el-GR" sz="2400" dirty="0" smtClean="0"/>
              <a:t>το </a:t>
            </a:r>
            <a:r>
              <a:rPr lang="el-GR" sz="2400" dirty="0"/>
              <a:t>πρόγραμμα</a:t>
            </a:r>
          </a:p>
          <a:p>
            <a:pPr>
              <a:spcBef>
                <a:spcPts val="200"/>
              </a:spcBef>
              <a:buFont typeface="Wingdings" panose="05000000000000000000" pitchFamily="2" charset="2"/>
              <a:buChar char="§"/>
            </a:pPr>
            <a:r>
              <a:rPr lang="el-GR" sz="2400" dirty="0"/>
              <a:t>Η καθολική μηχανή </a:t>
            </a:r>
            <a:r>
              <a:rPr lang="el-GR" sz="2400" dirty="0" err="1"/>
              <a:t>Turing</a:t>
            </a:r>
            <a:r>
              <a:rPr lang="el-GR" sz="2400" dirty="0"/>
              <a:t> ήταν η πρώτη περιγραφή ενός υπολογιστή δηλαδή ενός μηχανήματος που μπορεί να εκτελέσει οποιονδήποτε υπολογισμό αν τροφοδοτηθεί με το κατάλληλο πρόγραμμα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5</a:t>
            </a:fld>
            <a:endParaRPr lang="el-GR" dirty="0"/>
          </a:p>
        </p:txBody>
      </p:sp>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8104" y="1149318"/>
            <a:ext cx="3463858" cy="4140000"/>
          </a:xfrm>
          <a:prstGeom prst="rect">
            <a:avLst/>
          </a:prstGeom>
        </p:spPr>
      </p:pic>
    </p:spTree>
    <p:extLst>
      <p:ext uri="{BB962C8B-B14F-4D97-AF65-F5344CB8AC3E}">
        <p14:creationId xmlns:p14="http://schemas.microsoft.com/office/powerpoint/2010/main" val="14642801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Ψηφιοποίηση εικόνων</a:t>
            </a:r>
          </a:p>
        </p:txBody>
      </p:sp>
      <p:sp>
        <p:nvSpPr>
          <p:cNvPr id="6" name="Text Box 3"/>
          <p:cNvSpPr txBox="1">
            <a:spLocks noChangeArrowheads="1"/>
          </p:cNvSpPr>
          <p:nvPr/>
        </p:nvSpPr>
        <p:spPr bwMode="auto">
          <a:xfrm>
            <a:off x="4211316" y="2641055"/>
            <a:ext cx="4679950" cy="1155700"/>
          </a:xfrm>
          <a:prstGeom prst="rect">
            <a:avLst/>
          </a:prstGeom>
          <a:noFill/>
          <a:ln w="9525">
            <a:noFill/>
            <a:miter lim="800000"/>
            <a:headEnd/>
            <a:tailEnd/>
          </a:ln>
        </p:spPr>
        <p:txBody>
          <a:bodyPr>
            <a:spAutoFit/>
          </a:bodyPr>
          <a:lstStyle/>
          <a:p>
            <a:r>
              <a:rPr lang="el-GR" sz="1400" b="1"/>
              <a:t>Βάθος Χρώματος</a:t>
            </a:r>
          </a:p>
          <a:p>
            <a:pPr>
              <a:buFontTx/>
              <a:buChar char="•"/>
            </a:pPr>
            <a:r>
              <a:rPr lang="en-US" sz="1400"/>
              <a:t>1 bit = </a:t>
            </a:r>
            <a:r>
              <a:rPr lang="el-GR" sz="1400"/>
              <a:t>Μαύρο και άσπρο</a:t>
            </a:r>
            <a:r>
              <a:rPr lang="en-US" sz="1400"/>
              <a:t>(2</a:t>
            </a:r>
            <a:r>
              <a:rPr lang="en-US" sz="1400" baseline="30000"/>
              <a:t>1</a:t>
            </a:r>
            <a:r>
              <a:rPr lang="en-US" sz="1400"/>
              <a:t> = 2)</a:t>
            </a:r>
          </a:p>
          <a:p>
            <a:pPr>
              <a:buFontTx/>
              <a:buChar char="•"/>
            </a:pPr>
            <a:r>
              <a:rPr lang="en-US" sz="1400"/>
              <a:t>8 bit = 256 </a:t>
            </a:r>
            <a:r>
              <a:rPr lang="el-GR" sz="1400"/>
              <a:t>αποχρώσεις του γκρι</a:t>
            </a:r>
            <a:r>
              <a:rPr lang="en-US" sz="1400"/>
              <a:t> (2</a:t>
            </a:r>
            <a:r>
              <a:rPr lang="en-US" sz="1400" baseline="30000"/>
              <a:t>8</a:t>
            </a:r>
            <a:r>
              <a:rPr lang="en-US" sz="1400"/>
              <a:t> = 256)</a:t>
            </a:r>
          </a:p>
          <a:p>
            <a:pPr>
              <a:buFontTx/>
              <a:buChar char="•"/>
            </a:pPr>
            <a:r>
              <a:rPr lang="en-US" sz="1400"/>
              <a:t>24 bit = 16 </a:t>
            </a:r>
            <a:r>
              <a:rPr lang="el-GR" sz="1400"/>
              <a:t>εκατομμύρια </a:t>
            </a:r>
            <a:r>
              <a:rPr lang="en-US" sz="1400"/>
              <a:t> </a:t>
            </a:r>
            <a:r>
              <a:rPr lang="el-GR" sz="1400"/>
              <a:t>χρώματα,</a:t>
            </a:r>
            <a:r>
              <a:rPr lang="en-US" sz="1400"/>
              <a:t> </a:t>
            </a:r>
            <a:r>
              <a:rPr lang="el-GR" sz="1400"/>
              <a:t>ρεαλιστικές εικόνες φωτογραφικής ποιότητας </a:t>
            </a:r>
            <a:r>
              <a:rPr lang="en-US" sz="1400"/>
              <a:t>(2</a:t>
            </a:r>
            <a:r>
              <a:rPr lang="en-US" sz="1400" baseline="30000"/>
              <a:t>24</a:t>
            </a:r>
            <a:r>
              <a:rPr lang="en-US" sz="1400"/>
              <a:t> = 16,777,216 </a:t>
            </a:r>
            <a:r>
              <a:rPr lang="el-GR" sz="1400"/>
              <a:t>χρώματα</a:t>
            </a:r>
            <a:r>
              <a:rPr lang="en-US" sz="1400"/>
              <a:t>)</a:t>
            </a:r>
            <a:endParaRPr lang="el-GR" sz="1400"/>
          </a:p>
        </p:txBody>
      </p:sp>
      <p:sp>
        <p:nvSpPr>
          <p:cNvPr id="7" name="Text Box 4"/>
          <p:cNvSpPr txBox="1">
            <a:spLocks noChangeArrowheads="1"/>
          </p:cNvSpPr>
          <p:nvPr/>
        </p:nvSpPr>
        <p:spPr bwMode="auto">
          <a:xfrm>
            <a:off x="4859016" y="985292"/>
            <a:ext cx="3744912" cy="1384995"/>
          </a:xfrm>
          <a:prstGeom prst="rect">
            <a:avLst/>
          </a:prstGeom>
          <a:solidFill>
            <a:schemeClr val="accent1"/>
          </a:solidFill>
          <a:ln w="9525">
            <a:noFill/>
            <a:miter lim="800000"/>
            <a:headEnd/>
            <a:tailEnd/>
          </a:ln>
        </p:spPr>
        <p:txBody>
          <a:bodyPr>
            <a:spAutoFit/>
          </a:bodyPr>
          <a:lstStyle/>
          <a:p>
            <a:r>
              <a:rPr lang="el-GR" sz="1400">
                <a:solidFill>
                  <a:schemeClr val="bg1"/>
                </a:solidFill>
              </a:rPr>
              <a:t>Συχνά χρησιμοποιούμενες  μορφές(</a:t>
            </a:r>
            <a:r>
              <a:rPr lang="en-US" sz="1400">
                <a:solidFill>
                  <a:schemeClr val="bg1"/>
                </a:solidFill>
              </a:rPr>
              <a:t>formats</a:t>
            </a:r>
            <a:r>
              <a:rPr lang="el-GR" sz="1400">
                <a:solidFill>
                  <a:schemeClr val="bg1"/>
                </a:solidFill>
              </a:rPr>
              <a:t>) εικόνων</a:t>
            </a:r>
          </a:p>
          <a:p>
            <a:pPr>
              <a:buFontTx/>
              <a:buChar char="•"/>
            </a:pPr>
            <a:r>
              <a:rPr lang="en-US" sz="1400">
                <a:solidFill>
                  <a:schemeClr val="bg1"/>
                </a:solidFill>
              </a:rPr>
              <a:t>GIF (Graphics Interchange Format)</a:t>
            </a:r>
          </a:p>
          <a:p>
            <a:pPr>
              <a:buFontTx/>
              <a:buChar char="•"/>
            </a:pPr>
            <a:r>
              <a:rPr lang="en-US" sz="1400">
                <a:solidFill>
                  <a:schemeClr val="bg1"/>
                </a:solidFill>
              </a:rPr>
              <a:t>JPEG (Joint Photographic Experts Group)</a:t>
            </a:r>
          </a:p>
          <a:p>
            <a:pPr>
              <a:buFontTx/>
              <a:buChar char="•"/>
            </a:pPr>
            <a:r>
              <a:rPr lang="en-US" sz="1400">
                <a:solidFill>
                  <a:schemeClr val="bg1"/>
                </a:solidFill>
              </a:rPr>
              <a:t>PNG (Portable Network Graphics)</a:t>
            </a:r>
          </a:p>
          <a:p>
            <a:pPr>
              <a:buFontTx/>
              <a:buChar char="•"/>
            </a:pPr>
            <a:r>
              <a:rPr lang="en-US" sz="1400">
                <a:solidFill>
                  <a:schemeClr val="bg1"/>
                </a:solidFill>
              </a:rPr>
              <a:t>BMP (Windows Bitmap)</a:t>
            </a:r>
          </a:p>
        </p:txBody>
      </p:sp>
      <p:sp>
        <p:nvSpPr>
          <p:cNvPr id="8" name="Text Box 5"/>
          <p:cNvSpPr txBox="1">
            <a:spLocks noChangeArrowheads="1"/>
          </p:cNvSpPr>
          <p:nvPr/>
        </p:nvSpPr>
        <p:spPr bwMode="auto">
          <a:xfrm>
            <a:off x="323528" y="985292"/>
            <a:ext cx="4176713" cy="1581150"/>
          </a:xfrm>
          <a:prstGeom prst="rect">
            <a:avLst/>
          </a:prstGeom>
          <a:noFill/>
          <a:ln w="9525">
            <a:noFill/>
            <a:miter lim="800000"/>
            <a:headEnd/>
            <a:tailEnd/>
          </a:ln>
        </p:spPr>
        <p:txBody>
          <a:bodyPr>
            <a:spAutoFit/>
          </a:bodyPr>
          <a:lstStyle/>
          <a:p>
            <a:r>
              <a:rPr lang="en-US" sz="1400" dirty="0"/>
              <a:t>Bitmap</a:t>
            </a:r>
            <a:r>
              <a:rPr lang="el-GR" sz="1400" dirty="0"/>
              <a:t> εικόνες</a:t>
            </a:r>
            <a:r>
              <a:rPr lang="en-US" sz="1400" dirty="0"/>
              <a:t>: </a:t>
            </a:r>
            <a:r>
              <a:rPr lang="el-GR" sz="1400" dirty="0"/>
              <a:t> Κάθε εικόνα είναι ένα σύνολο από </a:t>
            </a:r>
            <a:r>
              <a:rPr lang="el-GR" sz="1400" dirty="0" err="1"/>
              <a:t>εικονοστοιχεία</a:t>
            </a:r>
            <a:r>
              <a:rPr lang="el-GR" sz="1400" dirty="0"/>
              <a:t> (</a:t>
            </a:r>
            <a:r>
              <a:rPr lang="en-US" sz="1400" dirty="0"/>
              <a:t>pixels</a:t>
            </a:r>
            <a:r>
              <a:rPr lang="el-GR" sz="1400" dirty="0"/>
              <a:t>) που το καθένα αναπαριστά ένα χρώμα ή ένα τόνο του γκρι. Χαρακτηριστικά:</a:t>
            </a:r>
          </a:p>
          <a:p>
            <a:pPr>
              <a:buFontTx/>
              <a:buChar char="•"/>
            </a:pPr>
            <a:r>
              <a:rPr lang="el-GR" sz="1400" dirty="0"/>
              <a:t>Μορφή εικόνας (</a:t>
            </a:r>
            <a:r>
              <a:rPr lang="en-US" sz="1400" dirty="0"/>
              <a:t>format</a:t>
            </a:r>
            <a:r>
              <a:rPr lang="el-GR" sz="1400" dirty="0"/>
              <a:t>)</a:t>
            </a:r>
            <a:endParaRPr lang="en-US" sz="1400" dirty="0"/>
          </a:p>
          <a:p>
            <a:pPr>
              <a:buFontTx/>
              <a:buChar char="•"/>
            </a:pPr>
            <a:r>
              <a:rPr lang="el-GR" sz="1400" dirty="0"/>
              <a:t>Ανάλυση (</a:t>
            </a:r>
            <a:r>
              <a:rPr lang="en-US" sz="1400" dirty="0"/>
              <a:t>resolution</a:t>
            </a:r>
            <a:r>
              <a:rPr lang="el-GR" sz="1400" dirty="0"/>
              <a:t>)</a:t>
            </a:r>
            <a:endParaRPr lang="en-US" sz="1400" dirty="0"/>
          </a:p>
          <a:p>
            <a:pPr>
              <a:buFontTx/>
              <a:buChar char="•"/>
            </a:pPr>
            <a:r>
              <a:rPr lang="el-GR" sz="1400" dirty="0"/>
              <a:t>Βάθος χρώματος (</a:t>
            </a:r>
            <a:r>
              <a:rPr lang="en-US" sz="1400" dirty="0"/>
              <a:t>color depth</a:t>
            </a:r>
            <a:r>
              <a:rPr lang="el-GR" sz="1400" dirty="0"/>
              <a:t>)</a:t>
            </a:r>
            <a:endParaRPr lang="en-US" sz="1400" dirty="0"/>
          </a:p>
          <a:p>
            <a:pPr>
              <a:buFontTx/>
              <a:buChar char="•"/>
            </a:pPr>
            <a:r>
              <a:rPr lang="el-GR" sz="1400" dirty="0"/>
              <a:t>Συμπίεση (</a:t>
            </a:r>
            <a:r>
              <a:rPr lang="en-US" sz="1400" dirty="0"/>
              <a:t>compression</a:t>
            </a:r>
            <a:r>
              <a:rPr lang="el-GR" sz="1400" dirty="0"/>
              <a:t>)</a:t>
            </a:r>
          </a:p>
        </p:txBody>
      </p:sp>
      <p:sp>
        <p:nvSpPr>
          <p:cNvPr id="9" name="Text Box 6"/>
          <p:cNvSpPr txBox="1">
            <a:spLocks noChangeArrowheads="1"/>
          </p:cNvSpPr>
          <p:nvPr/>
        </p:nvSpPr>
        <p:spPr bwMode="auto">
          <a:xfrm>
            <a:off x="179066" y="4009480"/>
            <a:ext cx="6192837" cy="304800"/>
          </a:xfrm>
          <a:prstGeom prst="rect">
            <a:avLst/>
          </a:prstGeom>
          <a:noFill/>
          <a:ln w="9525">
            <a:noFill/>
            <a:miter lim="800000"/>
            <a:headEnd/>
            <a:tailEnd/>
          </a:ln>
        </p:spPr>
        <p:txBody>
          <a:bodyPr>
            <a:spAutoFit/>
          </a:bodyPr>
          <a:lstStyle/>
          <a:p>
            <a:r>
              <a:rPr lang="el-GR" sz="1400"/>
              <a:t>Μεγαλύτερη ανάλυση και βάθος χρώματος </a:t>
            </a:r>
            <a:r>
              <a:rPr lang="el-GR" sz="1400">
                <a:sym typeface="Wingdings" pitchFamily="2" charset="2"/>
              </a:rPr>
              <a:t> Μεγαλύτερο μέγεθος εικόνας</a:t>
            </a:r>
            <a:endParaRPr lang="el-GR" sz="1400"/>
          </a:p>
        </p:txBody>
      </p:sp>
      <p:sp>
        <p:nvSpPr>
          <p:cNvPr id="10" name="Text Box 7"/>
          <p:cNvSpPr txBox="1">
            <a:spLocks noChangeArrowheads="1"/>
          </p:cNvSpPr>
          <p:nvPr/>
        </p:nvSpPr>
        <p:spPr bwMode="auto">
          <a:xfrm>
            <a:off x="323528" y="2714080"/>
            <a:ext cx="3600450" cy="942975"/>
          </a:xfrm>
          <a:prstGeom prst="rect">
            <a:avLst/>
          </a:prstGeom>
          <a:noFill/>
          <a:ln w="9525">
            <a:noFill/>
            <a:miter lim="800000"/>
            <a:headEnd/>
            <a:tailEnd/>
          </a:ln>
        </p:spPr>
        <p:txBody>
          <a:bodyPr>
            <a:spAutoFit/>
          </a:bodyPr>
          <a:lstStyle/>
          <a:p>
            <a:r>
              <a:rPr lang="el-GR" sz="1400" b="1"/>
              <a:t>Ανάλυση </a:t>
            </a:r>
          </a:p>
          <a:p>
            <a:r>
              <a:rPr lang="el-GR" sz="1400"/>
              <a:t>Αριθμός από </a:t>
            </a:r>
            <a:r>
              <a:rPr lang="en-US" sz="1400"/>
              <a:t>pixels </a:t>
            </a:r>
            <a:r>
              <a:rPr lang="el-GR" sz="1400"/>
              <a:t>οριζόντια Χ Αριθμός από </a:t>
            </a:r>
            <a:r>
              <a:rPr lang="en-US" sz="1400"/>
              <a:t>pixels </a:t>
            </a:r>
            <a:r>
              <a:rPr lang="el-GR" sz="1400"/>
              <a:t>κατακόρυφα.</a:t>
            </a:r>
          </a:p>
          <a:p>
            <a:r>
              <a:rPr lang="el-GR" sz="1400"/>
              <a:t>Π.χ. 800 Χ 600, 60 Χ32, 1024 Χ 768, …</a:t>
            </a:r>
          </a:p>
        </p:txBody>
      </p:sp>
      <p:sp>
        <p:nvSpPr>
          <p:cNvPr id="11" name="AutoShape 8"/>
          <p:cNvSpPr>
            <a:spLocks/>
          </p:cNvSpPr>
          <p:nvPr/>
        </p:nvSpPr>
        <p:spPr bwMode="auto">
          <a:xfrm rot="-5400000">
            <a:off x="3059584" y="1489324"/>
            <a:ext cx="360363" cy="5975350"/>
          </a:xfrm>
          <a:prstGeom prst="leftBrace">
            <a:avLst>
              <a:gd name="adj1" fmla="val 138179"/>
              <a:gd name="adj2" fmla="val 50264"/>
            </a:avLst>
          </a:prstGeom>
          <a:noFill/>
          <a:ln w="9525">
            <a:solidFill>
              <a:schemeClr val="tx1"/>
            </a:solidFill>
            <a:round/>
            <a:headEnd/>
            <a:tailEnd/>
          </a:ln>
        </p:spPr>
        <p:txBody>
          <a:bodyPr wrap="none" anchor="ctr"/>
          <a:lstStyle/>
          <a:p>
            <a:endParaRPr lang="el-GR"/>
          </a:p>
        </p:txBody>
      </p:sp>
      <p:sp>
        <p:nvSpPr>
          <p:cNvPr id="12" name="Text Box 9"/>
          <p:cNvSpPr txBox="1">
            <a:spLocks noChangeArrowheads="1"/>
          </p:cNvSpPr>
          <p:nvPr/>
        </p:nvSpPr>
        <p:spPr bwMode="auto">
          <a:xfrm>
            <a:off x="179066" y="4730205"/>
            <a:ext cx="6192837" cy="517525"/>
          </a:xfrm>
          <a:prstGeom prst="rect">
            <a:avLst/>
          </a:prstGeom>
          <a:noFill/>
          <a:ln w="9525">
            <a:noFill/>
            <a:miter lim="800000"/>
            <a:headEnd/>
            <a:tailEnd/>
          </a:ln>
        </p:spPr>
        <p:txBody>
          <a:bodyPr>
            <a:spAutoFit/>
          </a:bodyPr>
          <a:lstStyle/>
          <a:p>
            <a:pPr algn="ctr"/>
            <a:r>
              <a:rPr lang="el-GR" sz="1400"/>
              <a:t>Μείωση μεγέθους με την χρήση </a:t>
            </a:r>
            <a:r>
              <a:rPr lang="en-US" sz="1400"/>
              <a:t>formats </a:t>
            </a:r>
            <a:r>
              <a:rPr lang="el-GR" sz="1400"/>
              <a:t>εικόνων που υποστηρίζουν συμπίεση όπως το </a:t>
            </a:r>
            <a:r>
              <a:rPr lang="en-US" sz="1400"/>
              <a:t>GIF </a:t>
            </a:r>
            <a:r>
              <a:rPr lang="el-GR" sz="1400"/>
              <a:t>και το </a:t>
            </a:r>
            <a:r>
              <a:rPr lang="en-US" sz="1400"/>
              <a:t>JPEG</a:t>
            </a:r>
            <a:endParaRPr lang="el-GR" sz="1400"/>
          </a:p>
        </p:txBody>
      </p:sp>
      <p:sp>
        <p:nvSpPr>
          <p:cNvPr id="13" name="AutoShape 10"/>
          <p:cNvSpPr>
            <a:spLocks/>
          </p:cNvSpPr>
          <p:nvPr/>
        </p:nvSpPr>
        <p:spPr bwMode="auto">
          <a:xfrm rot="-5400000">
            <a:off x="3959697" y="4692898"/>
            <a:ext cx="142875" cy="1223963"/>
          </a:xfrm>
          <a:prstGeom prst="leftBrace">
            <a:avLst>
              <a:gd name="adj1" fmla="val 71389"/>
              <a:gd name="adj2" fmla="val 50264"/>
            </a:avLst>
          </a:prstGeom>
          <a:noFill/>
          <a:ln w="9525">
            <a:solidFill>
              <a:schemeClr val="tx1"/>
            </a:solidFill>
            <a:round/>
            <a:headEnd/>
            <a:tailEnd/>
          </a:ln>
        </p:spPr>
        <p:txBody>
          <a:bodyPr wrap="none" anchor="ctr"/>
          <a:lstStyle/>
          <a:p>
            <a:endParaRPr lang="el-GR"/>
          </a:p>
        </p:txBody>
      </p:sp>
      <p:sp>
        <p:nvSpPr>
          <p:cNvPr id="14" name="Text Box 11"/>
          <p:cNvSpPr txBox="1">
            <a:spLocks noChangeArrowheads="1"/>
          </p:cNvSpPr>
          <p:nvPr/>
        </p:nvSpPr>
        <p:spPr bwMode="auto">
          <a:xfrm>
            <a:off x="3708078" y="5377905"/>
            <a:ext cx="717550" cy="366712"/>
          </a:xfrm>
          <a:prstGeom prst="rect">
            <a:avLst/>
          </a:prstGeom>
          <a:noFill/>
          <a:ln w="9525">
            <a:noFill/>
            <a:miter lim="800000"/>
            <a:headEnd/>
            <a:tailEnd/>
          </a:ln>
        </p:spPr>
        <p:txBody>
          <a:bodyPr wrap="none">
            <a:spAutoFit/>
          </a:bodyPr>
          <a:lstStyle/>
          <a:p>
            <a:r>
              <a:rPr lang="en-US" b="1">
                <a:solidFill>
                  <a:srgbClr val="FF3300"/>
                </a:solidFill>
              </a:rPr>
              <a:t>WEB</a:t>
            </a:r>
            <a:endParaRPr lang="el-GR" b="1">
              <a:solidFill>
                <a:srgbClr val="FF3300"/>
              </a:solidFill>
            </a:endParaRPr>
          </a:p>
        </p:txBody>
      </p:sp>
      <p:sp>
        <p:nvSpPr>
          <p:cNvPr id="15" name="Text Box 12"/>
          <p:cNvSpPr txBox="1">
            <a:spLocks noChangeArrowheads="1"/>
          </p:cNvSpPr>
          <p:nvPr/>
        </p:nvSpPr>
        <p:spPr bwMode="auto">
          <a:xfrm>
            <a:off x="6371903" y="3938042"/>
            <a:ext cx="2520950" cy="1314450"/>
          </a:xfrm>
          <a:prstGeom prst="rect">
            <a:avLst/>
          </a:prstGeom>
          <a:solidFill>
            <a:srgbClr val="FFFF66"/>
          </a:solidFill>
          <a:ln w="9525">
            <a:noFill/>
            <a:miter lim="800000"/>
            <a:headEnd/>
            <a:tailEnd/>
          </a:ln>
        </p:spPr>
        <p:txBody>
          <a:bodyPr>
            <a:spAutoFit/>
          </a:bodyPr>
          <a:lstStyle/>
          <a:p>
            <a:pPr>
              <a:spcBef>
                <a:spcPct val="50000"/>
              </a:spcBef>
            </a:pPr>
            <a:r>
              <a:rPr lang="el-GR" sz="1600"/>
              <a:t>Έγχρωμες εικόνες</a:t>
            </a:r>
            <a:endParaRPr lang="en-US" sz="1600"/>
          </a:p>
          <a:p>
            <a:pPr>
              <a:spcBef>
                <a:spcPct val="50000"/>
              </a:spcBef>
            </a:pPr>
            <a:r>
              <a:rPr lang="en-US" sz="1600"/>
              <a:t>RGB</a:t>
            </a:r>
            <a:r>
              <a:rPr lang="el-GR" sz="1600"/>
              <a:t> </a:t>
            </a:r>
            <a:r>
              <a:rPr lang="en-US" sz="1600"/>
              <a:t>=</a:t>
            </a:r>
            <a:r>
              <a:rPr lang="el-GR" sz="1600"/>
              <a:t> </a:t>
            </a:r>
            <a:r>
              <a:rPr lang="en-US" sz="1600" b="1">
                <a:solidFill>
                  <a:srgbClr val="FF0000"/>
                </a:solidFill>
              </a:rPr>
              <a:t>Red</a:t>
            </a:r>
            <a:r>
              <a:rPr lang="en-US" sz="1600"/>
              <a:t> </a:t>
            </a:r>
            <a:r>
              <a:rPr lang="en-US" sz="1600" b="1">
                <a:solidFill>
                  <a:srgbClr val="339933"/>
                </a:solidFill>
              </a:rPr>
              <a:t>Green</a:t>
            </a:r>
            <a:r>
              <a:rPr lang="en-US" sz="1600"/>
              <a:t> </a:t>
            </a:r>
            <a:r>
              <a:rPr lang="en-US" sz="1600" b="1">
                <a:solidFill>
                  <a:srgbClr val="0000CC"/>
                </a:solidFill>
              </a:rPr>
              <a:t>Blue</a:t>
            </a:r>
            <a:endParaRPr lang="el-GR" sz="1600" b="1">
              <a:solidFill>
                <a:srgbClr val="0000CC"/>
              </a:solidFill>
            </a:endParaRPr>
          </a:p>
          <a:p>
            <a:pPr>
              <a:spcBef>
                <a:spcPct val="50000"/>
              </a:spcBef>
            </a:pPr>
            <a:r>
              <a:rPr lang="el-GR" sz="1600"/>
              <a:t>Μία ομάδα </a:t>
            </a:r>
            <a:r>
              <a:rPr lang="en-US" sz="1600"/>
              <a:t>bits </a:t>
            </a:r>
            <a:r>
              <a:rPr lang="el-GR" sz="1600"/>
              <a:t>ανατίθεται σε κάθε χρώμα</a:t>
            </a:r>
            <a:endParaRPr lang="en-US" sz="1600"/>
          </a:p>
        </p:txBody>
      </p:sp>
      <p:sp>
        <p:nvSpPr>
          <p:cNvPr id="3" name="Θέση αριθμού διαφάνειας 2"/>
          <p:cNvSpPr>
            <a:spLocks noGrp="1"/>
          </p:cNvSpPr>
          <p:nvPr>
            <p:ph type="sldNum" sz="quarter" idx="12"/>
          </p:nvPr>
        </p:nvSpPr>
        <p:spPr>
          <a:xfrm>
            <a:off x="6553200" y="5296959"/>
            <a:ext cx="2133600" cy="304271"/>
          </a:xfrm>
        </p:spPr>
        <p:txBody>
          <a:bodyPr/>
          <a:lstStyle/>
          <a:p>
            <a:fld id="{53C4726A-630D-4CB4-B088-BAB00F4188E9}" type="slidenum">
              <a:rPr lang="el-GR" smtClean="0"/>
              <a:t>50</a:t>
            </a:fld>
            <a:endParaRPr lang="el-GR" dirty="0"/>
          </a:p>
        </p:txBody>
      </p:sp>
    </p:spTree>
    <p:extLst>
      <p:ext uri="{BB962C8B-B14F-4D97-AF65-F5344CB8AC3E}">
        <p14:creationId xmlns:p14="http://schemas.microsoft.com/office/powerpoint/2010/main" val="20765533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Βάθος χρώματος και ποιότητα εικόνας</a:t>
            </a:r>
          </a:p>
        </p:txBody>
      </p:sp>
      <p:pic>
        <p:nvPicPr>
          <p:cNvPr id="16" name="Picture 2" descr="http://www.videomaker.com/content/images/article/14524/c.jpg"/>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bwMode="auto">
          <a:xfrm>
            <a:off x="1714500" y="1057300"/>
            <a:ext cx="5715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51</a:t>
            </a:fld>
            <a:endParaRPr lang="el-GR" dirty="0"/>
          </a:p>
        </p:txBody>
      </p:sp>
    </p:spTree>
    <p:extLst>
      <p:ext uri="{BB962C8B-B14F-4D97-AF65-F5344CB8AC3E}">
        <p14:creationId xmlns:p14="http://schemas.microsoft.com/office/powerpoint/2010/main" val="22945891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Παράδειγμα (εικόνα </a:t>
            </a:r>
            <a:r>
              <a:rPr lang="en-US" sz="3600" dirty="0"/>
              <a:t>bitmap</a:t>
            </a:r>
            <a:r>
              <a:rPr lang="el-GR" sz="3600" dirty="0"/>
              <a:t>)</a:t>
            </a:r>
          </a:p>
        </p:txBody>
      </p:sp>
      <p:sp>
        <p:nvSpPr>
          <p:cNvPr id="3" name="Θέση περιεχομένου 2"/>
          <p:cNvSpPr>
            <a:spLocks noGrp="1"/>
          </p:cNvSpPr>
          <p:nvPr>
            <p:ph idx="1"/>
          </p:nvPr>
        </p:nvSpPr>
        <p:spPr/>
        <p:txBody>
          <a:bodyPr>
            <a:normAutofit/>
          </a:bodyPr>
          <a:lstStyle/>
          <a:p>
            <a:r>
              <a:rPr lang="el-GR" sz="2400" dirty="0"/>
              <a:t>Ποιο είναι το μέγεθος ενός αρχείου </a:t>
            </a:r>
            <a:r>
              <a:rPr lang="el-GR" sz="2400" dirty="0" err="1"/>
              <a:t>bitmap</a:t>
            </a:r>
            <a:r>
              <a:rPr lang="el-GR" sz="2400" dirty="0"/>
              <a:t> σε </a:t>
            </a:r>
            <a:r>
              <a:rPr lang="el-GR" sz="2400" dirty="0" err="1"/>
              <a:t>bytes</a:t>
            </a:r>
            <a:r>
              <a:rPr lang="el-GR" sz="2400" dirty="0"/>
              <a:t> με διαστάσεις 100 Χ 100 </a:t>
            </a:r>
            <a:r>
              <a:rPr lang="el-GR" sz="2400" dirty="0" err="1"/>
              <a:t>pixels</a:t>
            </a:r>
            <a:r>
              <a:rPr lang="el-GR" sz="2400" dirty="0"/>
              <a:t> στο οποίο επιθυμούμε την ταυτόχρονη απεικόνιση 20 τουλάχιστον διαβαθμίσεων του γκρι;</a:t>
            </a:r>
          </a:p>
          <a:p>
            <a:endParaRPr lang="el-GR" sz="2400" dirty="0"/>
          </a:p>
          <a:p>
            <a:r>
              <a:rPr lang="el-GR" sz="2400" dirty="0"/>
              <a:t>Για να είναι δυνατή η ταυτόχρονη απεικόνιση 20 χρωματικών διαβαθμίσεων απαιτούνται κατ’ ελάχιστον 5</a:t>
            </a:r>
            <a:r>
              <a:rPr lang="en-US" sz="2400" dirty="0"/>
              <a:t>bits </a:t>
            </a:r>
            <a:r>
              <a:rPr lang="el-GR" sz="2400" dirty="0"/>
              <a:t>(2</a:t>
            </a:r>
            <a:r>
              <a:rPr lang="el-GR" sz="2400" baseline="30000" dirty="0"/>
              <a:t>5</a:t>
            </a:r>
            <a:r>
              <a:rPr lang="el-GR" sz="2400" dirty="0"/>
              <a:t>=32&gt;20). Άρα το μέγεθος της εικόνας θα είναι 100*100*5=50.000</a:t>
            </a:r>
            <a:r>
              <a:rPr lang="en-US" sz="2400" dirty="0"/>
              <a:t> bits=50.000/8 bytes = 6.250 bytes</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52</a:t>
            </a:fld>
            <a:endParaRPr lang="el-GR" dirty="0"/>
          </a:p>
        </p:txBody>
      </p:sp>
    </p:spTree>
    <p:extLst>
      <p:ext uri="{BB962C8B-B14F-4D97-AF65-F5344CB8AC3E}">
        <p14:creationId xmlns:p14="http://schemas.microsoft.com/office/powerpoint/2010/main" val="3005021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1327" y="62762"/>
            <a:ext cx="8229600" cy="952500"/>
          </a:xfrm>
        </p:spPr>
        <p:txBody>
          <a:bodyPr>
            <a:normAutofit/>
          </a:bodyPr>
          <a:lstStyle/>
          <a:p>
            <a:r>
              <a:rPr lang="en-US" sz="3600" dirty="0"/>
              <a:t>JPEG</a:t>
            </a:r>
            <a:r>
              <a:rPr lang="el-GR" sz="3600" dirty="0"/>
              <a:t> </a:t>
            </a:r>
            <a:r>
              <a:rPr lang="en-US" sz="3600" dirty="0"/>
              <a:t>vs. GIF</a:t>
            </a:r>
            <a:endParaRPr lang="el-GR" sz="3600" dirty="0"/>
          </a:p>
        </p:txBody>
      </p:sp>
      <p:sp>
        <p:nvSpPr>
          <p:cNvPr id="14" name="Slide Number Placeholder 4"/>
          <p:cNvSpPr>
            <a:spLocks noGrp="1"/>
          </p:cNvSpPr>
          <p:nvPr>
            <p:ph type="sldNum" sz="quarter" idx="4294967295"/>
          </p:nvPr>
        </p:nvSpPr>
        <p:spPr bwMode="auto">
          <a:xfrm>
            <a:off x="6553200" y="6248400"/>
            <a:ext cx="2133600" cy="457200"/>
          </a:xfrm>
          <a:prstGeom prst="rect">
            <a:avLst/>
          </a:prstGeom>
          <a:noFill/>
          <a:ln>
            <a:miter lim="800000"/>
            <a:headEnd/>
            <a:tailEnd/>
          </a:ln>
        </p:spPr>
        <p:txBody>
          <a:bodyPr wrap="square" lIns="91440" tIns="45720" rIns="91440" bIns="45720" numCol="1" anchor="t" anchorCtr="0" compatLnSpc="1">
            <a:prstTxWarp prst="textNoShape">
              <a:avLst/>
            </a:prstTxWarp>
          </a:bodyPr>
          <a:lstStyle/>
          <a:p>
            <a:fld id="{27F22676-6278-4F7D-BDCA-BC5958A84264}" type="slidenum">
              <a:rPr lang="en-US" smtClean="0"/>
              <a:pPr/>
              <a:t>53</a:t>
            </a:fld>
            <a:endParaRPr lang="en-US" smtClean="0"/>
          </a:p>
        </p:txBody>
      </p:sp>
      <p:pic>
        <p:nvPicPr>
          <p:cNvPr id="15" name="Picture 3" descr="Attack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925" y="769268"/>
            <a:ext cx="3097212" cy="2378075"/>
          </a:xfrm>
          <a:prstGeom prst="rect">
            <a:avLst/>
          </a:prstGeom>
          <a:noFill/>
          <a:ln w="9525">
            <a:noFill/>
            <a:miter lim="800000"/>
            <a:headEnd/>
            <a:tailEnd/>
          </a:ln>
        </p:spPr>
      </p:pic>
      <p:pic>
        <p:nvPicPr>
          <p:cNvPr id="16" name="Picture 4" descr="Attacks_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7575" y="769268"/>
            <a:ext cx="3095625" cy="2379663"/>
          </a:xfrm>
          <a:prstGeom prst="rect">
            <a:avLst/>
          </a:prstGeom>
          <a:noFill/>
          <a:ln w="9525">
            <a:noFill/>
            <a:miter lim="800000"/>
            <a:headEnd/>
            <a:tailEnd/>
          </a:ln>
        </p:spPr>
      </p:pic>
      <p:sp>
        <p:nvSpPr>
          <p:cNvPr id="17" name="Text Box 5"/>
          <p:cNvSpPr txBox="1">
            <a:spLocks noChangeArrowheads="1"/>
          </p:cNvSpPr>
          <p:nvPr/>
        </p:nvSpPr>
        <p:spPr bwMode="auto">
          <a:xfrm>
            <a:off x="288925" y="3145756"/>
            <a:ext cx="2232025" cy="1004887"/>
          </a:xfrm>
          <a:prstGeom prst="rect">
            <a:avLst/>
          </a:prstGeom>
          <a:noFill/>
          <a:ln w="9525">
            <a:noFill/>
            <a:miter lim="800000"/>
            <a:headEnd/>
            <a:tailEnd/>
          </a:ln>
        </p:spPr>
        <p:txBody>
          <a:bodyPr>
            <a:spAutoFit/>
          </a:bodyPr>
          <a:lstStyle/>
          <a:p>
            <a:r>
              <a:rPr lang="el-GR" sz="1200"/>
              <a:t>Μέγεθος αρχείου: 42,3ΚΒ</a:t>
            </a:r>
            <a:endParaRPr lang="en-US" sz="1200"/>
          </a:p>
          <a:p>
            <a:r>
              <a:rPr lang="en-US" sz="1200"/>
              <a:t>Format: JPEG</a:t>
            </a:r>
          </a:p>
          <a:p>
            <a:r>
              <a:rPr lang="en-US" sz="1200"/>
              <a:t>Resolution 422 X 324</a:t>
            </a:r>
          </a:p>
          <a:p>
            <a:r>
              <a:rPr lang="en-US" sz="1200"/>
              <a:t>Color Depth: 2</a:t>
            </a:r>
            <a:r>
              <a:rPr lang="en-US" sz="1200" baseline="30000"/>
              <a:t>24</a:t>
            </a:r>
            <a:endParaRPr lang="el-GR" sz="1200" baseline="30000"/>
          </a:p>
          <a:p>
            <a:r>
              <a:rPr lang="el-GR" sz="1200"/>
              <a:t>Κανονική συμπίεση</a:t>
            </a:r>
          </a:p>
        </p:txBody>
      </p:sp>
      <p:sp>
        <p:nvSpPr>
          <p:cNvPr id="18" name="Text Box 6"/>
          <p:cNvSpPr txBox="1">
            <a:spLocks noChangeArrowheads="1"/>
          </p:cNvSpPr>
          <p:nvPr/>
        </p:nvSpPr>
        <p:spPr bwMode="auto">
          <a:xfrm>
            <a:off x="3457575" y="3145756"/>
            <a:ext cx="3889375" cy="1004887"/>
          </a:xfrm>
          <a:prstGeom prst="rect">
            <a:avLst/>
          </a:prstGeom>
          <a:noFill/>
          <a:ln w="9525">
            <a:noFill/>
            <a:miter lim="800000"/>
            <a:headEnd/>
            <a:tailEnd/>
          </a:ln>
        </p:spPr>
        <p:txBody>
          <a:bodyPr>
            <a:spAutoFit/>
          </a:bodyPr>
          <a:lstStyle/>
          <a:p>
            <a:r>
              <a:rPr lang="el-GR" sz="1200"/>
              <a:t>Μέγεθος αρχείου: 4,41ΚΒ</a:t>
            </a:r>
            <a:endParaRPr lang="en-US" sz="1200"/>
          </a:p>
          <a:p>
            <a:r>
              <a:rPr lang="en-US" sz="1200"/>
              <a:t>Format: JPEG</a:t>
            </a:r>
          </a:p>
          <a:p>
            <a:r>
              <a:rPr lang="en-US" sz="1200"/>
              <a:t>Resolution 422 X 324</a:t>
            </a:r>
          </a:p>
          <a:p>
            <a:r>
              <a:rPr lang="en-US" sz="1200"/>
              <a:t>Color Depth: 2</a:t>
            </a:r>
            <a:r>
              <a:rPr lang="en-US" sz="1200" baseline="30000"/>
              <a:t>24</a:t>
            </a:r>
            <a:endParaRPr lang="el-GR" sz="1200" baseline="30000"/>
          </a:p>
          <a:p>
            <a:r>
              <a:rPr lang="el-GR" sz="1200"/>
              <a:t>Υψηλή συμπίεση</a:t>
            </a:r>
          </a:p>
        </p:txBody>
      </p:sp>
      <p:sp>
        <p:nvSpPr>
          <p:cNvPr id="19" name="Text Box 7"/>
          <p:cNvSpPr txBox="1">
            <a:spLocks noChangeArrowheads="1"/>
          </p:cNvSpPr>
          <p:nvPr/>
        </p:nvSpPr>
        <p:spPr bwMode="auto">
          <a:xfrm>
            <a:off x="6553200" y="769268"/>
            <a:ext cx="2305050" cy="1600438"/>
          </a:xfrm>
          <a:prstGeom prst="rect">
            <a:avLst/>
          </a:prstGeom>
          <a:noFill/>
          <a:ln w="9525">
            <a:noFill/>
            <a:miter lim="800000"/>
            <a:headEnd/>
            <a:tailEnd/>
          </a:ln>
        </p:spPr>
        <p:txBody>
          <a:bodyPr>
            <a:spAutoFit/>
          </a:bodyPr>
          <a:lstStyle/>
          <a:p>
            <a:r>
              <a:rPr lang="en-US" sz="1400" b="1" dirty="0"/>
              <a:t>JPEG: </a:t>
            </a:r>
            <a:r>
              <a:rPr lang="el-GR" sz="1400" dirty="0"/>
              <a:t>Χρησιμοποιεί </a:t>
            </a:r>
            <a:r>
              <a:rPr lang="el-GR" sz="1400" dirty="0" err="1"/>
              <a:t>απωλεστικές</a:t>
            </a:r>
            <a:r>
              <a:rPr lang="el-GR" sz="1400" dirty="0"/>
              <a:t> τεχνικές συμπίεσης (</a:t>
            </a:r>
            <a:r>
              <a:rPr lang="en-US" sz="1400" dirty="0" err="1"/>
              <a:t>lossy</a:t>
            </a:r>
            <a:r>
              <a:rPr lang="en-US" sz="1400" dirty="0"/>
              <a:t> compression</a:t>
            </a:r>
            <a:r>
              <a:rPr lang="el-GR" sz="1400" dirty="0"/>
              <a:t>)</a:t>
            </a:r>
            <a:r>
              <a:rPr lang="en-US" sz="1400" dirty="0"/>
              <a:t> </a:t>
            </a:r>
            <a:r>
              <a:rPr lang="el-GR" sz="1400" dirty="0"/>
              <a:t>και μπορεί να οριστεί το επίπεδο συμπίεσης</a:t>
            </a:r>
            <a:r>
              <a:rPr lang="en-US" sz="1400" dirty="0"/>
              <a:t>. </a:t>
            </a:r>
            <a:r>
              <a:rPr lang="el-GR" sz="1400" dirty="0"/>
              <a:t>Υποστηρίζει 16 εκατομμύρια χρώματα</a:t>
            </a:r>
          </a:p>
        </p:txBody>
      </p:sp>
      <p:sp>
        <p:nvSpPr>
          <p:cNvPr id="20" name="Text Box 8"/>
          <p:cNvSpPr txBox="1">
            <a:spLocks noChangeArrowheads="1"/>
          </p:cNvSpPr>
          <p:nvPr/>
        </p:nvSpPr>
        <p:spPr bwMode="auto">
          <a:xfrm>
            <a:off x="6553200" y="4080793"/>
            <a:ext cx="2160587" cy="1600438"/>
          </a:xfrm>
          <a:prstGeom prst="rect">
            <a:avLst/>
          </a:prstGeom>
          <a:noFill/>
          <a:ln w="9525">
            <a:noFill/>
            <a:miter lim="800000"/>
            <a:headEnd/>
            <a:tailEnd/>
          </a:ln>
        </p:spPr>
        <p:txBody>
          <a:bodyPr>
            <a:spAutoFit/>
          </a:bodyPr>
          <a:lstStyle/>
          <a:p>
            <a:r>
              <a:rPr lang="en-US" sz="1400" b="1" dirty="0"/>
              <a:t>GIF:</a:t>
            </a:r>
            <a:r>
              <a:rPr lang="en-US" sz="1400" dirty="0"/>
              <a:t> </a:t>
            </a:r>
            <a:r>
              <a:rPr lang="el-GR" sz="1400" dirty="0"/>
              <a:t>Χρησιμοποιεί </a:t>
            </a:r>
            <a:r>
              <a:rPr lang="el-GR" sz="1400" dirty="0" err="1" smtClean="0"/>
              <a:t>μή</a:t>
            </a:r>
            <a:r>
              <a:rPr lang="en-US" sz="1400" dirty="0" smtClean="0"/>
              <a:t> </a:t>
            </a:r>
            <a:r>
              <a:rPr lang="el-GR" sz="1400" dirty="0" err="1"/>
              <a:t>απωλεστικές</a:t>
            </a:r>
            <a:r>
              <a:rPr lang="el-GR" sz="1400" dirty="0"/>
              <a:t> τεχνικές συμπίεσης (</a:t>
            </a:r>
            <a:r>
              <a:rPr lang="en-US" sz="1400" dirty="0"/>
              <a:t>lossless compression</a:t>
            </a:r>
            <a:r>
              <a:rPr lang="el-GR" sz="1400" dirty="0"/>
              <a:t>)</a:t>
            </a:r>
            <a:r>
              <a:rPr lang="en-US" sz="1400" dirty="0"/>
              <a:t>. </a:t>
            </a:r>
            <a:r>
              <a:rPr lang="el-GR" sz="1400" dirty="0"/>
              <a:t>Υποστηρίζει μόνο </a:t>
            </a:r>
            <a:r>
              <a:rPr lang="en-US" sz="1400" dirty="0"/>
              <a:t>256</a:t>
            </a:r>
            <a:r>
              <a:rPr lang="el-GR" sz="1400" dirty="0"/>
              <a:t> χρώματα. Υποστηρίζει κινούμενες εικόνες, διαφάνεια</a:t>
            </a:r>
          </a:p>
        </p:txBody>
      </p:sp>
      <p:pic>
        <p:nvPicPr>
          <p:cNvPr id="21" name="Picture 9"/>
          <p:cNvPicPr>
            <a:picLocks noChangeAspect="1" noChangeArrowheads="1"/>
          </p:cNvPicPr>
          <p:nvPr/>
        </p:nvPicPr>
        <p:blipFill>
          <a:blip r:embed="rId4"/>
          <a:srcRect/>
          <a:stretch>
            <a:fillRect/>
          </a:stretch>
        </p:blipFill>
        <p:spPr bwMode="auto">
          <a:xfrm>
            <a:off x="361950" y="4369718"/>
            <a:ext cx="5759450" cy="1295400"/>
          </a:xfrm>
          <a:prstGeom prst="rect">
            <a:avLst/>
          </a:prstGeom>
          <a:noFill/>
          <a:ln w="9525">
            <a:noFill/>
            <a:miter lim="800000"/>
            <a:headEnd/>
            <a:tailEnd/>
          </a:ln>
        </p:spPr>
      </p:pic>
      <p:pic>
        <p:nvPicPr>
          <p:cNvPr id="22" name="Picture 11" descr="animated_computer_student_3.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86587" y="2640931"/>
            <a:ext cx="1428750" cy="1309687"/>
          </a:xfrm>
          <a:prstGeom prst="rect">
            <a:avLst/>
          </a:prstGeom>
          <a:noFill/>
          <a:ln w="9525">
            <a:noFill/>
            <a:miter lim="800000"/>
            <a:headEnd/>
            <a:tailEnd/>
          </a:ln>
        </p:spPr>
      </p:pic>
    </p:spTree>
    <p:extLst>
      <p:ext uri="{BB962C8B-B14F-4D97-AF65-F5344CB8AC3E}">
        <p14:creationId xmlns:p14="http://schemas.microsoft.com/office/powerpoint/2010/main" val="9724306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Αναπαράσταση ήχου</a:t>
            </a:r>
            <a:endParaRPr lang="el-GR" dirty="0"/>
          </a:p>
        </p:txBody>
      </p:sp>
      <p:sp>
        <p:nvSpPr>
          <p:cNvPr id="5" name="Θέση περιεχομένου 1"/>
          <p:cNvSpPr>
            <a:spLocks noGrp="1"/>
          </p:cNvSpPr>
          <p:nvPr>
            <p:ph sz="quarter" idx="1"/>
          </p:nvPr>
        </p:nvSpPr>
        <p:spPr>
          <a:xfrm>
            <a:off x="457200" y="1219200"/>
            <a:ext cx="4041648" cy="4230588"/>
          </a:xfrm>
        </p:spPr>
        <p:txBody>
          <a:bodyPr>
            <a:normAutofit fontScale="85000" lnSpcReduction="10000"/>
          </a:bodyPr>
          <a:lstStyle/>
          <a:p>
            <a:r>
              <a:rPr lang="el-GR" dirty="0"/>
              <a:t>Ο ήχος είναι ένα συνεχές σήμα το οποίο διαδίδεται μέσω </a:t>
            </a:r>
            <a:r>
              <a:rPr lang="el-GR" dirty="0" smtClean="0"/>
              <a:t>των μορίων του αέρα </a:t>
            </a:r>
          </a:p>
          <a:p>
            <a:r>
              <a:rPr lang="el-GR" dirty="0" smtClean="0"/>
              <a:t>Προκειμένου </a:t>
            </a:r>
            <a:r>
              <a:rPr lang="el-GR" dirty="0"/>
              <a:t>να το χειριστούμε σε ψηφιακά συστήματα θα πρέπει να </a:t>
            </a:r>
            <a:r>
              <a:rPr lang="el-GR" dirty="0" smtClean="0"/>
              <a:t> </a:t>
            </a:r>
            <a:r>
              <a:rPr lang="el-GR" dirty="0"/>
              <a:t>μετατραπεί σε </a:t>
            </a:r>
            <a:r>
              <a:rPr lang="el-GR" dirty="0" smtClean="0"/>
              <a:t>ψηφιακή μορφή</a:t>
            </a:r>
            <a:endParaRPr lang="el-GR" dirty="0"/>
          </a:p>
          <a:p>
            <a:endParaRPr lang="el-GR" dirty="0"/>
          </a:p>
        </p:txBody>
      </p:sp>
      <p:pic>
        <p:nvPicPr>
          <p:cNvPr id="6" name="Picture 2" descr="http://www.philharmonia.co.uk/thesoundexchange/_images/thumbs/archive_w800__800x332_d54888e9e38338772c4947f149fdda1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4008" y="1268760"/>
            <a:ext cx="4041775" cy="14371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learningthroughlistening.org/SiteData/images/How%20the%20Ear%20Hears/4e832295f99dacb904efcfabe43d0878/How%20the%20Ear%20Hear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3235011"/>
            <a:ext cx="4243409" cy="2159333"/>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54</a:t>
            </a:fld>
            <a:endParaRPr lang="el-GR" dirty="0"/>
          </a:p>
        </p:txBody>
      </p:sp>
    </p:spTree>
    <p:extLst>
      <p:ext uri="{BB962C8B-B14F-4D97-AF65-F5344CB8AC3E}">
        <p14:creationId xmlns:p14="http://schemas.microsoft.com/office/powerpoint/2010/main" val="1674929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dirty="0"/>
              <a:t>Μετατροπή δεδομένων ήχου σε συμβολοσειρές </a:t>
            </a:r>
            <a:r>
              <a:rPr lang="en-US" sz="3600" dirty="0"/>
              <a:t>bits</a:t>
            </a:r>
            <a:endParaRPr lang="el-GR" sz="3600" dirty="0"/>
          </a:p>
        </p:txBody>
      </p:sp>
      <p:sp>
        <p:nvSpPr>
          <p:cNvPr id="8" name="Θέση κειμένου 1"/>
          <p:cNvSpPr txBox="1">
            <a:spLocks/>
          </p:cNvSpPr>
          <p:nvPr/>
        </p:nvSpPr>
        <p:spPr>
          <a:xfrm>
            <a:off x="457200" y="1181365"/>
            <a:ext cx="4038600" cy="4598640"/>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indent="-358775">
              <a:buFont typeface="Wingdings" pitchFamily="2" charset="2"/>
              <a:buAutoNum type="arabicPeriod"/>
            </a:pPr>
            <a:r>
              <a:rPr lang="el-GR" sz="1800" dirty="0" smtClean="0"/>
              <a:t>Γίνεται δειγματοληψία του αναλογικού σήματος. </a:t>
            </a:r>
            <a:r>
              <a:rPr lang="el-GR" sz="1800" b="1" dirty="0" smtClean="0"/>
              <a:t>Δειγματοληψία είναι η μέτρηση της τιμής του σήματος σε τακτά χρονικά διαστήματα</a:t>
            </a:r>
          </a:p>
          <a:p>
            <a:pPr marL="358775" indent="-358775">
              <a:buFont typeface="Wingdings" pitchFamily="2" charset="2"/>
              <a:buAutoNum type="arabicPeriod"/>
            </a:pPr>
            <a:r>
              <a:rPr lang="el-GR" sz="1800" dirty="0" smtClean="0"/>
              <a:t>Τα δείγματα κβαντώνονται. </a:t>
            </a:r>
            <a:r>
              <a:rPr lang="el-GR" sz="1800" b="1" dirty="0" err="1" smtClean="0"/>
              <a:t>Κβάντωση</a:t>
            </a:r>
            <a:r>
              <a:rPr lang="el-GR" sz="1800" b="1" dirty="0" smtClean="0"/>
              <a:t> είναι η αντιστοίχιση μιας τιμής από ένα σύνολο σε κάθε δείγμα.</a:t>
            </a:r>
            <a:r>
              <a:rPr lang="el-GR" sz="1800" dirty="0" smtClean="0"/>
              <a:t> Για παράδειγμα αν η τιμή είναι 29,2 και το σύνολο περιλαμβάνει τους ακέραιους από το 0 μέχρι το 63 στο δείγμα αντιστοιχείται η τιμή 29.</a:t>
            </a:r>
          </a:p>
          <a:p>
            <a:pPr marL="358775" indent="-358775">
              <a:buFont typeface="Wingdings" pitchFamily="2" charset="2"/>
              <a:buAutoNum type="arabicPeriod"/>
            </a:pPr>
            <a:r>
              <a:rPr lang="el-GR" sz="1800" dirty="0" smtClean="0"/>
              <a:t>Οι κβαντωμένες τιμές μετατρέπονται σε δυαδικές συμβολοσειρές. </a:t>
            </a:r>
          </a:p>
          <a:p>
            <a:pPr marL="358775" indent="-358775">
              <a:buFont typeface="Wingdings" pitchFamily="2" charset="2"/>
              <a:buAutoNum type="arabicPeriod"/>
            </a:pPr>
            <a:r>
              <a:rPr lang="el-GR" sz="1800" dirty="0" smtClean="0"/>
              <a:t>Οι δυαδικές συμβολοσειρές αποθηκεύονται.</a:t>
            </a:r>
            <a:endParaRPr lang="el-GR" sz="1800" dirty="0"/>
          </a:p>
        </p:txBody>
      </p:sp>
      <p:sp>
        <p:nvSpPr>
          <p:cNvPr id="9" name="Rectangle 3"/>
          <p:cNvSpPr>
            <a:spLocks noGrp="1" noChangeArrowheads="1"/>
          </p:cNvSpPr>
          <p:nvPr>
            <p:ph sz="quarter" idx="4294967295"/>
          </p:nvPr>
        </p:nvSpPr>
        <p:spPr>
          <a:xfrm>
            <a:off x="4648200" y="1467306"/>
            <a:ext cx="4038600" cy="1532119"/>
          </a:xfrm>
          <a:prstGeom prst="rect">
            <a:avLst/>
          </a:prstGeom>
        </p:spPr>
        <p:txBody>
          <a:bodyPr>
            <a:normAutofit fontScale="92500"/>
          </a:bodyPr>
          <a:lstStyle/>
          <a:p>
            <a:r>
              <a:rPr lang="el-GR" sz="1800" b="1" dirty="0" smtClean="0"/>
              <a:t>Άσκηση</a:t>
            </a:r>
            <a:r>
              <a:rPr lang="el-GR" sz="1800" dirty="0" smtClean="0"/>
              <a:t/>
            </a:r>
            <a:br>
              <a:rPr lang="el-GR" sz="1800" dirty="0" smtClean="0"/>
            </a:br>
            <a:r>
              <a:rPr lang="el-GR" sz="1800" dirty="0" smtClean="0"/>
              <a:t>Τι </a:t>
            </a:r>
            <a:r>
              <a:rPr lang="el-GR" sz="1800" dirty="0"/>
              <a:t>χωρητικότητα σε </a:t>
            </a:r>
            <a:r>
              <a:rPr lang="el-GR" sz="1800" dirty="0" err="1"/>
              <a:t>bytes</a:t>
            </a:r>
            <a:r>
              <a:rPr lang="el-GR" sz="1800" dirty="0"/>
              <a:t> καταλαμβάνει ένα αρχείο ήχου 16 </a:t>
            </a:r>
            <a:r>
              <a:rPr lang="el-GR" sz="1800" dirty="0" err="1"/>
              <a:t>bit</a:t>
            </a:r>
            <a:r>
              <a:rPr lang="el-GR" sz="1800" dirty="0"/>
              <a:t>, στερεοφωνικό με συχνότητα δειγματοληψίας 11,5KHz και διάρκεια 2 λεπτά;</a:t>
            </a:r>
            <a:endParaRPr lang="en-US" sz="1800" dirty="0"/>
          </a:p>
          <a:p>
            <a:pPr marL="609600" indent="-609600">
              <a:lnSpc>
                <a:spcPct val="80000"/>
              </a:lnSpc>
              <a:buFont typeface="Wingdings" pitchFamily="2" charset="2"/>
              <a:buAutoNum type="arabicPeriod"/>
            </a:pPr>
            <a:endParaRPr lang="en-US" sz="1800" dirty="0" smtClean="0"/>
          </a:p>
        </p:txBody>
      </p:sp>
      <p:sp>
        <p:nvSpPr>
          <p:cNvPr id="10" name="Content Placeholder 5"/>
          <p:cNvSpPr>
            <a:spLocks noGrp="1"/>
          </p:cNvSpPr>
          <p:nvPr>
            <p:ph sz="quarter" idx="4294967295"/>
          </p:nvPr>
        </p:nvSpPr>
        <p:spPr>
          <a:xfrm>
            <a:off x="4716016" y="3023431"/>
            <a:ext cx="4038600" cy="2308820"/>
          </a:xfrm>
          <a:prstGeom prst="rect">
            <a:avLst/>
          </a:prstGeom>
        </p:spPr>
        <p:txBody>
          <a:bodyPr>
            <a:normAutofit lnSpcReduction="10000"/>
          </a:bodyPr>
          <a:lstStyle/>
          <a:p>
            <a:pPr marL="266700" indent="0">
              <a:buNone/>
            </a:pPr>
            <a:r>
              <a:rPr lang="el-GR" sz="1900" b="1" dirty="0" smtClean="0"/>
              <a:t>Λύση</a:t>
            </a:r>
            <a:r>
              <a:rPr lang="el-GR" sz="1900" dirty="0" smtClean="0"/>
              <a:t/>
            </a:r>
            <a:br>
              <a:rPr lang="el-GR" sz="1900" dirty="0" smtClean="0"/>
            </a:br>
            <a:r>
              <a:rPr lang="el-GR" sz="1600" dirty="0" smtClean="0"/>
              <a:t>Επειδή </a:t>
            </a:r>
            <a:r>
              <a:rPr lang="el-GR" sz="1600" dirty="0"/>
              <a:t>ο ήχος είναι στερεοφωνικός τα 2</a:t>
            </a:r>
            <a:r>
              <a:rPr lang="en-US" sz="1600" dirty="0"/>
              <a:t>min=2*60sec=120sec</a:t>
            </a:r>
            <a:r>
              <a:rPr lang="el-GR" sz="1600" dirty="0"/>
              <a:t> θα πολλαπλασιαστούν επί 2 και στην συνέχεια με την συχνότητα δειγματοληψίας </a:t>
            </a:r>
            <a:r>
              <a:rPr lang="el-GR" sz="1600" dirty="0" smtClean="0"/>
              <a:t>11.500</a:t>
            </a:r>
            <a:r>
              <a:rPr lang="en-US" sz="1600" dirty="0"/>
              <a:t>Hz </a:t>
            </a:r>
            <a:r>
              <a:rPr lang="el-GR" sz="1600" dirty="0"/>
              <a:t>και με το μέγεθος που απαιτείται για το κάθε δείγμα </a:t>
            </a:r>
            <a:r>
              <a:rPr lang="el-GR" sz="1600" dirty="0" smtClean="0"/>
              <a:t>16</a:t>
            </a:r>
            <a:r>
              <a:rPr lang="en-US" sz="1600" dirty="0" smtClean="0"/>
              <a:t>bits</a:t>
            </a:r>
            <a:r>
              <a:rPr lang="el-GR" sz="1600" dirty="0" smtClean="0"/>
              <a:t>/8=2</a:t>
            </a:r>
            <a:r>
              <a:rPr lang="en-US" sz="1600" dirty="0"/>
              <a:t>bytes</a:t>
            </a:r>
            <a:r>
              <a:rPr lang="el-GR" sz="1600" dirty="0"/>
              <a:t>.</a:t>
            </a:r>
            <a:r>
              <a:rPr lang="en-US" sz="1600" dirty="0"/>
              <a:t> </a:t>
            </a:r>
            <a:endParaRPr lang="el-GR" sz="1600" dirty="0">
              <a:sym typeface="Wingdings" pitchFamily="2" charset="2"/>
            </a:endParaRPr>
          </a:p>
          <a:p>
            <a:pPr marL="266700" lvl="1" indent="0">
              <a:buNone/>
            </a:pPr>
            <a:r>
              <a:rPr lang="el-GR" sz="1600" dirty="0" smtClean="0">
                <a:sym typeface="Wingdings" pitchFamily="2" charset="2"/>
              </a:rPr>
              <a:t>120</a:t>
            </a:r>
            <a:r>
              <a:rPr lang="en-US" sz="1600" dirty="0" smtClean="0">
                <a:sym typeface="Wingdings" pitchFamily="2" charset="2"/>
              </a:rPr>
              <a:t>*</a:t>
            </a:r>
            <a:r>
              <a:rPr lang="el-GR" sz="1600" dirty="0" smtClean="0">
                <a:sym typeface="Wingdings" pitchFamily="2" charset="2"/>
              </a:rPr>
              <a:t>2</a:t>
            </a:r>
            <a:r>
              <a:rPr lang="en-US" sz="1600" dirty="0" smtClean="0">
                <a:sym typeface="Wingdings" pitchFamily="2" charset="2"/>
              </a:rPr>
              <a:t>*</a:t>
            </a:r>
            <a:r>
              <a:rPr lang="el-GR" sz="1600" dirty="0" smtClean="0">
                <a:sym typeface="Wingdings" pitchFamily="2" charset="2"/>
              </a:rPr>
              <a:t>11.500</a:t>
            </a:r>
            <a:r>
              <a:rPr lang="en-US" sz="1600" dirty="0" smtClean="0">
                <a:sym typeface="Wingdings" pitchFamily="2" charset="2"/>
              </a:rPr>
              <a:t>*</a:t>
            </a:r>
            <a:r>
              <a:rPr lang="el-GR" sz="1600" dirty="0" smtClean="0">
                <a:sym typeface="Wingdings" pitchFamily="2" charset="2"/>
              </a:rPr>
              <a:t>2=5.520.000 </a:t>
            </a:r>
            <a:r>
              <a:rPr lang="en-US" sz="1600" dirty="0" smtClean="0">
                <a:sym typeface="Wingdings" pitchFamily="2" charset="2"/>
              </a:rPr>
              <a:t>bytes</a:t>
            </a:r>
            <a:endParaRPr lang="en-US" sz="1600" dirty="0">
              <a:sym typeface="Wingdings" pitchFamily="2" charset="2"/>
            </a:endParaRPr>
          </a:p>
          <a:p>
            <a:pPr>
              <a:lnSpc>
                <a:spcPct val="80000"/>
              </a:lnSpc>
            </a:pPr>
            <a:endParaRPr lang="el-GR" sz="1900" dirty="0" smtClean="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55</a:t>
            </a:fld>
            <a:endParaRPr lang="el-GR" dirty="0"/>
          </a:p>
        </p:txBody>
      </p:sp>
    </p:spTree>
    <p:extLst>
      <p:ext uri="{BB962C8B-B14F-4D97-AF65-F5344CB8AC3E}">
        <p14:creationId xmlns:p14="http://schemas.microsoft.com/office/powerpoint/2010/main" val="33738218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Δειγματοληψία και </a:t>
            </a:r>
            <a:r>
              <a:rPr lang="el-GR" dirty="0" err="1"/>
              <a:t>κβάντωση</a:t>
            </a:r>
            <a:endParaRPr lang="el-GR" sz="4800" dirty="0"/>
          </a:p>
        </p:txBody>
      </p:sp>
      <p:pic>
        <p:nvPicPr>
          <p:cNvPr id="6" name="Picture 6" descr="http://www.videomaker.com/content/images/article/14524/b.jpg"/>
          <p:cNvPicPr>
            <a:picLocks noGrp="1" noChangeAspect="1" noChangeArrowheads="1"/>
          </p:cNvPicPr>
          <p:nvPr>
            <p:ph sz="quarter"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4788025" y="3001516"/>
            <a:ext cx="3348373" cy="26786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1" y="1129308"/>
            <a:ext cx="3614944" cy="1445455"/>
          </a:xfrm>
          <a:prstGeom prst="rect">
            <a:avLst/>
          </a:prstGeom>
          <a:noFill/>
          <a:ln w="9525">
            <a:noFill/>
            <a:miter lim="800000"/>
            <a:headEnd/>
            <a:tailEnd/>
          </a:ln>
        </p:spPr>
      </p:pic>
      <p:pic>
        <p:nvPicPr>
          <p:cNvPr id="11" name="Picture 8" descr="http://audacity.sourceforge.net/about/images/audacity-macosx.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1129308"/>
            <a:ext cx="4032448" cy="30895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Audacity: Ελεύθερος Επεξεργαστής Ήχου και Πρόγραμμα Ηχογράφησης"/>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86703" y="4513684"/>
            <a:ext cx="1538147" cy="607963"/>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56</a:t>
            </a:fld>
            <a:endParaRPr lang="el-GR" dirty="0"/>
          </a:p>
        </p:txBody>
      </p:sp>
    </p:spTree>
    <p:extLst>
      <p:ext uri="{BB962C8B-B14F-4D97-AF65-F5344CB8AC3E}">
        <p14:creationId xmlns:p14="http://schemas.microsoft.com/office/powerpoint/2010/main" val="14548233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Ποιότητα ήχου</a:t>
            </a:r>
            <a:endParaRPr lang="el-GR" sz="4800" dirty="0"/>
          </a:p>
        </p:txBody>
      </p:sp>
      <p:sp>
        <p:nvSpPr>
          <p:cNvPr id="8" name="Θέση περιεχομένου 7"/>
          <p:cNvSpPr>
            <a:spLocks noGrp="1"/>
          </p:cNvSpPr>
          <p:nvPr>
            <p:ph sz="quarter" idx="1"/>
          </p:nvPr>
        </p:nvSpPr>
        <p:spPr>
          <a:xfrm>
            <a:off x="457200" y="1219200"/>
            <a:ext cx="8229600" cy="4374604"/>
          </a:xfrm>
        </p:spPr>
        <p:txBody>
          <a:bodyPr>
            <a:normAutofit fontScale="92500" lnSpcReduction="20000"/>
          </a:bodyPr>
          <a:lstStyle/>
          <a:p>
            <a:r>
              <a:rPr lang="el-GR" dirty="0"/>
              <a:t>Πως </a:t>
            </a:r>
            <a:r>
              <a:rPr lang="el-GR" dirty="0" smtClean="0"/>
              <a:t>αποθηκεύεται </a:t>
            </a:r>
            <a:r>
              <a:rPr lang="el-GR" dirty="0"/>
              <a:t>κάθε τιμή </a:t>
            </a:r>
            <a:r>
              <a:rPr lang="el-GR" dirty="0" smtClean="0"/>
              <a:t>δειγματοληψίας;</a:t>
            </a:r>
            <a:r>
              <a:rPr lang="en-US" dirty="0" smtClean="0"/>
              <a:t> </a:t>
            </a:r>
            <a:endParaRPr lang="el-GR" dirty="0" smtClean="0"/>
          </a:p>
          <a:p>
            <a:pPr lvl="1"/>
            <a:r>
              <a:rPr lang="el-GR" dirty="0" smtClean="0"/>
              <a:t>8</a:t>
            </a:r>
            <a:r>
              <a:rPr lang="en-US" dirty="0" smtClean="0"/>
              <a:t> </a:t>
            </a:r>
            <a:r>
              <a:rPr lang="en-US" dirty="0"/>
              <a:t>Bit</a:t>
            </a:r>
            <a:r>
              <a:rPr lang="el-GR" dirty="0"/>
              <a:t> </a:t>
            </a:r>
            <a:r>
              <a:rPr lang="en-US" dirty="0" smtClean="0"/>
              <a:t>(</a:t>
            </a:r>
            <a:r>
              <a:rPr lang="el-GR" dirty="0" smtClean="0"/>
              <a:t>256 διακριτές τιμές</a:t>
            </a:r>
            <a:r>
              <a:rPr lang="en-US" dirty="0" smtClean="0"/>
              <a:t>)</a:t>
            </a:r>
            <a:r>
              <a:rPr lang="el-GR" dirty="0" smtClean="0"/>
              <a:t> </a:t>
            </a:r>
            <a:r>
              <a:rPr lang="en-US" dirty="0" smtClean="0"/>
              <a:t> </a:t>
            </a:r>
            <a:r>
              <a:rPr lang="el-GR" dirty="0" smtClean="0"/>
              <a:t>χαμηλή ποιότητα	</a:t>
            </a:r>
          </a:p>
          <a:p>
            <a:pPr lvl="1"/>
            <a:r>
              <a:rPr lang="el-GR" dirty="0" smtClean="0"/>
              <a:t>16</a:t>
            </a:r>
            <a:r>
              <a:rPr lang="en-US" dirty="0" smtClean="0"/>
              <a:t> </a:t>
            </a:r>
            <a:r>
              <a:rPr lang="en-US" dirty="0"/>
              <a:t>Bit </a:t>
            </a:r>
            <a:r>
              <a:rPr lang="en-US" dirty="0" smtClean="0"/>
              <a:t>(</a:t>
            </a:r>
            <a:r>
              <a:rPr lang="el-GR" dirty="0" smtClean="0"/>
              <a:t>65536 </a:t>
            </a:r>
            <a:r>
              <a:rPr lang="el-GR" dirty="0"/>
              <a:t>διακριτές </a:t>
            </a:r>
            <a:r>
              <a:rPr lang="el-GR" dirty="0" smtClean="0"/>
              <a:t>τιμές</a:t>
            </a:r>
            <a:r>
              <a:rPr lang="en-US" dirty="0" smtClean="0"/>
              <a:t>) </a:t>
            </a:r>
            <a:r>
              <a:rPr lang="el-GR" dirty="0" smtClean="0"/>
              <a:t>υψηλή ποιότητα</a:t>
            </a:r>
            <a:endParaRPr lang="en-US" dirty="0"/>
          </a:p>
          <a:p>
            <a:endParaRPr lang="en-US" dirty="0"/>
          </a:p>
          <a:p>
            <a:r>
              <a:rPr lang="el-GR" dirty="0"/>
              <a:t>Πόσα δείγματα </a:t>
            </a:r>
            <a:r>
              <a:rPr lang="el-GR" dirty="0" smtClean="0"/>
              <a:t>λαμβάνονται;</a:t>
            </a:r>
          </a:p>
          <a:p>
            <a:pPr lvl="1"/>
            <a:r>
              <a:rPr lang="el-GR" dirty="0" smtClean="0"/>
              <a:t>11,025</a:t>
            </a:r>
            <a:r>
              <a:rPr lang="en-US" dirty="0" smtClean="0"/>
              <a:t> </a:t>
            </a:r>
            <a:r>
              <a:rPr lang="en-US" dirty="0"/>
              <a:t>KHz  </a:t>
            </a:r>
            <a:r>
              <a:rPr lang="el-GR" dirty="0" smtClean="0"/>
              <a:t>Ομιλία</a:t>
            </a:r>
          </a:p>
          <a:p>
            <a:pPr lvl="1"/>
            <a:r>
              <a:rPr lang="el-GR" dirty="0" smtClean="0"/>
              <a:t>22,05</a:t>
            </a:r>
            <a:r>
              <a:rPr lang="en-US" dirty="0" smtClean="0"/>
              <a:t> </a:t>
            </a:r>
            <a:r>
              <a:rPr lang="en-US" dirty="0"/>
              <a:t>KHz </a:t>
            </a:r>
            <a:r>
              <a:rPr lang="el-GR" dirty="0"/>
              <a:t>Χαμηλής ποιότητας ήχος</a:t>
            </a:r>
            <a:r>
              <a:rPr lang="en-US" dirty="0"/>
              <a:t> (WWW Audio, AM Radio) </a:t>
            </a:r>
            <a:endParaRPr lang="el-GR" dirty="0" smtClean="0"/>
          </a:p>
          <a:p>
            <a:pPr lvl="1"/>
            <a:r>
              <a:rPr lang="el-GR" dirty="0" smtClean="0"/>
              <a:t>44,1</a:t>
            </a:r>
            <a:r>
              <a:rPr lang="en-US" dirty="0" smtClean="0"/>
              <a:t> </a:t>
            </a:r>
            <a:r>
              <a:rPr lang="en-US" dirty="0"/>
              <a:t>KHz </a:t>
            </a:r>
            <a:r>
              <a:rPr lang="el-GR" dirty="0"/>
              <a:t>Ποιότητα </a:t>
            </a:r>
            <a:r>
              <a:rPr lang="en-US" dirty="0"/>
              <a:t>CD</a:t>
            </a:r>
            <a:endParaRPr lang="el-GR" dirty="0"/>
          </a:p>
          <a:p>
            <a:endParaRPr lang="el-GR"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57</a:t>
            </a:fld>
            <a:endParaRPr lang="el-GR" dirty="0"/>
          </a:p>
        </p:txBody>
      </p:sp>
    </p:spTree>
    <p:extLst>
      <p:ext uri="{BB962C8B-B14F-4D97-AF65-F5344CB8AC3E}">
        <p14:creationId xmlns:p14="http://schemas.microsoft.com/office/powerpoint/2010/main" val="23621622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Συμπιεσμένες μορφές ήχου</a:t>
            </a:r>
            <a:endParaRPr lang="el-GR" sz="4800" dirty="0"/>
          </a:p>
        </p:txBody>
      </p:sp>
      <p:sp>
        <p:nvSpPr>
          <p:cNvPr id="5" name="Content Placeholder 9"/>
          <p:cNvSpPr>
            <a:spLocks noGrp="1"/>
          </p:cNvSpPr>
          <p:nvPr>
            <p:ph sz="quarter" idx="1"/>
          </p:nvPr>
        </p:nvSpPr>
        <p:spPr>
          <a:xfrm>
            <a:off x="457199" y="1219200"/>
            <a:ext cx="4175125" cy="4495800"/>
          </a:xfrm>
        </p:spPr>
        <p:txBody>
          <a:bodyPr>
            <a:normAutofit fontScale="92500" lnSpcReduction="20000"/>
          </a:bodyPr>
          <a:lstStyle/>
          <a:p>
            <a:pPr>
              <a:lnSpc>
                <a:spcPct val="110000"/>
              </a:lnSpc>
              <a:spcBef>
                <a:spcPts val="600"/>
              </a:spcBef>
            </a:pPr>
            <a:r>
              <a:rPr lang="en-US" sz="1600" b="1" dirty="0" smtClean="0"/>
              <a:t>MP3 (MPEG Layer 3)</a:t>
            </a:r>
            <a:r>
              <a:rPr lang="en-US" sz="1600" dirty="0" smtClean="0"/>
              <a:t>:   </a:t>
            </a:r>
          </a:p>
          <a:p>
            <a:pPr marL="449263" lvl="1" indent="-179388">
              <a:lnSpc>
                <a:spcPct val="110000"/>
              </a:lnSpc>
              <a:spcBef>
                <a:spcPts val="600"/>
              </a:spcBef>
            </a:pPr>
            <a:r>
              <a:rPr lang="el-GR" sz="1400" dirty="0" smtClean="0"/>
              <a:t>Συμπιεσμένη μορφή (</a:t>
            </a:r>
            <a:r>
              <a:rPr lang="en-US" sz="1400" dirty="0" smtClean="0"/>
              <a:t>format</a:t>
            </a:r>
            <a:r>
              <a:rPr lang="el-GR" sz="1400" dirty="0" smtClean="0"/>
              <a:t>)</a:t>
            </a:r>
            <a:r>
              <a:rPr lang="en-US" sz="1400" dirty="0" smtClean="0"/>
              <a:t> </a:t>
            </a:r>
            <a:r>
              <a:rPr lang="el-GR" sz="1400" dirty="0" smtClean="0"/>
              <a:t>ήχου που είναι δημοφιλής για μεταφορά αρχείων ήχου στο </a:t>
            </a:r>
            <a:r>
              <a:rPr lang="en-US" sz="1400" dirty="0" smtClean="0"/>
              <a:t>Internet </a:t>
            </a:r>
            <a:r>
              <a:rPr lang="el-GR" sz="1400" dirty="0" smtClean="0"/>
              <a:t>καθώς και για συσκευές αναπαραγωγής με μνήμες</a:t>
            </a:r>
            <a:endParaRPr lang="en-US" sz="1400" dirty="0" smtClean="0"/>
          </a:p>
          <a:p>
            <a:pPr marL="449263" lvl="1" indent="-179388">
              <a:lnSpc>
                <a:spcPct val="110000"/>
              </a:lnSpc>
              <a:spcBef>
                <a:spcPts val="600"/>
              </a:spcBef>
            </a:pPr>
            <a:r>
              <a:rPr lang="el-GR" sz="1400" dirty="0" smtClean="0"/>
              <a:t>Η ποιότητα του ήχου εξαρτάται από τον ρυθμό </a:t>
            </a:r>
            <a:r>
              <a:rPr lang="en-US" sz="1400" dirty="0" smtClean="0"/>
              <a:t>bit</a:t>
            </a:r>
            <a:r>
              <a:rPr lang="el-GR" sz="1400" dirty="0" smtClean="0"/>
              <a:t> κατά την κωδικοποίηση</a:t>
            </a:r>
            <a:r>
              <a:rPr lang="en-US" sz="1400" dirty="0" smtClean="0"/>
              <a:t>. </a:t>
            </a:r>
            <a:r>
              <a:rPr lang="el-GR" sz="1400" dirty="0" smtClean="0"/>
              <a:t>Αν ένας ήχος καταγραφεί με μικρότερο από </a:t>
            </a:r>
            <a:r>
              <a:rPr lang="en-US" sz="1400" dirty="0" smtClean="0"/>
              <a:t>128 kbps </a:t>
            </a:r>
            <a:r>
              <a:rPr lang="el-GR" sz="1400" dirty="0" smtClean="0"/>
              <a:t>ρυθμό δεδομένων θα ακουστεί υποβαθμισμένος ποιοτικά </a:t>
            </a:r>
            <a:endParaRPr lang="en-US" sz="1400" dirty="0" smtClean="0"/>
          </a:p>
          <a:p>
            <a:pPr marL="449263" lvl="1" indent="-179388">
              <a:lnSpc>
                <a:spcPct val="110000"/>
              </a:lnSpc>
              <a:spcBef>
                <a:spcPts val="600"/>
              </a:spcBef>
            </a:pPr>
            <a:r>
              <a:rPr lang="el-GR" sz="1400" dirty="0" smtClean="0"/>
              <a:t>Η κωδικοποίηση </a:t>
            </a:r>
            <a:r>
              <a:rPr lang="en-US" sz="1400" dirty="0" smtClean="0"/>
              <a:t>mp3 </a:t>
            </a:r>
            <a:r>
              <a:rPr lang="el-GR" sz="1400" dirty="0" smtClean="0"/>
              <a:t>χρησιμοποιεί «</a:t>
            </a:r>
            <a:r>
              <a:rPr lang="el-GR" sz="1400" b="1" dirty="0" err="1" smtClean="0"/>
              <a:t>ψυχοακουστική</a:t>
            </a:r>
            <a:r>
              <a:rPr lang="el-GR" sz="1400" dirty="0" smtClean="0"/>
              <a:t>» συμπίεση προκειμένου να αφαιρέσει όλη την πλεονασματική πληροφορία</a:t>
            </a:r>
            <a:r>
              <a:rPr lang="en-US" sz="1400" dirty="0" smtClean="0"/>
              <a:t> </a:t>
            </a:r>
          </a:p>
          <a:p>
            <a:pPr marL="449263" lvl="1" indent="-179388">
              <a:lnSpc>
                <a:spcPct val="110000"/>
              </a:lnSpc>
              <a:spcBef>
                <a:spcPts val="600"/>
              </a:spcBef>
            </a:pPr>
            <a:r>
              <a:rPr lang="el-GR" sz="1500" b="1" dirty="0" smtClean="0"/>
              <a:t>Δεν έχει προστασία αντιγραφής</a:t>
            </a:r>
            <a:endParaRPr lang="en-US" sz="1500" b="1" dirty="0" smtClean="0"/>
          </a:p>
          <a:p>
            <a:pPr>
              <a:lnSpc>
                <a:spcPct val="110000"/>
              </a:lnSpc>
              <a:spcBef>
                <a:spcPts val="600"/>
              </a:spcBef>
            </a:pPr>
            <a:r>
              <a:rPr lang="en-US" sz="1600" b="1" dirty="0" smtClean="0"/>
              <a:t>WMA</a:t>
            </a:r>
            <a:r>
              <a:rPr lang="en-US" sz="1600" dirty="0" smtClean="0"/>
              <a:t> </a:t>
            </a:r>
            <a:r>
              <a:rPr lang="el-GR" sz="1600" b="1" dirty="0" smtClean="0"/>
              <a:t>(</a:t>
            </a:r>
            <a:r>
              <a:rPr lang="en-US" sz="1600" b="1" dirty="0" smtClean="0"/>
              <a:t>Windows Media Audio</a:t>
            </a:r>
            <a:r>
              <a:rPr lang="el-GR" sz="1600" b="1" dirty="0" smtClean="0"/>
              <a:t>)</a:t>
            </a:r>
            <a:r>
              <a:rPr lang="en-US" sz="1600" b="1" dirty="0" smtClean="0"/>
              <a:t>:</a:t>
            </a:r>
            <a:endParaRPr lang="en-US" sz="1600" dirty="0" smtClean="0"/>
          </a:p>
          <a:p>
            <a:pPr marL="449263" lvl="1" indent="-179388">
              <a:lnSpc>
                <a:spcPct val="110000"/>
              </a:lnSpc>
              <a:spcBef>
                <a:spcPts val="600"/>
              </a:spcBef>
            </a:pPr>
            <a:r>
              <a:rPr lang="el-GR" sz="1400" dirty="0" smtClean="0"/>
              <a:t>Μορφή αρχείου από την </a:t>
            </a:r>
            <a:r>
              <a:rPr lang="en-US" sz="1400" dirty="0" smtClean="0"/>
              <a:t>Microsoft </a:t>
            </a:r>
            <a:r>
              <a:rPr lang="el-GR" sz="1400" dirty="0" smtClean="0"/>
              <a:t>που κωδικοποιεί τα ψηφιακά αρχεία ήχου παρόμοια με το</a:t>
            </a:r>
            <a:r>
              <a:rPr lang="en-US" sz="1400" dirty="0" smtClean="0"/>
              <a:t> MP3 </a:t>
            </a:r>
            <a:r>
              <a:rPr lang="el-GR" sz="1400" dirty="0" smtClean="0"/>
              <a:t>πετυχαίνοντας ακόμα μεγαλύτερη συμπίεση από το </a:t>
            </a:r>
            <a:r>
              <a:rPr lang="en-US" sz="1400" dirty="0" smtClean="0"/>
              <a:t>MP3</a:t>
            </a:r>
            <a:r>
              <a:rPr lang="el-GR" sz="1400" dirty="0" smtClean="0"/>
              <a:t> για την ίδια ποιότητα ήχου</a:t>
            </a:r>
          </a:p>
          <a:p>
            <a:pPr marL="449263" lvl="1" indent="-179388">
              <a:lnSpc>
                <a:spcPct val="110000"/>
              </a:lnSpc>
              <a:spcBef>
                <a:spcPts val="600"/>
              </a:spcBef>
            </a:pPr>
            <a:r>
              <a:rPr lang="el-GR" sz="1400" b="1" dirty="0" smtClean="0"/>
              <a:t>Έχει ενσωματωμένη προστασία αντιγραφής </a:t>
            </a:r>
            <a:r>
              <a:rPr lang="el-GR" sz="1400" dirty="0" smtClean="0"/>
              <a:t>(</a:t>
            </a:r>
            <a:r>
              <a:rPr lang="en-US" sz="1400" dirty="0" smtClean="0"/>
              <a:t>Microsoft Digital Rights Management technology</a:t>
            </a:r>
            <a:r>
              <a:rPr lang="el-GR" sz="1400" dirty="0" smtClean="0"/>
              <a:t>)</a:t>
            </a:r>
            <a:endParaRPr lang="en-US" sz="1400" dirty="0" smtClean="0"/>
          </a:p>
          <a:p>
            <a:pPr>
              <a:spcBef>
                <a:spcPts val="600"/>
              </a:spcBef>
            </a:pPr>
            <a:endParaRPr lang="el-GR" sz="1600" dirty="0" smtClean="0"/>
          </a:p>
        </p:txBody>
      </p:sp>
      <p:sp>
        <p:nvSpPr>
          <p:cNvPr id="6" name="Content Placeholder 10"/>
          <p:cNvSpPr txBox="1">
            <a:spLocks/>
          </p:cNvSpPr>
          <p:nvPr/>
        </p:nvSpPr>
        <p:spPr>
          <a:xfrm>
            <a:off x="4632325" y="1216025"/>
            <a:ext cx="4041775" cy="23430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1600" b="1" dirty="0" smtClean="0"/>
              <a:t>AAC (Advanced Audio Coding)</a:t>
            </a:r>
          </a:p>
          <a:p>
            <a:pPr marL="449263" lvl="1" indent="-179388">
              <a:spcBef>
                <a:spcPts val="600"/>
              </a:spcBef>
            </a:pPr>
            <a:r>
              <a:rPr lang="el-GR" sz="1300" dirty="0"/>
              <a:t>Επιτυγχάνει ανάλογη συμπίεση με το </a:t>
            </a:r>
            <a:r>
              <a:rPr lang="en-US" sz="1300" dirty="0"/>
              <a:t>mp3 </a:t>
            </a:r>
            <a:r>
              <a:rPr lang="el-GR" sz="1300" dirty="0"/>
              <a:t>αλλά με καλύτερη ποιότητα </a:t>
            </a:r>
            <a:r>
              <a:rPr lang="el-GR" sz="1300" dirty="0" smtClean="0"/>
              <a:t>ήχου</a:t>
            </a:r>
            <a:endParaRPr lang="el-GR" sz="1300" dirty="0"/>
          </a:p>
          <a:p>
            <a:pPr marL="449263" lvl="1" indent="-179388">
              <a:spcBef>
                <a:spcPts val="600"/>
              </a:spcBef>
            </a:pPr>
            <a:r>
              <a:rPr lang="el-GR" sz="1300" dirty="0"/>
              <a:t>Χρησιμοποιείται από το </a:t>
            </a:r>
            <a:r>
              <a:rPr lang="en-US" sz="1300" dirty="0"/>
              <a:t>iTunes </a:t>
            </a:r>
            <a:r>
              <a:rPr lang="el-GR" sz="1300" dirty="0"/>
              <a:t>της </a:t>
            </a:r>
            <a:r>
              <a:rPr lang="en-US" sz="1300" dirty="0"/>
              <a:t>Apple</a:t>
            </a:r>
            <a:r>
              <a:rPr lang="el-GR" sz="1300" dirty="0"/>
              <a:t>. Τα αρχεία που αγοράζονται από το </a:t>
            </a:r>
            <a:r>
              <a:rPr lang="en-US" sz="1300" dirty="0"/>
              <a:t>iTunes </a:t>
            </a:r>
            <a:r>
              <a:rPr lang="el-GR" sz="1300" dirty="0"/>
              <a:t>έχουν περιορισμό στον αριθμό των συσκευών στις οποίες μπορούν να </a:t>
            </a:r>
            <a:r>
              <a:rPr lang="el-GR" sz="1300" dirty="0" smtClean="0"/>
              <a:t>αναπαραχθούν</a:t>
            </a:r>
            <a:endParaRPr lang="en-US" sz="1300" dirty="0"/>
          </a:p>
          <a:p>
            <a:pPr>
              <a:spcBef>
                <a:spcPts val="600"/>
              </a:spcBef>
            </a:pPr>
            <a:r>
              <a:rPr lang="en-US" sz="1600" b="1" dirty="0" smtClean="0"/>
              <a:t>OGG </a:t>
            </a:r>
          </a:p>
          <a:p>
            <a:pPr marL="449263" lvl="1" indent="-179388">
              <a:spcBef>
                <a:spcPts val="600"/>
              </a:spcBef>
            </a:pPr>
            <a:r>
              <a:rPr lang="el-GR" sz="1300" dirty="0"/>
              <a:t>Ελεύθερη μορφή μουσικής με πολύ καλό λόγο συμπίεσης και </a:t>
            </a:r>
            <a:r>
              <a:rPr lang="el-GR" sz="1300" dirty="0" smtClean="0"/>
              <a:t>ποιότητα</a:t>
            </a:r>
            <a:endParaRPr lang="en-US" sz="1300" dirty="0"/>
          </a:p>
          <a:p>
            <a:pPr lvl="1"/>
            <a:endParaRPr lang="el-GR" sz="1300" b="1" dirty="0" smtClean="0"/>
          </a:p>
        </p:txBody>
      </p:sp>
      <p:pic>
        <p:nvPicPr>
          <p:cNvPr id="7" name="Picture 5" descr="apple_ipo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3639219"/>
            <a:ext cx="1941513" cy="1325440"/>
          </a:xfrm>
          <a:prstGeom prst="rect">
            <a:avLst/>
          </a:prstGeom>
          <a:noFill/>
          <a:ln w="9525">
            <a:noFill/>
            <a:miter lim="800000"/>
            <a:headEnd/>
            <a:tailEnd/>
          </a:ln>
        </p:spPr>
      </p:pic>
      <p:pic>
        <p:nvPicPr>
          <p:cNvPr id="9" name="Picture 6" descr="rio_kar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2686" y="3639219"/>
            <a:ext cx="1728787" cy="1179454"/>
          </a:xfrm>
          <a:prstGeom prst="rect">
            <a:avLst/>
          </a:prstGeom>
          <a:noFill/>
          <a:ln w="9525">
            <a:noFill/>
            <a:miter lim="800000"/>
            <a:headEnd/>
            <a:tailEnd/>
          </a:ln>
        </p:spPr>
      </p:pic>
      <p:sp>
        <p:nvSpPr>
          <p:cNvPr id="10" name="TextBox 11"/>
          <p:cNvSpPr txBox="1">
            <a:spLocks noChangeArrowheads="1"/>
          </p:cNvSpPr>
          <p:nvPr/>
        </p:nvSpPr>
        <p:spPr bwMode="auto">
          <a:xfrm>
            <a:off x="5305142" y="5089748"/>
            <a:ext cx="3816350" cy="307975"/>
          </a:xfrm>
          <a:prstGeom prst="rect">
            <a:avLst/>
          </a:prstGeom>
          <a:noFill/>
          <a:ln w="9525">
            <a:noFill/>
            <a:miter lim="800000"/>
            <a:headEnd/>
            <a:tailEnd/>
          </a:ln>
        </p:spPr>
        <p:txBody>
          <a:bodyPr>
            <a:spAutoFit/>
          </a:bodyPr>
          <a:lstStyle/>
          <a:p>
            <a:r>
              <a:rPr lang="en-US" sz="1400" dirty="0"/>
              <a:t>CODEC = Compressor / Decompressor</a:t>
            </a:r>
            <a:endParaRPr lang="el-GR" sz="14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58</a:t>
            </a:fld>
            <a:endParaRPr lang="el-GR" dirty="0"/>
          </a:p>
        </p:txBody>
      </p:sp>
    </p:spTree>
    <p:extLst>
      <p:ext uri="{BB962C8B-B14F-4D97-AF65-F5344CB8AC3E}">
        <p14:creationId xmlns:p14="http://schemas.microsoft.com/office/powerpoint/2010/main" val="6276523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Αναπαράσταση βίντεο</a:t>
            </a:r>
            <a:endParaRPr lang="el-GR" sz="4800" dirty="0"/>
          </a:p>
        </p:txBody>
      </p:sp>
      <p:sp>
        <p:nvSpPr>
          <p:cNvPr id="11" name="Rectangle 3"/>
          <p:cNvSpPr>
            <a:spLocks noGrp="1" noChangeArrowheads="1"/>
          </p:cNvSpPr>
          <p:nvPr>
            <p:ph sz="quarter" idx="1"/>
          </p:nvPr>
        </p:nvSpPr>
        <p:spPr>
          <a:xfrm>
            <a:off x="457200" y="1219200"/>
            <a:ext cx="4041648" cy="4374604"/>
          </a:xfrm>
        </p:spPr>
        <p:txBody>
          <a:bodyPr>
            <a:normAutofit fontScale="85000" lnSpcReduction="20000"/>
          </a:bodyPr>
          <a:lstStyle/>
          <a:p>
            <a:r>
              <a:rPr lang="el-GR" dirty="0" smtClean="0"/>
              <a:t>Βίντεο είναι η αναπαράσταση εικόνων (καρέ) με το πέρασμα του χρόνου </a:t>
            </a:r>
          </a:p>
          <a:p>
            <a:r>
              <a:rPr lang="el-GR" dirty="0" smtClean="0"/>
              <a:t>Μια ταινία είναι μια ακολουθία καρέ τα οποία προβάλλονται το ένα μετά το άλλο έτσι ώστε να δημιουργήσουν την εντύπωση της κίνησης</a:t>
            </a:r>
          </a:p>
          <a:p>
            <a:pPr>
              <a:buFont typeface="Wingdings" pitchFamily="2" charset="2"/>
              <a:buNone/>
            </a:pPr>
            <a:r>
              <a:rPr lang="el-GR" dirty="0" smtClean="0"/>
              <a:t> </a:t>
            </a:r>
            <a:endParaRPr lang="en-US" dirty="0" smtClean="0"/>
          </a:p>
        </p:txBody>
      </p:sp>
      <p:sp>
        <p:nvSpPr>
          <p:cNvPr id="12" name="Text Box 4"/>
          <p:cNvSpPr txBox="1">
            <a:spLocks noChangeArrowheads="1"/>
          </p:cNvSpPr>
          <p:nvPr/>
        </p:nvSpPr>
        <p:spPr bwMode="auto">
          <a:xfrm>
            <a:off x="723229" y="5132139"/>
            <a:ext cx="3744415" cy="461665"/>
          </a:xfrm>
          <a:prstGeom prst="rect">
            <a:avLst/>
          </a:prstGeom>
          <a:solidFill>
            <a:schemeClr val="accent1"/>
          </a:solidFill>
          <a:ln w="9525">
            <a:noFill/>
            <a:miter lim="800000"/>
            <a:headEnd/>
            <a:tailEnd/>
          </a:ln>
        </p:spPr>
        <p:txBody>
          <a:bodyPr wrap="square">
            <a:spAutoFit/>
          </a:bodyPr>
          <a:lstStyle/>
          <a:p>
            <a:r>
              <a:rPr lang="el-GR" sz="1200" b="1" dirty="0">
                <a:solidFill>
                  <a:schemeClr val="bg1"/>
                </a:solidFill>
              </a:rPr>
              <a:t>Αριθμός καρέ ανά δευτερόλεπτο. 30 </a:t>
            </a:r>
            <a:r>
              <a:rPr lang="en-US" sz="1200" b="1" dirty="0">
                <a:solidFill>
                  <a:schemeClr val="bg1"/>
                </a:solidFill>
              </a:rPr>
              <a:t>fps (frames per second)</a:t>
            </a:r>
            <a:r>
              <a:rPr lang="el-GR" sz="1200" b="1" dirty="0">
                <a:solidFill>
                  <a:schemeClr val="bg1"/>
                </a:solidFill>
              </a:rPr>
              <a:t> δίνει την αίσθηση ομαλής κίνησης.</a:t>
            </a:r>
          </a:p>
        </p:txBody>
      </p:sp>
      <p:sp>
        <p:nvSpPr>
          <p:cNvPr id="13" name="Text Box 3"/>
          <p:cNvSpPr txBox="1">
            <a:spLocks noChangeArrowheads="1"/>
          </p:cNvSpPr>
          <p:nvPr/>
        </p:nvSpPr>
        <p:spPr bwMode="auto">
          <a:xfrm>
            <a:off x="4860032" y="4302059"/>
            <a:ext cx="3888432" cy="1077218"/>
          </a:xfrm>
          <a:prstGeom prst="rect">
            <a:avLst/>
          </a:prstGeom>
          <a:solidFill>
            <a:schemeClr val="accent1"/>
          </a:solidFill>
          <a:ln w="9525">
            <a:noFill/>
            <a:miter lim="800000"/>
            <a:headEnd/>
            <a:tailEnd/>
          </a:ln>
        </p:spPr>
        <p:txBody>
          <a:bodyPr wrap="square">
            <a:spAutoFit/>
          </a:bodyPr>
          <a:lstStyle/>
          <a:p>
            <a:r>
              <a:rPr lang="el-GR" sz="1600" b="1" dirty="0" err="1">
                <a:solidFill>
                  <a:schemeClr val="bg1"/>
                </a:solidFill>
              </a:rPr>
              <a:t>Απωλεστικός</a:t>
            </a:r>
            <a:r>
              <a:rPr lang="el-GR" sz="1600" b="1" dirty="0">
                <a:solidFill>
                  <a:schemeClr val="bg1"/>
                </a:solidFill>
              </a:rPr>
              <a:t> αλγόριθμος </a:t>
            </a:r>
            <a:r>
              <a:rPr lang="en-US" sz="1600" b="1" dirty="0">
                <a:solidFill>
                  <a:schemeClr val="bg1"/>
                </a:solidFill>
              </a:rPr>
              <a:t>MPEG. </a:t>
            </a:r>
            <a:r>
              <a:rPr lang="el-GR" sz="1600" b="1" dirty="0">
                <a:solidFill>
                  <a:schemeClr val="bg1"/>
                </a:solidFill>
              </a:rPr>
              <a:t>Κάνει χρήση της διαφορικής αναπαράστασης (κωδικοποιεί μόνο τις αλλαγές σε σχέση με το προηγούμενο καρέ) </a:t>
            </a:r>
          </a:p>
        </p:txBody>
      </p:sp>
      <p:pic>
        <p:nvPicPr>
          <p:cNvPr id="14" name="Picture 2" descr="http://thephotofinishes.com/images/apremslideshow.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4009" y="1268760"/>
            <a:ext cx="4176463" cy="2618773"/>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59</a:t>
            </a:fld>
            <a:endParaRPr lang="el-GR" dirty="0"/>
          </a:p>
        </p:txBody>
      </p:sp>
    </p:spTree>
    <p:extLst>
      <p:ext uri="{BB962C8B-B14F-4D97-AF65-F5344CB8AC3E}">
        <p14:creationId xmlns:p14="http://schemas.microsoft.com/office/powerpoint/2010/main" val="1672403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Μοντέλο </a:t>
            </a:r>
            <a:r>
              <a:rPr lang="en-US" dirty="0"/>
              <a:t>Turing</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pic>
        <p:nvPicPr>
          <p:cNvPr id="7" name="Εικόνα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6649" y="1489348"/>
            <a:ext cx="7787760" cy="3168352"/>
          </a:xfrm>
          <a:prstGeom prst="rect">
            <a:avLst/>
          </a:prstGeom>
        </p:spPr>
      </p:pic>
    </p:spTree>
    <p:extLst>
      <p:ext uri="{BB962C8B-B14F-4D97-AF65-F5344CB8AC3E}">
        <p14:creationId xmlns:p14="http://schemas.microsoft.com/office/powerpoint/2010/main" val="20188993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Streaming</a:t>
            </a:r>
            <a:endParaRPr lang="el-GR" sz="4800" dirty="0"/>
          </a:p>
        </p:txBody>
      </p:sp>
      <p:sp>
        <p:nvSpPr>
          <p:cNvPr id="8" name="Content Placeholder 10"/>
          <p:cNvSpPr>
            <a:spLocks noGrp="1"/>
          </p:cNvSpPr>
          <p:nvPr>
            <p:ph sz="quarter" idx="1"/>
          </p:nvPr>
        </p:nvSpPr>
        <p:spPr>
          <a:xfrm>
            <a:off x="457200" y="1219201"/>
            <a:ext cx="4475163" cy="4495800"/>
          </a:xfrm>
        </p:spPr>
        <p:txBody>
          <a:bodyPr>
            <a:normAutofit fontScale="92500"/>
          </a:bodyPr>
          <a:lstStyle/>
          <a:p>
            <a:r>
              <a:rPr lang="en-US" sz="1600" b="1" dirty="0" smtClean="0"/>
              <a:t>Streaming</a:t>
            </a:r>
            <a:r>
              <a:rPr lang="en-US" sz="1600" dirty="0" smtClean="0"/>
              <a:t>:  </a:t>
            </a:r>
            <a:r>
              <a:rPr lang="el-GR" sz="1600" dirty="0" smtClean="0"/>
              <a:t>Πρόκειται για μια τεχνική μετάδοσης δεδομένων προκειμένου να είναι δυνατός ο χειρισμός του ως μια σταθερή και συνεχής ροή</a:t>
            </a:r>
            <a:r>
              <a:rPr lang="en-US" sz="1600" dirty="0" smtClean="0"/>
              <a:t> </a:t>
            </a:r>
          </a:p>
          <a:p>
            <a:r>
              <a:rPr lang="el-GR" sz="1600" dirty="0" smtClean="0"/>
              <a:t>Οι τεχνολογίες </a:t>
            </a:r>
            <a:r>
              <a:rPr lang="en-US" sz="1600" dirty="0" smtClean="0"/>
              <a:t>streaming </a:t>
            </a:r>
            <a:r>
              <a:rPr lang="el-GR" sz="1600" dirty="0" smtClean="0"/>
              <a:t>έχουν γίνει ιδιαίτερα σημαντικές με την ανάπτυξη του </a:t>
            </a:r>
            <a:r>
              <a:rPr lang="en-US" sz="1600" dirty="0" smtClean="0"/>
              <a:t>Internet </a:t>
            </a:r>
            <a:r>
              <a:rPr lang="el-GR" sz="1600" dirty="0" smtClean="0"/>
              <a:t>διότι πολλοί χρήστες δεν έχουν αρκετά γρήγορη πρόσβαση προκειμένου να «κατεβάζουν» μεγάλα αρχεία πολυμέσων</a:t>
            </a:r>
            <a:r>
              <a:rPr lang="en-US" sz="1600" dirty="0" smtClean="0"/>
              <a:t> </a:t>
            </a:r>
          </a:p>
          <a:p>
            <a:r>
              <a:rPr lang="el-GR" sz="1600" b="1" dirty="0" smtClean="0"/>
              <a:t>Με το </a:t>
            </a:r>
            <a:r>
              <a:rPr lang="en-US" sz="1600" b="1" dirty="0" smtClean="0"/>
              <a:t>streaming, </a:t>
            </a:r>
            <a:r>
              <a:rPr lang="el-GR" sz="1600" b="1" dirty="0" smtClean="0"/>
              <a:t>ο φυλλομετρητής του χρήστη μπορεί να ξεκινήσει την αναπαραγωγή του αρχείου πριν ολοκληρωθεί η μετάδοσή του</a:t>
            </a:r>
            <a:r>
              <a:rPr lang="en-US" sz="1600" dirty="0" smtClean="0"/>
              <a:t> </a:t>
            </a:r>
          </a:p>
          <a:p>
            <a:r>
              <a:rPr lang="el-GR" sz="1600" dirty="0" smtClean="0"/>
              <a:t>Προκειμένου να λειτουργεί το </a:t>
            </a:r>
            <a:r>
              <a:rPr lang="en-US" sz="1600" dirty="0" smtClean="0"/>
              <a:t>streaming </a:t>
            </a:r>
            <a:r>
              <a:rPr lang="el-GR" sz="1600" dirty="0" smtClean="0"/>
              <a:t>η πλευρά του πελάτη (χρήστη) θα πρέπει να μπορεί να συλλέγει τα δεδομένα και να τα στέλνει ως σταθερή ροή στην εφαρμογή που επεξεργάζεται τα δεδομένα και τα μετατρέπει σε ήχους και εικόνες</a:t>
            </a:r>
            <a:r>
              <a:rPr lang="en-US" sz="1600" dirty="0" smtClean="0"/>
              <a:t> </a:t>
            </a:r>
            <a:endParaRPr lang="el-GR" sz="1600" dirty="0" smtClean="0"/>
          </a:p>
        </p:txBody>
      </p:sp>
      <p:pic>
        <p:nvPicPr>
          <p:cNvPr id="9" name="Picture 7"/>
          <p:cNvPicPr>
            <a:picLocks noChangeAspect="1" noChangeArrowheads="1"/>
          </p:cNvPicPr>
          <p:nvPr/>
        </p:nvPicPr>
        <p:blipFill>
          <a:blip r:embed="rId2"/>
          <a:srcRect/>
          <a:stretch>
            <a:fillRect/>
          </a:stretch>
        </p:blipFill>
        <p:spPr bwMode="auto">
          <a:xfrm>
            <a:off x="5076056" y="1777380"/>
            <a:ext cx="3533775" cy="2851150"/>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60</a:t>
            </a:fld>
            <a:endParaRPr lang="el-GR" dirty="0"/>
          </a:p>
        </p:txBody>
      </p:sp>
    </p:spTree>
    <p:extLst>
      <p:ext uri="{BB962C8B-B14F-4D97-AF65-F5344CB8AC3E}">
        <p14:creationId xmlns:p14="http://schemas.microsoft.com/office/powerpoint/2010/main" val="33092450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4373" y="4661694"/>
            <a:ext cx="6767512" cy="992187"/>
          </a:xfrm>
          <a:prstGeom prst="rect">
            <a:avLst/>
          </a:prstGeom>
          <a:noFill/>
          <a:ln w="9525">
            <a:noFill/>
            <a:miter lim="800000"/>
            <a:headEnd/>
            <a:tailEnd/>
          </a:ln>
        </p:spPr>
      </p:pic>
      <p:sp>
        <p:nvSpPr>
          <p:cNvPr id="2" name="Τίτλος 1"/>
          <p:cNvSpPr>
            <a:spLocks noGrp="1"/>
          </p:cNvSpPr>
          <p:nvPr>
            <p:ph type="title"/>
          </p:nvPr>
        </p:nvSpPr>
        <p:spPr/>
        <p:txBody>
          <a:bodyPr>
            <a:normAutofit/>
          </a:bodyPr>
          <a:lstStyle/>
          <a:p>
            <a:r>
              <a:rPr lang="el-GR" dirty="0" err="1"/>
              <a:t>Δεκαεξαδικός</a:t>
            </a:r>
            <a:r>
              <a:rPr lang="el-GR" dirty="0"/>
              <a:t> Συμβολισμός </a:t>
            </a:r>
            <a:endParaRPr lang="el-GR" sz="4800" dirty="0"/>
          </a:p>
        </p:txBody>
      </p:sp>
      <p:sp>
        <p:nvSpPr>
          <p:cNvPr id="6" name="Rectangle 3"/>
          <p:cNvSpPr>
            <a:spLocks noGrp="1" noChangeArrowheads="1"/>
          </p:cNvSpPr>
          <p:nvPr>
            <p:ph sz="quarter" idx="1"/>
          </p:nvPr>
        </p:nvSpPr>
        <p:spPr>
          <a:xfrm>
            <a:off x="467544" y="1271588"/>
            <a:ext cx="6923088" cy="3674144"/>
          </a:xfrm>
        </p:spPr>
        <p:txBody>
          <a:bodyPr>
            <a:normAutofit/>
          </a:bodyPr>
          <a:lstStyle/>
          <a:p>
            <a:pPr>
              <a:lnSpc>
                <a:spcPct val="80000"/>
              </a:lnSpc>
            </a:pPr>
            <a:r>
              <a:rPr lang="el-GR" sz="1800" dirty="0" smtClean="0"/>
              <a:t>Η γραφή μακροσκελών σειρών από μηδενικά και άσσους είναι κουραστική για τους ανθρώπους και μπορεί να οδηγήσει σε λάθη</a:t>
            </a:r>
          </a:p>
          <a:p>
            <a:pPr>
              <a:lnSpc>
                <a:spcPct val="80000"/>
              </a:lnSpc>
            </a:pPr>
            <a:r>
              <a:rPr lang="el-GR" sz="1800" dirty="0" smtClean="0"/>
              <a:t>Ο </a:t>
            </a:r>
            <a:r>
              <a:rPr lang="el-GR" sz="1800" dirty="0" err="1" smtClean="0"/>
              <a:t>δεκαεξαδικός</a:t>
            </a:r>
            <a:r>
              <a:rPr lang="el-GR" sz="1800" dirty="0" smtClean="0"/>
              <a:t> συμβολισμός βασίζεται στον αριθμό 16 ενώ τα </a:t>
            </a:r>
            <a:r>
              <a:rPr lang="el-GR" sz="1800" dirty="0" err="1" smtClean="0"/>
              <a:t>δεκαεξαδικά</a:t>
            </a:r>
            <a:r>
              <a:rPr lang="el-GR" sz="1800" dirty="0" smtClean="0"/>
              <a:t> ψηφία είναι τα: </a:t>
            </a:r>
            <a:r>
              <a:rPr lang="en-US" sz="1800" b="1" dirty="0" smtClean="0"/>
              <a:t>0,1,2,3,4,5,6,7,8,9,A</a:t>
            </a:r>
            <a:r>
              <a:rPr lang="el-GR" sz="1800" b="1" dirty="0" smtClean="0"/>
              <a:t>,</a:t>
            </a:r>
            <a:r>
              <a:rPr lang="en-US" sz="1800" b="1" dirty="0" smtClean="0"/>
              <a:t>B</a:t>
            </a:r>
            <a:r>
              <a:rPr lang="el-GR" sz="1800" b="1" dirty="0" smtClean="0"/>
              <a:t>,</a:t>
            </a:r>
            <a:r>
              <a:rPr lang="en-US" sz="1800" b="1" dirty="0" smtClean="0"/>
              <a:t>C,D,E,F</a:t>
            </a:r>
            <a:endParaRPr lang="en-US" sz="1800" dirty="0" smtClean="0"/>
          </a:p>
          <a:p>
            <a:pPr>
              <a:lnSpc>
                <a:spcPct val="80000"/>
              </a:lnSpc>
            </a:pPr>
            <a:r>
              <a:rPr lang="el-GR" sz="1800" dirty="0" smtClean="0"/>
              <a:t>Κάθε </a:t>
            </a:r>
            <a:r>
              <a:rPr lang="el-GR" sz="1800" dirty="0" err="1" smtClean="0"/>
              <a:t>δεκαεξαδικό</a:t>
            </a:r>
            <a:r>
              <a:rPr lang="el-GR" sz="1800" dirty="0" smtClean="0"/>
              <a:t> ψηφίο μπορεί να αναπαραστήσει 4 </a:t>
            </a:r>
            <a:r>
              <a:rPr lang="en-US" sz="1800" dirty="0" smtClean="0"/>
              <a:t>bit </a:t>
            </a:r>
            <a:r>
              <a:rPr lang="el-GR" sz="1800" dirty="0" smtClean="0"/>
              <a:t>και 4</a:t>
            </a:r>
            <a:r>
              <a:rPr lang="en-US" sz="1800" dirty="0" smtClean="0"/>
              <a:t> bit </a:t>
            </a:r>
            <a:r>
              <a:rPr lang="el-GR" sz="1800" dirty="0" smtClean="0"/>
              <a:t> μπορούν να αναπαρασταθούν από ένα </a:t>
            </a:r>
            <a:r>
              <a:rPr lang="el-GR" sz="1800" dirty="0" err="1" smtClean="0"/>
              <a:t>δεκαεξαδικό</a:t>
            </a:r>
            <a:r>
              <a:rPr lang="el-GR" sz="1800" dirty="0" smtClean="0"/>
              <a:t> ψηφίο</a:t>
            </a:r>
            <a:endParaRPr lang="en-US" sz="1800" dirty="0" smtClean="0"/>
          </a:p>
          <a:p>
            <a:pPr>
              <a:lnSpc>
                <a:spcPct val="80000"/>
              </a:lnSpc>
            </a:pPr>
            <a:endParaRPr lang="el-GR" sz="1800" dirty="0" smtClean="0"/>
          </a:p>
          <a:p>
            <a:pPr>
              <a:lnSpc>
                <a:spcPct val="80000"/>
              </a:lnSpc>
            </a:pPr>
            <a:r>
              <a:rPr lang="el-GR" sz="1800" dirty="0" smtClean="0"/>
              <a:t>Μια δυαδική συμβολοσειρά προκειμένου να μετατραπεί στο </a:t>
            </a:r>
            <a:r>
              <a:rPr lang="el-GR" sz="1800" dirty="0" err="1" smtClean="0"/>
              <a:t>δεκαεξαδικό</a:t>
            </a:r>
            <a:r>
              <a:rPr lang="el-GR" sz="1800" dirty="0" smtClean="0"/>
              <a:t> σύστημα χωρίζεται σε ομάδες των 4 </a:t>
            </a:r>
            <a:r>
              <a:rPr lang="en-US" sz="1800" dirty="0" smtClean="0"/>
              <a:t>bits </a:t>
            </a:r>
            <a:r>
              <a:rPr lang="el-GR" sz="1800" dirty="0" smtClean="0"/>
              <a:t>και βρίσκεται η </a:t>
            </a:r>
            <a:r>
              <a:rPr lang="el-GR" sz="1800" dirty="0" err="1" smtClean="0"/>
              <a:t>δεκαεξαδική</a:t>
            </a:r>
            <a:r>
              <a:rPr lang="el-GR" sz="1800" dirty="0" smtClean="0"/>
              <a:t> τιμή της κάθε ομάδας. Κατά την αντίστροφη μετατροπή δηλαδή από </a:t>
            </a:r>
            <a:r>
              <a:rPr lang="el-GR" sz="1800" dirty="0" err="1" smtClean="0"/>
              <a:t>δεκαεξαδική</a:t>
            </a:r>
            <a:r>
              <a:rPr lang="el-GR" sz="1800" dirty="0" smtClean="0"/>
              <a:t> τιμή σε σχήμα </a:t>
            </a:r>
            <a:r>
              <a:rPr lang="en-US" sz="1800" dirty="0" smtClean="0"/>
              <a:t>bit </a:t>
            </a:r>
            <a:r>
              <a:rPr lang="el-GR" sz="1800" dirty="0" smtClean="0"/>
              <a:t>κάθε </a:t>
            </a:r>
            <a:r>
              <a:rPr lang="el-GR" sz="1800" dirty="0" err="1" smtClean="0"/>
              <a:t>δεκαεξαδικό</a:t>
            </a:r>
            <a:r>
              <a:rPr lang="el-GR" sz="1800" dirty="0" smtClean="0"/>
              <a:t> ψηφίο μετατρέπεται στο ισοδύναμο δυαδικό συνδυασμό</a:t>
            </a:r>
            <a:endParaRPr lang="en-US" sz="1800" dirty="0" smtClean="0"/>
          </a:p>
        </p:txBody>
      </p:sp>
      <p:sp>
        <p:nvSpPr>
          <p:cNvPr id="7" name="Rectangle 5"/>
          <p:cNvSpPr txBox="1">
            <a:spLocks noChangeArrowheads="1"/>
          </p:cNvSpPr>
          <p:nvPr/>
        </p:nvSpPr>
        <p:spPr>
          <a:xfrm>
            <a:off x="7608714" y="1129308"/>
            <a:ext cx="1152525" cy="4524573"/>
          </a:xfrm>
          <a:prstGeom prst="rect">
            <a:avLst/>
          </a:prstGeom>
          <a:solidFill>
            <a:srgbClr val="FF9900"/>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l-GR" sz="1800" b="1" dirty="0" smtClean="0"/>
              <a:t>0000</a:t>
            </a:r>
            <a:r>
              <a:rPr lang="el-GR" sz="1800" b="1" dirty="0" smtClean="0">
                <a:sym typeface="Wingdings" pitchFamily="2" charset="2"/>
              </a:rPr>
              <a:t>0</a:t>
            </a:r>
          </a:p>
          <a:p>
            <a:pPr>
              <a:lnSpc>
                <a:spcPct val="80000"/>
              </a:lnSpc>
              <a:buFont typeface="Wingdings" pitchFamily="2" charset="2"/>
              <a:buNone/>
            </a:pPr>
            <a:r>
              <a:rPr lang="el-GR" sz="1800" b="1" dirty="0" smtClean="0">
                <a:sym typeface="Wingdings" pitchFamily="2" charset="2"/>
              </a:rPr>
              <a:t>00011</a:t>
            </a:r>
          </a:p>
          <a:p>
            <a:pPr>
              <a:lnSpc>
                <a:spcPct val="80000"/>
              </a:lnSpc>
              <a:buFont typeface="Wingdings" pitchFamily="2" charset="2"/>
              <a:buNone/>
            </a:pPr>
            <a:r>
              <a:rPr lang="el-GR" sz="1800" b="1" dirty="0" smtClean="0">
                <a:sym typeface="Wingdings" pitchFamily="2" charset="2"/>
              </a:rPr>
              <a:t>00102</a:t>
            </a:r>
          </a:p>
          <a:p>
            <a:pPr>
              <a:lnSpc>
                <a:spcPct val="80000"/>
              </a:lnSpc>
              <a:buFont typeface="Wingdings" pitchFamily="2" charset="2"/>
              <a:buNone/>
            </a:pPr>
            <a:r>
              <a:rPr lang="el-GR" sz="1800" b="1" dirty="0" smtClean="0">
                <a:sym typeface="Wingdings" pitchFamily="2" charset="2"/>
              </a:rPr>
              <a:t>00113</a:t>
            </a:r>
          </a:p>
          <a:p>
            <a:pPr>
              <a:lnSpc>
                <a:spcPct val="80000"/>
              </a:lnSpc>
              <a:buFont typeface="Wingdings" pitchFamily="2" charset="2"/>
              <a:buNone/>
            </a:pPr>
            <a:r>
              <a:rPr lang="el-GR" sz="1800" b="1" dirty="0" smtClean="0">
                <a:sym typeface="Wingdings" pitchFamily="2" charset="2"/>
              </a:rPr>
              <a:t>01004</a:t>
            </a:r>
          </a:p>
          <a:p>
            <a:pPr>
              <a:lnSpc>
                <a:spcPct val="80000"/>
              </a:lnSpc>
              <a:buFont typeface="Wingdings" pitchFamily="2" charset="2"/>
              <a:buNone/>
            </a:pPr>
            <a:r>
              <a:rPr lang="el-GR" sz="1800" b="1" dirty="0" smtClean="0">
                <a:sym typeface="Wingdings" pitchFamily="2" charset="2"/>
              </a:rPr>
              <a:t>01015</a:t>
            </a:r>
          </a:p>
          <a:p>
            <a:pPr>
              <a:lnSpc>
                <a:spcPct val="80000"/>
              </a:lnSpc>
              <a:buFont typeface="Wingdings" pitchFamily="2" charset="2"/>
              <a:buNone/>
            </a:pPr>
            <a:r>
              <a:rPr lang="el-GR" sz="1800" b="1" dirty="0" smtClean="0">
                <a:sym typeface="Wingdings" pitchFamily="2" charset="2"/>
              </a:rPr>
              <a:t>01106</a:t>
            </a:r>
          </a:p>
          <a:p>
            <a:pPr>
              <a:lnSpc>
                <a:spcPct val="80000"/>
              </a:lnSpc>
              <a:buFont typeface="Wingdings" pitchFamily="2" charset="2"/>
              <a:buNone/>
            </a:pPr>
            <a:r>
              <a:rPr lang="el-GR" sz="1800" b="1" dirty="0" smtClean="0">
                <a:sym typeface="Wingdings" pitchFamily="2" charset="2"/>
              </a:rPr>
              <a:t>01117</a:t>
            </a:r>
          </a:p>
          <a:p>
            <a:pPr>
              <a:lnSpc>
                <a:spcPct val="80000"/>
              </a:lnSpc>
              <a:buFont typeface="Wingdings" pitchFamily="2" charset="2"/>
              <a:buNone/>
            </a:pPr>
            <a:r>
              <a:rPr lang="el-GR" sz="1800" b="1" dirty="0" smtClean="0">
                <a:sym typeface="Wingdings" pitchFamily="2" charset="2"/>
              </a:rPr>
              <a:t>10008</a:t>
            </a:r>
          </a:p>
          <a:p>
            <a:pPr>
              <a:lnSpc>
                <a:spcPct val="80000"/>
              </a:lnSpc>
              <a:buFont typeface="Wingdings" pitchFamily="2" charset="2"/>
              <a:buNone/>
            </a:pPr>
            <a:r>
              <a:rPr lang="el-GR" sz="1800" b="1" dirty="0" smtClean="0">
                <a:sym typeface="Wingdings" pitchFamily="2" charset="2"/>
              </a:rPr>
              <a:t>10019</a:t>
            </a:r>
          </a:p>
          <a:p>
            <a:pPr>
              <a:lnSpc>
                <a:spcPct val="80000"/>
              </a:lnSpc>
              <a:buFont typeface="Wingdings" pitchFamily="2" charset="2"/>
              <a:buNone/>
            </a:pPr>
            <a:r>
              <a:rPr lang="el-GR" sz="1800" b="1" dirty="0" smtClean="0">
                <a:sym typeface="Wingdings" pitchFamily="2" charset="2"/>
              </a:rPr>
              <a:t>1010Α</a:t>
            </a:r>
          </a:p>
          <a:p>
            <a:pPr>
              <a:lnSpc>
                <a:spcPct val="80000"/>
              </a:lnSpc>
              <a:buFont typeface="Wingdings" pitchFamily="2" charset="2"/>
              <a:buNone/>
            </a:pPr>
            <a:r>
              <a:rPr lang="el-GR" sz="1800" b="1" dirty="0" smtClean="0">
                <a:sym typeface="Wingdings" pitchFamily="2" charset="2"/>
              </a:rPr>
              <a:t>1011Β</a:t>
            </a:r>
          </a:p>
          <a:p>
            <a:pPr>
              <a:lnSpc>
                <a:spcPct val="80000"/>
              </a:lnSpc>
              <a:buFont typeface="Wingdings" pitchFamily="2" charset="2"/>
              <a:buNone/>
            </a:pPr>
            <a:r>
              <a:rPr lang="el-GR" sz="1800" b="1" dirty="0" smtClean="0">
                <a:sym typeface="Wingdings" pitchFamily="2" charset="2"/>
              </a:rPr>
              <a:t>1100</a:t>
            </a:r>
            <a:r>
              <a:rPr lang="en-US" sz="1800" b="1" dirty="0" smtClean="0">
                <a:sym typeface="Wingdings" pitchFamily="2" charset="2"/>
              </a:rPr>
              <a:t>C</a:t>
            </a:r>
            <a:endParaRPr lang="el-GR" sz="1800" b="1" dirty="0" smtClean="0">
              <a:sym typeface="Wingdings" pitchFamily="2" charset="2"/>
            </a:endParaRPr>
          </a:p>
          <a:p>
            <a:pPr>
              <a:lnSpc>
                <a:spcPct val="80000"/>
              </a:lnSpc>
              <a:buFont typeface="Wingdings" pitchFamily="2" charset="2"/>
              <a:buNone/>
            </a:pPr>
            <a:r>
              <a:rPr lang="el-GR" sz="1800" b="1" dirty="0" smtClean="0">
                <a:sym typeface="Wingdings" pitchFamily="2" charset="2"/>
              </a:rPr>
              <a:t>1101</a:t>
            </a:r>
            <a:r>
              <a:rPr lang="en-US" sz="1800" b="1" dirty="0" smtClean="0">
                <a:sym typeface="Wingdings" pitchFamily="2" charset="2"/>
              </a:rPr>
              <a:t>D</a:t>
            </a:r>
          </a:p>
          <a:p>
            <a:pPr>
              <a:lnSpc>
                <a:spcPct val="80000"/>
              </a:lnSpc>
              <a:buFont typeface="Wingdings" pitchFamily="2" charset="2"/>
              <a:buNone/>
            </a:pPr>
            <a:r>
              <a:rPr lang="en-US" sz="1800" b="1" dirty="0" smtClean="0">
                <a:sym typeface="Wingdings" pitchFamily="2" charset="2"/>
              </a:rPr>
              <a:t>1110E</a:t>
            </a:r>
          </a:p>
          <a:p>
            <a:pPr>
              <a:lnSpc>
                <a:spcPct val="80000"/>
              </a:lnSpc>
              <a:buFont typeface="Wingdings" pitchFamily="2" charset="2"/>
              <a:buNone/>
            </a:pPr>
            <a:r>
              <a:rPr lang="en-US" sz="1800" b="1" dirty="0" smtClean="0">
                <a:sym typeface="Wingdings" pitchFamily="2" charset="2"/>
              </a:rPr>
              <a:t>1111F</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61</a:t>
            </a:fld>
            <a:endParaRPr lang="el-GR" dirty="0"/>
          </a:p>
        </p:txBody>
      </p:sp>
    </p:spTree>
    <p:extLst>
      <p:ext uri="{BB962C8B-B14F-4D97-AF65-F5344CB8AC3E}">
        <p14:creationId xmlns:p14="http://schemas.microsoft.com/office/powerpoint/2010/main" val="16278620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213" y="4509120"/>
            <a:ext cx="7056437" cy="1028700"/>
          </a:xfrm>
          <a:prstGeom prst="rect">
            <a:avLst/>
          </a:prstGeom>
          <a:noFill/>
          <a:ln w="9525">
            <a:noFill/>
            <a:miter lim="800000"/>
            <a:headEnd/>
            <a:tailEnd/>
          </a:ln>
        </p:spPr>
      </p:pic>
      <p:sp>
        <p:nvSpPr>
          <p:cNvPr id="2" name="Τίτλος 1"/>
          <p:cNvSpPr>
            <a:spLocks noGrp="1"/>
          </p:cNvSpPr>
          <p:nvPr>
            <p:ph type="title"/>
          </p:nvPr>
        </p:nvSpPr>
        <p:spPr/>
        <p:txBody>
          <a:bodyPr>
            <a:normAutofit/>
          </a:bodyPr>
          <a:lstStyle/>
          <a:p>
            <a:r>
              <a:rPr lang="el-GR" dirty="0" err="1"/>
              <a:t>Οκταδικός</a:t>
            </a:r>
            <a:r>
              <a:rPr lang="el-GR" dirty="0"/>
              <a:t> Συμβολισμός</a:t>
            </a:r>
            <a:endParaRPr lang="el-GR" sz="4800" dirty="0"/>
          </a:p>
        </p:txBody>
      </p:sp>
      <p:sp>
        <p:nvSpPr>
          <p:cNvPr id="8" name="Rectangle 3"/>
          <p:cNvSpPr>
            <a:spLocks noGrp="1" noChangeArrowheads="1"/>
          </p:cNvSpPr>
          <p:nvPr>
            <p:ph sz="quarter" idx="1"/>
          </p:nvPr>
        </p:nvSpPr>
        <p:spPr>
          <a:xfrm>
            <a:off x="467544" y="1268760"/>
            <a:ext cx="6564313" cy="3886200"/>
          </a:xfrm>
        </p:spPr>
        <p:txBody>
          <a:bodyPr/>
          <a:lstStyle/>
          <a:p>
            <a:pPr>
              <a:lnSpc>
                <a:spcPct val="80000"/>
              </a:lnSpc>
            </a:pPr>
            <a:r>
              <a:rPr lang="el-GR" sz="1800" dirty="0" smtClean="0"/>
              <a:t>Ο </a:t>
            </a:r>
            <a:r>
              <a:rPr lang="el-GR" sz="1800" dirty="0" err="1" smtClean="0"/>
              <a:t>δεκαεξαδικός</a:t>
            </a:r>
            <a:r>
              <a:rPr lang="el-GR" sz="1800" dirty="0" smtClean="0"/>
              <a:t> συμβολισμός βασίζεται στον αριθμό 8 ενώ τα </a:t>
            </a:r>
            <a:r>
              <a:rPr lang="el-GR" sz="1800" dirty="0" err="1" smtClean="0"/>
              <a:t>οκταδικά</a:t>
            </a:r>
            <a:r>
              <a:rPr lang="el-GR" sz="1800" dirty="0" smtClean="0"/>
              <a:t> ψηφία είναι τα: 0,1,2,3,4,5,6,7</a:t>
            </a:r>
            <a:endParaRPr lang="en-US" sz="1800" dirty="0" smtClean="0"/>
          </a:p>
          <a:p>
            <a:pPr>
              <a:lnSpc>
                <a:spcPct val="80000"/>
              </a:lnSpc>
            </a:pPr>
            <a:endParaRPr lang="en-US" sz="1800" dirty="0" smtClean="0"/>
          </a:p>
          <a:p>
            <a:pPr>
              <a:lnSpc>
                <a:spcPct val="80000"/>
              </a:lnSpc>
            </a:pPr>
            <a:r>
              <a:rPr lang="el-GR" sz="1800" dirty="0" smtClean="0"/>
              <a:t>Κάθε </a:t>
            </a:r>
            <a:r>
              <a:rPr lang="el-GR" sz="1800" dirty="0" err="1" smtClean="0"/>
              <a:t>οκταδικό</a:t>
            </a:r>
            <a:r>
              <a:rPr lang="el-GR" sz="1800" dirty="0" smtClean="0"/>
              <a:t> ψηφίο μπορεί να αναπαραστήσει 3 </a:t>
            </a:r>
            <a:r>
              <a:rPr lang="en-US" sz="1800" dirty="0" smtClean="0"/>
              <a:t>bit </a:t>
            </a:r>
            <a:r>
              <a:rPr lang="el-GR" sz="1800" dirty="0" smtClean="0"/>
              <a:t>και 3</a:t>
            </a:r>
            <a:r>
              <a:rPr lang="en-US" sz="1800" dirty="0" smtClean="0"/>
              <a:t> bit </a:t>
            </a:r>
            <a:r>
              <a:rPr lang="el-GR" sz="1800" dirty="0" smtClean="0"/>
              <a:t> μπορούν να αναπαρασταθούν από ένα </a:t>
            </a:r>
            <a:r>
              <a:rPr lang="el-GR" sz="1800" dirty="0" err="1" smtClean="0"/>
              <a:t>οκταδικό</a:t>
            </a:r>
            <a:r>
              <a:rPr lang="el-GR" sz="1800" dirty="0" smtClean="0"/>
              <a:t> ψηφίο</a:t>
            </a:r>
          </a:p>
          <a:p>
            <a:pPr>
              <a:lnSpc>
                <a:spcPct val="80000"/>
              </a:lnSpc>
            </a:pPr>
            <a:endParaRPr lang="en-US" sz="1800" dirty="0" smtClean="0"/>
          </a:p>
          <a:p>
            <a:pPr>
              <a:lnSpc>
                <a:spcPct val="80000"/>
              </a:lnSpc>
            </a:pPr>
            <a:r>
              <a:rPr lang="el-GR" sz="1800" dirty="0" smtClean="0"/>
              <a:t>Μια δυαδική συμβολοσειρά προκειμένου να μετατραπεί στο </a:t>
            </a:r>
            <a:r>
              <a:rPr lang="el-GR" sz="1800" dirty="0" err="1" smtClean="0"/>
              <a:t>οκταδικό</a:t>
            </a:r>
            <a:r>
              <a:rPr lang="el-GR" sz="1800" dirty="0" smtClean="0"/>
              <a:t> σύστημα χωρίζεται σε ομάδες των 3 </a:t>
            </a:r>
            <a:r>
              <a:rPr lang="en-US" sz="1800" dirty="0" smtClean="0"/>
              <a:t>bits </a:t>
            </a:r>
            <a:r>
              <a:rPr lang="el-GR" sz="1800" dirty="0" smtClean="0"/>
              <a:t>και βρίσκεται η </a:t>
            </a:r>
            <a:r>
              <a:rPr lang="el-GR" sz="1800" dirty="0" err="1" smtClean="0"/>
              <a:t>οκταδική</a:t>
            </a:r>
            <a:r>
              <a:rPr lang="el-GR" sz="1800" dirty="0" smtClean="0"/>
              <a:t> τιμή της κάθε ομάδας. Κατά την αντίστροφη μετατροπή δηλαδή από </a:t>
            </a:r>
            <a:r>
              <a:rPr lang="el-GR" sz="1800" dirty="0" err="1" smtClean="0"/>
              <a:t>οκταδική</a:t>
            </a:r>
            <a:r>
              <a:rPr lang="el-GR" sz="1800" dirty="0" smtClean="0"/>
              <a:t> τιμή σε δυαδική κάθε </a:t>
            </a:r>
            <a:r>
              <a:rPr lang="el-GR" sz="1800" dirty="0" err="1" smtClean="0"/>
              <a:t>οκταδικό</a:t>
            </a:r>
            <a:r>
              <a:rPr lang="el-GR" sz="1800" dirty="0" smtClean="0"/>
              <a:t> ψηφίο μετατρέπεται στο ισοδύναμο δυαδικό συνδυασμό</a:t>
            </a:r>
            <a:endParaRPr lang="en-US" sz="1800" dirty="0" smtClean="0"/>
          </a:p>
          <a:p>
            <a:pPr>
              <a:lnSpc>
                <a:spcPct val="80000"/>
              </a:lnSpc>
            </a:pPr>
            <a:endParaRPr lang="en-US" sz="1800" dirty="0" smtClean="0"/>
          </a:p>
          <a:p>
            <a:pPr>
              <a:lnSpc>
                <a:spcPct val="80000"/>
              </a:lnSpc>
            </a:pPr>
            <a:endParaRPr lang="en-US" sz="1800" dirty="0" smtClean="0"/>
          </a:p>
        </p:txBody>
      </p:sp>
      <p:sp>
        <p:nvSpPr>
          <p:cNvPr id="9" name="Rectangle 4"/>
          <p:cNvSpPr txBox="1">
            <a:spLocks noChangeArrowheads="1"/>
          </p:cNvSpPr>
          <p:nvPr/>
        </p:nvSpPr>
        <p:spPr>
          <a:xfrm>
            <a:off x="7740650" y="1989138"/>
            <a:ext cx="936625" cy="2312987"/>
          </a:xfrm>
          <a:prstGeom prst="rect">
            <a:avLst/>
          </a:prstGeom>
          <a:solidFill>
            <a:srgbClr val="FF9900"/>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l-GR" sz="1800" b="1" smtClean="0"/>
              <a:t>000</a:t>
            </a:r>
            <a:r>
              <a:rPr lang="el-GR" sz="1800" b="1" smtClean="0">
                <a:sym typeface="Wingdings" pitchFamily="2" charset="2"/>
              </a:rPr>
              <a:t>0</a:t>
            </a:r>
          </a:p>
          <a:p>
            <a:pPr>
              <a:lnSpc>
                <a:spcPct val="80000"/>
              </a:lnSpc>
              <a:buFont typeface="Wingdings" pitchFamily="2" charset="2"/>
              <a:buNone/>
            </a:pPr>
            <a:r>
              <a:rPr lang="el-GR" sz="1800" b="1" smtClean="0">
                <a:sym typeface="Wingdings" pitchFamily="2" charset="2"/>
              </a:rPr>
              <a:t>0011</a:t>
            </a:r>
          </a:p>
          <a:p>
            <a:pPr>
              <a:lnSpc>
                <a:spcPct val="80000"/>
              </a:lnSpc>
              <a:buFont typeface="Wingdings" pitchFamily="2" charset="2"/>
              <a:buNone/>
            </a:pPr>
            <a:r>
              <a:rPr lang="el-GR" sz="1800" b="1" smtClean="0">
                <a:sym typeface="Wingdings" pitchFamily="2" charset="2"/>
              </a:rPr>
              <a:t>0102</a:t>
            </a:r>
          </a:p>
          <a:p>
            <a:pPr>
              <a:lnSpc>
                <a:spcPct val="80000"/>
              </a:lnSpc>
              <a:buFont typeface="Wingdings" pitchFamily="2" charset="2"/>
              <a:buNone/>
            </a:pPr>
            <a:r>
              <a:rPr lang="el-GR" sz="1800" b="1" smtClean="0">
                <a:sym typeface="Wingdings" pitchFamily="2" charset="2"/>
              </a:rPr>
              <a:t>0113</a:t>
            </a:r>
          </a:p>
          <a:p>
            <a:pPr>
              <a:lnSpc>
                <a:spcPct val="80000"/>
              </a:lnSpc>
              <a:buFont typeface="Wingdings" pitchFamily="2" charset="2"/>
              <a:buNone/>
            </a:pPr>
            <a:r>
              <a:rPr lang="el-GR" sz="1800" b="1" smtClean="0">
                <a:sym typeface="Wingdings" pitchFamily="2" charset="2"/>
              </a:rPr>
              <a:t>1004</a:t>
            </a:r>
          </a:p>
          <a:p>
            <a:pPr>
              <a:lnSpc>
                <a:spcPct val="80000"/>
              </a:lnSpc>
              <a:buFont typeface="Wingdings" pitchFamily="2" charset="2"/>
              <a:buNone/>
            </a:pPr>
            <a:r>
              <a:rPr lang="el-GR" sz="1800" b="1" smtClean="0">
                <a:sym typeface="Wingdings" pitchFamily="2" charset="2"/>
              </a:rPr>
              <a:t>1015</a:t>
            </a:r>
          </a:p>
          <a:p>
            <a:pPr>
              <a:lnSpc>
                <a:spcPct val="80000"/>
              </a:lnSpc>
              <a:buFont typeface="Wingdings" pitchFamily="2" charset="2"/>
              <a:buNone/>
            </a:pPr>
            <a:r>
              <a:rPr lang="el-GR" sz="1800" b="1" smtClean="0">
                <a:sym typeface="Wingdings" pitchFamily="2" charset="2"/>
              </a:rPr>
              <a:t>1106</a:t>
            </a:r>
          </a:p>
          <a:p>
            <a:pPr>
              <a:lnSpc>
                <a:spcPct val="80000"/>
              </a:lnSpc>
              <a:buFont typeface="Wingdings" pitchFamily="2" charset="2"/>
              <a:buNone/>
            </a:pPr>
            <a:r>
              <a:rPr lang="el-GR" sz="1800" b="1" smtClean="0">
                <a:sym typeface="Wingdings" pitchFamily="2" charset="2"/>
              </a:rPr>
              <a:t>1117</a:t>
            </a:r>
          </a:p>
          <a:p>
            <a:pPr>
              <a:lnSpc>
                <a:spcPct val="80000"/>
              </a:lnSpc>
            </a:pPr>
            <a:endParaRPr lang="en-US" sz="1800" smtClean="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62</a:t>
            </a:fld>
            <a:endParaRPr lang="el-GR" dirty="0"/>
          </a:p>
        </p:txBody>
      </p:sp>
    </p:spTree>
    <p:extLst>
      <p:ext uri="{BB962C8B-B14F-4D97-AF65-F5344CB8AC3E}">
        <p14:creationId xmlns:p14="http://schemas.microsoft.com/office/powerpoint/2010/main" val="12481480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B., </a:t>
            </a:r>
            <a:r>
              <a:rPr lang="el-GR" sz="1600" dirty="0" err="1">
                <a:solidFill>
                  <a:srgbClr val="000000"/>
                </a:solidFill>
                <a:ea typeface="Arial Unicode MS"/>
                <a:cs typeface="Times New Roman" pitchFamily="18" charset="0"/>
              </a:rPr>
              <a:t>Mosharaf</a:t>
            </a:r>
            <a:r>
              <a:rPr lang="el-GR" sz="1600" dirty="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Καρολίδης </a:t>
            </a:r>
            <a:r>
              <a:rPr lang="el-GR" sz="1600" dirty="0">
                <a:solidFill>
                  <a:srgbClr val="000000"/>
                </a:solidFill>
                <a:ea typeface="Arial Unicode MS"/>
                <a:cs typeface="Times New Roman" pitchFamily="18" charset="0"/>
              </a:rPr>
              <a:t>Δ., Ξαρχάκος Κ.. Εισαγωγή στην πληροφορική και στο διαδίκτυο. Εκδόσεις Άβακας (2008</a:t>
            </a:r>
            <a:r>
              <a:rPr lang="el-GR" sz="16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Σφακιανάκης </a:t>
            </a:r>
            <a:r>
              <a:rPr lang="el-GR" sz="1600" dirty="0">
                <a:solidFill>
                  <a:srgbClr val="000000"/>
                </a:solidFill>
                <a:ea typeface="Arial Unicode MS"/>
                <a:cs typeface="Times New Roman" pitchFamily="18" charset="0"/>
              </a:rPr>
              <a:t>Μ. Εισαγωγή στην πληροφορική σκέψη. Εκδόσεις Κλειδάριθμος (2003).</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Τσιτμηδέλης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Σ., </a:t>
            </a:r>
            <a:r>
              <a:rPr lang="el-GR" sz="1600" dirty="0" err="1">
                <a:solidFill>
                  <a:srgbClr val="000000"/>
                </a:solidFill>
                <a:ea typeface="Arial Unicode MS"/>
                <a:cs typeface="Times New Roman" pitchFamily="18" charset="0"/>
              </a:rPr>
              <a:t>Τικτοπούλου</a:t>
            </a:r>
            <a:r>
              <a:rPr lang="el-GR" sz="1600" dirty="0">
                <a:solidFill>
                  <a:srgbClr val="000000"/>
                </a:solidFill>
                <a:ea typeface="Arial Unicode MS"/>
                <a:cs typeface="Times New Roman" pitchFamily="18" charset="0"/>
              </a:rPr>
              <a:t> Ε. Εισαγωγή στην πληροφορική. Πανεπιστημιακές εκδόσεις Αράκυνθος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Γιαγλής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Γ. Εισαγωγή στην πληροφορική. </a:t>
            </a:r>
            <a:r>
              <a:rPr lang="el-GR" sz="1600" dirty="0" err="1">
                <a:solidFill>
                  <a:srgbClr val="000000"/>
                </a:solidFill>
                <a:ea typeface="Arial Unicode MS"/>
                <a:cs typeface="Times New Roman" pitchFamily="18" charset="0"/>
              </a:rPr>
              <a:t>Γκιούρδας</a:t>
            </a:r>
            <a:r>
              <a:rPr lang="el-GR" sz="1600" dirty="0">
                <a:solidFill>
                  <a:srgbClr val="000000"/>
                </a:solidFill>
                <a:ea typeface="Arial Unicode MS"/>
                <a:cs typeface="Times New Roman" pitchFamily="18" charset="0"/>
              </a:rPr>
              <a:t> εκδοτική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Αβούρης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Ν., </a:t>
            </a:r>
            <a:r>
              <a:rPr lang="el-GR" sz="1600" dirty="0" err="1">
                <a:solidFill>
                  <a:srgbClr val="000000"/>
                </a:solidFill>
                <a:ea typeface="Arial Unicode MS"/>
                <a:cs typeface="Times New Roman" pitchFamily="18" charset="0"/>
              </a:rPr>
              <a:t>Κουφοπαύλου</a:t>
            </a:r>
            <a:r>
              <a:rPr lang="el-GR" sz="1600" dirty="0">
                <a:solidFill>
                  <a:srgbClr val="000000"/>
                </a:solidFill>
                <a:ea typeface="Arial Unicode MS"/>
                <a:cs typeface="Times New Roman" pitchFamily="18" charset="0"/>
              </a:rPr>
              <a:t> Ο., </a:t>
            </a:r>
            <a:r>
              <a:rPr lang="el-GR" sz="1600" dirty="0" err="1">
                <a:solidFill>
                  <a:srgbClr val="000000"/>
                </a:solidFill>
                <a:ea typeface="Arial Unicode MS"/>
                <a:cs typeface="Times New Roman" pitchFamily="18" charset="0"/>
              </a:rPr>
              <a:t>Σερπάνος</a:t>
            </a:r>
            <a:r>
              <a:rPr lang="el-GR" sz="1600" dirty="0">
                <a:solidFill>
                  <a:srgbClr val="000000"/>
                </a:solidFill>
                <a:ea typeface="Arial Unicode MS"/>
                <a:cs typeface="Times New Roman" pitchFamily="18" charset="0"/>
              </a:rPr>
              <a:t> Δ. Εισαγωγή στους υπολογιστές. Εκδόσεις </a:t>
            </a:r>
            <a:r>
              <a:rPr lang="el-GR" sz="1600" dirty="0" err="1">
                <a:solidFill>
                  <a:srgbClr val="000000"/>
                </a:solidFill>
                <a:ea typeface="Arial Unicode MS"/>
                <a:cs typeface="Times New Roman" pitchFamily="18" charset="0"/>
              </a:rPr>
              <a:t>typorama</a:t>
            </a:r>
            <a:r>
              <a:rPr lang="el-GR" sz="1600" dirty="0">
                <a:solidFill>
                  <a:srgbClr val="000000"/>
                </a:solidFill>
                <a:ea typeface="Arial Unicode MS"/>
                <a:cs typeface="Times New Roman" pitchFamily="18" charset="0"/>
              </a:rPr>
              <a:t> (2004).</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Ceruzzi</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P.E. Ιστορία της υπολογιστικής τεχνολογίας. Από τον ENIAC μέχρι το διαδίκτυο. Εκδόσεις Κάτοπτρο (2006). </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63</a:t>
            </a:fld>
            <a:endParaRPr lang="el-GR" dirty="0"/>
          </a:p>
        </p:txBody>
      </p:sp>
    </p:spTree>
    <p:extLst>
      <p:ext uri="{BB962C8B-B14F-4D97-AF65-F5344CB8AC3E}">
        <p14:creationId xmlns:p14="http://schemas.microsoft.com/office/powerpoint/2010/main" val="34240714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64</a:t>
            </a:fld>
            <a:endParaRPr lang="el-GR" altLang="el-GR" dirty="0" smtClean="0">
              <a:solidFill>
                <a:schemeClr val="bg1"/>
              </a:solidFill>
            </a:endParaRPr>
          </a:p>
        </p:txBody>
      </p:sp>
      <p:sp>
        <p:nvSpPr>
          <p:cNvPr id="14" name="Τίτλος 1"/>
          <p:cNvSpPr>
            <a:spLocks noGrp="1"/>
          </p:cNvSpPr>
          <p:nvPr>
            <p:ph type="title"/>
          </p:nvPr>
        </p:nvSpPr>
        <p:spPr>
          <a:xfrm>
            <a:off x="0" y="216411"/>
            <a:ext cx="9143999" cy="1007390"/>
          </a:xfrm>
        </p:spPr>
        <p:txBody>
          <a:bodyPr/>
          <a:lstStyle/>
          <a:p>
            <a:r>
              <a:rPr lang="el-GR" dirty="0"/>
              <a:t>Σημείωμα </a:t>
            </a:r>
            <a:r>
              <a:rPr lang="el-GR" dirty="0" smtClean="0"/>
              <a:t>Αναφοράς</a:t>
            </a:r>
            <a:endParaRPr lang="el-GR" dirty="0"/>
          </a:p>
        </p:txBody>
      </p:sp>
      <p:sp>
        <p:nvSpPr>
          <p:cNvPr id="6" name="Rectangle 1"/>
          <p:cNvSpPr/>
          <p:nvPr/>
        </p:nvSpPr>
        <p:spPr>
          <a:xfrm>
            <a:off x="348176" y="2259034"/>
            <a:ext cx="7938137" cy="1569658"/>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Τόκη, Ευγενία. (2015). Πληροφορική Υγείας. ΤΕΙ Ηπείρου. </a:t>
            </a:r>
            <a:r>
              <a:rPr lang="el-GR" sz="2400" dirty="0">
                <a:solidFill>
                  <a:schemeClr val="bg1">
                    <a:lumMod val="50000"/>
                  </a:schemeClr>
                </a:solidFill>
              </a:rPr>
              <a:t>Διαθέσιμο από τη δικτυακή διεύθυνση:</a:t>
            </a:r>
          </a:p>
          <a:p>
            <a:pPr algn="just"/>
            <a:r>
              <a:rPr lang="en-US" sz="2400" dirty="0">
                <a:solidFill>
                  <a:schemeClr val="bg1">
                    <a:lumMod val="50000"/>
                  </a:schemeClr>
                </a:solidFill>
                <a:hlinkClick r:id="rId3"/>
              </a:rPr>
              <a:t>http://</a:t>
            </a:r>
            <a:r>
              <a:rPr lang="en-US" sz="2400" dirty="0" smtClean="0">
                <a:solidFill>
                  <a:schemeClr val="bg1">
                    <a:lumMod val="50000"/>
                  </a:schemeClr>
                </a:solidFill>
                <a:hlinkClick r:id="rId3"/>
              </a:rPr>
              <a:t>eclass.teiep.gr/courses/LOGO126</a:t>
            </a:r>
            <a:endParaRPr lang="en-US" sz="2400" dirty="0">
              <a:solidFill>
                <a:schemeClr val="bg1">
                  <a:lumMod val="50000"/>
                </a:schemeClr>
              </a:solidFill>
            </a:endParaRPr>
          </a:p>
          <a:p>
            <a:pPr algn="just"/>
            <a:endParaRPr lang="en-US" sz="2400" dirty="0" smtClean="0">
              <a:solidFill>
                <a:schemeClr val="bg1">
                  <a:lumMod val="50000"/>
                </a:schemeClr>
              </a:solidFill>
            </a:endParaRPr>
          </a:p>
        </p:txBody>
      </p:sp>
    </p:spTree>
    <p:extLst>
      <p:ext uri="{BB962C8B-B14F-4D97-AF65-F5344CB8AC3E}">
        <p14:creationId xmlns:p14="http://schemas.microsoft.com/office/powerpoint/2010/main" val="6158723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0" y="208194"/>
            <a:ext cx="9143999"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65</a:t>
            </a:fld>
            <a:endParaRPr lang="el-GR" dirty="0"/>
          </a:p>
        </p:txBody>
      </p:sp>
    </p:spTree>
    <p:extLst>
      <p:ext uri="{BB962C8B-B14F-4D97-AF65-F5344CB8AC3E}">
        <p14:creationId xmlns:p14="http://schemas.microsoft.com/office/powerpoint/2010/main" val="8590651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66</a:t>
            </a:fld>
            <a:endParaRPr lang="el-GR" dirty="0"/>
          </a:p>
        </p:txBody>
      </p:sp>
    </p:spTree>
    <p:extLst>
      <p:ext uri="{BB962C8B-B14F-4D97-AF65-F5344CB8AC3E}">
        <p14:creationId xmlns:p14="http://schemas.microsoft.com/office/powerpoint/2010/main" val="35611657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a:defRPr/>
            </a:pPr>
            <a:r>
              <a:rPr lang="el-GR" dirty="0"/>
              <a:t>Εισαγωγή στην επιστήμη των υπολογιστών (Μέρος Α)</a:t>
            </a:r>
          </a:p>
        </p:txBody>
      </p:sp>
      <p:pic>
        <p:nvPicPr>
          <p:cNvPr id="9" name="7 - Εικόνα" descr="Λογότυπο για Άδειες χρήσης Creative Common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4269426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descr="Computer_hardware_poster_ful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767812" y="1018665"/>
            <a:ext cx="3302116" cy="4680000"/>
          </a:xfrm>
          <a:prstGeom prst="rect">
            <a:avLst/>
          </a:prstGeom>
        </p:spPr>
      </p:pic>
      <p:sp>
        <p:nvSpPr>
          <p:cNvPr id="4" name="Τίτλος 3"/>
          <p:cNvSpPr>
            <a:spLocks noGrp="1"/>
          </p:cNvSpPr>
          <p:nvPr>
            <p:ph type="title"/>
          </p:nvPr>
        </p:nvSpPr>
        <p:spPr/>
        <p:txBody>
          <a:bodyPr>
            <a:normAutofit/>
          </a:bodyPr>
          <a:lstStyle/>
          <a:p>
            <a:r>
              <a:rPr lang="el-GR" dirty="0"/>
              <a:t>Υλικό Υπολογιστή (</a:t>
            </a:r>
            <a:r>
              <a:rPr lang="en-US" dirty="0"/>
              <a:t>Hardware)</a:t>
            </a:r>
            <a:endParaRPr lang="el-GR" dirty="0"/>
          </a:p>
        </p:txBody>
      </p:sp>
      <p:sp>
        <p:nvSpPr>
          <p:cNvPr id="5" name="Θέση περιεχομένου 4"/>
          <p:cNvSpPr>
            <a:spLocks noGrp="1"/>
          </p:cNvSpPr>
          <p:nvPr>
            <p:ph idx="1"/>
          </p:nvPr>
        </p:nvSpPr>
        <p:spPr>
          <a:xfrm>
            <a:off x="457200" y="1333500"/>
            <a:ext cx="5338936" cy="3771636"/>
          </a:xfrm>
        </p:spPr>
        <p:txBody>
          <a:bodyPr>
            <a:noAutofit/>
          </a:bodyPr>
          <a:lstStyle/>
          <a:p>
            <a:pPr>
              <a:spcBef>
                <a:spcPts val="200"/>
              </a:spcBef>
            </a:pPr>
            <a:r>
              <a:rPr lang="el-GR" sz="2200" dirty="0"/>
              <a:t>Υλικό είναι τα συστατικά του υπολογιστή που έχουν φυσική υπόσταση. Για παράδειγμα:</a:t>
            </a:r>
          </a:p>
          <a:p>
            <a:pPr lvl="1">
              <a:spcBef>
                <a:spcPts val="200"/>
              </a:spcBef>
            </a:pPr>
            <a:r>
              <a:rPr lang="el-GR" sz="2200" dirty="0"/>
              <a:t>Κεντρική μονάδα επεξεργασίας (CPU)</a:t>
            </a:r>
          </a:p>
          <a:p>
            <a:pPr lvl="1">
              <a:spcBef>
                <a:spcPts val="200"/>
              </a:spcBef>
            </a:pPr>
            <a:r>
              <a:rPr lang="el-GR" sz="2200" dirty="0"/>
              <a:t>Κύρια μνήμη (</a:t>
            </a:r>
            <a:r>
              <a:rPr lang="el-GR" sz="2200" dirty="0" err="1"/>
              <a:t>Main</a:t>
            </a:r>
            <a:r>
              <a:rPr lang="el-GR" sz="2200" dirty="0"/>
              <a:t> memory)</a:t>
            </a:r>
          </a:p>
          <a:p>
            <a:pPr lvl="1">
              <a:spcBef>
                <a:spcPts val="200"/>
              </a:spcBef>
            </a:pPr>
            <a:r>
              <a:rPr lang="el-GR" sz="2200" dirty="0"/>
              <a:t>Συσκευές εισόδου – εξόδου (</a:t>
            </a:r>
            <a:r>
              <a:rPr lang="el-GR" sz="2200" dirty="0" err="1"/>
              <a:t>Input</a:t>
            </a:r>
            <a:r>
              <a:rPr lang="el-GR" sz="2200" dirty="0"/>
              <a:t> / </a:t>
            </a:r>
            <a:r>
              <a:rPr lang="el-GR" sz="2200" dirty="0" err="1"/>
              <a:t>Output</a:t>
            </a:r>
            <a:r>
              <a:rPr lang="el-GR" sz="2200" dirty="0"/>
              <a:t>)</a:t>
            </a:r>
          </a:p>
          <a:p>
            <a:pPr lvl="2">
              <a:spcBef>
                <a:spcPts val="200"/>
              </a:spcBef>
            </a:pPr>
            <a:r>
              <a:rPr lang="el-GR" sz="2200" dirty="0"/>
              <a:t>Πληκτρολόγιο</a:t>
            </a:r>
          </a:p>
          <a:p>
            <a:pPr lvl="2">
              <a:spcBef>
                <a:spcPts val="200"/>
              </a:spcBef>
            </a:pPr>
            <a:r>
              <a:rPr lang="el-GR" sz="2200" dirty="0"/>
              <a:t>Ποντίκι</a:t>
            </a:r>
          </a:p>
          <a:p>
            <a:pPr lvl="2">
              <a:spcBef>
                <a:spcPts val="200"/>
              </a:spcBef>
            </a:pPr>
            <a:r>
              <a:rPr lang="el-GR" sz="2200" dirty="0"/>
              <a:t>Οθόνη</a:t>
            </a:r>
          </a:p>
          <a:p>
            <a:pPr lvl="2">
              <a:spcBef>
                <a:spcPts val="200"/>
              </a:spcBef>
            </a:pPr>
            <a:r>
              <a:rPr lang="el-GR" sz="2200" dirty="0"/>
              <a:t>Σκληρός Δίσκος</a:t>
            </a:r>
          </a:p>
          <a:p>
            <a:pPr lvl="1">
              <a:spcBef>
                <a:spcPts val="200"/>
              </a:spcBef>
            </a:pPr>
            <a:r>
              <a:rPr lang="el-GR" sz="2200" dirty="0"/>
              <a:t>Δίαυλοι (</a:t>
            </a:r>
            <a:r>
              <a:rPr lang="el-GR" sz="2200" dirty="0" err="1"/>
              <a:t>Busses</a:t>
            </a:r>
            <a:r>
              <a:rPr lang="el-GR" sz="22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3027545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Λογισμικό Υπολογιστών (</a:t>
            </a:r>
            <a:r>
              <a:rPr lang="en-US" dirty="0"/>
              <a:t>Software)</a:t>
            </a:r>
            <a:endParaRPr lang="el-GR" dirty="0"/>
          </a:p>
        </p:txBody>
      </p:sp>
      <p:sp>
        <p:nvSpPr>
          <p:cNvPr id="5" name="Θέση περιεχομένου 4"/>
          <p:cNvSpPr>
            <a:spLocks noGrp="1"/>
          </p:cNvSpPr>
          <p:nvPr>
            <p:ph idx="1"/>
          </p:nvPr>
        </p:nvSpPr>
        <p:spPr>
          <a:xfrm>
            <a:off x="457200" y="1333500"/>
            <a:ext cx="5338936" cy="3771636"/>
          </a:xfrm>
        </p:spPr>
        <p:txBody>
          <a:bodyPr>
            <a:noAutofit/>
          </a:bodyPr>
          <a:lstStyle/>
          <a:p>
            <a:pPr>
              <a:spcBef>
                <a:spcPts val="200"/>
              </a:spcBef>
            </a:pPr>
            <a:r>
              <a:rPr lang="el-GR" sz="2400" dirty="0"/>
              <a:t>Λογισμικό είναι τα προγράμματα που μπορούν να εκτελεστούν σε ένα υπολογιστικό </a:t>
            </a:r>
            <a:r>
              <a:rPr lang="el-GR" sz="2400" dirty="0" smtClean="0"/>
              <a:t>σύστημα</a:t>
            </a:r>
            <a:endParaRPr lang="el-GR" sz="2400" dirty="0"/>
          </a:p>
          <a:p>
            <a:pPr>
              <a:spcBef>
                <a:spcPts val="200"/>
              </a:spcBef>
            </a:pPr>
            <a:r>
              <a:rPr lang="el-GR" sz="2400" dirty="0"/>
              <a:t>Τα προγράμματα γράφονται σε κάποια γλώσσα </a:t>
            </a:r>
            <a:r>
              <a:rPr lang="el-GR" sz="2400" dirty="0" smtClean="0"/>
              <a:t>προγραμματισμού</a:t>
            </a:r>
            <a:endParaRPr 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6320" y="1007079"/>
            <a:ext cx="2395936" cy="1914310"/>
          </a:xfrm>
          <a:prstGeom prst="rect">
            <a:avLst/>
          </a:prstGeom>
        </p:spPr>
      </p:pic>
      <p:sp>
        <p:nvSpPr>
          <p:cNvPr id="8" name="Θέση περιεχομένου 4"/>
          <p:cNvSpPr txBox="1">
            <a:spLocks/>
          </p:cNvSpPr>
          <p:nvPr/>
        </p:nvSpPr>
        <p:spPr>
          <a:xfrm>
            <a:off x="457200" y="3219318"/>
            <a:ext cx="8073954" cy="185182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pPr>
            <a:r>
              <a:rPr lang="el-GR" sz="2400" dirty="0" smtClean="0"/>
              <a:t>Τα προγράμματα αποθηκεύονται σε μονάδες αποθήκευσης και προκειμένου να εκτελεστούν μεταφέρονται στην μνήμη του υπολογιστικού συστήματος</a:t>
            </a:r>
          </a:p>
          <a:p>
            <a:pPr>
              <a:spcBef>
                <a:spcPts val="200"/>
              </a:spcBef>
            </a:pPr>
            <a:r>
              <a:rPr lang="el-GR" sz="2400" dirty="0" smtClean="0"/>
              <a:t>Για να εκτελεστεί ένα πρόγραμμα ο επεξεργαστής εκτελεί μια λογική σειρά από εντολές που δίνει το επιθυμητό αποτέλεσμα</a:t>
            </a:r>
            <a:endParaRPr lang="el-GR" sz="2400" dirty="0"/>
          </a:p>
        </p:txBody>
      </p:sp>
    </p:spTree>
    <p:extLst>
      <p:ext uri="{BB962C8B-B14F-4D97-AF65-F5344CB8AC3E}">
        <p14:creationId xmlns:p14="http://schemas.microsoft.com/office/powerpoint/2010/main" val="158072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Επιστήμη των υπολογιστών</a:t>
            </a:r>
          </a:p>
        </p:txBody>
      </p:sp>
      <p:sp>
        <p:nvSpPr>
          <p:cNvPr id="5" name="Θέση περιεχομένου 4"/>
          <p:cNvSpPr>
            <a:spLocks noGrp="1"/>
          </p:cNvSpPr>
          <p:nvPr>
            <p:ph idx="1"/>
          </p:nvPr>
        </p:nvSpPr>
        <p:spPr>
          <a:xfrm>
            <a:off x="457200" y="1333500"/>
            <a:ext cx="5338936" cy="3771636"/>
          </a:xfrm>
        </p:spPr>
        <p:txBody>
          <a:bodyPr>
            <a:noAutofit/>
          </a:bodyPr>
          <a:lstStyle/>
          <a:p>
            <a:pPr>
              <a:spcBef>
                <a:spcPts val="200"/>
              </a:spcBef>
            </a:pPr>
            <a:r>
              <a:rPr lang="el-GR" sz="1800" dirty="0"/>
              <a:t>Computer </a:t>
            </a:r>
            <a:r>
              <a:rPr lang="el-GR" sz="1800" dirty="0" err="1"/>
              <a:t>Science</a:t>
            </a:r>
            <a:r>
              <a:rPr lang="el-GR" sz="1800" dirty="0"/>
              <a:t> (CS) ή Information </a:t>
            </a:r>
            <a:r>
              <a:rPr lang="el-GR" sz="1800" dirty="0" err="1"/>
              <a:t>Science</a:t>
            </a:r>
            <a:r>
              <a:rPr lang="el-GR" sz="1800" dirty="0"/>
              <a:t> (IS) ή Information </a:t>
            </a:r>
            <a:r>
              <a:rPr lang="el-GR" sz="1800" dirty="0" err="1"/>
              <a:t>Technology</a:t>
            </a:r>
            <a:r>
              <a:rPr lang="el-GR" sz="1800" dirty="0"/>
              <a:t> (</a:t>
            </a:r>
            <a:r>
              <a:rPr lang="el-GR" sz="1800" dirty="0" smtClean="0"/>
              <a:t>IT)</a:t>
            </a:r>
            <a:endParaRPr lang="el-GR" sz="1800" dirty="0"/>
          </a:p>
          <a:p>
            <a:pPr>
              <a:spcBef>
                <a:spcPts val="200"/>
              </a:spcBef>
            </a:pPr>
            <a:r>
              <a:rPr lang="el-GR" sz="1800" u="sng" dirty="0"/>
              <a:t>Επιστήμη Υπολογιστών</a:t>
            </a:r>
            <a:r>
              <a:rPr lang="el-GR" sz="1800" dirty="0"/>
              <a:t> είναι η μελέτη των υπολογιστικών συστημάτων συμπεριλαμβανομένου του υλικού και του </a:t>
            </a:r>
            <a:r>
              <a:rPr lang="el-GR" sz="1800" dirty="0" smtClean="0"/>
              <a:t>λογισμικού </a:t>
            </a:r>
            <a:endParaRPr lang="el-GR" sz="1800" dirty="0"/>
          </a:p>
          <a:p>
            <a:pPr>
              <a:spcBef>
                <a:spcPts val="200"/>
              </a:spcBef>
            </a:pPr>
            <a:r>
              <a:rPr lang="el-GR" sz="1800" dirty="0"/>
              <a:t>Ορισμένες κατευθύνσεις της επιστήμης υπολογιστών</a:t>
            </a:r>
          </a:p>
          <a:p>
            <a:pPr lvl="1">
              <a:spcBef>
                <a:spcPts val="200"/>
              </a:spcBef>
            </a:pPr>
            <a:r>
              <a:rPr lang="el-GR" sz="1400" dirty="0"/>
              <a:t>Αρχιτεκτονική Η/Υ</a:t>
            </a:r>
          </a:p>
          <a:p>
            <a:pPr lvl="1">
              <a:spcBef>
                <a:spcPts val="200"/>
              </a:spcBef>
            </a:pPr>
            <a:r>
              <a:rPr lang="el-GR" sz="1400" dirty="0"/>
              <a:t>Λειτουργικά Συστήματα</a:t>
            </a:r>
          </a:p>
          <a:p>
            <a:pPr lvl="1">
              <a:spcBef>
                <a:spcPts val="200"/>
              </a:spcBef>
            </a:pPr>
            <a:r>
              <a:rPr lang="el-GR" sz="1400" dirty="0"/>
              <a:t>Αλγόριθμοι </a:t>
            </a:r>
          </a:p>
          <a:p>
            <a:pPr lvl="1">
              <a:spcBef>
                <a:spcPts val="200"/>
              </a:spcBef>
            </a:pPr>
            <a:r>
              <a:rPr lang="el-GR" sz="1400" dirty="0"/>
              <a:t>Γλώσσες προγραμματισμού</a:t>
            </a:r>
          </a:p>
          <a:p>
            <a:pPr lvl="1">
              <a:spcBef>
                <a:spcPts val="200"/>
              </a:spcBef>
            </a:pPr>
            <a:r>
              <a:rPr lang="el-GR" sz="1400" dirty="0"/>
              <a:t>Βάσεις Δεδομένων</a:t>
            </a:r>
          </a:p>
          <a:p>
            <a:pPr lvl="1">
              <a:spcBef>
                <a:spcPts val="200"/>
              </a:spcBef>
            </a:pPr>
            <a:r>
              <a:rPr lang="el-GR" sz="1400" dirty="0"/>
              <a:t>Τεχνητή Νοημοσύνη </a:t>
            </a:r>
          </a:p>
          <a:p>
            <a:pPr lvl="1">
              <a:spcBef>
                <a:spcPts val="200"/>
              </a:spcBef>
            </a:pPr>
            <a:r>
              <a:rPr lang="el-GR" sz="1400" dirty="0"/>
              <a:t>Τεχνολογία Λογισμικού </a:t>
            </a:r>
          </a:p>
          <a:p>
            <a:pPr lvl="1">
              <a:spcBef>
                <a:spcPts val="200"/>
              </a:spcBef>
            </a:pPr>
            <a:r>
              <a:rPr lang="el-GR" sz="1400" dirty="0"/>
              <a:t>Δίκτυα Δεδομένων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pic>
        <p:nvPicPr>
          <p:cNvPr id="3" name="Εικόνα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1333500"/>
            <a:ext cx="2664183" cy="2036240"/>
          </a:xfrm>
          <a:prstGeom prst="rect">
            <a:avLst/>
          </a:prstGeom>
        </p:spPr>
      </p:pic>
      <p:sp>
        <p:nvSpPr>
          <p:cNvPr id="9" name="TextBox 8"/>
          <p:cNvSpPr txBox="1"/>
          <p:nvPr/>
        </p:nvSpPr>
        <p:spPr>
          <a:xfrm>
            <a:off x="4932040" y="3521875"/>
            <a:ext cx="3960813" cy="1677988"/>
          </a:xfrm>
          <a:prstGeom prst="rect">
            <a:avLst/>
          </a:prstGeom>
          <a:noFill/>
        </p:spPr>
        <p:txBody>
          <a:bodyPr>
            <a:spAutoFit/>
          </a:bodyPr>
          <a:lstStyle/>
          <a:p>
            <a:pPr>
              <a:defRPr/>
            </a:pPr>
            <a:r>
              <a:rPr lang="el-GR" sz="1700" dirty="0">
                <a:latin typeface="+mn-lt"/>
              </a:rPr>
              <a:t>Η επιστήμη των υπολογιστών μελετά το θεωρητικό υπόβαθρο των υπολογιστικών διαδικασιών καθώς και τις χρησιμοποιούμενες τεχνικές έτσι ώστε να είναι δυνατή η πρακτική εφαρμογή της θεωρίας</a:t>
            </a:r>
            <a:r>
              <a:rPr lang="en-US" sz="1700" dirty="0">
                <a:latin typeface="+mn-lt"/>
              </a:rPr>
              <a:t>.</a:t>
            </a:r>
            <a:endParaRPr lang="el-GR" sz="1700" dirty="0">
              <a:latin typeface="+mn-lt"/>
            </a:endParaRPr>
          </a:p>
        </p:txBody>
      </p:sp>
    </p:spTree>
    <p:extLst>
      <p:ext uri="{BB962C8B-B14F-4D97-AF65-F5344CB8AC3E}">
        <p14:creationId xmlns:p14="http://schemas.microsoft.com/office/powerpoint/2010/main" val="25135123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3758</TotalTime>
  <Words>4161</Words>
  <Application>Microsoft Office PowerPoint</Application>
  <PresentationFormat>Προβολή στην οθόνη (16:10)</PresentationFormat>
  <Paragraphs>586</Paragraphs>
  <Slides>67</Slides>
  <Notes>43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67</vt:i4>
      </vt:variant>
    </vt:vector>
  </HeadingPairs>
  <TitlesOfParts>
    <vt:vector size="75" baseType="lpstr">
      <vt:lpstr>Arial Unicode MS</vt:lpstr>
      <vt:lpstr>Arial</vt:lpstr>
      <vt:lpstr>Calibri</vt:lpstr>
      <vt:lpstr>Courier New</vt:lpstr>
      <vt:lpstr>Gill Sans MT</vt:lpstr>
      <vt:lpstr>Times New Roman</vt:lpstr>
      <vt:lpstr>Wingdings</vt:lpstr>
      <vt:lpstr>Θέμα του Office</vt:lpstr>
      <vt:lpstr>Πληροφορική Υγείας</vt:lpstr>
      <vt:lpstr>Παρουσίαση του PowerPoint</vt:lpstr>
      <vt:lpstr>Άδειες Χρήσης</vt:lpstr>
      <vt:lpstr>Χρηματοδότηση</vt:lpstr>
      <vt:lpstr>Μοντέλο Turing</vt:lpstr>
      <vt:lpstr>Μοντέλο Turing</vt:lpstr>
      <vt:lpstr>Υλικό Υπολογιστή (Hardware)</vt:lpstr>
      <vt:lpstr>Λογισμικό Υπολογιστών (Software)</vt:lpstr>
      <vt:lpstr>Επιστήμη των υπολογιστών</vt:lpstr>
      <vt:lpstr>1. Αρχιτεκτονική Η/Υ</vt:lpstr>
      <vt:lpstr>2. Λειτουργικά Συστήματα </vt:lpstr>
      <vt:lpstr>3. Αλγόριθμοι</vt:lpstr>
      <vt:lpstr>4. Γλώσσες Προγραμματισμού</vt:lpstr>
      <vt:lpstr>5. Βάσεις Δεδομένων (Databases)</vt:lpstr>
      <vt:lpstr>6. Τεχνητή Νοημοσύνη  (Artificial Intelligence)</vt:lpstr>
      <vt:lpstr>7. Τεχνολογία Λογισμικού</vt:lpstr>
      <vt:lpstr>8. Δίκτυα Δεδομένων</vt:lpstr>
      <vt:lpstr>Μηχανές ειδικής χρήσης</vt:lpstr>
      <vt:lpstr>Ο Η/Υ ως μια μηχανή γενικής χρήσης</vt:lpstr>
      <vt:lpstr>Προγράμματα</vt:lpstr>
      <vt:lpstr>Ντετερμινισμός (αιτιοκρατία)  Η/Υ</vt:lpstr>
      <vt:lpstr>Προγράμματα</vt:lpstr>
      <vt:lpstr>Αποθηκευμένο πρόγραμμα</vt:lpstr>
      <vt:lpstr>Ακολουθιακή εκτέλεση εντολών</vt:lpstr>
      <vt:lpstr>Δεδομένα</vt:lpstr>
      <vt:lpstr>Ιστορικό εξέλιξης υπολογιστών  πριν το 1930</vt:lpstr>
      <vt:lpstr>Ιστορικό εξέλιξης υπολογιστών  (1930-1950)</vt:lpstr>
      <vt:lpstr>Γενιές Η/Υ από το 1950 μέχρι σήμερα</vt:lpstr>
      <vt:lpstr>Τεχνολογική Εξέλιξη</vt:lpstr>
      <vt:lpstr>Συσκευές 3 ακροδεκτών</vt:lpstr>
      <vt:lpstr>Ολοκληρωμένα κυκλώματα</vt:lpstr>
      <vt:lpstr>Νόμος του Moore</vt:lpstr>
      <vt:lpstr>Βασικές καινοτομίες που επιτάχυναν την εξέλιξη των υπολογιστών</vt:lpstr>
      <vt:lpstr>Εξέλιξη υπολογιστών – εξέλιξη αυτοκινήτων</vt:lpstr>
      <vt:lpstr>Ο Η/Υ ως μια μηχανή γενικής χρήσης</vt:lpstr>
      <vt:lpstr>Ο «αόρατος» υπολογιστής</vt:lpstr>
      <vt:lpstr>Cloud computing</vt:lpstr>
      <vt:lpstr>Τύποι δεδομένων</vt:lpstr>
      <vt:lpstr>Ψηφιακή αναπαράσταση</vt:lpstr>
      <vt:lpstr>Τα δεδομένα στο εσωτερικό του Η/Υ</vt:lpstr>
      <vt:lpstr>Συνδυασμοί δυαδικών ψηφίων</vt:lpstr>
      <vt:lpstr>Παραδείγματα</vt:lpstr>
      <vt:lpstr>Κωδικοποιήσεις κειμένου</vt:lpstr>
      <vt:lpstr>Παραδείγματα με κωδικοποίηση ASCII</vt:lpstr>
      <vt:lpstr>Αναπαράσταση αριθμών</vt:lpstr>
      <vt:lpstr>Αναπαράσταση εικόνων</vt:lpstr>
      <vt:lpstr>Διανυσματικά Γραφικά</vt:lpstr>
      <vt:lpstr>Ψηφιογραφικές εικόνες (bitmaps)</vt:lpstr>
      <vt:lpstr>Μεγέθυνση ψηφιογραφικής εικόνας</vt:lpstr>
      <vt:lpstr>Ψηφιοποίηση εικόνων</vt:lpstr>
      <vt:lpstr>Βάθος χρώματος και ποιότητα εικόνας</vt:lpstr>
      <vt:lpstr>Παράδειγμα (εικόνα bitmap)</vt:lpstr>
      <vt:lpstr>JPEG vs. GIF</vt:lpstr>
      <vt:lpstr>Αναπαράσταση ήχου</vt:lpstr>
      <vt:lpstr>Μετατροπή δεδομένων ήχου σε συμβολοσειρές bits</vt:lpstr>
      <vt:lpstr>Δειγματοληψία και κβάντωση</vt:lpstr>
      <vt:lpstr>Ποιότητα ήχου</vt:lpstr>
      <vt:lpstr>Συμπιεσμένες μορφές ήχου</vt:lpstr>
      <vt:lpstr>Αναπαράσταση βίντεο</vt:lpstr>
      <vt:lpstr>Streaming</vt:lpstr>
      <vt:lpstr>Δεκαεξαδικός Συμβολισμός </vt:lpstr>
      <vt:lpstr>Οκταδικός Συμβολισμός</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286</cp:revision>
  <dcterms:created xsi:type="dcterms:W3CDTF">2012-09-06T09:03:05Z</dcterms:created>
  <dcterms:modified xsi:type="dcterms:W3CDTF">2015-09-30T21:07:15Z</dcterms:modified>
</cp:coreProperties>
</file>