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7"/>
  </p:notesMasterIdLst>
  <p:handoutMasterIdLst>
    <p:handoutMasterId r:id="rId48"/>
  </p:handoutMasterIdLst>
  <p:sldIdLst>
    <p:sldId id="257" r:id="rId4"/>
    <p:sldId id="258" r:id="rId5"/>
    <p:sldId id="353" r:id="rId6"/>
    <p:sldId id="354" r:id="rId7"/>
    <p:sldId id="259" r:id="rId8"/>
    <p:sldId id="320" r:id="rId9"/>
    <p:sldId id="261" r:id="rId10"/>
    <p:sldId id="262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3" r:id="rId23"/>
    <p:sldId id="334" r:id="rId24"/>
    <p:sldId id="335" r:id="rId25"/>
    <p:sldId id="336" r:id="rId26"/>
    <p:sldId id="337" r:id="rId27"/>
    <p:sldId id="339" r:id="rId28"/>
    <p:sldId id="340" r:id="rId29"/>
    <p:sldId id="341" r:id="rId30"/>
    <p:sldId id="342" r:id="rId31"/>
    <p:sldId id="343" r:id="rId32"/>
    <p:sldId id="345" r:id="rId33"/>
    <p:sldId id="346" r:id="rId34"/>
    <p:sldId id="347" r:id="rId35"/>
    <p:sldId id="348" r:id="rId36"/>
    <p:sldId id="352" r:id="rId37"/>
    <p:sldId id="350" r:id="rId38"/>
    <p:sldId id="351" r:id="rId39"/>
    <p:sldId id="355" r:id="rId40"/>
    <p:sldId id="356" r:id="rId41"/>
    <p:sldId id="357" r:id="rId42"/>
    <p:sldId id="358" r:id="rId43"/>
    <p:sldId id="359" r:id="rId44"/>
    <p:sldId id="291" r:id="rId45"/>
    <p:sldId id="279" r:id="rId4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621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348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BF7F2-D1F3-4FDC-8255-F7C315A232D6}" type="slidenum">
              <a:rPr lang="el-GR" smtClean="0"/>
              <a:pPr/>
              <a:t>26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37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31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2C29B-C2CE-4DEA-BBAD-6BEC6E0AE616}" type="slidenum">
              <a:rPr lang="el-GR" smtClean="0">
                <a:latin typeface="Times New Roman" pitchFamily="18" charset="0"/>
              </a:rPr>
              <a:pPr/>
              <a:t>40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Α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Α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Α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33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33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10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Α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Α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Α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Α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Α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Α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Α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Α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Χρυσούλα Ζαχαροπούλου ΣΤΑΤΙΣΤΙΚΗ Τόμος Α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65" y="6559387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3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3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class.teiep.gr/courses/LOGO100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Στατιστική και λογισμικά στις επιστήμες συμπεριφοράς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  <a:latin typeface="+mn-lt"/>
              </a:rPr>
              <a:t>Ενότητα 10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Έλεγχοι υποθέσεων ΙΙ</a:t>
            </a:r>
            <a:endParaRPr lang="el-GR" sz="2800" b="1" dirty="0" smtClean="0">
              <a:solidFill>
                <a:schemeClr val="tx1"/>
              </a:solidFill>
              <a:latin typeface="+mn-lt"/>
            </a:endParaRPr>
          </a:p>
          <a:p>
            <a:endParaRPr lang="el-GR" sz="2800" dirty="0" smtClean="0">
              <a:solidFill>
                <a:schemeClr val="tx1"/>
              </a:solidFill>
              <a:latin typeface="+mn-lt"/>
            </a:endParaRPr>
          </a:p>
          <a:p>
            <a:r>
              <a:rPr lang="el-GR" sz="2800" dirty="0" smtClean="0">
                <a:solidFill>
                  <a:schemeClr val="tx1"/>
                </a:solidFill>
                <a:latin typeface="+mn-lt"/>
              </a:rPr>
              <a:t>Γεράσιμος Μελετίου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3 - Θέση περιεχομένου"/>
          <p:cNvSpPr>
            <a:spLocks noGrp="1"/>
          </p:cNvSpPr>
          <p:nvPr>
            <p:ph idx="4294967295"/>
          </p:nvPr>
        </p:nvSpPr>
        <p:spPr>
          <a:xfrm>
            <a:off x="0" y="2420888"/>
            <a:ext cx="8929688" cy="3675112"/>
          </a:xfrm>
        </p:spPr>
        <p:txBody>
          <a:bodyPr/>
          <a:lstStyle/>
          <a:p>
            <a:pPr>
              <a:buFontTx/>
              <a:buNone/>
            </a:pPr>
            <a:r>
              <a:rPr lang="el-GR" b="1" dirty="0" smtClean="0"/>
              <a:t> 1. </a:t>
            </a:r>
            <a:r>
              <a:rPr lang="el-GR" b="1" u="sng" dirty="0" smtClean="0"/>
              <a:t>Η μηδενική και η εναλλακτική υπόθεση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2843808" y="3429000"/>
          <a:ext cx="2740025" cy="2357437"/>
        </p:xfrm>
        <a:graphic>
          <a:graphicData uri="http://schemas.openxmlformats.org/presentationml/2006/ole">
            <p:oleObj spid="_x0000_s354306" r:id="rId3" imgW="1028700" imgH="838200" progId="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3 - Τίτλος"/>
          <p:cNvSpPr txBox="1">
            <a:spLocks/>
          </p:cNvSpPr>
          <p:nvPr/>
        </p:nvSpPr>
        <p:spPr>
          <a:xfrm>
            <a:off x="142875" y="609600"/>
            <a:ext cx="8501063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Έλεγχος των υποθέσεων για την αναλογία  </a:t>
            </a:r>
            <a:endParaRPr kumimoji="0" lang="el-G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251520" y="1527126"/>
            <a:ext cx="8215312" cy="5330874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  <a:defRPr/>
            </a:pPr>
            <a:r>
              <a:rPr lang="el-GR" b="1" dirty="0" smtClean="0">
                <a:latin typeface="+mj-lt"/>
              </a:rPr>
              <a:t>2. </a:t>
            </a:r>
            <a:r>
              <a:rPr lang="el-GR" b="1" u="sng" dirty="0" smtClean="0">
                <a:latin typeface="+mj-lt"/>
              </a:rPr>
              <a:t>Το κριτήριο αποφάσεως</a:t>
            </a:r>
            <a:r>
              <a:rPr lang="el-GR" u="sng" dirty="0" smtClean="0">
                <a:latin typeface="+mj-lt"/>
              </a:rPr>
              <a:t>. </a:t>
            </a:r>
            <a:r>
              <a:rPr lang="el-GR" dirty="0" smtClean="0">
                <a:latin typeface="+mj-lt"/>
              </a:rPr>
              <a:t>Αν από το δείγμα   υπολογίσουμε </a:t>
            </a:r>
          </a:p>
          <a:p>
            <a:pPr>
              <a:buFontTx/>
              <a:buNone/>
              <a:defRPr/>
            </a:pPr>
            <a:endParaRPr lang="el-GR" dirty="0" smtClean="0">
              <a:latin typeface="+mj-lt"/>
            </a:endParaRPr>
          </a:p>
          <a:p>
            <a:pPr>
              <a:buFontTx/>
              <a:buNone/>
              <a:defRPr/>
            </a:pPr>
            <a:endParaRPr lang="el-GR" dirty="0" smtClean="0">
              <a:latin typeface="+mj-lt"/>
            </a:endParaRPr>
          </a:p>
          <a:p>
            <a:pPr>
              <a:buFontTx/>
              <a:buNone/>
              <a:defRPr/>
            </a:pPr>
            <a:endParaRPr lang="el-GR" dirty="0" smtClean="0">
              <a:latin typeface="+mj-lt"/>
            </a:endParaRPr>
          </a:p>
          <a:p>
            <a:pPr>
              <a:buFontTx/>
              <a:buNone/>
              <a:defRPr/>
            </a:pPr>
            <a:r>
              <a:rPr lang="el-GR" dirty="0" smtClean="0">
                <a:latin typeface="+mj-lt"/>
              </a:rPr>
              <a:t>   η μηδενική υπόθεση θα απορριφθεί στο </a:t>
            </a:r>
            <a:r>
              <a:rPr lang="el-GR" dirty="0" err="1" smtClean="0">
                <a:latin typeface="+mj-lt"/>
              </a:rPr>
              <a:t>ε.σ</a:t>
            </a:r>
            <a:r>
              <a:rPr lang="el-GR" dirty="0" smtClean="0">
                <a:latin typeface="+mj-lt"/>
              </a:rPr>
              <a:t>. α για τα τρία είδη, αντίστοιχα, αν </a:t>
            </a:r>
          </a:p>
          <a:p>
            <a:pPr>
              <a:buFontTx/>
              <a:buNone/>
              <a:defRPr/>
            </a:pPr>
            <a:r>
              <a:rPr lang="en-US" dirty="0" smtClean="0">
                <a:latin typeface="+mj-lt"/>
                <a:ea typeface="Times New Roman" pitchFamily="18" charset="0"/>
              </a:rPr>
              <a:t> 	</a:t>
            </a:r>
            <a:r>
              <a:rPr lang="en-US" dirty="0" err="1" smtClean="0">
                <a:latin typeface="+mj-lt"/>
                <a:ea typeface="Times New Roman" pitchFamily="18" charset="0"/>
              </a:rPr>
              <a:t>i</a:t>
            </a:r>
            <a:r>
              <a:rPr lang="el-GR" dirty="0" smtClean="0">
                <a:latin typeface="+mj-lt"/>
                <a:ea typeface="Times New Roman" pitchFamily="18" charset="0"/>
              </a:rPr>
              <a:t>)   </a:t>
            </a:r>
            <a:endParaRPr lang="el-GR" dirty="0" smtClean="0">
              <a:latin typeface="+mj-lt"/>
            </a:endParaRPr>
          </a:p>
          <a:p>
            <a:pPr>
              <a:buFontTx/>
              <a:buNone/>
              <a:defRPr/>
            </a:pPr>
            <a:r>
              <a:rPr lang="en-US" dirty="0" smtClean="0">
                <a:latin typeface="+mj-lt"/>
              </a:rPr>
              <a:t> </a:t>
            </a:r>
          </a:p>
          <a:p>
            <a:pPr>
              <a:buFontTx/>
              <a:buNone/>
              <a:defRPr/>
            </a:pPr>
            <a:r>
              <a:rPr lang="en-US" dirty="0" smtClean="0">
                <a:latin typeface="+mj-lt"/>
              </a:rPr>
              <a:t>	ii</a:t>
            </a:r>
            <a:r>
              <a:rPr lang="el-GR" dirty="0" smtClean="0">
                <a:latin typeface="+mj-lt"/>
              </a:rPr>
              <a:t>)</a:t>
            </a:r>
            <a:r>
              <a:rPr lang="en-US" dirty="0" smtClean="0">
                <a:latin typeface="+mj-lt"/>
              </a:rPr>
              <a:t>                          </a:t>
            </a:r>
            <a:r>
              <a:rPr lang="en-US" dirty="0" smtClean="0"/>
              <a:t>iii)</a:t>
            </a:r>
            <a:endParaRPr lang="el-GR" dirty="0" smtClean="0">
              <a:latin typeface="+mj-lt"/>
            </a:endParaRPr>
          </a:p>
          <a:p>
            <a:pPr>
              <a:buFontTx/>
              <a:buNone/>
              <a:defRPr/>
            </a:pPr>
            <a:r>
              <a:rPr lang="el-GR" b="1" dirty="0" smtClean="0">
                <a:latin typeface="+mj-lt"/>
              </a:rPr>
              <a:t> </a:t>
            </a:r>
            <a:endParaRPr lang="el-GR" b="1" dirty="0">
              <a:latin typeface="+mj-lt"/>
            </a:endParaRP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3635896" y="2204864"/>
          <a:ext cx="3429000" cy="1673225"/>
        </p:xfrm>
        <a:graphic>
          <a:graphicData uri="http://schemas.openxmlformats.org/presentationml/2006/ole">
            <p:oleObj spid="_x0000_s355330" r:id="rId3" imgW="1079032" imgH="583947" progId="">
              <p:embed/>
            </p:oleObj>
          </a:graphicData>
        </a:graphic>
      </p:graphicFrame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1187624" y="4437112"/>
          <a:ext cx="1643062" cy="690562"/>
        </p:xfrm>
        <a:graphic>
          <a:graphicData uri="http://schemas.openxmlformats.org/presentationml/2006/ole">
            <p:oleObj spid="_x0000_s355331" r:id="rId4" imgW="634725" imgH="228501" progId="">
              <p:embed/>
            </p:oleObj>
          </a:graphicData>
        </a:graphic>
      </p:graphicFrame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l-GR" sz="900"/>
              <a:t> </a:t>
            </a:r>
            <a:endParaRPr lang="el-GR"/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1187624" y="5229200"/>
          <a:ext cx="1787525" cy="722313"/>
        </p:xfrm>
        <a:graphic>
          <a:graphicData uri="http://schemas.openxmlformats.org/presentationml/2006/ole">
            <p:oleObj spid="_x0000_s355332" r:id="rId5" imgW="507780" imgH="203112" progId="">
              <p:embed/>
            </p:oleObj>
          </a:graphicData>
        </a:graphic>
      </p:graphicFrame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3077" name="Object 10"/>
          <p:cNvGraphicFramePr>
            <a:graphicFrameLocks noChangeAspect="1"/>
          </p:cNvGraphicFramePr>
          <p:nvPr/>
        </p:nvGraphicFramePr>
        <p:xfrm>
          <a:off x="3779912" y="5301208"/>
          <a:ext cx="2020887" cy="709613"/>
        </p:xfrm>
        <a:graphic>
          <a:graphicData uri="http://schemas.openxmlformats.org/presentationml/2006/ole">
            <p:oleObj spid="_x0000_s355333" r:id="rId6" imgW="583947" imgH="203112" progId="">
              <p:embed/>
            </p:oleObj>
          </a:graphicData>
        </a:graphic>
      </p:graphicFrame>
      <p:sp>
        <p:nvSpPr>
          <p:cNvPr id="14" name="1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3 - Τίτλος"/>
          <p:cNvSpPr txBox="1">
            <a:spLocks/>
          </p:cNvSpPr>
          <p:nvPr/>
        </p:nvSpPr>
        <p:spPr>
          <a:xfrm>
            <a:off x="142875" y="332656"/>
            <a:ext cx="8501063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Έλεγχος των υποθέσεων για την αναλογία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4 - Θέση περιεχομένου"/>
          <p:cNvSpPr>
            <a:spLocks noGrp="1"/>
          </p:cNvSpPr>
          <p:nvPr>
            <p:ph idx="4294967295"/>
          </p:nvPr>
        </p:nvSpPr>
        <p:spPr>
          <a:xfrm>
            <a:off x="214313" y="1988839"/>
            <a:ext cx="7272337" cy="4250035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3. </a:t>
            </a:r>
            <a:r>
              <a:rPr lang="en-US" b="1" u="sng" dirty="0" smtClean="0"/>
              <a:t>H </a:t>
            </a:r>
            <a:r>
              <a:rPr lang="el-GR" b="1" u="sng" dirty="0" smtClean="0"/>
              <a:t>απόφαση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331640" y="2780928"/>
          <a:ext cx="2222632" cy="1440160"/>
        </p:xfrm>
        <a:graphic>
          <a:graphicData uri="http://schemas.openxmlformats.org/presentationml/2006/ole">
            <p:oleObj spid="_x0000_s356354" name="Εξίσωση" r:id="rId3" imgW="431613" imgH="203112" progId="Equation.3">
              <p:embed/>
            </p:oleObj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3 - Τίτλος"/>
          <p:cNvSpPr txBox="1">
            <a:spLocks/>
          </p:cNvSpPr>
          <p:nvPr/>
        </p:nvSpPr>
        <p:spPr>
          <a:xfrm>
            <a:off x="142875" y="609600"/>
            <a:ext cx="8501063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Έλεγχος των υποθέσεων για την αναλογία  </a:t>
            </a:r>
            <a:endParaRPr kumimoji="0" lang="el-G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323528" y="4725144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l-GR" sz="3200" dirty="0" smtClean="0">
                <a:solidFill>
                  <a:prstClr val="black"/>
                </a:solidFill>
              </a:rPr>
              <a:t>Το πρώτο στάδιο δε χρειάζεται. Ο έλεγχος γίνεται με το κριτήριο </a:t>
            </a:r>
            <a:r>
              <a:rPr lang="en-US" sz="3200" dirty="0" smtClean="0">
                <a:solidFill>
                  <a:prstClr val="black"/>
                </a:solidFill>
              </a:rPr>
              <a:t>z</a:t>
            </a:r>
            <a:r>
              <a:rPr lang="el-GR" sz="3200" dirty="0" smtClean="0">
                <a:solidFill>
                  <a:prstClr val="black"/>
                </a:solidFill>
              </a:rPr>
              <a:t> αρκεί το δείγμα να είναι αρκούντως μεγάλο (</a:t>
            </a:r>
            <a:r>
              <a:rPr lang="el-GR" sz="3200" i="1" dirty="0" smtClean="0">
                <a:solidFill>
                  <a:prstClr val="black"/>
                </a:solidFill>
              </a:rPr>
              <a:t>και τυχαίο βέβαια</a:t>
            </a:r>
            <a:r>
              <a:rPr lang="el-GR" sz="3200" dirty="0" smtClean="0">
                <a:solidFill>
                  <a:prstClr val="black"/>
                </a:solidFill>
              </a:rPr>
              <a:t>)</a:t>
            </a:r>
            <a:endParaRPr lang="el-G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- Τίτλος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08912" cy="1143000"/>
          </a:xfrm>
        </p:spPr>
        <p:txBody>
          <a:bodyPr>
            <a:noAutofit/>
          </a:bodyPr>
          <a:lstStyle/>
          <a:p>
            <a:r>
              <a:rPr lang="el-GR" dirty="0" smtClean="0"/>
              <a:t>παράδειγμα (άσκηση 41, σελ 489)</a:t>
            </a:r>
          </a:p>
        </p:txBody>
      </p:sp>
      <p:sp>
        <p:nvSpPr>
          <p:cNvPr id="22531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ποσοστό των ατόμων που εγκρίνουν τα αυστηρότερα μέτρα κατά του καπνίσματος</a:t>
            </a:r>
            <a:r>
              <a:rPr lang="en-US" dirty="0" smtClean="0"/>
              <a:t>,</a:t>
            </a:r>
            <a:r>
              <a:rPr lang="el-GR" dirty="0" smtClean="0"/>
              <a:t> σύμφωνα με τον εισηγητή τους, δεν είναι μικρότερα από 90% </a:t>
            </a:r>
          </a:p>
          <a:p>
            <a:r>
              <a:rPr lang="el-GR" dirty="0" smtClean="0"/>
              <a:t>Θα ελέγξουμε τη δήλωση αυτή σε τυχαίο δείγμα 680 ατόμων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2 - Θέση περιεχομένου"/>
          <p:cNvSpPr>
            <a:spLocks noGrp="1"/>
          </p:cNvSpPr>
          <p:nvPr>
            <p:ph idx="1"/>
          </p:nvPr>
        </p:nvSpPr>
        <p:spPr>
          <a:xfrm>
            <a:off x="285750" y="1981200"/>
            <a:ext cx="8572500" cy="4519613"/>
          </a:xfrm>
        </p:spPr>
        <p:txBody>
          <a:bodyPr/>
          <a:lstStyle/>
          <a:p>
            <a:r>
              <a:rPr lang="el-GR" smtClean="0"/>
              <a:t>Η μηδενική και η εναλλακτική υπόθεση</a:t>
            </a:r>
          </a:p>
          <a:p>
            <a:pPr>
              <a:buFontTx/>
              <a:buNone/>
            </a:pPr>
            <a:r>
              <a:rPr lang="el-GR" smtClean="0"/>
              <a:t>		Η</a:t>
            </a:r>
            <a:r>
              <a:rPr lang="el-GR" baseline="-25000" smtClean="0"/>
              <a:t>0</a:t>
            </a:r>
            <a:r>
              <a:rPr lang="el-GR" smtClean="0"/>
              <a:t>: </a:t>
            </a:r>
            <a:r>
              <a:rPr lang="en-US" smtClean="0"/>
              <a:t>p </a:t>
            </a:r>
            <a:r>
              <a:rPr lang="el-GR" smtClean="0">
                <a:sym typeface="Symbol" pitchFamily="18" charset="2"/>
              </a:rPr>
              <a:t></a:t>
            </a:r>
            <a:r>
              <a:rPr lang="el-GR" smtClean="0"/>
              <a:t> 0.90</a:t>
            </a:r>
          </a:p>
          <a:p>
            <a:pPr>
              <a:buFontTx/>
              <a:buNone/>
            </a:pPr>
            <a:r>
              <a:rPr lang="el-GR" smtClean="0"/>
              <a:t>		Η</a:t>
            </a:r>
            <a:r>
              <a:rPr lang="el-GR" baseline="-25000" smtClean="0"/>
              <a:t>ε</a:t>
            </a:r>
            <a:r>
              <a:rPr lang="el-GR" smtClean="0"/>
              <a:t>: </a:t>
            </a:r>
            <a:r>
              <a:rPr lang="en-US" smtClean="0"/>
              <a:t>p </a:t>
            </a:r>
            <a:r>
              <a:rPr lang="el-GR" smtClean="0">
                <a:sym typeface="Symbol" pitchFamily="18" charset="2"/>
              </a:rPr>
              <a:t>&lt;</a:t>
            </a:r>
            <a:r>
              <a:rPr lang="el-GR" smtClean="0"/>
              <a:t> 0.90</a:t>
            </a:r>
          </a:p>
          <a:p>
            <a:pPr>
              <a:buFontTx/>
              <a:buNone/>
            </a:pPr>
            <a:endParaRPr lang="el-GR" b="1" smtClean="0"/>
          </a:p>
          <a:p>
            <a:endParaRPr lang="el-GR" smtClean="0"/>
          </a:p>
        </p:txBody>
      </p:sp>
      <p:sp>
        <p:nvSpPr>
          <p:cNvPr id="5" name="4 - Ορθογώνιο"/>
          <p:cNvSpPr/>
          <p:nvPr/>
        </p:nvSpPr>
        <p:spPr>
          <a:xfrm>
            <a:off x="1331641" y="4429125"/>
            <a:ext cx="6336704" cy="1088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l-GR" sz="3200" b="1" dirty="0">
                <a:solidFill>
                  <a:schemeClr val="tx1"/>
                </a:solidFill>
              </a:rPr>
              <a:t>η αναλογία πληθυσμού: παράμετρος</a:t>
            </a:r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16200000" flipV="1">
            <a:off x="1784350" y="4002088"/>
            <a:ext cx="644525" cy="69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3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l-GR" dirty="0" smtClean="0"/>
              <a:t>παράδειγμα (άσκηση 41, σελ 489)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142875" y="666898"/>
            <a:ext cx="8572500" cy="5786438"/>
          </a:xfrm>
        </p:spPr>
        <p:txBody>
          <a:bodyPr/>
          <a:lstStyle/>
          <a:p>
            <a:pPr algn="ctr">
              <a:buNone/>
            </a:pPr>
            <a:r>
              <a:rPr lang="el-GR" sz="4400" b="1" dirty="0" smtClean="0"/>
              <a:t>παράδειγμα (άσκηση 41, σελ 489)</a:t>
            </a:r>
            <a:endParaRPr lang="el-GR" sz="4400" b="1" u="sng" dirty="0" smtClean="0"/>
          </a:p>
          <a:p>
            <a:endParaRPr lang="el-GR" b="1" u="sng" dirty="0" smtClean="0"/>
          </a:p>
          <a:p>
            <a:r>
              <a:rPr lang="el-GR" b="1" u="sng" dirty="0" smtClean="0"/>
              <a:t>Το κριτήριο αποφάσεως</a:t>
            </a:r>
          </a:p>
          <a:p>
            <a:pPr>
              <a:buFontTx/>
              <a:buNone/>
            </a:pPr>
            <a:r>
              <a:rPr lang="el-GR" dirty="0" smtClean="0"/>
              <a:t>	Για α</a:t>
            </a:r>
            <a:r>
              <a:rPr lang="el-GR" dirty="0" smtClean="0">
                <a:sym typeface="Symbol" pitchFamily="18" charset="2"/>
              </a:rPr>
              <a:t></a:t>
            </a:r>
            <a:r>
              <a:rPr lang="el-GR" dirty="0" smtClean="0"/>
              <a:t>0.01 έχουμε             </a:t>
            </a:r>
          </a:p>
          <a:p>
            <a:r>
              <a:rPr lang="el-GR" dirty="0" smtClean="0"/>
              <a:t>Θα απορρίψουμε την Η</a:t>
            </a:r>
            <a:r>
              <a:rPr lang="el-GR" baseline="-25000" dirty="0" smtClean="0"/>
              <a:t>0</a:t>
            </a:r>
            <a:r>
              <a:rPr lang="el-GR" dirty="0" smtClean="0"/>
              <a:t> υπέρ της </a:t>
            </a:r>
            <a:r>
              <a:rPr lang="el-GR" dirty="0" err="1" smtClean="0"/>
              <a:t>Η</a:t>
            </a:r>
            <a:r>
              <a:rPr lang="el-GR" baseline="-25000" dirty="0" err="1" smtClean="0"/>
              <a:t>ε</a:t>
            </a:r>
            <a:r>
              <a:rPr lang="el-GR" dirty="0" smtClean="0"/>
              <a:t> αν  στο δείγμα των 680 ατόμων το ποσοστό    	αυτών που εγκρίνουν τα μέτρα είναι  τέτοιο ώστε </a:t>
            </a:r>
          </a:p>
          <a:p>
            <a:endParaRPr lang="el-GR" dirty="0" smtClean="0"/>
          </a:p>
        </p:txBody>
      </p:sp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3660428" y="2427164"/>
          <a:ext cx="3071812" cy="785812"/>
        </p:xfrm>
        <a:graphic>
          <a:graphicData uri="http://schemas.openxmlformats.org/presentationml/2006/ole">
            <p:oleObj spid="_x0000_s357378" name="Equation" r:id="rId3" imgW="1117440" imgH="228600" progId="Equation.3">
              <p:embed/>
            </p:oleObj>
          </a:graphicData>
        </a:graphic>
      </p:graphicFrame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6732240" y="3429000"/>
          <a:ext cx="714375" cy="655638"/>
        </p:xfrm>
        <a:graphic>
          <a:graphicData uri="http://schemas.openxmlformats.org/presentationml/2006/ole">
            <p:oleObj spid="_x0000_s357379" name="Equation" r:id="rId4" imgW="190335" imgH="215713" progId="Equation.3">
              <p:embed/>
            </p:oleObj>
          </a:graphicData>
        </a:graphic>
      </p:graphicFrame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5124" name="Object 5"/>
          <p:cNvGraphicFramePr>
            <a:graphicFrameLocks noChangeAspect="1"/>
          </p:cNvGraphicFramePr>
          <p:nvPr/>
        </p:nvGraphicFramePr>
        <p:xfrm>
          <a:off x="3779912" y="4725144"/>
          <a:ext cx="3643312" cy="1571625"/>
        </p:xfrm>
        <a:graphic>
          <a:graphicData uri="http://schemas.openxmlformats.org/presentationml/2006/ole">
            <p:oleObj spid="_x0000_s357380" name="Equation" r:id="rId5" imgW="1777680" imgH="634680" progId="Equation.3">
              <p:embed/>
            </p:oleObj>
          </a:graphicData>
        </a:graphic>
      </p:graphicFrame>
      <p:sp>
        <p:nvSpPr>
          <p:cNvPr id="10" name="9 - Ορθογώνιο"/>
          <p:cNvSpPr/>
          <p:nvPr/>
        </p:nvSpPr>
        <p:spPr>
          <a:xfrm>
            <a:off x="0" y="4929188"/>
            <a:ext cx="2123727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 dirty="0">
                <a:solidFill>
                  <a:schemeClr val="tx1"/>
                </a:solidFill>
              </a:rPr>
              <a:t>στατιστική</a:t>
            </a:r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flipV="1">
            <a:off x="500063" y="3861048"/>
            <a:ext cx="6232177" cy="10681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>
            <a:off x="1907704" y="5369794"/>
            <a:ext cx="2016224" cy="147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0" y="571500"/>
            <a:ext cx="8858250" cy="5667375"/>
          </a:xfrm>
        </p:spPr>
        <p:txBody>
          <a:bodyPr/>
          <a:lstStyle/>
          <a:p>
            <a:r>
              <a:rPr lang="el-GR" smtClean="0"/>
              <a:t>α=Ρ(απόριψης Η</a:t>
            </a:r>
            <a:r>
              <a:rPr lang="el-GR" baseline="-25000" smtClean="0"/>
              <a:t>0 </a:t>
            </a:r>
            <a:r>
              <a:rPr lang="el-GR" smtClean="0"/>
              <a:t>| Η</a:t>
            </a:r>
            <a:r>
              <a:rPr lang="el-GR" baseline="-25000" smtClean="0"/>
              <a:t>0 </a:t>
            </a:r>
            <a:r>
              <a:rPr lang="el-GR" smtClean="0"/>
              <a:t>ισχύει)</a:t>
            </a:r>
          </a:p>
          <a:p>
            <a:r>
              <a:rPr lang="el-GR" smtClean="0"/>
              <a:t>β=Ρ(αποδοχής Η</a:t>
            </a:r>
            <a:r>
              <a:rPr lang="el-GR" baseline="-25000" smtClean="0"/>
              <a:t>0 </a:t>
            </a:r>
            <a:r>
              <a:rPr lang="el-GR" smtClean="0"/>
              <a:t>| p = 0.80  )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6215063" y="1214438"/>
            <a:ext cx="257175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i="1" dirty="0">
                <a:solidFill>
                  <a:schemeClr val="tx1"/>
                </a:solidFill>
              </a:rPr>
              <a:t>Γι αυτό το ποσοστό ζητάει</a:t>
            </a: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10800000">
            <a:off x="5500688" y="1471613"/>
            <a:ext cx="714375" cy="385762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476250" y="1785938"/>
          <a:ext cx="4916488" cy="2057400"/>
        </p:xfrm>
        <a:graphic>
          <a:graphicData uri="http://schemas.openxmlformats.org/presentationml/2006/ole">
            <p:oleObj spid="_x0000_s358402" name="Equation" r:id="rId3" imgW="2374560" imgH="914400" progId="Equation.3">
              <p:embed/>
            </p:oleObj>
          </a:graphicData>
        </a:graphic>
      </p:graphicFrame>
      <p:sp>
        <p:nvSpPr>
          <p:cNvPr id="615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928688" y="3786188"/>
          <a:ext cx="6438900" cy="1285875"/>
        </p:xfrm>
        <a:graphic>
          <a:graphicData uri="http://schemas.openxmlformats.org/presentationml/2006/ole">
            <p:oleObj spid="_x0000_s358403" name="Equation" r:id="rId4" imgW="3288960" imgH="533160" progId="Equation.3">
              <p:embed/>
            </p:oleObj>
          </a:graphicData>
        </a:graphic>
      </p:graphicFrame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6148" name="Object 5"/>
          <p:cNvGraphicFramePr>
            <a:graphicFrameLocks noChangeAspect="1"/>
          </p:cNvGraphicFramePr>
          <p:nvPr/>
        </p:nvGraphicFramePr>
        <p:xfrm>
          <a:off x="200025" y="4786313"/>
          <a:ext cx="6029325" cy="1785937"/>
        </p:xfrm>
        <a:graphic>
          <a:graphicData uri="http://schemas.openxmlformats.org/presentationml/2006/ole">
            <p:oleObj spid="_x0000_s358404" name="Equation" r:id="rId5" imgW="2679480" imgH="888840" progId="Equation.3">
              <p:embed/>
            </p:oleObj>
          </a:graphicData>
        </a:graphic>
      </p:graphicFrame>
      <p:sp>
        <p:nvSpPr>
          <p:cNvPr id="17" name="16 - Επεξήγηση με στρογγυλεμένο παραλληλόγραμμο"/>
          <p:cNvSpPr/>
          <p:nvPr/>
        </p:nvSpPr>
        <p:spPr>
          <a:xfrm>
            <a:off x="6858000" y="5429250"/>
            <a:ext cx="2286000" cy="1428750"/>
          </a:xfrm>
          <a:prstGeom prst="wedgeRoundRectCallout">
            <a:avLst>
              <a:gd name="adj1" fmla="val -73363"/>
              <a:gd name="adj2" fmla="val -185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l-GR" sz="2000" dirty="0">
                <a:solidFill>
                  <a:schemeClr val="tx1"/>
                </a:solidFill>
              </a:rPr>
              <a:t>Μα αυτή η τιμή δεν υπάρχει στον πίνακα 5!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500063" y="928688"/>
            <a:ext cx="8072437" cy="5167312"/>
          </a:xfrm>
        </p:spPr>
        <p:txBody>
          <a:bodyPr/>
          <a:lstStyle/>
          <a:p>
            <a:r>
              <a:rPr lang="el-GR" dirty="0" smtClean="0"/>
              <a:t>Σε ορισμένο δείγμα είχαμε 544 </a:t>
            </a:r>
            <a:r>
              <a:rPr lang="el-GR" dirty="0" err="1" smtClean="0"/>
              <a:t>εγκρίνοντες</a:t>
            </a:r>
            <a:r>
              <a:rPr lang="el-GR" dirty="0" smtClean="0"/>
              <a:t> τα μέτρα. </a:t>
            </a:r>
          </a:p>
          <a:p>
            <a:r>
              <a:rPr lang="el-GR" dirty="0" smtClean="0"/>
              <a:t>Ποιο είναι το ελάχιστο επίπεδο σημαντικότητας στο οποίο μπορεί να απορριφθεί η μηδενική υπόθεση</a:t>
            </a:r>
            <a:r>
              <a:rPr lang="el-GR" b="1" dirty="0" smtClean="0"/>
              <a:t>; </a:t>
            </a:r>
          </a:p>
          <a:p>
            <a:endParaRPr lang="el-GR" dirty="0" smtClean="0"/>
          </a:p>
        </p:txBody>
      </p:sp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142875" y="928688"/>
            <a:ext cx="8643938" cy="5167312"/>
          </a:xfrm>
        </p:spPr>
        <p:txBody>
          <a:bodyPr>
            <a:normAutofit lnSpcReduction="10000"/>
          </a:bodyPr>
          <a:lstStyle/>
          <a:p>
            <a:r>
              <a:rPr lang="el-GR" smtClean="0"/>
              <a:t>υπολογίζουμε:</a:t>
            </a:r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r>
              <a:rPr lang="el-GR" smtClean="0"/>
              <a:t>και</a:t>
            </a:r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r>
              <a:rPr lang="en-US" smtClean="0"/>
              <a:t>p</a:t>
            </a:r>
            <a:r>
              <a:rPr lang="el-GR" smtClean="0"/>
              <a:t>-τιμή=Ρ(Ζ&lt;-8.69)=0.0000</a:t>
            </a: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1357313" y="1643063"/>
          <a:ext cx="2520950" cy="1000125"/>
        </p:xfrm>
        <a:graphic>
          <a:graphicData uri="http://schemas.openxmlformats.org/presentationml/2006/ole">
            <p:oleObj spid="_x0000_s359426" name="Equation" r:id="rId3" imgW="1002960" imgH="393480" progId="Equation.3">
              <p:embed/>
            </p:oleObj>
          </a:graphicData>
        </a:graphic>
      </p:graphicFrame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019175" y="3714750"/>
          <a:ext cx="3838575" cy="1571625"/>
        </p:xfrm>
        <a:graphic>
          <a:graphicData uri="http://schemas.openxmlformats.org/presentationml/2006/ole">
            <p:oleObj spid="_x0000_s359427" name="Equation" r:id="rId4" imgW="1777680" imgH="634680" progId="Equation.3">
              <p:embed/>
            </p:oleObj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9 - Θέση περιεχομένου"/>
          <p:cNvSpPr>
            <a:spLocks noGrp="1"/>
          </p:cNvSpPr>
          <p:nvPr>
            <p:ph idx="1"/>
          </p:nvPr>
        </p:nvSpPr>
        <p:spPr>
          <a:xfrm>
            <a:off x="0" y="928688"/>
            <a:ext cx="8458200" cy="5167312"/>
          </a:xfrm>
        </p:spPr>
        <p:txBody>
          <a:bodyPr/>
          <a:lstStyle/>
          <a:p>
            <a:r>
              <a:rPr lang="el-GR" dirty="0" smtClean="0"/>
              <a:t>Έστω ότι επαναλαμβάνουμε τη δειγματοληψία σε τυχαίο δείγμα </a:t>
            </a:r>
            <a:r>
              <a:rPr lang="en-US" dirty="0" smtClean="0"/>
              <a:t>n</a:t>
            </a:r>
            <a:r>
              <a:rPr lang="el-GR" dirty="0" smtClean="0"/>
              <a:t> ατόμων.</a:t>
            </a:r>
          </a:p>
          <a:p>
            <a:r>
              <a:rPr lang="el-GR" dirty="0" smtClean="0"/>
              <a:t>Αν η αναλογία των </a:t>
            </a:r>
            <a:r>
              <a:rPr lang="el-GR" dirty="0" err="1" smtClean="0"/>
              <a:t>εγκρινόντων</a:t>
            </a:r>
            <a:r>
              <a:rPr lang="el-GR" dirty="0" smtClean="0"/>
              <a:t> είναι ίση με 0.90 τότε μεγαλύτερη πιθανότητα αντιστοιχεί στο ενδεχόμενο </a:t>
            </a:r>
          </a:p>
          <a:p>
            <a:endParaRPr lang="el-GR" b="1" dirty="0" smtClean="0"/>
          </a:p>
          <a:p>
            <a:pPr>
              <a:buFontTx/>
              <a:buNone/>
            </a:pPr>
            <a:r>
              <a:rPr lang="el-GR" dirty="0" smtClean="0"/>
              <a:t>   που είναι κεντραρισμένο στο 0.90 παρά στο   </a:t>
            </a:r>
          </a:p>
          <a:p>
            <a:pPr>
              <a:buFontTx/>
              <a:buNone/>
            </a:pPr>
            <a:r>
              <a:rPr lang="el-GR" dirty="0" smtClean="0"/>
              <a:t>		 </a:t>
            </a:r>
          </a:p>
          <a:p>
            <a:endParaRPr lang="el-GR" dirty="0" smtClean="0"/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8194" name="Object 8"/>
          <p:cNvGraphicFramePr>
            <a:graphicFrameLocks noChangeAspect="1"/>
          </p:cNvGraphicFramePr>
          <p:nvPr/>
        </p:nvGraphicFramePr>
        <p:xfrm>
          <a:off x="1428750" y="3929063"/>
          <a:ext cx="2944813" cy="649287"/>
        </p:xfrm>
        <a:graphic>
          <a:graphicData uri="http://schemas.openxmlformats.org/presentationml/2006/ole">
            <p:oleObj spid="_x0000_s360450" r:id="rId3" imgW="939392" imgH="203112" progId="">
              <p:embed/>
            </p:oleObj>
          </a:graphicData>
        </a:graphic>
      </p:graphicFrame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8195" name="Object 10"/>
          <p:cNvGraphicFramePr>
            <a:graphicFrameLocks noChangeAspect="1"/>
          </p:cNvGraphicFramePr>
          <p:nvPr/>
        </p:nvGraphicFramePr>
        <p:xfrm>
          <a:off x="1500188" y="5715000"/>
          <a:ext cx="2643187" cy="642938"/>
        </p:xfrm>
        <a:graphic>
          <a:graphicData uri="http://schemas.openxmlformats.org/presentationml/2006/ole">
            <p:oleObj spid="_x0000_s360451" r:id="rId4" imgW="939392" imgH="203112" progId="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7776864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  <a:latin typeface="+mn-lt"/>
              </a:rPr>
              <a:t>Τμήμα </a:t>
            </a:r>
            <a:r>
              <a:rPr lang="el-GR" sz="2800" dirty="0" err="1" smtClean="0">
                <a:solidFill>
                  <a:schemeClr val="tx1"/>
                </a:solidFill>
                <a:latin typeface="+mn-lt"/>
              </a:rPr>
              <a:t>Λογοθεραπείας</a:t>
            </a:r>
            <a:endParaRPr lang="el-GR" sz="2800" dirty="0" smtClean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l-GR" b="1" dirty="0" smtClean="0">
                <a:solidFill>
                  <a:schemeClr val="tx1"/>
                </a:solidFill>
                <a:latin typeface="+mn-lt"/>
              </a:rPr>
              <a:t>Στατιστική και λογισμικά στις επιστήμες συμπεριφοράς </a:t>
            </a:r>
          </a:p>
          <a:p>
            <a:pPr algn="l"/>
            <a:r>
              <a:rPr lang="el-GR" sz="2800" b="1" dirty="0" smtClean="0">
                <a:solidFill>
                  <a:schemeClr val="tx1"/>
                </a:solidFill>
                <a:latin typeface="+mn-lt"/>
              </a:rPr>
              <a:t>Ενότητα 10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Έλεγχοι υποθέσεων ΙΙ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Γεράσιμος Μελετίου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548680"/>
            <a:ext cx="4719439" cy="936625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>
                <a:cs typeface="Arial" charset="0"/>
              </a:rPr>
              <a:t>παράδειγμα</a:t>
            </a:r>
            <a:r>
              <a:rPr lang="el-GR" altLang="el-GR" b="1" dirty="0" smtClean="0"/>
              <a:t> </a:t>
            </a:r>
            <a:r>
              <a:rPr lang="en-US" altLang="el-GR" b="1" dirty="0" smtClean="0"/>
              <a:t> </a:t>
            </a:r>
            <a:endParaRPr lang="el-GR" altLang="el-GR" b="1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485726"/>
            <a:ext cx="8136904" cy="43195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b="1" dirty="0" smtClean="0"/>
              <a:t>   </a:t>
            </a:r>
            <a:r>
              <a:rPr lang="el-GR" altLang="el-GR" dirty="0" smtClean="0">
                <a:cs typeface="Arial" charset="0"/>
              </a:rPr>
              <a:t>Ο υπουργός κ. ΤΑΔΕ ενδιαφέρεται να μάθει μήπως το ποσοστό των ψηφοφόρων που τον θεωρούν ανίκανο είναι μεγαλύτερο του 30%. Για το σκοπό αυτό παρήγγειλε δειγματοληπτική έρευνα με μέγεθος δείγματος  850 ατόμων.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dirty="0" smtClean="0"/>
          </a:p>
        </p:txBody>
      </p:sp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>
                <a:latin typeface="+mj-lt"/>
              </a:rPr>
              <a:t>Η μηδενική και η εναλλακτική υπόθεση</a:t>
            </a:r>
            <a:endParaRPr lang="en-US" b="1" dirty="0" smtClean="0">
              <a:latin typeface="+mj-lt"/>
            </a:endParaRPr>
          </a:p>
          <a:p>
            <a:pPr>
              <a:buFontTx/>
              <a:buNone/>
              <a:defRPr/>
            </a:pPr>
            <a:r>
              <a:rPr lang="en-US" dirty="0" smtClean="0"/>
              <a:t>        </a:t>
            </a:r>
            <a:r>
              <a:rPr lang="el-GR" dirty="0" smtClean="0"/>
              <a:t>Η</a:t>
            </a:r>
            <a:r>
              <a:rPr lang="el-GR" baseline="-25000" dirty="0" smtClean="0"/>
              <a:t>0</a:t>
            </a:r>
            <a:r>
              <a:rPr lang="el-GR" dirty="0" smtClean="0"/>
              <a:t>: </a:t>
            </a:r>
            <a:r>
              <a:rPr lang="en-US" dirty="0" smtClean="0"/>
              <a:t>p </a:t>
            </a:r>
            <a:r>
              <a:rPr lang="el-GR" dirty="0" smtClean="0">
                <a:sym typeface="Symbol" pitchFamily="18" charset="2"/>
              </a:rPr>
              <a:t></a:t>
            </a:r>
            <a:r>
              <a:rPr lang="el-GR" dirty="0" smtClean="0"/>
              <a:t> 0.</a:t>
            </a:r>
            <a:r>
              <a:rPr lang="en-US" dirty="0" smtClean="0"/>
              <a:t>3</a:t>
            </a:r>
            <a:r>
              <a:rPr lang="el-GR" dirty="0" smtClean="0"/>
              <a:t>0</a:t>
            </a:r>
          </a:p>
          <a:p>
            <a:pPr>
              <a:buFontTx/>
              <a:buNone/>
              <a:defRPr/>
            </a:pPr>
            <a:r>
              <a:rPr lang="el-GR" dirty="0" smtClean="0"/>
              <a:t>		</a:t>
            </a:r>
            <a:r>
              <a:rPr lang="el-GR" dirty="0" err="1" smtClean="0"/>
              <a:t>Η</a:t>
            </a:r>
            <a:r>
              <a:rPr lang="el-GR" baseline="-25000" dirty="0" err="1" smtClean="0"/>
              <a:t>ε</a:t>
            </a:r>
            <a:r>
              <a:rPr lang="el-GR" dirty="0" smtClean="0"/>
              <a:t>: </a:t>
            </a:r>
            <a:r>
              <a:rPr lang="en-US" dirty="0" smtClean="0"/>
              <a:t>p </a:t>
            </a:r>
            <a:r>
              <a:rPr lang="en-US" dirty="0" smtClean="0">
                <a:sym typeface="Symbol" pitchFamily="18" charset="2"/>
              </a:rPr>
              <a:t>&gt;</a:t>
            </a:r>
            <a:r>
              <a:rPr lang="el-GR" dirty="0" smtClean="0"/>
              <a:t> 0.</a:t>
            </a:r>
            <a:r>
              <a:rPr lang="en-US" dirty="0" smtClean="0"/>
              <a:t>3</a:t>
            </a:r>
            <a:r>
              <a:rPr lang="el-GR" dirty="0" smtClean="0"/>
              <a:t>0</a:t>
            </a:r>
          </a:p>
          <a:p>
            <a:pPr>
              <a:defRPr/>
            </a:pPr>
            <a:endParaRPr lang="en-US" b="1" dirty="0" smtClean="0">
              <a:latin typeface="+mj-lt"/>
            </a:endParaRPr>
          </a:p>
          <a:p>
            <a:pPr>
              <a:defRPr/>
            </a:pPr>
            <a:endParaRPr lang="el-GR" b="1" dirty="0">
              <a:latin typeface="+mj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dirty="0" smtClean="0">
                <a:cs typeface="Arial" charset="0"/>
              </a:rPr>
              <a:t>παράδειγμα</a:t>
            </a:r>
            <a:r>
              <a:rPr lang="el-GR" altLang="el-GR" b="1" dirty="0" smtClean="0"/>
              <a:t> </a:t>
            </a:r>
            <a:r>
              <a:rPr lang="en-US" altLang="el-GR" b="1" dirty="0" smtClean="0"/>
              <a:t> </a:t>
            </a:r>
            <a:endParaRPr lang="el-GR" altLang="el-G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0" y="1556792"/>
            <a:ext cx="8715375" cy="4752528"/>
          </a:xfrm>
        </p:spPr>
        <p:txBody>
          <a:bodyPr/>
          <a:lstStyle/>
          <a:p>
            <a:r>
              <a:rPr lang="en-US" b="1" u="sng" dirty="0" smtClean="0"/>
              <a:t>To </a:t>
            </a:r>
            <a:r>
              <a:rPr lang="el-GR" b="1" u="sng" dirty="0" smtClean="0"/>
              <a:t>κριτήριο αποφάσεως</a:t>
            </a:r>
            <a:r>
              <a:rPr lang="el-GR" b="1" dirty="0" smtClean="0"/>
              <a:t> </a:t>
            </a:r>
            <a:r>
              <a:rPr lang="el-GR" dirty="0" smtClean="0"/>
              <a:t>Ο έλεγχος θα γίνει με το κριτήριο </a:t>
            </a:r>
            <a:r>
              <a:rPr lang="en-US" dirty="0" smtClean="0"/>
              <a:t>z</a:t>
            </a:r>
            <a:r>
              <a:rPr lang="el-GR" dirty="0" smtClean="0"/>
              <a:t>. Επιλέγοντας α=0.01, θα απορρίψουμε την μηδενική υπόθεση αν η δειγματική αναλογία είναι τέτοια ώστε 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1285875" y="4019897"/>
          <a:ext cx="6029325" cy="1857375"/>
        </p:xfrm>
        <a:graphic>
          <a:graphicData uri="http://schemas.openxmlformats.org/presentationml/2006/ole">
            <p:oleObj spid="_x0000_s361474" name="Equation" r:id="rId3" imgW="2476500" imgH="635000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115616" y="548680"/>
            <a:ext cx="4719439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παράδειγμα</a:t>
            </a:r>
            <a:r>
              <a:rPr kumimoji="0" lang="el-GR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0" y="1484784"/>
            <a:ext cx="9144000" cy="5953125"/>
          </a:xfrm>
        </p:spPr>
        <p:txBody>
          <a:bodyPr/>
          <a:lstStyle/>
          <a:p>
            <a:r>
              <a:rPr lang="el-GR" dirty="0" smtClean="0"/>
              <a:t>Ορίζοντας το κριτήριο αυτό η πιθανότητα σφάλματος τύπου Ι ισούται με α.</a:t>
            </a:r>
          </a:p>
          <a:p>
            <a:r>
              <a:rPr lang="el-GR" dirty="0" smtClean="0"/>
              <a:t>Η πιθανότητα σφάλματος τύπου ΙΙ π.χ. για </a:t>
            </a:r>
          </a:p>
          <a:p>
            <a:pPr>
              <a:buFontTx/>
              <a:buNone/>
            </a:pPr>
            <a:r>
              <a:rPr lang="el-GR" dirty="0" smtClean="0"/>
              <a:t>   </a:t>
            </a:r>
            <a:r>
              <a:rPr lang="en-US" dirty="0" smtClean="0"/>
              <a:t>p</a:t>
            </a:r>
            <a:r>
              <a:rPr lang="el-GR" dirty="0" smtClean="0"/>
              <a:t>= 0.32 υπολογίζεται ως εξής</a:t>
            </a:r>
            <a:r>
              <a:rPr lang="en-US" dirty="0" smtClean="0"/>
              <a:t>:</a:t>
            </a:r>
            <a:endParaRPr lang="el-GR" dirty="0" smtClean="0"/>
          </a:p>
        </p:txBody>
      </p:sp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1043608" y="4293096"/>
          <a:ext cx="5500688" cy="2286000"/>
        </p:xfrm>
        <a:graphic>
          <a:graphicData uri="http://schemas.openxmlformats.org/presentationml/2006/ole">
            <p:oleObj spid="_x0000_s362498" name="Equation" r:id="rId3" imgW="2184120" imgH="914400" progId="Equation.3">
              <p:embed/>
            </p:oleObj>
          </a:graphicData>
        </a:graphic>
      </p:graphicFrame>
      <p:sp>
        <p:nvSpPr>
          <p:cNvPr id="8" name="7 - Ορθογώνιο"/>
          <p:cNvSpPr/>
          <p:nvPr/>
        </p:nvSpPr>
        <p:spPr>
          <a:xfrm>
            <a:off x="395536" y="3789040"/>
            <a:ext cx="62150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3200" b="1" dirty="0" err="1">
                <a:latin typeface="+mn-lt"/>
              </a:rPr>
              <a:t>β=Ρ</a:t>
            </a:r>
            <a:r>
              <a:rPr lang="el-GR" sz="3200" b="1" dirty="0">
                <a:latin typeface="+mn-lt"/>
              </a:rPr>
              <a:t>(αποδοχής Η</a:t>
            </a:r>
            <a:r>
              <a:rPr lang="el-GR" sz="3200" b="1" baseline="-25000" dirty="0">
                <a:latin typeface="+mn-lt"/>
              </a:rPr>
              <a:t>0 </a:t>
            </a:r>
            <a:r>
              <a:rPr lang="el-GR" sz="3200" b="1" dirty="0">
                <a:latin typeface="+mn-lt"/>
              </a:rPr>
              <a:t>|p = 0.32)=</a:t>
            </a: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>
            <a:off x="8001000" y="5715000"/>
            <a:ext cx="64293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115616" y="548680"/>
            <a:ext cx="4719439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παράδειγμα</a:t>
            </a:r>
            <a:r>
              <a:rPr kumimoji="0" lang="el-GR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95536" y="2276872"/>
          <a:ext cx="7099300" cy="1285875"/>
        </p:xfrm>
        <a:graphic>
          <a:graphicData uri="http://schemas.openxmlformats.org/presentationml/2006/ole">
            <p:oleObj spid="_x0000_s363522" name="Equation" r:id="rId3" imgW="3340080" imgH="533160" progId="Equation.3">
              <p:embed/>
            </p:oleObj>
          </a:graphicData>
        </a:graphic>
      </p:graphicFrame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539552" y="3573016"/>
          <a:ext cx="5568950" cy="2071688"/>
        </p:xfrm>
        <a:graphic>
          <a:graphicData uri="http://schemas.openxmlformats.org/presentationml/2006/ole">
            <p:oleObj spid="_x0000_s363523" name="Equation" r:id="rId4" imgW="2019240" imgH="888840" progId="Equation.3">
              <p:embed/>
            </p:oleObj>
          </a:graphicData>
        </a:graphic>
      </p:graphicFrame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899592" y="5877272"/>
          <a:ext cx="4737100" cy="571500"/>
        </p:xfrm>
        <a:graphic>
          <a:graphicData uri="http://schemas.openxmlformats.org/presentationml/2006/ole">
            <p:oleObj spid="_x0000_s363524" name="Equation" r:id="rId5" imgW="1371600" imgH="215640" progId="Equation.3">
              <p:embed/>
            </p:oleObj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115616" y="548680"/>
            <a:ext cx="4719439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παράδειγμα</a:t>
            </a:r>
            <a:r>
              <a:rPr kumimoji="0" lang="el-GR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467544" y="1772816"/>
          <a:ext cx="7099300" cy="1285875"/>
        </p:xfrm>
        <a:graphic>
          <a:graphicData uri="http://schemas.openxmlformats.org/presentationml/2006/ole">
            <p:oleObj spid="_x0000_s364546" name="Equation" r:id="rId3" imgW="3340080" imgH="533160" progId="Equation.3">
              <p:embed/>
            </p:oleObj>
          </a:graphicData>
        </a:graphic>
      </p:graphicFrame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683568" y="3140968"/>
          <a:ext cx="5568950" cy="2071688"/>
        </p:xfrm>
        <a:graphic>
          <a:graphicData uri="http://schemas.openxmlformats.org/presentationml/2006/ole">
            <p:oleObj spid="_x0000_s364547" name="Equation" r:id="rId4" imgW="2019240" imgH="888840" progId="Equation.3">
              <p:embed/>
            </p:oleObj>
          </a:graphicData>
        </a:graphic>
      </p:graphicFrame>
      <p:sp>
        <p:nvSpPr>
          <p:cNvPr id="122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2292" name="Object 7"/>
          <p:cNvGraphicFramePr>
            <a:graphicFrameLocks noChangeAspect="1"/>
          </p:cNvGraphicFramePr>
          <p:nvPr/>
        </p:nvGraphicFramePr>
        <p:xfrm>
          <a:off x="1187624" y="5805264"/>
          <a:ext cx="4737100" cy="571500"/>
        </p:xfrm>
        <a:graphic>
          <a:graphicData uri="http://schemas.openxmlformats.org/presentationml/2006/ole">
            <p:oleObj spid="_x0000_s364548" name="Equation" r:id="rId5" imgW="1371600" imgH="215640" progId="Equation.3">
              <p:embed/>
            </p:oleObj>
          </a:graphicData>
        </a:graphic>
      </p:graphicFrame>
      <p:cxnSp>
        <p:nvCxnSpPr>
          <p:cNvPr id="17" name="16 - Ευθύγραμμο βέλος σύνδεσης"/>
          <p:cNvCxnSpPr/>
          <p:nvPr/>
        </p:nvCxnSpPr>
        <p:spPr>
          <a:xfrm rot="5400000" flipH="1" flipV="1">
            <a:off x="2214563" y="5929313"/>
            <a:ext cx="357187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115616" y="548680"/>
            <a:ext cx="4719439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παράδειγμα</a:t>
            </a:r>
            <a:r>
              <a:rPr kumimoji="0" lang="el-GR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9 - Θέση περιεχομένου"/>
          <p:cNvSpPr>
            <a:spLocks noGrp="1"/>
          </p:cNvSpPr>
          <p:nvPr>
            <p:ph idx="1"/>
          </p:nvPr>
        </p:nvSpPr>
        <p:spPr>
          <a:xfrm>
            <a:off x="214313" y="1357313"/>
            <a:ext cx="8501062" cy="4738687"/>
          </a:xfrm>
        </p:spPr>
        <p:txBody>
          <a:bodyPr/>
          <a:lstStyle/>
          <a:p>
            <a:pPr>
              <a:buFontTx/>
              <a:buNone/>
            </a:pPr>
            <a:r>
              <a:rPr lang="el-GR" dirty="0" smtClean="0"/>
              <a:t>	</a:t>
            </a:r>
            <a:endParaRPr lang="el-GR" b="1" u="sng" dirty="0" smtClean="0"/>
          </a:p>
          <a:p>
            <a:r>
              <a:rPr lang="el-GR" dirty="0" smtClean="0"/>
              <a:t>προκύπτει ως άθροισμα κανονικών </a:t>
            </a:r>
            <a:r>
              <a:rPr lang="el-GR" dirty="0" err="1" smtClean="0"/>
              <a:t>τ.μ</a:t>
            </a:r>
            <a:r>
              <a:rPr lang="el-GR" dirty="0" smtClean="0"/>
              <a:t>. υψωμένων στο τετράγωνο</a:t>
            </a:r>
          </a:p>
          <a:p>
            <a:r>
              <a:rPr lang="el-GR" dirty="0" smtClean="0"/>
              <a:t>(</a:t>
            </a:r>
            <a:r>
              <a:rPr lang="el-GR" i="1" dirty="0" smtClean="0"/>
              <a:t>συνεπώς</a:t>
            </a:r>
            <a:r>
              <a:rPr lang="el-GR" dirty="0" smtClean="0"/>
              <a:t>)παίρνει  τιμές μη αρνητικές</a:t>
            </a:r>
          </a:p>
          <a:p>
            <a:r>
              <a:rPr lang="el-GR" dirty="0" smtClean="0"/>
              <a:t>Έχει μέση τιμή και διακύμανση, αντίστοιχα</a:t>
            </a:r>
            <a:endParaRPr lang="en-US" dirty="0" smtClean="0"/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3314" name="Object 6"/>
          <p:cNvGraphicFramePr>
            <a:graphicFrameLocks noChangeAspect="1"/>
          </p:cNvGraphicFramePr>
          <p:nvPr/>
        </p:nvGraphicFramePr>
        <p:xfrm>
          <a:off x="1428750" y="5143500"/>
          <a:ext cx="2000250" cy="723900"/>
        </p:xfrm>
        <a:graphic>
          <a:graphicData uri="http://schemas.openxmlformats.org/presentationml/2006/ole">
            <p:oleObj spid="_x0000_s365570" r:id="rId4" imgW="583693" imgH="215713" progId="">
              <p:embed/>
            </p:oleObj>
          </a:graphicData>
        </a:graphic>
      </p:graphicFrame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3315" name="Object 8"/>
          <p:cNvGraphicFramePr>
            <a:graphicFrameLocks noChangeAspect="1"/>
          </p:cNvGraphicFramePr>
          <p:nvPr/>
        </p:nvGraphicFramePr>
        <p:xfrm>
          <a:off x="4000500" y="5214938"/>
          <a:ext cx="2613025" cy="714375"/>
        </p:xfrm>
        <a:graphic>
          <a:graphicData uri="http://schemas.openxmlformats.org/presentationml/2006/ole">
            <p:oleObj spid="_x0000_s365571" r:id="rId5" imgW="774364" imgH="215806" progId="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Τίτλος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el-GR" dirty="0" smtClean="0"/>
              <a:t>Η κατανομή χ</a:t>
            </a:r>
            <a:r>
              <a:rPr lang="en-US" baseline="30000" dirty="0" smtClean="0"/>
              <a:t>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0" y="1308969"/>
            <a:ext cx="9144000" cy="5549031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l-GR" b="1" dirty="0" smtClean="0"/>
              <a:t>   </a:t>
            </a:r>
            <a:r>
              <a:rPr lang="el-GR" dirty="0" smtClean="0"/>
              <a:t>Έτσι, αν S</a:t>
            </a:r>
            <a:r>
              <a:rPr lang="el-GR" baseline="30000" dirty="0" smtClean="0"/>
              <a:t>2</a:t>
            </a:r>
            <a:r>
              <a:rPr lang="el-GR" dirty="0" smtClean="0"/>
              <a:t> είναι η διακύμανση δείγματος n στοιχείων από έναν κανονικό πληθυσμό με διακύμανση σ</a:t>
            </a:r>
            <a:r>
              <a:rPr lang="el-GR" baseline="30000" dirty="0" smtClean="0"/>
              <a:t>2</a:t>
            </a:r>
            <a:r>
              <a:rPr lang="el-GR" dirty="0" smtClean="0"/>
              <a:t> τότε η τυχαία μεταβλητή</a:t>
            </a:r>
          </a:p>
          <a:p>
            <a:pPr>
              <a:buFontTx/>
              <a:buNone/>
            </a:pPr>
            <a:r>
              <a:rPr lang="el-GR" b="1" dirty="0" smtClean="0"/>
              <a:t>   	 </a:t>
            </a:r>
          </a:p>
          <a:p>
            <a:pPr>
              <a:buFontTx/>
              <a:buNone/>
            </a:pPr>
            <a:r>
              <a:rPr lang="el-GR" b="1" dirty="0" smtClean="0"/>
              <a:t>   </a:t>
            </a:r>
          </a:p>
          <a:p>
            <a:pPr>
              <a:buFontTx/>
              <a:buNone/>
            </a:pPr>
            <a:r>
              <a:rPr lang="el-GR" b="1" dirty="0" smtClean="0"/>
              <a:t>   </a:t>
            </a:r>
          </a:p>
          <a:p>
            <a:pPr>
              <a:buFontTx/>
              <a:buNone/>
            </a:pPr>
            <a:r>
              <a:rPr lang="el-GR" b="1" dirty="0" smtClean="0"/>
              <a:t>   </a:t>
            </a:r>
            <a:endParaRPr lang="en-US" b="1" dirty="0" smtClean="0"/>
          </a:p>
          <a:p>
            <a:pPr>
              <a:buFontTx/>
              <a:buNone/>
            </a:pPr>
            <a:r>
              <a:rPr lang="el-GR" dirty="0" smtClean="0"/>
              <a:t>ακολουθεί την κατανομή χ</a:t>
            </a:r>
            <a:r>
              <a:rPr lang="el-GR" baseline="30000" dirty="0" smtClean="0"/>
              <a:t>2</a:t>
            </a:r>
            <a:r>
              <a:rPr lang="el-GR" dirty="0" smtClean="0"/>
              <a:t> με ν </a:t>
            </a:r>
            <a:r>
              <a:rPr lang="el-GR" dirty="0" smtClean="0">
                <a:sym typeface="Symbol" pitchFamily="18" charset="2"/>
              </a:rPr>
              <a:t></a:t>
            </a:r>
            <a:r>
              <a:rPr lang="el-GR" dirty="0" smtClean="0"/>
              <a:t> n–1 βαθμούς ελευθερίας</a:t>
            </a:r>
          </a:p>
        </p:txBody>
      </p:sp>
      <p:sp>
        <p:nvSpPr>
          <p:cNvPr id="143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4338" name="Object 1"/>
          <p:cNvGraphicFramePr>
            <a:graphicFrameLocks noChangeAspect="1"/>
          </p:cNvGraphicFramePr>
          <p:nvPr/>
        </p:nvGraphicFramePr>
        <p:xfrm>
          <a:off x="1643063" y="3071813"/>
          <a:ext cx="3429000" cy="1333500"/>
        </p:xfrm>
        <a:graphic>
          <a:graphicData uri="http://schemas.openxmlformats.org/presentationml/2006/ole">
            <p:oleObj spid="_x0000_s366594" r:id="rId3" imgW="850531" imgH="380835" progId="">
              <p:embed/>
            </p:oleObj>
          </a:graphicData>
        </a:graphic>
      </p:graphicFrame>
      <p:sp>
        <p:nvSpPr>
          <p:cNvPr id="9" name="8 - Ορθογώνιο"/>
          <p:cNvSpPr/>
          <p:nvPr/>
        </p:nvSpPr>
        <p:spPr>
          <a:xfrm>
            <a:off x="5143500" y="2857500"/>
            <a:ext cx="3357563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l-GR" sz="1800" b="1" dirty="0">
                <a:solidFill>
                  <a:schemeClr val="tx1"/>
                </a:solidFill>
              </a:rPr>
              <a:t>Άθροισμα τετραγωνικών αποκλίσεων κανονικών </a:t>
            </a:r>
            <a:r>
              <a:rPr lang="el-GR" sz="1800" b="1" dirty="0" err="1">
                <a:solidFill>
                  <a:schemeClr val="tx1"/>
                </a:solidFill>
              </a:rPr>
              <a:t>τ.μ</a:t>
            </a:r>
            <a:r>
              <a:rPr lang="el-GR" sz="1800" b="1" dirty="0">
                <a:solidFill>
                  <a:schemeClr val="tx1"/>
                </a:solidFill>
              </a:rPr>
              <a:t>., (διαιρεμένων με σταθερά)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5364088" y="4077072"/>
            <a:ext cx="2714625" cy="714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l-GR" sz="1800" b="1" dirty="0">
                <a:solidFill>
                  <a:schemeClr val="tx1"/>
                </a:solidFill>
              </a:rPr>
              <a:t>Παράμετρος, άρα σταθερά</a:t>
            </a:r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rot="10800000" flipV="1">
            <a:off x="4572000" y="3286125"/>
            <a:ext cx="500063" cy="2143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 flipH="1" flipV="1">
            <a:off x="3929063" y="4214814"/>
            <a:ext cx="1363017" cy="2222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2 - Τίτλος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 κατανομή χ</a:t>
            </a:r>
            <a:r>
              <a:rPr kumimoji="0" lang="en-US" sz="4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4 - Τίτλος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440160"/>
          </a:xfrm>
        </p:spPr>
        <p:txBody>
          <a:bodyPr/>
          <a:lstStyle/>
          <a:p>
            <a:pPr algn="l"/>
            <a:r>
              <a:rPr lang="el-GR" sz="3200" b="1" dirty="0" smtClean="0"/>
              <a:t>Η μοναδική </a:t>
            </a:r>
            <a:r>
              <a:rPr lang="el-GR" sz="3200" b="1" dirty="0" err="1" smtClean="0"/>
              <a:t>παραμετρος</a:t>
            </a:r>
            <a:r>
              <a:rPr lang="el-GR" sz="3200" b="1" dirty="0" smtClean="0"/>
              <a:t> της κατανομής </a:t>
            </a:r>
            <a:r>
              <a:rPr lang="el-GR" sz="3200" dirty="0" smtClean="0"/>
              <a:t>χ</a:t>
            </a:r>
            <a:r>
              <a:rPr lang="en-US" sz="3200" baseline="30000" dirty="0" smtClean="0"/>
              <a:t>2</a:t>
            </a:r>
            <a:r>
              <a:rPr lang="el-GR" sz="3200" b="1" dirty="0" smtClean="0"/>
              <a:t> είναι οι βαθμοί ελευθερίας ν</a:t>
            </a:r>
          </a:p>
        </p:txBody>
      </p:sp>
      <p:pic>
        <p:nvPicPr>
          <p:cNvPr id="29701" name="Picture 2" descr="11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286000"/>
            <a:ext cx="735806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4500563" y="3714750"/>
            <a:ext cx="3071812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l-GR" sz="1800" b="1" dirty="0">
                <a:solidFill>
                  <a:schemeClr val="tx1"/>
                </a:solidFill>
              </a:rPr>
              <a:t>Με την αύξηση του ν προσεγγίζει την κανονική</a:t>
            </a: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10800000" flipV="1">
            <a:off x="3714750" y="4429125"/>
            <a:ext cx="714375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2 - Τίτλος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 κατανομή χ</a:t>
            </a:r>
            <a:r>
              <a:rPr kumimoji="0" lang="en-US" sz="4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1 - Τίτλος"/>
          <p:cNvSpPr>
            <a:spLocks noGrp="1"/>
          </p:cNvSpPr>
          <p:nvPr>
            <p:ph type="title" idx="4294967295"/>
          </p:nvPr>
        </p:nvSpPr>
        <p:spPr>
          <a:xfrm>
            <a:off x="539552" y="1628800"/>
            <a:ext cx="7486650" cy="4748213"/>
          </a:xfrm>
        </p:spPr>
        <p:txBody>
          <a:bodyPr/>
          <a:lstStyle/>
          <a:p>
            <a:pPr algn="l"/>
            <a:r>
              <a:rPr lang="el-GR" sz="3200" b="0" dirty="0" smtClean="0"/>
              <a:t>Στον  έλεγχο  για τη διακύμανση το κριτήριο αποφάσεως ορίζεται με βάση τη  στατιστική </a:t>
            </a: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0" dirty="0" smtClean="0"/>
              <a:t>η οποία ακολουθεί την κατανομή χι-τετράγωνο με </a:t>
            </a:r>
            <a:r>
              <a:rPr lang="el-GR" sz="3200" dirty="0" smtClean="0"/>
              <a:t>ν=</a:t>
            </a:r>
            <a:r>
              <a:rPr lang="en-US" sz="3200" dirty="0" smtClean="0"/>
              <a:t>n-1</a:t>
            </a:r>
            <a:r>
              <a:rPr lang="el-GR" sz="3200" dirty="0" smtClean="0"/>
              <a:t> βαθμούς ελευθερίας  </a:t>
            </a:r>
            <a:endParaRPr lang="el-GR" dirty="0" smtClean="0"/>
          </a:p>
        </p:txBody>
      </p:sp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5362" name="Object 1"/>
          <p:cNvGraphicFramePr>
            <a:graphicFrameLocks noChangeAspect="1"/>
          </p:cNvGraphicFramePr>
          <p:nvPr/>
        </p:nvGraphicFramePr>
        <p:xfrm>
          <a:off x="3059832" y="3789040"/>
          <a:ext cx="2511425" cy="1214438"/>
        </p:xfrm>
        <a:graphic>
          <a:graphicData uri="http://schemas.openxmlformats.org/presentationml/2006/ole">
            <p:oleObj spid="_x0000_s367618" r:id="rId3" imgW="850531" imgH="380835" progId="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2 - Τίτλος"/>
          <p:cNvSpPr txBox="1">
            <a:spLocks/>
          </p:cNvSpPr>
          <p:nvPr/>
        </p:nvSpPr>
        <p:spPr>
          <a:xfrm>
            <a:off x="539552" y="69269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 κατανομή χ</a:t>
            </a:r>
            <a:r>
              <a:rPr kumimoji="0" lang="en-US" sz="4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3 - Τίτλος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16824" cy="1357313"/>
          </a:xfrm>
        </p:spPr>
        <p:txBody>
          <a:bodyPr>
            <a:noAutofit/>
          </a:bodyPr>
          <a:lstStyle/>
          <a:p>
            <a:r>
              <a:rPr lang="el-GR" dirty="0" smtClean="0"/>
              <a:t>παράδειγμα (</a:t>
            </a:r>
            <a:r>
              <a:rPr lang="el-GR" dirty="0" err="1" smtClean="0"/>
              <a:t>άσκ.1</a:t>
            </a:r>
            <a:r>
              <a:rPr lang="el-GR" dirty="0" smtClean="0"/>
              <a:t> σελ.479)</a:t>
            </a:r>
          </a:p>
        </p:txBody>
      </p:sp>
      <p:sp>
        <p:nvSpPr>
          <p:cNvPr id="31747" name="4 - Θέση περιεχομένου"/>
          <p:cNvSpPr>
            <a:spLocks noGrp="1"/>
          </p:cNvSpPr>
          <p:nvPr>
            <p:ph idx="1"/>
          </p:nvPr>
        </p:nvSpPr>
        <p:spPr>
          <a:xfrm>
            <a:off x="214313" y="1500188"/>
            <a:ext cx="8715375" cy="4595812"/>
          </a:xfrm>
        </p:spPr>
        <p:txBody>
          <a:bodyPr/>
          <a:lstStyle/>
          <a:p>
            <a:r>
              <a:rPr lang="el-GR" dirty="0" smtClean="0"/>
              <a:t>Χ είναι η δραστική ουσία στα χάπια που παράγονται από ορισμένη παραγωγική διαδικασία (σε </a:t>
            </a:r>
            <a:r>
              <a:rPr lang="el-GR" dirty="0" err="1" smtClean="0"/>
              <a:t>γρ</a:t>
            </a:r>
            <a:r>
              <a:rPr lang="el-GR" dirty="0" smtClean="0"/>
              <a:t>)</a:t>
            </a:r>
          </a:p>
          <a:p>
            <a:r>
              <a:rPr lang="el-GR" dirty="0" smtClean="0"/>
              <a:t>Η κατανομή της Χ είναι κανονική</a:t>
            </a:r>
          </a:p>
          <a:p>
            <a:r>
              <a:rPr lang="el-GR" dirty="0" smtClean="0"/>
              <a:t>Η παραγωγική διαδικασία ελέγχεται σε τυχαίο δείγμα </a:t>
            </a:r>
            <a:r>
              <a:rPr lang="en-US" dirty="0" smtClean="0"/>
              <a:t>n</a:t>
            </a:r>
            <a:r>
              <a:rPr lang="el-GR" dirty="0" smtClean="0"/>
              <a:t> = 15 χαπιών με βάση τα οποία  ελέγχεται η υπόθεση σ</a:t>
            </a:r>
            <a:r>
              <a:rPr lang="el-GR" baseline="30000" dirty="0" smtClean="0"/>
              <a:t>2</a:t>
            </a:r>
            <a:r>
              <a:rPr lang="el-GR" dirty="0" smtClean="0"/>
              <a:t> = 0.1 με εναλλακτική υπόθεση σ</a:t>
            </a:r>
            <a:r>
              <a:rPr lang="el-GR" baseline="30000" dirty="0" smtClean="0"/>
              <a:t>2</a:t>
            </a:r>
            <a:r>
              <a:rPr lang="el-GR" dirty="0" smtClean="0"/>
              <a:t> &gt; 0.1στο α = 0.05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467544" y="2060848"/>
            <a:ext cx="8064896" cy="4371231"/>
          </a:xfrm>
        </p:spPr>
        <p:txBody>
          <a:bodyPr/>
          <a:lstStyle/>
          <a:p>
            <a:pPr>
              <a:buFontTx/>
              <a:buNone/>
            </a:pPr>
            <a:r>
              <a:rPr lang="el-GR" b="1" dirty="0" smtClean="0"/>
              <a:t>  </a:t>
            </a:r>
            <a:r>
              <a:rPr lang="el-GR" dirty="0" smtClean="0"/>
              <a:t> </a:t>
            </a:r>
            <a:r>
              <a:rPr lang="el-GR" b="1" dirty="0" smtClean="0"/>
              <a:t>Υποθέσεις που γίνονται δεκτές</a:t>
            </a:r>
            <a:r>
              <a:rPr lang="el-GR" dirty="0" smtClean="0"/>
              <a:t>: Η κατανομή πληθυσμού κανονική, το δείγμα τυχαίο. </a:t>
            </a:r>
          </a:p>
          <a:p>
            <a:pPr>
              <a:buFontTx/>
              <a:buNone/>
            </a:pPr>
            <a:r>
              <a:rPr lang="el-GR" b="1" dirty="0" smtClean="0"/>
              <a:t>   Η μηδενική και η εναλλακτική υπόθεση</a:t>
            </a:r>
            <a:r>
              <a:rPr lang="el-GR" dirty="0" smtClean="0"/>
              <a:t>:</a:t>
            </a:r>
          </a:p>
          <a:p>
            <a:pPr>
              <a:buFontTx/>
              <a:buNone/>
            </a:pPr>
            <a:r>
              <a:rPr lang="el-GR" dirty="0" smtClean="0"/>
              <a:t>         Η</a:t>
            </a:r>
            <a:r>
              <a:rPr lang="el-GR" baseline="-25000" dirty="0" smtClean="0"/>
              <a:t>0</a:t>
            </a:r>
            <a:r>
              <a:rPr lang="el-GR" dirty="0" smtClean="0"/>
              <a:t>:</a:t>
            </a:r>
          </a:p>
          <a:p>
            <a:pPr>
              <a:buFontTx/>
              <a:buNone/>
            </a:pPr>
            <a:r>
              <a:rPr lang="el-GR" dirty="0" smtClean="0"/>
              <a:t>        </a:t>
            </a:r>
          </a:p>
          <a:p>
            <a:pPr>
              <a:buFontTx/>
              <a:buNone/>
            </a:pPr>
            <a:r>
              <a:rPr lang="el-GR" dirty="0" smtClean="0"/>
              <a:t>         </a:t>
            </a:r>
            <a:r>
              <a:rPr lang="el-GR" dirty="0" err="1" smtClean="0"/>
              <a:t>Η</a:t>
            </a:r>
            <a:r>
              <a:rPr lang="el-GR" baseline="-25000" dirty="0" err="1" smtClean="0"/>
              <a:t>ε</a:t>
            </a:r>
            <a:r>
              <a:rPr lang="el-GR" dirty="0" smtClean="0"/>
              <a:t>:       </a:t>
            </a:r>
          </a:p>
          <a:p>
            <a:endParaRPr lang="el-GR" dirty="0" smtClean="0"/>
          </a:p>
        </p:txBody>
      </p:sp>
      <p:sp>
        <p:nvSpPr>
          <p:cNvPr id="1639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0" y="212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l-GR" sz="1100">
                <a:cs typeface="Times New Roman" pitchFamily="18" charset="0"/>
              </a:rPr>
              <a:t>  </a:t>
            </a:r>
            <a:endParaRPr lang="el-GR"/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639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6386" name="Object 12"/>
          <p:cNvGraphicFramePr>
            <a:graphicFrameLocks noChangeAspect="1"/>
          </p:cNvGraphicFramePr>
          <p:nvPr/>
        </p:nvGraphicFramePr>
        <p:xfrm>
          <a:off x="2195736" y="3717032"/>
          <a:ext cx="1500188" cy="625475"/>
        </p:xfrm>
        <a:graphic>
          <a:graphicData uri="http://schemas.openxmlformats.org/presentationml/2006/ole">
            <p:oleObj spid="_x0000_s368642" name="Equation" r:id="rId3" imgW="545760" imgH="203040" progId="Equation.3">
              <p:embed/>
            </p:oleObj>
          </a:graphicData>
        </a:graphic>
      </p:graphicFrame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6387" name="Object 14"/>
          <p:cNvGraphicFramePr>
            <a:graphicFrameLocks noChangeAspect="1"/>
          </p:cNvGraphicFramePr>
          <p:nvPr/>
        </p:nvGraphicFramePr>
        <p:xfrm>
          <a:off x="2339752" y="5013176"/>
          <a:ext cx="1462087" cy="642938"/>
        </p:xfrm>
        <a:graphic>
          <a:graphicData uri="http://schemas.openxmlformats.org/presentationml/2006/ole">
            <p:oleObj spid="_x0000_s368643" name="Equation" r:id="rId4" imgW="533160" imgH="203040" progId="Equation.3">
              <p:embed/>
            </p:oleObj>
          </a:graphicData>
        </a:graphic>
      </p:graphicFrame>
      <p:sp>
        <p:nvSpPr>
          <p:cNvPr id="14" name="1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3 - Τίτλος"/>
          <p:cNvSpPr txBox="1">
            <a:spLocks/>
          </p:cNvSpPr>
          <p:nvPr/>
        </p:nvSpPr>
        <p:spPr>
          <a:xfrm>
            <a:off x="971600" y="692696"/>
            <a:ext cx="7416824" cy="13573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παράδειγμα (</a:t>
            </a:r>
            <a:r>
              <a:rPr kumimoji="0" lang="el-G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άσκ.1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σελ.479)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14 - Θέση περιεχομένου"/>
          <p:cNvSpPr>
            <a:spLocks noGrp="1"/>
          </p:cNvSpPr>
          <p:nvPr>
            <p:ph idx="4294967295"/>
          </p:nvPr>
        </p:nvSpPr>
        <p:spPr>
          <a:xfrm>
            <a:off x="323528" y="764704"/>
            <a:ext cx="8643937" cy="5881687"/>
          </a:xfrm>
        </p:spPr>
        <p:txBody>
          <a:bodyPr/>
          <a:lstStyle/>
          <a:p>
            <a:r>
              <a:rPr lang="el-GR" b="1" dirty="0" smtClean="0"/>
              <a:t>Το κριτήριο αποφάσεως. </a:t>
            </a:r>
            <a:r>
              <a:rPr lang="el-GR" dirty="0" smtClean="0"/>
              <a:t>Για ν=15-1=14 </a:t>
            </a:r>
            <a:r>
              <a:rPr lang="el-GR" dirty="0" err="1" smtClean="0"/>
              <a:t>β.ε</a:t>
            </a:r>
            <a:r>
              <a:rPr lang="el-GR" dirty="0" smtClean="0"/>
              <a:t>. και α=0.05 βρίσκουμε από τον πίνακα 7 στο τέλος του βιβλίου</a:t>
            </a:r>
          </a:p>
          <a:p>
            <a:endParaRPr lang="el-GR" dirty="0" smtClean="0"/>
          </a:p>
          <a:p>
            <a:endParaRPr lang="el-GR" dirty="0" smtClean="0"/>
          </a:p>
          <a:p>
            <a:pPr>
              <a:buFontTx/>
              <a:buNone/>
            </a:pPr>
            <a:r>
              <a:rPr lang="el-GR" dirty="0" smtClean="0"/>
              <a:t>   οπότε αν υπολογίσουμε</a:t>
            </a:r>
          </a:p>
          <a:p>
            <a:pPr>
              <a:buFontTx/>
              <a:buNone/>
            </a:pPr>
            <a:r>
              <a:rPr lang="el-GR" dirty="0" smtClean="0"/>
              <a:t>   </a:t>
            </a:r>
          </a:p>
          <a:p>
            <a:pPr>
              <a:buFontTx/>
              <a:buNone/>
            </a:pPr>
            <a:r>
              <a:rPr lang="el-GR" dirty="0" smtClean="0"/>
              <a:t>   και</a:t>
            </a:r>
          </a:p>
          <a:p>
            <a:pPr>
              <a:buFontTx/>
              <a:buNone/>
            </a:pPr>
            <a:r>
              <a:rPr lang="el-GR" dirty="0" smtClean="0"/>
              <a:t>   Θα απορρίψουμε τη μηδενική υπόθεση στο α=0.05</a:t>
            </a:r>
          </a:p>
          <a:p>
            <a:pPr>
              <a:buFontTx/>
              <a:buNone/>
            </a:pPr>
            <a:endParaRPr lang="el-GR" dirty="0" smtClean="0"/>
          </a:p>
        </p:txBody>
      </p:sp>
      <p:sp>
        <p:nvSpPr>
          <p:cNvPr id="174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74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74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2123728" y="4437112"/>
          <a:ext cx="3071812" cy="785812"/>
        </p:xfrm>
        <a:graphic>
          <a:graphicData uri="http://schemas.openxmlformats.org/presentationml/2006/ole">
            <p:oleObj spid="_x0000_s369666" name="Equation" r:id="rId3" imgW="876240" imgH="241200" progId="Equation.3">
              <p:embed/>
            </p:oleObj>
          </a:graphicData>
        </a:graphic>
      </p:graphicFrame>
      <p:sp>
        <p:nvSpPr>
          <p:cNvPr id="174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7411" name="Object 9"/>
          <p:cNvGraphicFramePr>
            <a:graphicFrameLocks noChangeAspect="1"/>
          </p:cNvGraphicFramePr>
          <p:nvPr/>
        </p:nvGraphicFramePr>
        <p:xfrm>
          <a:off x="1115616" y="2564904"/>
          <a:ext cx="3643313" cy="785813"/>
        </p:xfrm>
        <a:graphic>
          <a:graphicData uri="http://schemas.openxmlformats.org/presentationml/2006/ole">
            <p:oleObj spid="_x0000_s369667" name="Equation" r:id="rId4" imgW="1091726" imgH="253890" progId="Equation.3">
              <p:embed/>
            </p:oleObj>
          </a:graphicData>
        </a:graphic>
      </p:graphicFrame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7412" name="Object 11"/>
          <p:cNvGraphicFramePr>
            <a:graphicFrameLocks noChangeAspect="1"/>
          </p:cNvGraphicFramePr>
          <p:nvPr/>
        </p:nvGraphicFramePr>
        <p:xfrm>
          <a:off x="5148064" y="3140968"/>
          <a:ext cx="2038350" cy="1228725"/>
        </p:xfrm>
        <a:graphic>
          <a:graphicData uri="http://schemas.openxmlformats.org/presentationml/2006/ole">
            <p:oleObj spid="_x0000_s369668" name="Equation" r:id="rId5" imgW="698400" imgH="419040" progId="Equation.3">
              <p:embed/>
            </p:oleObj>
          </a:graphicData>
        </a:graphic>
      </p:graphicFrame>
      <p:sp>
        <p:nvSpPr>
          <p:cNvPr id="14" name="1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2" descr="pinakes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25"/>
            <a:ext cx="9144000" cy="981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- Ευθύγραμμο βέλος σύνδεσης"/>
          <p:cNvCxnSpPr/>
          <p:nvPr/>
        </p:nvCxnSpPr>
        <p:spPr>
          <a:xfrm>
            <a:off x="1071563" y="4929188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5400000">
            <a:off x="5251450" y="2463800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>
            <a:off x="5072063" y="4929188"/>
            <a:ext cx="714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 rot="10800000">
            <a:off x="5643563" y="4929188"/>
            <a:ext cx="714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352928" cy="376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Ορθογώνιο"/>
          <p:cNvSpPr/>
          <p:nvPr/>
        </p:nvSpPr>
        <p:spPr>
          <a:xfrm>
            <a:off x="4283968" y="4437112"/>
            <a:ext cx="928688" cy="3571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1400" dirty="0">
                <a:solidFill>
                  <a:schemeClr val="tx1"/>
                </a:solidFill>
              </a:rPr>
              <a:t> 23.6848</a:t>
            </a:r>
          </a:p>
        </p:txBody>
      </p:sp>
      <p:sp>
        <p:nvSpPr>
          <p:cNvPr id="13" name="3 - Τίτλος"/>
          <p:cNvSpPr txBox="1">
            <a:spLocks/>
          </p:cNvSpPr>
          <p:nvPr/>
        </p:nvSpPr>
        <p:spPr>
          <a:xfrm>
            <a:off x="971600" y="692696"/>
            <a:ext cx="7416824" cy="13573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παράδειγμα (</a:t>
            </a:r>
            <a:r>
              <a:rPr kumimoji="0" lang="el-G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άσκ.1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σελ.479)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5 - Θέση περιεχομένου"/>
          <p:cNvSpPr>
            <a:spLocks noGrp="1"/>
          </p:cNvSpPr>
          <p:nvPr>
            <p:ph idx="4294967295"/>
          </p:nvPr>
        </p:nvSpPr>
        <p:spPr>
          <a:xfrm>
            <a:off x="285750" y="1500188"/>
            <a:ext cx="8572500" cy="4595812"/>
          </a:xfrm>
        </p:spPr>
        <p:txBody>
          <a:bodyPr/>
          <a:lstStyle/>
          <a:p>
            <a:r>
              <a:rPr lang="el-GR" smtClean="0"/>
              <a:t>Θα απορίπτουμε την Η</a:t>
            </a:r>
            <a:r>
              <a:rPr lang="el-GR" baseline="-25000" smtClean="0"/>
              <a:t>0</a:t>
            </a:r>
            <a:r>
              <a:rPr lang="el-GR" smtClean="0"/>
              <a:t> κάθε φορά που στο δείγμα των 15 τεμαχίων υπολογίσουμε διακύμανση τέτοια ώστε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928688" y="3714750"/>
          <a:ext cx="6500812" cy="1285875"/>
        </p:xfrm>
        <a:graphic>
          <a:graphicData uri="http://schemas.openxmlformats.org/presentationml/2006/ole">
            <p:oleObj spid="_x0000_s371714" name="Equation" r:id="rId3" imgW="2336800" imgH="419100" progId="Equation.3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3 - Τίτλος"/>
          <p:cNvSpPr txBox="1">
            <a:spLocks/>
          </p:cNvSpPr>
          <p:nvPr/>
        </p:nvSpPr>
        <p:spPr>
          <a:xfrm>
            <a:off x="971600" y="548680"/>
            <a:ext cx="7416824" cy="13573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παράδειγμα (</a:t>
            </a:r>
            <a:r>
              <a:rPr kumimoji="0" lang="el-G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άσκ.1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σελ.479)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smtClean="0"/>
              <a:t>Η απόφαση. </a:t>
            </a:r>
            <a:r>
              <a:rPr lang="el-GR" smtClean="0"/>
              <a:t>Στο δείγμα μιας μέρας υπολογίσαμε                .Επειδή</a:t>
            </a:r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pPr>
              <a:buFontTx/>
              <a:buNone/>
            </a:pPr>
            <a:r>
              <a:rPr lang="el-GR" smtClean="0"/>
              <a:t>   Δεν μπορούμε να απορρίψουμε τη μηδενική υπόθεση στο α=0.05 </a:t>
            </a:r>
          </a:p>
        </p:txBody>
      </p:sp>
      <p:sp>
        <p:nvSpPr>
          <p:cNvPr id="204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571875" y="2428875"/>
          <a:ext cx="1530350" cy="571500"/>
        </p:xfrm>
        <a:graphic>
          <a:graphicData uri="http://schemas.openxmlformats.org/presentationml/2006/ole">
            <p:oleObj spid="_x0000_s372738" name="Equation" r:id="rId3" imgW="634725" imgH="203112" progId="Equation.3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214563" y="3429000"/>
          <a:ext cx="4705350" cy="1228725"/>
        </p:xfrm>
        <a:graphic>
          <a:graphicData uri="http://schemas.openxmlformats.org/presentationml/2006/ole">
            <p:oleObj spid="_x0000_s372739" name="Equation" r:id="rId4" imgW="1612800" imgH="419040" progId="Equation.3">
              <p:embed/>
            </p:oleObj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3 - Τίτλος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παράδειγμα (</a:t>
            </a:r>
            <a:r>
              <a:rPr kumimoji="0" lang="el-G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άσκ.1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σελ.479)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37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Γεράσιμος Μελετίου.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Στατιστική και λογισμικά στις επιστήμες της συμπεριφοράς.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Ιωάννινα, 2015. </a:t>
            </a:r>
            <a:endParaRPr lang="el-GR" sz="2400" smtClean="0">
              <a:solidFill>
                <a:srgbClr val="7F7F7F"/>
              </a:solidFill>
              <a:latin typeface="Calibri" pitchFamily="34" charset="0"/>
            </a:endParaRPr>
          </a:p>
          <a:p>
            <a:pPr algn="just"/>
            <a:r>
              <a:rPr lang="el-GR" sz="2400" smtClean="0">
                <a:solidFill>
                  <a:srgbClr val="7F7F7F"/>
                </a:solidFill>
                <a:latin typeface="Calibri" pitchFamily="34" charset="0"/>
              </a:rPr>
              <a:t>Διαθέσιμο </a:t>
            </a:r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http://eclass.teiep.gr/courses/LOGO100/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Τίτλος 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1325" cy="1208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b="1" dirty="0" smtClean="0">
                <a:latin typeface="Calibri" pitchFamily="34" charset="0"/>
              </a:rPr>
              <a:t>Διατήρηση Σημειωμάτων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617538" y="1412875"/>
            <a:ext cx="7766050" cy="409257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 dirty="0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 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Ζαχαροπούλου, Χ. (2009) Στατιστική Μέθοδοι - εφαρμογές (τόμος 1 και 2) 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Τσάντας, Ν., Χρ.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Μωυσιάδης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Ν.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Μπαγιάτης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και Θ.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Χατζηπαντελής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(1999) Ανάλυση δεδομένων με τη βοήθεια στατιστικών πακέτων : SPSS 7.5, Excel 97, S-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Plus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3.3. Θεσσαλονίκη: Εκδόσεις Ζήτη. </a:t>
            </a:r>
          </a:p>
          <a:p>
            <a:pPr marL="447675" indent="-447675" algn="just" eaLnBrk="0" hangingPunct="0">
              <a:lnSpc>
                <a:spcPts val="2065"/>
              </a:lnSpc>
              <a:buClr>
                <a:srgbClr val="000000"/>
              </a:buClr>
              <a:buSzPts val="1200"/>
              <a:defRPr/>
            </a:pPr>
            <a:endParaRPr lang="el-GR" sz="1400" dirty="0" smtClean="0"/>
          </a:p>
          <a:p>
            <a:pPr marL="447675" indent="-447675" algn="just" eaLnBrk="0" hangingPunct="0">
              <a:lnSpc>
                <a:spcPts val="2065"/>
              </a:lnSpc>
              <a:buClr>
                <a:srgbClr val="000000"/>
              </a:buClr>
              <a:buSzPts val="1200"/>
              <a:defRPr/>
            </a:pPr>
            <a:r>
              <a:rPr lang="el-GR" sz="1400" dirty="0" smtClean="0"/>
              <a:t> M.R. </a:t>
            </a:r>
            <a:r>
              <a:rPr lang="el-GR" sz="1400" dirty="0" err="1" smtClean="0"/>
              <a:t>Spiegel</a:t>
            </a:r>
            <a:r>
              <a:rPr lang="el-GR" sz="1400" dirty="0" smtClean="0"/>
              <a:t>: Πιθανότητες και Στατιστική (</a:t>
            </a:r>
            <a:r>
              <a:rPr lang="el-GR" sz="1400" dirty="0" err="1" smtClean="0"/>
              <a:t>Schaum’s</a:t>
            </a:r>
            <a:r>
              <a:rPr lang="el-GR" sz="1400" dirty="0" smtClean="0"/>
              <a:t> </a:t>
            </a:r>
            <a:r>
              <a:rPr lang="el-GR" sz="1400" dirty="0" err="1" smtClean="0"/>
              <a:t>Outline</a:t>
            </a:r>
            <a:r>
              <a:rPr lang="el-GR" sz="1400" dirty="0" smtClean="0"/>
              <a:t> </a:t>
            </a:r>
            <a:r>
              <a:rPr lang="el-GR" sz="1400" dirty="0" err="1" smtClean="0"/>
              <a:t>Series</a:t>
            </a:r>
            <a:r>
              <a:rPr lang="el-GR" sz="1400" dirty="0" smtClean="0"/>
              <a:t>), ελληνική μετάφραση Αθήνα, ΕΣΠΙ 1977 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Τέλος Ενότητας</a:t>
            </a:r>
            <a:endParaRPr lang="el-GR" dirty="0">
              <a:latin typeface="+mn-lt"/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latin typeface="+mn-lt"/>
              </a:rPr>
              <a:t>Σκοποί  ενότητας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Δημιουργία ελέγχου υποθέσεων αναλογίας με βάση την αναλογία</a:t>
            </a:r>
            <a:r>
              <a:rPr lang="en-US" sz="3200" dirty="0" smtClean="0"/>
              <a:t> </a:t>
            </a:r>
            <a:r>
              <a:rPr lang="el-GR" sz="3200" dirty="0" smtClean="0"/>
              <a:t>των «επιτυχιών»                            σε  τυχαίο  δείγμα   </a:t>
            </a:r>
            <a:r>
              <a:rPr lang="en-US" sz="3200" dirty="0" smtClean="0"/>
              <a:t>n </a:t>
            </a:r>
            <a:r>
              <a:rPr lang="el-GR" sz="3200" dirty="0" smtClean="0"/>
              <a:t>στοιχείων</a:t>
            </a:r>
          </a:p>
          <a:p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latin typeface="+mn-lt"/>
              </a:rPr>
              <a:t>Περιεχόμενα  ενότητας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Έλεγχος των υποθέσεων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 Η μηδενική και η εναλλακτική υπόθεση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 Το κριτήριο αποφάσεως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Η κατανομή χ</a:t>
            </a:r>
            <a:r>
              <a:rPr lang="el-GR" sz="3200" baseline="30000" dirty="0" smtClean="0"/>
              <a:t>2</a:t>
            </a:r>
            <a:r>
              <a:rPr lang="el-GR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3200" smtClean="0"/>
              <a:t>Παραδείγματα-ασκήσεις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>
                <a:latin typeface="+mn-lt"/>
              </a:rPr>
              <a:t>Χρήση Διατάξεων</a:t>
            </a:r>
            <a:endParaRPr lang="el-GR" sz="44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Στατιστική και λογισμικά στις επιστήμες συμπεριφοράς </a:t>
            </a:r>
            <a:endParaRPr lang="el-GR" dirty="0">
              <a:latin typeface="+mn-lt"/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Έλεγχοι υποθέσεων ΙΙ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3 - Τίτλος"/>
          <p:cNvSpPr>
            <a:spLocks noGrp="1"/>
          </p:cNvSpPr>
          <p:nvPr>
            <p:ph type="title"/>
          </p:nvPr>
        </p:nvSpPr>
        <p:spPr>
          <a:xfrm>
            <a:off x="142875" y="609600"/>
            <a:ext cx="8501063" cy="1143000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Έλεγχος των υποθέσεων για την αναλογία  </a:t>
            </a:r>
          </a:p>
        </p:txBody>
      </p:sp>
      <p:sp>
        <p:nvSpPr>
          <p:cNvPr id="1028" name="4 - Θέση περιεχομένου"/>
          <p:cNvSpPr>
            <a:spLocks noGrp="1"/>
          </p:cNvSpPr>
          <p:nvPr>
            <p:ph idx="1"/>
          </p:nvPr>
        </p:nvSpPr>
        <p:spPr>
          <a:xfrm>
            <a:off x="1" y="1785938"/>
            <a:ext cx="8964488" cy="4310062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   </a:t>
            </a:r>
            <a:endParaRPr lang="el-GR" b="1" dirty="0" smtClean="0"/>
          </a:p>
          <a:p>
            <a:pPr>
              <a:buFontTx/>
              <a:buNone/>
            </a:pPr>
            <a:r>
              <a:rPr lang="el-GR" dirty="0" smtClean="0"/>
              <a:t>Θα γίνει με βάση την αναλογία</a:t>
            </a:r>
            <a:r>
              <a:rPr lang="en-US" dirty="0" smtClean="0"/>
              <a:t> </a:t>
            </a:r>
            <a:r>
              <a:rPr lang="el-GR" dirty="0" smtClean="0"/>
              <a:t>των «επιτυχιών»                                     			σε  τυχαίο  δείγμα   </a:t>
            </a:r>
            <a:r>
              <a:rPr lang="en-US" dirty="0" smtClean="0"/>
              <a:t>n </a:t>
            </a:r>
            <a:r>
              <a:rPr lang="el-GR" dirty="0" smtClean="0"/>
              <a:t>στοιχείων.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</a:p>
          <a:p>
            <a:pPr>
              <a:buFontTx/>
              <a:buNone/>
            </a:pPr>
            <a:r>
              <a:rPr lang="el-GR" dirty="0" smtClean="0"/>
              <a:t>   Σε στάδια: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528" y="2852936"/>
          <a:ext cx="1857375" cy="714375"/>
        </p:xfrm>
        <a:graphic>
          <a:graphicData uri="http://schemas.openxmlformats.org/presentationml/2006/ole">
            <p:oleObj spid="_x0000_s353282" r:id="rId3" imgW="622030" imgH="203112" progId="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10, 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1857</Words>
  <Application>Microsoft Office PowerPoint</Application>
  <PresentationFormat>Προβολή στην οθόνη (4:3)</PresentationFormat>
  <Paragraphs>277</Paragraphs>
  <Slides>43</Slides>
  <Notes>9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43</vt:i4>
      </vt:variant>
    </vt:vector>
  </HeadingPairs>
  <TitlesOfParts>
    <vt:vector size="48" baseType="lpstr">
      <vt:lpstr>Θέμα του Office</vt:lpstr>
      <vt:lpstr>1_Θέμα του Office</vt:lpstr>
      <vt:lpstr>2_Θέμα του Office</vt:lpstr>
      <vt:lpstr>Εξίσωση</vt:lpstr>
      <vt:lpstr>Equation</vt:lpstr>
      <vt:lpstr>Στατιστική και λογισμικά στις επιστήμες συμπεριφοράς 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Χρήση Διατάξεων</vt:lpstr>
      <vt:lpstr>Στατιστική και λογισμικά στις επιστήμες συμπεριφοράς </vt:lpstr>
      <vt:lpstr>Έλεγχος των υποθέσεων για την αναλογία  </vt:lpstr>
      <vt:lpstr>Διαφάνεια 10</vt:lpstr>
      <vt:lpstr>Διαφάνεια 11</vt:lpstr>
      <vt:lpstr>Διαφάνεια 12</vt:lpstr>
      <vt:lpstr>παράδειγμα (άσκηση 41, σελ 489)</vt:lpstr>
      <vt:lpstr>παράδειγμα (άσκηση 41, σελ 489)</vt:lpstr>
      <vt:lpstr>Διαφάνεια 15</vt:lpstr>
      <vt:lpstr>Διαφάνεια 16</vt:lpstr>
      <vt:lpstr>Διαφάνεια 17</vt:lpstr>
      <vt:lpstr>Διαφάνεια 18</vt:lpstr>
      <vt:lpstr>Διαφάνεια 19</vt:lpstr>
      <vt:lpstr>παράδειγμα  </vt:lpstr>
      <vt:lpstr>παράδειγμα  </vt:lpstr>
      <vt:lpstr>Διαφάνεια 22</vt:lpstr>
      <vt:lpstr>Διαφάνεια 23</vt:lpstr>
      <vt:lpstr>Διαφάνεια 24</vt:lpstr>
      <vt:lpstr>Διαφάνεια 25</vt:lpstr>
      <vt:lpstr>Η κατανομή χ2</vt:lpstr>
      <vt:lpstr>Διαφάνεια 27</vt:lpstr>
      <vt:lpstr>Η μοναδική παραμετρος της κατανομής χ2 είναι οι βαθμοί ελευθερίας ν</vt:lpstr>
      <vt:lpstr>Στον  έλεγχο  για τη διακύμανση το κριτήριο αποφάσεως ορίζεται με βάση τη  στατιστική     η οποία ακολουθεί την κατανομή χι-τετράγωνο με ν=n-1 βαθμούς ελευθερίας  </vt:lpstr>
      <vt:lpstr>παράδειγμα (άσκ.1 σελ.479)</vt:lpstr>
      <vt:lpstr>Διαφάνεια 31</vt:lpstr>
      <vt:lpstr>Διαφάνεια 32</vt:lpstr>
      <vt:lpstr>Διαφάνεια 33</vt:lpstr>
      <vt:lpstr>Διαφάνεια 34</vt:lpstr>
      <vt:lpstr>Διαφάνεια 35</vt:lpstr>
      <vt:lpstr>παράδειγμα (άσκ.1 σελ.479)</vt:lpstr>
      <vt:lpstr>Διαφάνεια 37</vt:lpstr>
      <vt:lpstr>Σημείωμα Αναφοράς</vt:lpstr>
      <vt:lpstr>Σημείωμα Αδειοδότησης</vt:lpstr>
      <vt:lpstr>Διατήρηση Σημειωμάτων</vt:lpstr>
      <vt:lpstr>Διαφάνεια 41</vt:lpstr>
      <vt:lpstr>Διαφάνεια 42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User</cp:lastModifiedBy>
  <cp:revision>149</cp:revision>
  <dcterms:created xsi:type="dcterms:W3CDTF">2015-04-14T16:45:01Z</dcterms:created>
  <dcterms:modified xsi:type="dcterms:W3CDTF">2015-11-09T13:41:24Z</dcterms:modified>
</cp:coreProperties>
</file>