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7" r:id="rId4"/>
    <p:sldId id="269" r:id="rId5"/>
    <p:sldId id="278" r:id="rId6"/>
    <p:sldId id="279" r:id="rId7"/>
    <p:sldId id="280" r:id="rId8"/>
    <p:sldId id="281" r:id="rId9"/>
    <p:sldId id="282" r:id="rId10"/>
    <p:sldId id="268" r:id="rId11"/>
    <p:sldId id="263" r:id="rId12"/>
    <p:sldId id="258" r:id="rId13"/>
    <p:sldId id="271" r:id="rId14"/>
    <p:sldId id="261" r:id="rId15"/>
    <p:sldId id="262" r:id="rId16"/>
    <p:sldId id="274" r:id="rId17"/>
    <p:sldId id="265" r:id="rId18"/>
    <p:sldId id="266" r:id="rId19"/>
    <p:sldId id="273" r:id="rId20"/>
    <p:sldId id="272" r:id="rId21"/>
    <p:sldId id="275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gelia Griva" initials="EG" lastIdx="1" clrIdx="0">
    <p:extLst>
      <p:ext uri="{19B8F6BF-5375-455C-9EA6-DF929625EA0E}">
        <p15:presenceInfo xmlns:p15="http://schemas.microsoft.com/office/powerpoint/2012/main" xmlns="" userId="ef96944cba399c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142" autoAdjust="0"/>
  </p:normalViewPr>
  <p:slideViewPr>
    <p:cSldViewPr snapToGrid="0">
      <p:cViewPr varScale="1">
        <p:scale>
          <a:sx n="45" d="100"/>
          <a:sy n="45" d="100"/>
        </p:scale>
        <p:origin x="-16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DF22E-3468-4164-93E4-B1A3DB13E2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21FF9C1-05DC-4A9A-8708-AFBB22FFD425}">
      <dgm:prSet/>
      <dgm:spPr/>
      <dgm:t>
        <a:bodyPr/>
        <a:lstStyle/>
        <a:p>
          <a:pPr rtl="0"/>
          <a:r>
            <a:rPr lang="el-GR" dirty="0" smtClean="0"/>
            <a:t>Κάθε παιδί με φτωχή ή καθυστερημένη ομιλία θα πρέπει να υποβάλλεται σε έλεγχο ακοής</a:t>
          </a:r>
          <a:endParaRPr lang="el-GR" dirty="0"/>
        </a:p>
      </dgm:t>
    </dgm:pt>
    <dgm:pt modelId="{283470AF-B4D4-4F38-8A60-4B23DBAE0BA0}" type="parTrans" cxnId="{60072BDD-9B79-4291-8E37-882EA80461A2}">
      <dgm:prSet/>
      <dgm:spPr/>
      <dgm:t>
        <a:bodyPr/>
        <a:lstStyle/>
        <a:p>
          <a:endParaRPr lang="el-GR"/>
        </a:p>
      </dgm:t>
    </dgm:pt>
    <dgm:pt modelId="{6A112AB3-1A11-4375-A5E1-B0AD1B321CF1}" type="sibTrans" cxnId="{60072BDD-9B79-4291-8E37-882EA80461A2}">
      <dgm:prSet/>
      <dgm:spPr/>
      <dgm:t>
        <a:bodyPr/>
        <a:lstStyle/>
        <a:p>
          <a:endParaRPr lang="el-GR"/>
        </a:p>
      </dgm:t>
    </dgm:pt>
    <dgm:pt modelId="{4F7ED1A3-3C4E-4245-A8F3-0F2B83577E1B}" type="pres">
      <dgm:prSet presAssocID="{F93DF22E-3468-4164-93E4-B1A3DB13E2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5176EF9-A0C0-45A6-9FE1-5BE12BD70C96}" type="pres">
      <dgm:prSet presAssocID="{721FF9C1-05DC-4A9A-8708-AFBB22FFD425}" presName="parentText" presStyleLbl="node1" presStyleIdx="0" presStyleCnt="1" custLinFactNeighborX="-2450" custLinFactNeighborY="-536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6015EE0-F4FA-484F-8F57-17A8EAF8F6A6}" type="presOf" srcId="{F93DF22E-3468-4164-93E4-B1A3DB13E246}" destId="{4F7ED1A3-3C4E-4245-A8F3-0F2B83577E1B}" srcOrd="0" destOrd="0" presId="urn:microsoft.com/office/officeart/2005/8/layout/vList2"/>
    <dgm:cxn modelId="{F99F30FD-F4E1-4CBB-AC46-9355EE8970D3}" type="presOf" srcId="{721FF9C1-05DC-4A9A-8708-AFBB22FFD425}" destId="{C5176EF9-A0C0-45A6-9FE1-5BE12BD70C96}" srcOrd="0" destOrd="0" presId="urn:microsoft.com/office/officeart/2005/8/layout/vList2"/>
    <dgm:cxn modelId="{60072BDD-9B79-4291-8E37-882EA80461A2}" srcId="{F93DF22E-3468-4164-93E4-B1A3DB13E246}" destId="{721FF9C1-05DC-4A9A-8708-AFBB22FFD425}" srcOrd="0" destOrd="0" parTransId="{283470AF-B4D4-4F38-8A60-4B23DBAE0BA0}" sibTransId="{6A112AB3-1A11-4375-A5E1-B0AD1B321CF1}"/>
    <dgm:cxn modelId="{7F52AFDD-02EC-4CEB-8E08-1A96EEE70813}" type="presParOf" srcId="{4F7ED1A3-3C4E-4245-A8F3-0F2B83577E1B}" destId="{C5176EF9-A0C0-45A6-9FE1-5BE12BD70C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76EF9-A0C0-45A6-9FE1-5BE12BD70C96}">
      <dsp:nvSpPr>
        <dsp:cNvPr id="0" name=""/>
        <dsp:cNvSpPr/>
      </dsp:nvSpPr>
      <dsp:spPr>
        <a:xfrm>
          <a:off x="0" y="0"/>
          <a:ext cx="8911687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/>
            <a:t>Κάθε παιδί με φτωχή ή καθυστερημένη ομιλία θα πρέπει να υποβάλλεται σε έλεγχο ακοής</a:t>
          </a:r>
          <a:endParaRPr lang="el-GR" sz="3100" kern="1200" dirty="0"/>
        </a:p>
      </dsp:txBody>
      <dsp:txXfrm>
        <a:off x="0" y="0"/>
        <a:ext cx="8911687" cy="1233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73E63-E232-439C-BDE9-C57BB5E41B0B}" type="datetimeFigureOut">
              <a:rPr lang="el-GR" smtClean="0"/>
              <a:pPr/>
              <a:t>27/11/2015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279BD-C0C7-44CF-982A-67317539E9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0626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Σύγχρονη Παιδιατρική 2η έκδοση,2011 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Lissauer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T.,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Clayden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Εκδ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Broken Hill Publishers LTD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Επίτομη Παιδιατρική, 2011   Καφετζής Δ.&amp;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Συνεργ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Ιατρικές εκδόσεις  Λίτσας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Επίτομη παιδιατρική, 2010  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Ματσανιώτης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Νικόλαος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Σ.,Καρπάθιος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Θεμιστοκλής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Ε.,Νικολαΐδου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Καρπαθίου Πολυξένη Ιατρικές εκδόσεις  Λίτσας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79BD-C0C7-44CF-982A-67317539E9F2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3177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Βασικές Αρχές  φυσιολογίας του Ανθρώπου  </a:t>
            </a:r>
            <a:r>
              <a:rPr lang="en-US" dirty="0" smtClean="0"/>
              <a:t>S.E</a:t>
            </a:r>
            <a:r>
              <a:rPr lang="en-US" baseline="0" dirty="0" smtClean="0"/>
              <a:t> Mulroney, A.K. Myers 2010   </a:t>
            </a:r>
            <a:r>
              <a:rPr lang="el-GR" baseline="0" dirty="0" smtClean="0"/>
              <a:t>Εκδόσεις </a:t>
            </a:r>
            <a:r>
              <a:rPr lang="el-GR" baseline="0" dirty="0" err="1" smtClean="0"/>
              <a:t>Π.Χ.Πασχαλίδης</a:t>
            </a:r>
            <a:r>
              <a:rPr lang="el-GR" baseline="0" dirty="0" smtClean="0"/>
              <a:t> ΕΠΕ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79BD-C0C7-44CF-982A-67317539E9F2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635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79BD-C0C7-44CF-982A-67317539E9F2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9816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Σύγχρονη Παιδιατρική 2η έκδοση,2011 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Lissauer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T.,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Clayden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G.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Εκδ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Broken Hill Publishers LTD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279BD-C0C7-44CF-982A-67317539E9F2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609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4454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6275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7329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2542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6251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19813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88527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7260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5086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7891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161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6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858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8285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8705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3774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13AF7-153F-45FA-ACD9-51A377990E7E}" type="datetimeFigureOut">
              <a:rPr lang="el-GR" smtClean="0"/>
              <a:pPr/>
              <a:t>27/11/2015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168AF5-3A7F-4F65-9927-AD27DDA6D5E5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9393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Ακοή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Γρίβα Ευαγγελία</a:t>
            </a:r>
          </a:p>
          <a:p>
            <a:r>
              <a:rPr lang="el-GR" altLang="el-GR" dirty="0"/>
              <a:t>Παιδίατρος – </a:t>
            </a:r>
            <a:r>
              <a:rPr lang="el-GR" altLang="el-GR" dirty="0" err="1"/>
              <a:t>Νεογνολόγος</a:t>
            </a:r>
            <a:endParaRPr lang="el-GR" altLang="el-GR" dirty="0"/>
          </a:p>
          <a:p>
            <a:r>
              <a:rPr lang="el-GR" altLang="el-GR"/>
              <a:t>Καθηγήτρια ΤΕΙ Ηπείρου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061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Βαρηκοΐα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Βαρηκοΐα </a:t>
            </a:r>
            <a:r>
              <a:rPr lang="el-GR" b="1" dirty="0" err="1"/>
              <a:t>νευροαισθητηριακή</a:t>
            </a:r>
            <a:endParaRPr lang="el-GR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Σπάνια   </a:t>
            </a:r>
            <a:r>
              <a:rPr lang="el-GR" dirty="0"/>
              <a:t>1 στα 1000 νεογνά</a:t>
            </a:r>
          </a:p>
          <a:p>
            <a:pPr marL="0" indent="0">
              <a:buNone/>
            </a:pPr>
            <a:r>
              <a:rPr lang="el-GR" dirty="0"/>
              <a:t>                     1 στα 100 στα πολύ                            			χαμηλού βάρους</a:t>
            </a:r>
          </a:p>
          <a:p>
            <a:r>
              <a:rPr lang="el-GR" dirty="0"/>
              <a:t>Υπάρχει από τη γέννηση</a:t>
            </a:r>
          </a:p>
          <a:p>
            <a:r>
              <a:rPr lang="el-GR" dirty="0"/>
              <a:t>Οφείλεται σε ανωμαλίες ή καταστροφή του κοχλία και /ή κεντρικών  νευρικών οδών</a:t>
            </a:r>
          </a:p>
          <a:p>
            <a:r>
              <a:rPr lang="el-GR" dirty="0"/>
              <a:t>Μπορεί να είναι και πολύ σοβαρή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buClr>
                <a:srgbClr val="A53010"/>
              </a:buClr>
            </a:pPr>
            <a:r>
              <a:rPr lang="el-G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Βαρηκοΐα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αγωγιμότητας</a:t>
            </a:r>
            <a:endParaRPr lang="el-GR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Πιο συχνή, </a:t>
            </a:r>
          </a:p>
          <a:p>
            <a:r>
              <a:rPr lang="el-GR" dirty="0"/>
              <a:t>Συνδυάζεται με λοιμώξεις του ανώτερου αναπνευστικού</a:t>
            </a:r>
          </a:p>
          <a:p>
            <a:r>
              <a:rPr lang="el-GR" dirty="0"/>
              <a:t>Οφείλεται σε νόσο του μέσου </a:t>
            </a:r>
            <a:r>
              <a:rPr lang="el-GR" dirty="0" err="1"/>
              <a:t>ωτός</a:t>
            </a:r>
            <a:endParaRPr lang="el-GR" dirty="0"/>
          </a:p>
          <a:p>
            <a:r>
              <a:rPr lang="el-GR" dirty="0"/>
              <a:t>Συνήθως ήπιας ή μέτριας βαρύτητας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655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2568861" y="190973"/>
            <a:ext cx="8911687" cy="6271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αίτια της βαρηκοϊας</a:t>
            </a:r>
            <a:endParaRPr lang="el-GR" dirty="0"/>
          </a:p>
        </p:txBody>
      </p:sp>
      <p:pic>
        <p:nvPicPr>
          <p:cNvPr id="8" name="Picture 4" descr="Untitled-1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5091" y="1481283"/>
            <a:ext cx="11191165" cy="49221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30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Δοκιμασίες ακουστικής λειτουργίας</a:t>
            </a:r>
            <a:endParaRPr lang="el-GR" dirty="0"/>
          </a:p>
        </p:txBody>
      </p:sp>
      <p:pic>
        <p:nvPicPr>
          <p:cNvPr id="4" name="Picture 4" descr="Untitled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0740" y="1444575"/>
            <a:ext cx="11390150" cy="51950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85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0501" y="245659"/>
            <a:ext cx="11591499" cy="565533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Στα νεογνά </a:t>
            </a:r>
            <a:r>
              <a:rPr lang="el-GR" sz="2400" dirty="0" smtClean="0"/>
              <a:t>η διαταραχή της ακοής μπορεί να αναγνωριστεί χρησιμοποιώντας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6" name="Δεξιό βέλος 5"/>
          <p:cNvSpPr/>
          <p:nvPr/>
        </p:nvSpPr>
        <p:spPr>
          <a:xfrm>
            <a:off x="4614202" y="1251218"/>
            <a:ext cx="30686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ανιχνεύ</a:t>
            </a:r>
            <a:r>
              <a:rPr lang="en-US" dirty="0" smtClean="0"/>
              <a:t>o</a:t>
            </a:r>
            <a:r>
              <a:rPr lang="el-GR" dirty="0" err="1" smtClean="0"/>
              <a:t>υν</a:t>
            </a:r>
            <a:endParaRPr lang="el-GR" dirty="0"/>
          </a:p>
        </p:txBody>
      </p:sp>
      <p:sp>
        <p:nvSpPr>
          <p:cNvPr id="7" name="Διάγραμμα ροής: Διεργασία 6"/>
          <p:cNvSpPr/>
          <p:nvPr/>
        </p:nvSpPr>
        <p:spPr>
          <a:xfrm>
            <a:off x="7683690" y="926681"/>
            <a:ext cx="3954177" cy="7804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την απάντηση του εγκεφαλικού στελέχους στους ήχους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1677951" y="958256"/>
            <a:ext cx="2936252" cy="1121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προκλητά ακουστικά δυναμικά</a:t>
            </a:r>
            <a:endParaRPr lang="el-GR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7441810" y="46423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Διάγραμμα ροής: Διεργασία 11"/>
          <p:cNvSpPr/>
          <p:nvPr/>
        </p:nvSpPr>
        <p:spPr>
          <a:xfrm>
            <a:off x="1677951" y="2408544"/>
            <a:ext cx="2936252" cy="118801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Μέσω του </a:t>
            </a:r>
            <a:r>
              <a:rPr lang="el-GR" b="1" dirty="0" smtClean="0"/>
              <a:t>ουδού ακουστικής απάντησης </a:t>
            </a:r>
            <a:endParaRPr lang="el-GR" b="1" dirty="0"/>
          </a:p>
        </p:txBody>
      </p:sp>
      <p:sp>
        <p:nvSpPr>
          <p:cNvPr id="13" name="Διάγραμμα ροής: Διεργασία 12"/>
          <p:cNvSpPr/>
          <p:nvPr/>
        </p:nvSpPr>
        <p:spPr>
          <a:xfrm>
            <a:off x="7683690" y="2116618"/>
            <a:ext cx="3914733" cy="154918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Στην ανίχνευση μιας ποικιλίας αντιδράσεων συμπεριφοράς στον ήχο, όπως </a:t>
            </a:r>
            <a:r>
              <a:rPr lang="el-GR" dirty="0" err="1" smtClean="0"/>
              <a:t>έγρήγορση</a:t>
            </a:r>
            <a:r>
              <a:rPr lang="el-GR" dirty="0" smtClean="0"/>
              <a:t>,</a:t>
            </a:r>
          </a:p>
          <a:p>
            <a:pPr algn="ctr"/>
            <a:r>
              <a:rPr lang="el-GR" dirty="0" smtClean="0"/>
              <a:t>στροφή της κεφαλής και</a:t>
            </a:r>
          </a:p>
          <a:p>
            <a:pPr algn="ctr"/>
            <a:r>
              <a:rPr lang="el-GR" dirty="0" smtClean="0"/>
              <a:t>μεταβολές της αναπνευστικής συχνότητας</a:t>
            </a:r>
            <a:endParaRPr lang="el-GR" dirty="0"/>
          </a:p>
        </p:txBody>
      </p:sp>
      <p:sp>
        <p:nvSpPr>
          <p:cNvPr id="14" name="Διάγραμμα ροής: Διεργασία 13"/>
          <p:cNvSpPr/>
          <p:nvPr/>
        </p:nvSpPr>
        <p:spPr>
          <a:xfrm>
            <a:off x="1636284" y="4453771"/>
            <a:ext cx="2977918" cy="11281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Δοκιμασία </a:t>
            </a:r>
            <a:r>
              <a:rPr lang="el-GR" b="1" dirty="0" err="1" smtClean="0"/>
              <a:t>ωτοακουστικών</a:t>
            </a:r>
            <a:r>
              <a:rPr lang="el-GR" b="1" dirty="0" smtClean="0"/>
              <a:t>  εκπομπών</a:t>
            </a:r>
            <a:endParaRPr lang="el-GR" b="1" dirty="0"/>
          </a:p>
        </p:txBody>
      </p:sp>
      <p:sp>
        <p:nvSpPr>
          <p:cNvPr id="15" name="Δεξιό βέλος 14"/>
          <p:cNvSpPr/>
          <p:nvPr/>
        </p:nvSpPr>
        <p:spPr>
          <a:xfrm>
            <a:off x="4614203" y="3924887"/>
            <a:ext cx="3069487" cy="2178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Ένα ακουστικό τοποθετείται στον έξω ακουστικό πόρο και παράγει ήχο</a:t>
            </a:r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7683690" y="4141189"/>
            <a:ext cx="3913849" cy="1598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 οποίος προκαλεί μια ηχώ ή εκπομπή από το αυτί αν η λειτουργία του κοχλία είναι φυσιολογική</a:t>
            </a:r>
            <a:endParaRPr lang="el-GR" dirty="0"/>
          </a:p>
        </p:txBody>
      </p:sp>
      <p:sp>
        <p:nvSpPr>
          <p:cNvPr id="18" name="Δεξιό βέλος 17"/>
          <p:cNvSpPr/>
          <p:nvPr/>
        </p:nvSpPr>
        <p:spPr>
          <a:xfrm>
            <a:off x="4614203" y="2523712"/>
            <a:ext cx="3112692" cy="92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Που βασίζεται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44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ClrTx/>
              <a:defRPr/>
            </a:pPr>
            <a:endParaRPr lang="el-GR" dirty="0"/>
          </a:p>
          <a:p>
            <a:pPr>
              <a:spcBef>
                <a:spcPts val="0"/>
              </a:spcBef>
              <a:buClrTx/>
              <a:defRPr/>
            </a:pPr>
            <a:endParaRPr lang="el-GR" dirty="0"/>
          </a:p>
          <a:p>
            <a:r>
              <a:rPr lang="el-GR" b="1" dirty="0" smtClean="0"/>
              <a:t>Δοκιμασία απόσπασης προσοχής</a:t>
            </a:r>
            <a:endParaRPr lang="el-GR" b="1" dirty="0"/>
          </a:p>
        </p:txBody>
      </p:sp>
      <p:graphicFrame>
        <p:nvGraphicFramePr>
          <p:cNvPr id="9" name="Θέση περιεχομένου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20419408"/>
              </p:ext>
            </p:extLst>
          </p:nvPr>
        </p:nvGraphicFramePr>
        <p:xfrm>
          <a:off x="2618509" y="2909455"/>
          <a:ext cx="4314796" cy="2697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796"/>
              </a:tblGrid>
              <a:tr h="26972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 Η  δοκιμασία είναι δύσκολο να διεξαχθεί διότι τα βρέφη με διαταραχή της ακοής  μαθαίνουν να αντιρροπούν χρησιμοποιώντας σκιές, οσμές και μαντεύουν την πηγή του ήχου  </a:t>
                      </a:r>
                    </a:p>
                    <a:p>
                      <a:endParaRPr lang="el-GR" dirty="0"/>
                    </a:p>
                  </a:txBody>
                  <a:tcPr marL="84179" marR="84179"/>
                </a:tc>
              </a:tr>
            </a:tbl>
          </a:graphicData>
        </a:graphic>
      </p:graphicFrame>
      <p:sp>
        <p:nvSpPr>
          <p:cNvPr id="11" name="Θέση κειμένου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4" descr="Untitled-1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" t="12668" r="66647" b="9189"/>
          <a:stretch/>
        </p:blipFill>
        <p:spPr>
          <a:xfrm>
            <a:off x="7122694" y="1904999"/>
            <a:ext cx="4381917" cy="496616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Δοκιμασίες ακουστικής λειτουργίας</a:t>
            </a:r>
          </a:p>
        </p:txBody>
      </p:sp>
    </p:spTree>
    <p:extLst>
      <p:ext uri="{BB962C8B-B14F-4D97-AF65-F5344CB8AC3E}">
        <p14:creationId xmlns:p14="http://schemas.microsoft.com/office/powerpoint/2010/main" xmlns="" val="27397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Δοκιμασίες ακουστικής λειτουργίας</a:t>
            </a:r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>
          <a:xfrm>
            <a:off x="2141621" y="2141621"/>
            <a:ext cx="4790484" cy="407344"/>
          </a:xfrm>
        </p:spPr>
        <p:txBody>
          <a:bodyPr/>
          <a:lstStyle/>
          <a:p>
            <a:r>
              <a:rPr lang="el-GR" b="1" dirty="0" smtClean="0"/>
              <a:t>Δοκιμασία διάκρισης ομιλίας</a:t>
            </a:r>
            <a:endParaRPr lang="el-GR" b="1" dirty="0"/>
          </a:p>
        </p:txBody>
      </p:sp>
      <p:graphicFrame>
        <p:nvGraphicFramePr>
          <p:cNvPr id="15" name="Θέση περιεχομένου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77155871"/>
              </p:ext>
            </p:extLst>
          </p:nvPr>
        </p:nvGraphicFramePr>
        <p:xfrm>
          <a:off x="2588705" y="2965161"/>
          <a:ext cx="43434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Χρησιμοποιούνται μικροσκοπικά παιχνίδια για την ανίχνευση βαρηκοΐας</a:t>
                      </a:r>
                      <a:r>
                        <a:rPr lang="el-GR" baseline="0" dirty="0" smtClean="0"/>
                        <a:t> σε παιδιά ηλικίας 15 μηνών έως 4 ετών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Θέση κειμένου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4" name="Picture 4" descr="Untitled-1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05" t="9997" r="7900" b="20212"/>
          <a:stretch/>
        </p:blipFill>
        <p:spPr>
          <a:xfrm>
            <a:off x="7136341" y="1969475"/>
            <a:ext cx="4774117" cy="48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05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Δοκιμασίες ακουστικής λειτουργίας</a:t>
            </a:r>
          </a:p>
        </p:txBody>
      </p:sp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Δοκιμασία </a:t>
            </a:r>
            <a:r>
              <a:rPr lang="el-GR" b="1" dirty="0" err="1" smtClean="0"/>
              <a:t>ακοομετρικής</a:t>
            </a:r>
            <a:r>
              <a:rPr lang="el-GR" b="1" dirty="0" smtClean="0"/>
              <a:t> αντίστασης</a:t>
            </a:r>
            <a:endParaRPr lang="el-GR" b="1" dirty="0"/>
          </a:p>
        </p:txBody>
      </p:sp>
      <p:graphicFrame>
        <p:nvGraphicFramePr>
          <p:cNvPr id="13" name="Θέση περιεχομένου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25641921"/>
              </p:ext>
            </p:extLst>
          </p:nvPr>
        </p:nvGraphicFramePr>
        <p:xfrm>
          <a:off x="2589213" y="2549525"/>
          <a:ext cx="4343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Μετρά</a:t>
                      </a:r>
                      <a:r>
                        <a:rPr lang="el-GR" baseline="0" dirty="0" smtClean="0"/>
                        <a:t> την πίεση του αέρα στο μέσο </a:t>
                      </a:r>
                      <a:r>
                        <a:rPr lang="el-GR" baseline="0" dirty="0" err="1" smtClean="0"/>
                        <a:t>ους</a:t>
                      </a:r>
                      <a:r>
                        <a:rPr lang="el-GR" baseline="0" dirty="0" smtClean="0"/>
                        <a:t> και καθορίζει αν το μέσο </a:t>
                      </a:r>
                      <a:r>
                        <a:rPr lang="el-GR" baseline="0" dirty="0" err="1" smtClean="0"/>
                        <a:t>ους</a:t>
                      </a:r>
                      <a:r>
                        <a:rPr lang="el-GR" baseline="0" dirty="0" smtClean="0"/>
                        <a:t> λειτουργεί φυσιολογικά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Θέση κειμένου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701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392073" y="1937981"/>
            <a:ext cx="4189862" cy="3044321"/>
          </a:xfrm>
        </p:spPr>
        <p:txBody>
          <a:bodyPr>
            <a:normAutofit/>
          </a:bodyPr>
          <a:lstStyle/>
          <a:p>
            <a:r>
              <a:rPr lang="el-GR" sz="1800" u="sng" dirty="0" smtClean="0"/>
              <a:t>Φυσιολογικό ακοόγραμμα</a:t>
            </a:r>
            <a:br>
              <a:rPr lang="el-GR" sz="1800" u="sng" dirty="0" smtClean="0"/>
            </a:br>
            <a:r>
              <a:rPr lang="el-GR" sz="1800" u="sng" dirty="0" smtClean="0"/>
              <a:t/>
            </a:r>
            <a:br>
              <a:rPr lang="el-GR" sz="1800" u="sng" dirty="0" smtClean="0"/>
            </a:br>
            <a:r>
              <a:rPr lang="el-GR" sz="1800" u="sng" dirty="0" smtClean="0"/>
              <a:t>Συχνότητα και ένταση φυσιολογικής ομιλίας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Η ανοικτή γαλάζια περιοχή αντιπροσωπεύει τα σύμφωνα(ήχοι υψηλής συχνότητας)</a:t>
            </a:r>
            <a:br>
              <a:rPr lang="el-GR" sz="1800" dirty="0" smtClean="0"/>
            </a:br>
            <a:r>
              <a:rPr lang="el-GR" sz="1800" dirty="0" smtClean="0"/>
              <a:t>Η σκούρα περιοχή τα φωνήεντα (ήχοι χαμηλής συχνότητας)</a:t>
            </a:r>
            <a:endParaRPr lang="el-GR" sz="1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2589212" y="4107976"/>
            <a:ext cx="4313864" cy="180324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4" descr="Untitled-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0" t="2874" r="35819" b="49536"/>
          <a:stretch/>
        </p:blipFill>
        <p:spPr>
          <a:xfrm>
            <a:off x="5702287" y="1324267"/>
            <a:ext cx="6218459" cy="387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Untitled-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1" t="82568" r="76925" b="7254"/>
          <a:stretch/>
        </p:blipFill>
        <p:spPr>
          <a:xfrm>
            <a:off x="2589212" y="142268"/>
            <a:ext cx="2992723" cy="118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05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5249839" y="2655203"/>
            <a:ext cx="3002507" cy="1280890"/>
          </a:xfrm>
        </p:spPr>
        <p:txBody>
          <a:bodyPr>
            <a:normAutofit fontScale="90000"/>
          </a:bodyPr>
          <a:lstStyle/>
          <a:p>
            <a:r>
              <a:rPr lang="el-GR" sz="1800" dirty="0" smtClean="0"/>
              <a:t> </a:t>
            </a:r>
            <a:r>
              <a:rPr lang="el-GR" sz="1800" dirty="0"/>
              <a:t>Ακοόγραμμα </a:t>
            </a:r>
            <a:r>
              <a:rPr lang="el-GR" sz="1800" dirty="0" smtClean="0"/>
              <a:t>ενδεικτικό</a:t>
            </a:r>
            <a:br>
              <a:rPr lang="el-GR" sz="1800" dirty="0" smtClean="0"/>
            </a:br>
            <a:r>
              <a:rPr lang="el-GR" sz="1800" dirty="0" smtClean="0"/>
              <a:t> </a:t>
            </a:r>
            <a:r>
              <a:rPr lang="el-GR" sz="1800" dirty="0"/>
              <a:t>αμφοτερόπλευρης βαρηκοϊας </a:t>
            </a:r>
            <a:r>
              <a:rPr lang="el-GR" sz="1800" dirty="0" smtClean="0"/>
              <a:t>νευροαισθητηριακού τύπου</a:t>
            </a:r>
            <a:endParaRPr lang="el-GR" sz="18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724277" y="2846126"/>
            <a:ext cx="3062983" cy="899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dirty="0" smtClean="0"/>
              <a:t>Ακοόγραμμα ενδεικτικό αμφοτερόπλευρης βαρηκοϊας αγωγιμότητας</a:t>
            </a:r>
            <a:endParaRPr lang="el-GR" sz="1600" dirty="0"/>
          </a:p>
        </p:txBody>
      </p:sp>
      <p:pic>
        <p:nvPicPr>
          <p:cNvPr id="6" name="Picture 4" descr="Untitled-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0" t="2874" r="35819" b="49536"/>
          <a:stretch/>
        </p:blipFill>
        <p:spPr>
          <a:xfrm>
            <a:off x="7374340" y="1"/>
            <a:ext cx="4280848" cy="266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Untitled-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81" t="2274" b="48786"/>
          <a:stretch/>
        </p:blipFill>
        <p:spPr>
          <a:xfrm>
            <a:off x="1761706" y="3745171"/>
            <a:ext cx="2988126" cy="30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Untitled-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54" t="53333"/>
          <a:stretch/>
        </p:blipFill>
        <p:spPr>
          <a:xfrm>
            <a:off x="5268447" y="3745171"/>
            <a:ext cx="6627154" cy="30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 descr="Untitled-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1" t="82568" r="76925" b="7254"/>
          <a:stretch/>
        </p:blipFill>
        <p:spPr>
          <a:xfrm>
            <a:off x="3135122" y="562161"/>
            <a:ext cx="2992723" cy="118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56454" y="2703538"/>
            <a:ext cx="3457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Ακοόγραμμα ενδεικτικό </a:t>
            </a:r>
            <a:r>
              <a:rPr lang="el-GR" sz="1600" dirty="0"/>
              <a:t>βαρηκοϊας νευροαισθητηριακού </a:t>
            </a:r>
            <a:r>
              <a:rPr lang="el-GR" sz="1600" dirty="0" smtClean="0"/>
              <a:t>τύπου σε ήχους υψηλής συχνότητας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xmlns="" val="1113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Ν</a:t>
            </a:r>
            <a:r>
              <a:rPr lang="el-GR" dirty="0" err="1" smtClean="0"/>
              <a:t>ευροαισθητηριακή</a:t>
            </a:r>
            <a:r>
              <a:rPr lang="el-GR" dirty="0" smtClean="0"/>
              <a:t> βαρηκοΐα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Είναι μη αναστρέψιμη</a:t>
            </a:r>
          </a:p>
          <a:p>
            <a:r>
              <a:rPr lang="el-GR" dirty="0" smtClean="0"/>
              <a:t>Θα χρειασθεί από πολύ νωρίς ενίσχυση της ακοής με ακουστικά βοηθήματα</a:t>
            </a:r>
          </a:p>
          <a:p>
            <a:r>
              <a:rPr lang="el-GR" dirty="0" smtClean="0"/>
              <a:t>Κοχλιακά εμφυτεύματα όταν τα ακουστικά προσφέρουν ανεπαρκή ενίσχυση</a:t>
            </a:r>
          </a:p>
          <a:p>
            <a:endParaRPr lang="el-GR" dirty="0"/>
          </a:p>
          <a:p>
            <a:r>
              <a:rPr lang="el-GR" dirty="0" smtClean="0"/>
              <a:t>Θα πρέπει να παρέχεται εντατική εκπαίδευση από ειδικούς</a:t>
            </a:r>
          </a:p>
          <a:p>
            <a:r>
              <a:rPr lang="el-GR" dirty="0" smtClean="0"/>
              <a:t>Θα πρέπει να κάθονται στα  μπροστινά θρανία στο σχολείο να βλέπουν το δάσκαλο. Η κινήσεις των χεριών , η έκφραση των ματιών και οι κινήσεις των χειλιών, επιτρέπουν στα παιδιά να αναπτύξουν αντίληψη της ομιλίας.</a:t>
            </a:r>
          </a:p>
          <a:p>
            <a:r>
              <a:rPr lang="el-GR" dirty="0" smtClean="0"/>
              <a:t>Παιδιά με μέτρια διαταραχή της ακοής μπορούν να εκπαιδευτούν στο κανονικό σχολείο</a:t>
            </a:r>
          </a:p>
          <a:p>
            <a:r>
              <a:rPr lang="el-GR" dirty="0" smtClean="0"/>
              <a:t>Η ομιλία  μπορεί να είναι καθυστερημένη αλλά με την κατάλληλη θεραπεία μπορεί να έχει καλή ποιότητα</a:t>
            </a:r>
          </a:p>
          <a:p>
            <a:r>
              <a:rPr lang="el-GR" dirty="0" smtClean="0"/>
              <a:t>Η τροποποιημένη και απλοποιημένη γλώσσα σημάτων μπορεί να βοηθήσει τα παιδιά που παρουσιάζουν ταυτοχρόνως  προβλήματα ακοής και μαθησιακές διαταραχές.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54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17557" y="770021"/>
            <a:ext cx="9603623" cy="1058779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Η πρώιμη ανίχνευση της βαρηκοΐας είναι σημαντική. Αν το παιδί μείνει χωρίς θεραπεία θα παρουσιάσει διαταραχές λόγου, μαθησιακές διαταραχές και προβλήματα συμπεριφοράς λόγω δυσκολίας στην επικοινωνία  </a:t>
            </a:r>
            <a:endParaRPr lang="el-GR" sz="1800" dirty="0"/>
          </a:p>
        </p:txBody>
      </p:sp>
      <p:pic>
        <p:nvPicPr>
          <p:cNvPr id="6" name="Picture 4" descr="Untitled-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49"/>
          <a:stretch/>
        </p:blipFill>
        <p:spPr bwMode="auto">
          <a:xfrm>
            <a:off x="1121972" y="2320119"/>
            <a:ext cx="10599208" cy="407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96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Βαρηκοΐα τύπου αγωγιμότητας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Πολύ πιο συνηθισμένη</a:t>
            </a:r>
          </a:p>
          <a:p>
            <a:r>
              <a:rPr lang="el-GR" dirty="0" smtClean="0"/>
              <a:t>Σε συνδυασμό με λοιμώξεις του αναπνευστικού πολλά παιδιά παρουσιάζουν επεισόδια</a:t>
            </a:r>
            <a:r>
              <a:rPr lang="el-GR" dirty="0"/>
              <a:t> </a:t>
            </a:r>
            <a:r>
              <a:rPr lang="el-GR" dirty="0" smtClean="0"/>
              <a:t>βαρηκοΐας τα οποία συνήθως είναι </a:t>
            </a:r>
            <a:r>
              <a:rPr lang="el-GR" dirty="0" err="1" smtClean="0"/>
              <a:t>αυτοπεριοριζόμενα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Σε ορισμένες περιπτώσεις χρόνιας καταρροϊκής μέσης ωτίτιδας η βαρηκοΐα μπορεί να διαρκεί για πολλούς μήνες ή χρόνια.</a:t>
            </a:r>
          </a:p>
          <a:p>
            <a:r>
              <a:rPr lang="el-GR" dirty="0" smtClean="0"/>
              <a:t>Τα παιδιά με σύνδρομο </a:t>
            </a:r>
            <a:r>
              <a:rPr lang="en-US" dirty="0" smtClean="0"/>
              <a:t>Down,</a:t>
            </a:r>
            <a:r>
              <a:rPr lang="el-GR" dirty="0" smtClean="0"/>
              <a:t>λυκόστομα και ατοπία είναι ιδιαίτερα επιρρεπή σε βαρηκοΐα λόγω χρόνιας μέσης ωτίτιδας.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861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xmlns="" val="2125234764"/>
              </p:ext>
            </p:extLst>
          </p:nvPr>
        </p:nvGraphicFramePr>
        <p:xfrm>
          <a:off x="2592924" y="624110"/>
          <a:ext cx="8911687" cy="128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581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 b="1"/>
              <a:t>ΤΟ ΑΚΟΥΣΤΙΚΟ ΣΥΣΤΗΜΑ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5550" y="1773238"/>
            <a:ext cx="7772400" cy="48244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l-GR" altLang="el-GR" sz="2400" dirty="0"/>
              <a:t>Το ακουστικό σύστημα ανιχνεύει ήχους, τους μετατρέπει σε ηλεκτρικά σήματα και τους μεταδίδει στον εγκέφαλο, όπου γίνεται η σύνθετη διαδικασία της ερμηνείας του ήχου. Η διαδικασία αρχίζει στο έξω </a:t>
            </a:r>
            <a:r>
              <a:rPr lang="el-GR" altLang="el-GR" sz="2400" dirty="0" err="1"/>
              <a:t>ους</a:t>
            </a:r>
            <a:r>
              <a:rPr lang="el-GR" altLang="el-GR" sz="2400" dirty="0"/>
              <a:t>, το οποίο κατευθύνει τον ήχο στην </a:t>
            </a:r>
            <a:r>
              <a:rPr lang="el-GR" altLang="el-GR" sz="2400" u="sng" dirty="0" err="1"/>
              <a:t>τυμιπανική</a:t>
            </a:r>
            <a:r>
              <a:rPr lang="el-GR" altLang="el-GR" sz="2400" u="sng" dirty="0"/>
              <a:t> μεμβράνη</a:t>
            </a:r>
            <a:r>
              <a:rPr lang="el-GR" altLang="el-GR" sz="2400" dirty="0"/>
              <a:t>. Αυτή η μεμβράνη ξεχωρίζει το έξω </a:t>
            </a:r>
            <a:r>
              <a:rPr lang="el-GR" altLang="el-GR" sz="2400" dirty="0" err="1"/>
              <a:t>ους</a:t>
            </a:r>
            <a:r>
              <a:rPr lang="el-GR" altLang="el-GR" sz="2400" dirty="0"/>
              <a:t> από το γεμάτο με αέρα μέσο </a:t>
            </a:r>
            <a:r>
              <a:rPr lang="el-GR" altLang="el-GR" sz="2400" dirty="0" err="1"/>
              <a:t>ους</a:t>
            </a:r>
            <a:r>
              <a:rPr lang="el-GR" altLang="el-GR" sz="2400" dirty="0"/>
              <a:t>, όπου ενισχύεται ο ήχος. Η δόνηση της τυμπανικής μεμβράνης μεταδίδεται </a:t>
            </a:r>
            <a:r>
              <a:rPr lang="el-GR" altLang="el-GR" sz="2400" u="sng" dirty="0"/>
              <a:t>στη σφύρα, τον </a:t>
            </a:r>
            <a:r>
              <a:rPr lang="el-GR" altLang="el-GR" sz="2400" u="sng" dirty="0" err="1"/>
              <a:t>άκμωνα</a:t>
            </a:r>
            <a:r>
              <a:rPr lang="el-GR" altLang="el-GR" sz="2400" u="sng" dirty="0"/>
              <a:t> και τον αναβολέα,</a:t>
            </a:r>
            <a:r>
              <a:rPr lang="el-GR" altLang="el-GR" sz="2400" dirty="0"/>
              <a:t> τα μικρά </a:t>
            </a:r>
            <a:r>
              <a:rPr lang="el-GR" altLang="el-GR" sz="2400" i="1" dirty="0"/>
              <a:t>οστά </a:t>
            </a:r>
            <a:r>
              <a:rPr lang="el-GR" altLang="el-GR" sz="2400" dirty="0"/>
              <a:t>του μέσου </a:t>
            </a:r>
            <a:r>
              <a:rPr lang="el-GR" altLang="el-GR" sz="2400" dirty="0" err="1"/>
              <a:t>ωτός</a:t>
            </a:r>
            <a:r>
              <a:rPr lang="el-GR" altLang="el-GR" sz="2400" dirty="0"/>
              <a:t> γνωστά ως ακουστικά οστάρια. Ο αναβολέας είναι συνδεδεμένος με την </a:t>
            </a:r>
            <a:r>
              <a:rPr lang="el-GR" altLang="el-GR" sz="2400" b="1" dirty="0"/>
              <a:t>ωοειδή θυρίδα, </a:t>
            </a:r>
            <a:r>
              <a:rPr lang="el-GR" altLang="el-GR" sz="2400" dirty="0"/>
              <a:t>ένα από δυο "παράθυρα" μεταξύ του μέσου </a:t>
            </a:r>
            <a:r>
              <a:rPr lang="el-GR" altLang="el-GR" sz="2400" dirty="0" err="1"/>
              <a:t>ωτός</a:t>
            </a:r>
            <a:r>
              <a:rPr lang="el-GR" altLang="el-GR" sz="2400" dirty="0"/>
              <a:t> και έσω </a:t>
            </a:r>
            <a:r>
              <a:rPr lang="el-GR" altLang="el-GR" sz="2400" dirty="0" err="1"/>
              <a:t>ωτός</a:t>
            </a:r>
            <a:r>
              <a:rPr lang="el-GR" altLang="el-GR" sz="2400" dirty="0"/>
              <a:t>. Έτσι, οι δονήσεις των οσταρίων μεταδίδονται στο έσω </a:t>
            </a:r>
            <a:r>
              <a:rPr lang="el-GR" altLang="el-GR" sz="2400" dirty="0" err="1"/>
              <a:t>ους</a:t>
            </a:r>
            <a:r>
              <a:rPr lang="el-GR" altLang="el-GR" sz="2400" dirty="0"/>
              <a:t> μέσω του αναβολέα </a:t>
            </a:r>
          </a:p>
        </p:txBody>
      </p:sp>
    </p:spTree>
    <p:extLst>
      <p:ext uri="{BB962C8B-B14F-4D97-AF65-F5344CB8AC3E}">
        <p14:creationId xmlns:p14="http://schemas.microsoft.com/office/powerpoint/2010/main" xmlns="" val="8609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40615" y="6344528"/>
            <a:ext cx="3751385" cy="513471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Ακουστική οδός</a:t>
            </a:r>
            <a:endParaRPr lang="el-GR" sz="1800" dirty="0"/>
          </a:p>
        </p:txBody>
      </p:sp>
      <p:pic>
        <p:nvPicPr>
          <p:cNvPr id="3" name="Picture 4" descr="koil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3" t="14328" r="7854" b="32737"/>
          <a:stretch/>
        </p:blipFill>
        <p:spPr>
          <a:xfrm>
            <a:off x="1193415" y="2313185"/>
            <a:ext cx="5657341" cy="4336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 descr="koil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73" t="3980" r="10039" b="21592"/>
          <a:stretch/>
        </p:blipFill>
        <p:spPr>
          <a:xfrm>
            <a:off x="7317594" y="112541"/>
            <a:ext cx="4874406" cy="6117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3801" y="1666854"/>
            <a:ext cx="458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Περιφερικές οδοί για την αντίληψη του ήχου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119" y="614149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Πως ακούμε</a:t>
            </a:r>
            <a:r>
              <a:rPr lang="el-GR" dirty="0" smtClean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06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4964" y="549275"/>
            <a:ext cx="7793037" cy="1462088"/>
          </a:xfrm>
        </p:spPr>
        <p:txBody>
          <a:bodyPr>
            <a:normAutofit fontScale="90000"/>
          </a:bodyPr>
          <a:lstStyle/>
          <a:p>
            <a:r>
              <a:rPr lang="el-GR" altLang="el-GR" sz="2800" b="1"/>
              <a:t>έσω ους</a:t>
            </a:r>
            <a:r>
              <a:rPr lang="el-GR" altLang="el-GR" sz="2800"/>
              <a:t> </a:t>
            </a:r>
            <a:br>
              <a:rPr lang="el-GR" altLang="el-GR" sz="2800"/>
            </a:br>
            <a:r>
              <a:rPr lang="el-GR" altLang="el-GR" sz="2400"/>
              <a:t>Το γεμάτο με υγρό έσω ους είναι μια σύνθετη δομή που περιλαμβάνει </a:t>
            </a:r>
            <a:r>
              <a:rPr lang="el-GR" altLang="el-GR" sz="2400" u="sng"/>
              <a:t>την αίθουσα, τον κοχλία και τους ημικυκλικούς σωλήνες</a:t>
            </a:r>
            <a:r>
              <a:rPr lang="el-GR" altLang="el-GR" sz="2400"/>
              <a:t>.</a:t>
            </a:r>
            <a:br>
              <a:rPr lang="el-GR" altLang="el-GR" sz="2400"/>
            </a:br>
            <a:endParaRPr lang="el-GR" altLang="el-GR" sz="240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/>
              <a:t>Η αίθουσα και ο κοχλίας αποτελούν τον </a:t>
            </a:r>
            <a:r>
              <a:rPr lang="el-GR" altLang="el-GR" sz="2800" b="1"/>
              <a:t>υμενώδη λαβύρινθο </a:t>
            </a:r>
            <a:r>
              <a:rPr lang="el-GR" altLang="el-GR" sz="2800"/>
              <a:t>μέσα στον </a:t>
            </a:r>
            <a:r>
              <a:rPr lang="el-GR" altLang="el-GR" sz="2800" b="1"/>
              <a:t>οστέινο λαβύρινθο </a:t>
            </a:r>
          </a:p>
          <a:p>
            <a:pPr>
              <a:lnSpc>
                <a:spcPct val="90000"/>
              </a:lnSpc>
            </a:pPr>
            <a:r>
              <a:rPr lang="el-GR" altLang="el-GR" sz="2800"/>
              <a:t>Ο υμενώδης λαβύρινθος του κοχλία περιλαμβάνει τρεις πόρους γνωστούς ως </a:t>
            </a:r>
            <a:r>
              <a:rPr lang="el-GR" altLang="el-GR" sz="2800" u="sng"/>
              <a:t>αιθουσαία κλίμακα, τυμπανική κλίμακα και κοχλιακό αγωγό.</a:t>
            </a:r>
            <a:r>
              <a:rPr lang="el-GR" altLang="el-GR" sz="2800"/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2800"/>
              <a:t>Το υγρό του κοχλιακού αγωγού, η ενδόλεμφος </a:t>
            </a:r>
            <a:r>
              <a:rPr lang="el-GR" altLang="el-GR"/>
              <a:t>(σαν ενδοκυττάριο υγρό), </a:t>
            </a:r>
            <a:r>
              <a:rPr lang="el-GR" altLang="el-GR" sz="2400"/>
              <a:t>η περίλεμφος των άλλων δυο πόρων </a:t>
            </a:r>
            <a:r>
              <a:rPr lang="el-GR" altLang="el-GR"/>
              <a:t>(σαν εξωκυττάριο υγρό), </a:t>
            </a:r>
          </a:p>
        </p:txBody>
      </p:sp>
    </p:spTree>
    <p:extLst>
      <p:ext uri="{BB962C8B-B14F-4D97-AF65-F5344CB8AC3E}">
        <p14:creationId xmlns:p14="http://schemas.microsoft.com/office/powerpoint/2010/main" xmlns="" val="42786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Το όργανο </a:t>
            </a:r>
            <a:r>
              <a:rPr lang="en-US" altLang="el-GR" sz="3200"/>
              <a:t>Corti </a:t>
            </a:r>
            <a:r>
              <a:rPr lang="el-GR" altLang="el-GR" sz="3200"/>
              <a:t>είναι η θέση μετατροπής του ήχου σε ηλεκτρικάσήματα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sz="2800" dirty="0" err="1"/>
              <a:t>Μηχανοΰποδοχείς</a:t>
            </a:r>
            <a:r>
              <a:rPr lang="el-GR" altLang="el-GR" sz="2800" dirty="0"/>
              <a:t>  γνωστοί ως τριχοφόρα κύτταρα έχουν </a:t>
            </a:r>
            <a:r>
              <a:rPr lang="el-GR" altLang="el-GR" sz="2800" b="1" dirty="0" err="1"/>
              <a:t>στερεοβλεφαρίδες</a:t>
            </a:r>
            <a:r>
              <a:rPr lang="el-GR" altLang="el-GR" sz="2800" b="1" dirty="0"/>
              <a:t> </a:t>
            </a:r>
            <a:r>
              <a:rPr lang="el-GR" altLang="el-GR" sz="2800" dirty="0"/>
              <a:t>με το τελικό τους άκρο να επεκτείνεται και να εισέρχεται στην καλυπτήρια μεμβράνη.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Όταν μεταδίδεται ο ήχος στο υγρό του έσω </a:t>
            </a:r>
            <a:r>
              <a:rPr lang="el-GR" altLang="el-GR" sz="2400" dirty="0" err="1"/>
              <a:t>ωτός</a:t>
            </a:r>
            <a:r>
              <a:rPr lang="el-GR" altLang="el-GR" sz="2400" dirty="0"/>
              <a:t>, η δόνηση της βασικής μεμβράνης καταλήγει σε κάμψη των  </a:t>
            </a:r>
            <a:r>
              <a:rPr lang="el-GR" altLang="el-GR" sz="2400" dirty="0" err="1"/>
              <a:t>στερεοβλεφαρίδων</a:t>
            </a:r>
            <a:r>
              <a:rPr lang="el-GR" altLang="el-GR" sz="2400" dirty="0"/>
              <a:t>. </a:t>
            </a:r>
            <a:r>
              <a:rPr lang="el-GR" altLang="el-GR" sz="1600" dirty="0"/>
              <a:t>Η </a:t>
            </a:r>
            <a:r>
              <a:rPr lang="el-GR" altLang="el-GR" sz="1600" dirty="0" err="1"/>
              <a:t>ενδόλεμφος</a:t>
            </a:r>
            <a:r>
              <a:rPr lang="el-GR" altLang="el-GR" sz="1600" dirty="0"/>
              <a:t> είναι ειδικής σημασίας κατά το ότι το ηλεκτρικό της δυναμικό είναι </a:t>
            </a:r>
            <a:r>
              <a:rPr lang="el-GR" altLang="el-GR" sz="1600" dirty="0" err="1"/>
              <a:t>περιπου</a:t>
            </a:r>
            <a:r>
              <a:rPr lang="el-GR" altLang="el-GR" sz="1600" dirty="0"/>
              <a:t> +80 </a:t>
            </a:r>
            <a:r>
              <a:rPr lang="en-US" altLang="el-GR" sz="1600" dirty="0"/>
              <a:t>mV </a:t>
            </a:r>
            <a:r>
              <a:rPr lang="el-GR" altLang="el-GR" sz="1600" dirty="0"/>
              <a:t>σε σχέση με την </a:t>
            </a:r>
            <a:r>
              <a:rPr lang="el-GR" altLang="el-GR" sz="1600" dirty="0" err="1"/>
              <a:t>περίλεμφο</a:t>
            </a:r>
            <a:r>
              <a:rPr lang="el-GR" altLang="el-GR" sz="1600" dirty="0"/>
              <a:t>, καταλήγοντας </a:t>
            </a:r>
            <a:r>
              <a:rPr lang="el-GR" altLang="el-GR" sz="1600" dirty="0" err="1"/>
              <a:t>έται</a:t>
            </a:r>
            <a:r>
              <a:rPr lang="el-GR" altLang="el-GR" sz="1600" dirty="0"/>
              <a:t> σε διαφορά φορτίου διαμέσου της κορυφαίας μεμβράνης της τάξεως των 170 </a:t>
            </a:r>
            <a:r>
              <a:rPr lang="en-US" altLang="el-GR" sz="1600" dirty="0"/>
              <a:t>mV</a:t>
            </a:r>
            <a:r>
              <a:rPr lang="el-GR" altLang="el-G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9062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dirty="0"/>
              <a:t>    </a:t>
            </a:r>
            <a:r>
              <a:rPr lang="el-GR" altLang="el-GR" sz="2400" dirty="0"/>
              <a:t>Κάμψη της </a:t>
            </a:r>
            <a:r>
              <a:rPr lang="el-GR" altLang="el-GR" sz="2400" dirty="0" err="1"/>
              <a:t>στερεοβλεφαρίδας</a:t>
            </a:r>
            <a:r>
              <a:rPr lang="el-GR" altLang="el-GR" sz="2400" dirty="0"/>
              <a:t> καταλήγει σε μεταβολές της αγωγιμότητας των </a:t>
            </a:r>
            <a:r>
              <a:rPr lang="el-GR" altLang="el-GR" sz="2400" dirty="0" err="1"/>
              <a:t>κατιόντων</a:t>
            </a:r>
            <a:r>
              <a:rPr lang="el-GR" altLang="el-GR" sz="2400" dirty="0"/>
              <a:t> της μεμβράνης στην κορυφαία πλευρά της μεμβράνης των τριχοφόρων κυττάρων. 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l-GR" sz="2400" dirty="0"/>
              <a:t>   Κάμψη προς μια κατεύθυνση προκαλεί </a:t>
            </a:r>
            <a:r>
              <a:rPr lang="el-GR" altLang="el-GR" sz="2400" dirty="0" err="1"/>
              <a:t>υπερπόλωοη</a:t>
            </a:r>
            <a:r>
              <a:rPr lang="el-GR" altLang="el-GR" sz="2400" dirty="0"/>
              <a:t>, και κάμψη στην άλλη πλευρά προκαλεί </a:t>
            </a:r>
            <a:r>
              <a:rPr lang="el-GR" altLang="el-GR" sz="2400" dirty="0" err="1"/>
              <a:t>εκπόλωση</a:t>
            </a:r>
            <a:r>
              <a:rPr lang="el-GR" altLang="el-GR" sz="2400" dirty="0"/>
              <a:t>. </a:t>
            </a:r>
            <a:r>
              <a:rPr lang="el-GR" altLang="el-GR" sz="1600" dirty="0"/>
              <a:t>Ως αποτέλεσμα υπάρχει μια </a:t>
            </a:r>
            <a:r>
              <a:rPr lang="el-GR" altLang="el-GR" sz="1600" dirty="0" err="1"/>
              <a:t>ταλαντευμενή</a:t>
            </a:r>
            <a:r>
              <a:rPr lang="el-GR" altLang="el-GR" sz="1600" dirty="0"/>
              <a:t> απελευθέρωση νευροδιαβιβαστών στις συνάψεις μεταξύ </a:t>
            </a:r>
            <a:r>
              <a:rPr lang="el-GR" altLang="el-GR" sz="1600" b="1" dirty="0"/>
              <a:t>τριχοφόρων κυττάρων και προσαγωγών νευρικών ινών</a:t>
            </a:r>
            <a:r>
              <a:rPr lang="el-GR" altLang="el-GR" sz="1600" dirty="0"/>
              <a:t>, με την </a:t>
            </a:r>
            <a:r>
              <a:rPr lang="el-GR" altLang="el-GR" sz="1600" dirty="0" err="1">
                <a:solidFill>
                  <a:schemeClr val="hlink"/>
                </a:solidFill>
              </a:rPr>
              <a:t>εκπόλωση</a:t>
            </a:r>
            <a:r>
              <a:rPr lang="el-GR" altLang="el-GR" sz="1600" dirty="0">
                <a:solidFill>
                  <a:schemeClr val="hlink"/>
                </a:solidFill>
              </a:rPr>
              <a:t> των τριχοφόρων κυττάρων να προκαλεί αυξημένη απελευθέρωση νευροδιαβιβαστών</a:t>
            </a:r>
            <a:r>
              <a:rPr lang="el-GR" altLang="el-GR" sz="1600" dirty="0"/>
              <a:t> και την </a:t>
            </a:r>
            <a:r>
              <a:rPr lang="el-GR" altLang="el-GR" sz="1600" dirty="0" err="1">
                <a:solidFill>
                  <a:schemeClr val="folHlink"/>
                </a:solidFill>
              </a:rPr>
              <a:t>υπερπόλωση</a:t>
            </a:r>
            <a:r>
              <a:rPr lang="el-GR" altLang="el-GR" sz="1600" dirty="0">
                <a:solidFill>
                  <a:schemeClr val="folHlink"/>
                </a:solidFill>
              </a:rPr>
              <a:t> να προκαλεί ελαττωμένη απελευθέρωση</a:t>
            </a:r>
          </a:p>
        </p:txBody>
      </p:sp>
    </p:spTree>
    <p:extLst>
      <p:ext uri="{BB962C8B-B14F-4D97-AF65-F5344CB8AC3E}">
        <p14:creationId xmlns:p14="http://schemas.microsoft.com/office/powerpoint/2010/main" xmlns="" val="34805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6688" y="2017714"/>
            <a:ext cx="7772400" cy="45799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sz="2000" dirty="0"/>
              <a:t>    </a:t>
            </a:r>
            <a:r>
              <a:rPr lang="el-GR" altLang="el-GR" sz="2400" dirty="0"/>
              <a:t>Οι προσαγωγές νευρικές ίνες (κατά την </a:t>
            </a:r>
            <a:r>
              <a:rPr lang="el-GR" altLang="el-GR" sz="2400" dirty="0" err="1"/>
              <a:t>εκπόλωση</a:t>
            </a:r>
            <a:r>
              <a:rPr lang="el-GR" altLang="el-GR" sz="2400" dirty="0"/>
              <a:t> των τριχοφόρων κυττάρων), παράγουν δυναμικά δράσης. Στις περιοχές του οργάνου του </a:t>
            </a:r>
            <a:r>
              <a:rPr lang="en-US" altLang="el-GR" sz="2400" dirty="0" err="1"/>
              <a:t>Corti</a:t>
            </a:r>
            <a:r>
              <a:rPr lang="el-GR" altLang="el-GR" sz="2400" dirty="0"/>
              <a:t>, η ένταση με</a:t>
            </a:r>
            <a:r>
              <a:rPr lang="el-GR" altLang="el-GR" sz="2400" i="1" dirty="0"/>
              <a:t> </a:t>
            </a:r>
            <a:r>
              <a:rPr lang="el-GR" altLang="el-GR" sz="2400" dirty="0"/>
              <a:t>την οποία η μεμβράνη εκτοπίζεται συνεχώς καθώς δονείται, εξαρτάται από τη συχνότητα του ήχου. </a:t>
            </a:r>
            <a:r>
              <a:rPr lang="el-GR" altLang="el-GR" sz="2400" b="1" dirty="0"/>
              <a:t>Έτσι, το όργανο του </a:t>
            </a:r>
            <a:r>
              <a:rPr lang="en-US" altLang="el-GR" sz="2400" b="1" dirty="0" err="1"/>
              <a:t>Corti</a:t>
            </a:r>
            <a:r>
              <a:rPr lang="el-GR" altLang="el-GR" sz="2400" b="1" dirty="0"/>
              <a:t> είναι οργανωμένο </a:t>
            </a:r>
            <a:r>
              <a:rPr lang="el-GR" altLang="el-GR" sz="2400" b="1" dirty="0" err="1"/>
              <a:t>τονοτροπικά</a:t>
            </a:r>
            <a:r>
              <a:rPr lang="el-GR" altLang="el-GR" sz="2400" b="1" dirty="0"/>
              <a:t>, με τους ήχους υψηλής συχνότητας να προκαλούν τη μεγαλύτερη εκτόπιση της βασικής περιοχής του κοχλία, και χαμηλής συχνότητας ήχοι να προκαλούν τη μεγαλύτερη εκτόπιση στις κορυφαίες περιοχές</a:t>
            </a:r>
            <a:r>
              <a:rPr lang="el-GR" altLang="el-GR" sz="2400" dirty="0"/>
              <a:t>. Ως αποτέλεσμα, </a:t>
            </a:r>
            <a:r>
              <a:rPr lang="el-GR" altLang="el-GR" sz="2400" dirty="0">
                <a:solidFill>
                  <a:schemeClr val="tx2"/>
                </a:solidFill>
              </a:rPr>
              <a:t>οι </a:t>
            </a:r>
            <a:r>
              <a:rPr lang="el-GR" altLang="el-GR" sz="2400" dirty="0" err="1">
                <a:solidFill>
                  <a:schemeClr val="tx2"/>
                </a:solidFill>
              </a:rPr>
              <a:t>κοχλιακες</a:t>
            </a:r>
            <a:r>
              <a:rPr lang="el-GR" altLang="el-GR" sz="2400" dirty="0">
                <a:solidFill>
                  <a:schemeClr val="tx2"/>
                </a:solidFill>
              </a:rPr>
              <a:t> νευρικές ίνες ανταποκρίνονται σε διαφορετικές συχνότητες ήχου, σύμφωνα με τα </a:t>
            </a:r>
            <a:r>
              <a:rPr lang="el-GR" altLang="el-GR" sz="2400" b="1" dirty="0">
                <a:solidFill>
                  <a:schemeClr val="tx2"/>
                </a:solidFill>
              </a:rPr>
              <a:t>χαρακτηριστικά συχνότητας </a:t>
            </a:r>
            <a:r>
              <a:rPr lang="el-GR" altLang="el-GR" sz="2400" dirty="0">
                <a:solidFill>
                  <a:schemeClr val="tx2"/>
                </a:solidFill>
              </a:rPr>
              <a:t>της κάθε ίνας</a:t>
            </a:r>
          </a:p>
        </p:txBody>
      </p:sp>
    </p:spTree>
    <p:extLst>
      <p:ext uri="{BB962C8B-B14F-4D97-AF65-F5344CB8AC3E}">
        <p14:creationId xmlns:p14="http://schemas.microsoft.com/office/powerpoint/2010/main" xmlns="" val="38507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6688" y="1916114"/>
            <a:ext cx="7772400" cy="46815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l-GR" sz="2400" dirty="0"/>
              <a:t>Οι </a:t>
            </a:r>
            <a:r>
              <a:rPr lang="el-GR" altLang="el-GR" sz="2400" dirty="0" err="1"/>
              <a:t>ωσεις</a:t>
            </a:r>
            <a:r>
              <a:rPr lang="el-GR" altLang="el-GR" sz="2400" dirty="0"/>
              <a:t> διέρχονται μέσω του </a:t>
            </a:r>
            <a:r>
              <a:rPr lang="el-GR" altLang="el-GR" sz="2400" b="1" dirty="0"/>
              <a:t>ακουστικού νεύρου </a:t>
            </a:r>
            <a:r>
              <a:rPr lang="el-GR" altLang="el-GR" sz="2400" dirty="0"/>
              <a:t>στο εγκεφαλικό στέλεχος, όπου οι νευρώνες επεξεργάζονται διάφορες ηχητικές παραμέτρους . </a:t>
            </a:r>
            <a:r>
              <a:rPr lang="el-GR" altLang="el-GR" sz="2400" dirty="0" smtClean="0"/>
              <a:t>Για </a:t>
            </a:r>
            <a:r>
              <a:rPr lang="el-GR" altLang="el-GR" sz="2400" dirty="0"/>
              <a:t>παράδειγμα, το </a:t>
            </a:r>
            <a:r>
              <a:rPr lang="el-GR" altLang="el-GR" sz="2400" b="1" dirty="0"/>
              <a:t>σύμπλεγμα της άνω ελαίας </a:t>
            </a:r>
            <a:r>
              <a:rPr lang="el-GR" altLang="el-GR" sz="2400" u="sng" dirty="0"/>
              <a:t>ανιχνεύει διαφορές στο συγχρονισμό και την ένταση των ηχητικών σημάτων που παράγονται από τα δύο αυτιά, επιτρέποντας την ανίχνευση της θέσης μιας ηχητικής πηγής.</a:t>
            </a:r>
          </a:p>
          <a:p>
            <a:pPr>
              <a:lnSpc>
                <a:spcPct val="110000"/>
              </a:lnSpc>
            </a:pPr>
            <a:r>
              <a:rPr lang="el-GR" altLang="el-GR" sz="2400" dirty="0"/>
              <a:t> Με το που φτάσει μια πληροφορία στον υποθάλαμο (</a:t>
            </a:r>
            <a:r>
              <a:rPr lang="el-GR" altLang="el-GR" sz="2400" b="1" dirty="0"/>
              <a:t>έσω </a:t>
            </a:r>
            <a:r>
              <a:rPr lang="el-GR" altLang="el-GR" sz="2400" b="1" dirty="0" err="1"/>
              <a:t>γονατώδες</a:t>
            </a:r>
            <a:r>
              <a:rPr lang="el-GR" altLang="el-GR" sz="2400" b="1" dirty="0"/>
              <a:t> σώμα), </a:t>
            </a:r>
            <a:r>
              <a:rPr lang="el-GR" altLang="el-GR" sz="2400" dirty="0"/>
              <a:t>υφίσταται επιπλέον επεξεργασία και μεταφέρεται προς την αμυγδαλή και στις </a:t>
            </a:r>
            <a:r>
              <a:rPr lang="el-GR" altLang="el-GR" sz="2400" b="1" dirty="0"/>
              <a:t>ακουστικές περιοχές </a:t>
            </a:r>
            <a:r>
              <a:rPr lang="el-GR" altLang="el-GR" sz="2400" dirty="0"/>
              <a:t>του κροταφικού λοβού. Άλλοι παράμετροι, όπως ύψος και ένταση του ήχου επεξεργάζονται επίσης σ' αυτές τις περιοχές.</a:t>
            </a:r>
          </a:p>
        </p:txBody>
      </p:sp>
    </p:spTree>
    <p:extLst>
      <p:ext uri="{BB962C8B-B14F-4D97-AF65-F5344CB8AC3E}">
        <p14:creationId xmlns:p14="http://schemas.microsoft.com/office/powerpoint/2010/main" xmlns="" val="39408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2288</TotalTime>
  <Words>963</Words>
  <Application>Microsoft Office PowerPoint</Application>
  <PresentationFormat>Προσαρμογή</PresentationFormat>
  <Paragraphs>90</Paragraphs>
  <Slides>21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Wisp</vt:lpstr>
      <vt:lpstr>Ακοή</vt:lpstr>
      <vt:lpstr>Η πρώιμη ανίχνευση της βαρηκοΐας είναι σημαντική. Αν το παιδί μείνει χωρίς θεραπεία θα παρουσιάσει διαταραχές λόγου, μαθησιακές διαταραχές και προβλήματα συμπεριφοράς λόγω δυσκολίας στην επικοινωνία  </vt:lpstr>
      <vt:lpstr>ΤΟ ΑΚΟΥΣΤΙΚΟ ΣΥΣΤΗΜΑ</vt:lpstr>
      <vt:lpstr>Ακουστική οδός</vt:lpstr>
      <vt:lpstr>έσω ους  Το γεμάτο με υγρό έσω ους είναι μια σύνθετη δομή που περιλαμβάνει την αίθουσα, τον κοχλία και τους ημικυκλικούς σωλήνες. </vt:lpstr>
      <vt:lpstr>Το όργανο Corti είναι η θέση μετατροπής του ήχου σε ηλεκτρικάσήματα</vt:lpstr>
      <vt:lpstr>Διαφάνεια 7</vt:lpstr>
      <vt:lpstr>Διαφάνεια 8</vt:lpstr>
      <vt:lpstr>Διαφάνεια 9</vt:lpstr>
      <vt:lpstr>Βαρηκοΐα </vt:lpstr>
      <vt:lpstr>Τα αίτια της βαρηκοϊας</vt:lpstr>
      <vt:lpstr>Δοκιμασίες ακουστικής λειτουργίας</vt:lpstr>
      <vt:lpstr>Στα νεογνά η διαταραχή της ακοής μπορεί να αναγνωριστεί χρησιμοποιώντας</vt:lpstr>
      <vt:lpstr>Δοκιμασίες ακουστικής λειτουργίας</vt:lpstr>
      <vt:lpstr>Δοκιμασίες ακουστικής λειτουργίας</vt:lpstr>
      <vt:lpstr>Δοκιμασίες ακουστικής λειτουργίας</vt:lpstr>
      <vt:lpstr>Φυσιολογικό ακοόγραμμα  Συχνότητα και ένταση φυσιολογικής ομιλίας Η ανοικτή γαλάζια περιοχή αντιπροσωπεύει τα σύμφωνα(ήχοι υψηλής συχνότητας) Η σκούρα περιοχή τα φωνήεντα (ήχοι χαμηλής συχνότητας)</vt:lpstr>
      <vt:lpstr> Ακοόγραμμα ενδεικτικό  αμφοτερόπλευρης βαρηκοϊας νευροαισθητηριακού τύπου</vt:lpstr>
      <vt:lpstr> Νευροαισθητηριακή βαρηκοΐα</vt:lpstr>
      <vt:lpstr>Βαρηκοΐα τύπου αγωγιμότητας</vt:lpstr>
      <vt:lpstr>Διαφάνεια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Ακοή</dc:title>
  <dc:creator>Evangelia Griva</dc:creator>
  <cp:lastModifiedBy>ΔΡΟΣΟΣ ΚΩΝΣΤΑΝΤΙΝΟΣ</cp:lastModifiedBy>
  <cp:revision>49</cp:revision>
  <dcterms:created xsi:type="dcterms:W3CDTF">2015-04-18T04:47:17Z</dcterms:created>
  <dcterms:modified xsi:type="dcterms:W3CDTF">2015-11-27T03:56:55Z</dcterms:modified>
</cp:coreProperties>
</file>