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9" r:id="rId5"/>
    <p:sldId id="261" r:id="rId6"/>
    <p:sldId id="302" r:id="rId7"/>
    <p:sldId id="307" r:id="rId8"/>
    <p:sldId id="308" r:id="rId9"/>
    <p:sldId id="305" r:id="rId10"/>
    <p:sldId id="304" r:id="rId11"/>
    <p:sldId id="303" r:id="rId12"/>
    <p:sldId id="301" r:id="rId13"/>
    <p:sldId id="300" r:id="rId14"/>
    <p:sldId id="299" r:id="rId15"/>
    <p:sldId id="309" r:id="rId16"/>
    <p:sldId id="310" r:id="rId17"/>
    <p:sldId id="311" r:id="rId18"/>
    <p:sldId id="296" r:id="rId19"/>
    <p:sldId id="290" r:id="rId20"/>
    <p:sldId id="312" r:id="rId21"/>
    <p:sldId id="291" r:id="rId22"/>
    <p:sldId id="292" r:id="rId23"/>
    <p:sldId id="293" r:id="rId24"/>
    <p:sldId id="294" r:id="rId25"/>
    <p:sldId id="295" r:id="rId26"/>
    <p:sldId id="280" r:id="rId27"/>
  </p:sldIdLst>
  <p:sldSz cx="9144000" cy="5715000" type="screen16x1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B3F0"/>
    <a:srgbClr val="8394E9"/>
    <a:srgbClr val="99C9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87797" autoAdjust="0"/>
  </p:normalViewPr>
  <p:slideViewPr>
    <p:cSldViewPr>
      <p:cViewPr>
        <p:scale>
          <a:sx n="90" d="100"/>
          <a:sy n="90" d="100"/>
        </p:scale>
        <p:origin x="-708" y="-1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5A0D4-E930-4874-B882-BA1F5247C4B5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928A4B3E-83AB-468B-B36B-C8273ABE7860}">
      <dgm:prSet phldrT="[Κείμενο]"/>
      <dgm:spPr>
        <a:solidFill>
          <a:srgbClr val="FF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solidFill>
                <a:schemeClr val="accent2">
                  <a:lumMod val="75000"/>
                </a:schemeClr>
              </a:solidFill>
            </a:rPr>
            <a:t>Προϊόν</a:t>
          </a:r>
          <a:endParaRPr lang="el-GR" dirty="0">
            <a:solidFill>
              <a:schemeClr val="accent2">
                <a:lumMod val="75000"/>
              </a:schemeClr>
            </a:solidFill>
          </a:endParaRPr>
        </a:p>
      </dgm:t>
    </dgm:pt>
    <dgm:pt modelId="{73DA8DC6-17F1-4D3A-9D11-61AA1F588AA5}" type="parTrans" cxnId="{134BC60F-013A-4DE8-ACF1-7BAA6736C553}">
      <dgm:prSet/>
      <dgm:spPr/>
      <dgm:t>
        <a:bodyPr/>
        <a:lstStyle/>
        <a:p>
          <a:endParaRPr lang="el-GR"/>
        </a:p>
      </dgm:t>
    </dgm:pt>
    <dgm:pt modelId="{6527B8E5-6EF2-4033-B348-D0558F3247FA}" type="sibTrans" cxnId="{134BC60F-013A-4DE8-ACF1-7BAA6736C553}">
      <dgm:prSet/>
      <dgm:spPr/>
      <dgm:t>
        <a:bodyPr/>
        <a:lstStyle/>
        <a:p>
          <a:endParaRPr lang="el-GR"/>
        </a:p>
      </dgm:t>
    </dgm:pt>
    <dgm:pt modelId="{E5989A91-F8A5-491E-8F50-C6904F051CDE}">
      <dgm:prSet phldrT="[Κείμενο]"/>
      <dgm:spPr>
        <a:ln>
          <a:solidFill>
            <a:srgbClr val="FFCCFF"/>
          </a:solidFill>
        </a:ln>
      </dgm:spPr>
      <dgm:t>
        <a:bodyPr/>
        <a:lstStyle/>
        <a:p>
          <a:r>
            <a:rPr lang="el-GR" dirty="0" smtClean="0"/>
            <a:t>Ο συνδυασμός αγαθών και υπηρεσιών που προσφέρει η εταιρεία στην αγορά - στόχο</a:t>
          </a:r>
          <a:endParaRPr lang="el-GR" dirty="0"/>
        </a:p>
      </dgm:t>
    </dgm:pt>
    <dgm:pt modelId="{EE1C67CB-C190-423D-97E7-3678C1896B04}" type="parTrans" cxnId="{9CFC00A5-0203-4AA1-8DCB-2442ADBDD187}">
      <dgm:prSet/>
      <dgm:spPr/>
      <dgm:t>
        <a:bodyPr/>
        <a:lstStyle/>
        <a:p>
          <a:endParaRPr lang="el-GR"/>
        </a:p>
      </dgm:t>
    </dgm:pt>
    <dgm:pt modelId="{B3514403-EF35-429F-8B3B-1D4C93EE0979}" type="sibTrans" cxnId="{9CFC00A5-0203-4AA1-8DCB-2442ADBDD187}">
      <dgm:prSet/>
      <dgm:spPr/>
      <dgm:t>
        <a:bodyPr/>
        <a:lstStyle/>
        <a:p>
          <a:endParaRPr lang="el-GR"/>
        </a:p>
      </dgm:t>
    </dgm:pt>
    <dgm:pt modelId="{74AA755F-17F9-4911-A513-666818C4AF18}">
      <dgm:prSet phldrT="[Κείμενο]"/>
      <dgm:spPr>
        <a:solidFill>
          <a:srgbClr val="FFCC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solidFill>
                <a:srgbClr val="C00000"/>
              </a:solidFill>
            </a:rPr>
            <a:t>Τιμή</a:t>
          </a:r>
          <a:r>
            <a:rPr lang="el-GR" dirty="0" smtClean="0"/>
            <a:t> </a:t>
          </a:r>
          <a:endParaRPr lang="el-GR" dirty="0"/>
        </a:p>
      </dgm:t>
    </dgm:pt>
    <dgm:pt modelId="{940666C5-5FE5-4092-B375-6634FB9B239D}" type="parTrans" cxnId="{3538D2F0-C91F-4FC2-86F1-D24BAA1F8590}">
      <dgm:prSet/>
      <dgm:spPr/>
      <dgm:t>
        <a:bodyPr/>
        <a:lstStyle/>
        <a:p>
          <a:endParaRPr lang="el-GR"/>
        </a:p>
      </dgm:t>
    </dgm:pt>
    <dgm:pt modelId="{AFD1171B-7291-4565-B825-B22800B1CB0D}" type="sibTrans" cxnId="{3538D2F0-C91F-4FC2-86F1-D24BAA1F8590}">
      <dgm:prSet/>
      <dgm:spPr/>
      <dgm:t>
        <a:bodyPr/>
        <a:lstStyle/>
        <a:p>
          <a:endParaRPr lang="el-GR"/>
        </a:p>
      </dgm:t>
    </dgm:pt>
    <dgm:pt modelId="{8CC8736E-503D-4D4B-9ABA-32D22FA1C242}">
      <dgm:prSet phldrT="[Κείμενο]"/>
      <dgm:spPr>
        <a:ln>
          <a:solidFill>
            <a:srgbClr val="FFCC99"/>
          </a:solidFill>
        </a:ln>
      </dgm:spPr>
      <dgm:t>
        <a:bodyPr/>
        <a:lstStyle/>
        <a:p>
          <a:r>
            <a:rPr lang="el-GR" dirty="0" smtClean="0"/>
            <a:t>Το  χρηματικό ποσό που πρέπει να πληρώσουν οι πελάτες για να αποκτήσουν το προϊόν</a:t>
          </a:r>
          <a:endParaRPr lang="el-GR" dirty="0"/>
        </a:p>
      </dgm:t>
    </dgm:pt>
    <dgm:pt modelId="{C21E7D10-A249-4959-BD6A-DD58BC85FDEB}" type="parTrans" cxnId="{9ED02FA0-BB90-46AF-A06F-955648C09C24}">
      <dgm:prSet/>
      <dgm:spPr/>
      <dgm:t>
        <a:bodyPr/>
        <a:lstStyle/>
        <a:p>
          <a:endParaRPr lang="el-GR"/>
        </a:p>
      </dgm:t>
    </dgm:pt>
    <dgm:pt modelId="{DC5FC2E4-02CD-4966-8F76-4CC1B24110D4}" type="sibTrans" cxnId="{9ED02FA0-BB90-46AF-A06F-955648C09C24}">
      <dgm:prSet/>
      <dgm:spPr/>
      <dgm:t>
        <a:bodyPr/>
        <a:lstStyle/>
        <a:p>
          <a:endParaRPr lang="el-GR"/>
        </a:p>
      </dgm:t>
    </dgm:pt>
    <dgm:pt modelId="{2DB5619B-A2D5-4815-B53A-998078AF569B}">
      <dgm:prSet phldrT="[Κείμενο]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solidFill>
                <a:srgbClr val="C00000"/>
              </a:solidFill>
            </a:rPr>
            <a:t>Τόπος</a:t>
          </a:r>
          <a:r>
            <a:rPr lang="el-GR" dirty="0" smtClean="0"/>
            <a:t> </a:t>
          </a:r>
          <a:endParaRPr lang="el-GR" dirty="0"/>
        </a:p>
      </dgm:t>
    </dgm:pt>
    <dgm:pt modelId="{2F7D1D40-C9BE-4D27-9A55-827D22F569E1}" type="parTrans" cxnId="{DACFF438-33D6-416E-99E1-A05B49F20562}">
      <dgm:prSet/>
      <dgm:spPr/>
      <dgm:t>
        <a:bodyPr/>
        <a:lstStyle/>
        <a:p>
          <a:endParaRPr lang="el-GR"/>
        </a:p>
      </dgm:t>
    </dgm:pt>
    <dgm:pt modelId="{870483B5-DC06-4A7D-B25D-B83A3E6696F6}" type="sibTrans" cxnId="{DACFF438-33D6-416E-99E1-A05B49F20562}">
      <dgm:prSet/>
      <dgm:spPr/>
      <dgm:t>
        <a:bodyPr/>
        <a:lstStyle/>
        <a:p>
          <a:endParaRPr lang="el-GR"/>
        </a:p>
      </dgm:t>
    </dgm:pt>
    <dgm:pt modelId="{8A159C09-63A0-4CFF-9A88-1B9C3E0FBC6F}">
      <dgm:prSet phldrT="[Κείμενο]"/>
      <dgm:spPr>
        <a:ln>
          <a:solidFill>
            <a:srgbClr val="FFC000"/>
          </a:solidFill>
        </a:ln>
      </dgm:spPr>
      <dgm:t>
        <a:bodyPr/>
        <a:lstStyle/>
        <a:p>
          <a:r>
            <a:rPr lang="el-GR" dirty="0" smtClean="0"/>
            <a:t>Οι δραστηριότητες της εταιρείας μέσω των οποίων καθίσταται διαθέσιμο το προϊόν στους καταναλωτές- στόχους</a:t>
          </a:r>
          <a:endParaRPr lang="el-GR" dirty="0"/>
        </a:p>
      </dgm:t>
    </dgm:pt>
    <dgm:pt modelId="{791F026A-F857-4FD3-A899-2AE2C8B18F9E}" type="parTrans" cxnId="{E7C89D71-8762-41BC-BB9B-7C92CD18A87A}">
      <dgm:prSet/>
      <dgm:spPr/>
      <dgm:t>
        <a:bodyPr/>
        <a:lstStyle/>
        <a:p>
          <a:endParaRPr lang="el-GR"/>
        </a:p>
      </dgm:t>
    </dgm:pt>
    <dgm:pt modelId="{35154697-9AF3-458D-A1A8-276480974F49}" type="sibTrans" cxnId="{E7C89D71-8762-41BC-BB9B-7C92CD18A87A}">
      <dgm:prSet/>
      <dgm:spPr/>
      <dgm:t>
        <a:bodyPr/>
        <a:lstStyle/>
        <a:p>
          <a:endParaRPr lang="el-GR"/>
        </a:p>
      </dgm:t>
    </dgm:pt>
    <dgm:pt modelId="{E16BB309-FB05-4440-853D-9A876361532D}">
      <dgm:prSet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dirty="0" smtClean="0">
              <a:solidFill>
                <a:srgbClr val="006600"/>
              </a:solidFill>
            </a:rPr>
            <a:t>Προβολή</a:t>
          </a:r>
          <a:endParaRPr lang="el-GR" dirty="0">
            <a:solidFill>
              <a:srgbClr val="006600"/>
            </a:solidFill>
          </a:endParaRPr>
        </a:p>
      </dgm:t>
    </dgm:pt>
    <dgm:pt modelId="{40102D70-8D02-475F-B206-B4926075E688}" type="parTrans" cxnId="{50E9E4DC-54DA-40E4-BBB8-5F0C2316F549}">
      <dgm:prSet/>
      <dgm:spPr/>
      <dgm:t>
        <a:bodyPr/>
        <a:lstStyle/>
        <a:p>
          <a:endParaRPr lang="el-GR"/>
        </a:p>
      </dgm:t>
    </dgm:pt>
    <dgm:pt modelId="{BE673DF5-AC8C-4371-A33B-110959866749}" type="sibTrans" cxnId="{50E9E4DC-54DA-40E4-BBB8-5F0C2316F549}">
      <dgm:prSet/>
      <dgm:spPr/>
      <dgm:t>
        <a:bodyPr/>
        <a:lstStyle/>
        <a:p>
          <a:endParaRPr lang="el-GR"/>
        </a:p>
      </dgm:t>
    </dgm:pt>
    <dgm:pt modelId="{BE9D7F80-B3AC-42A1-B284-E0EB32A7B083}">
      <dgm:prSet/>
      <dgm:spPr>
        <a:ln w="28575">
          <a:solidFill>
            <a:srgbClr val="33CC33"/>
          </a:solidFill>
        </a:ln>
      </dgm:spPr>
      <dgm:t>
        <a:bodyPr/>
        <a:lstStyle/>
        <a:p>
          <a:r>
            <a:rPr lang="el-GR" dirty="0" smtClean="0"/>
            <a:t>Οι δραστηριότητες που επικοινωνούν τα προσόντα (αξία) του προϊόντος και πείθουν τους πελάτες-στόχους να το αγοράσουν</a:t>
          </a:r>
          <a:endParaRPr lang="el-GR" dirty="0"/>
        </a:p>
      </dgm:t>
    </dgm:pt>
    <dgm:pt modelId="{6046CDD8-30BD-40C1-BB96-DFE3FA190024}" type="parTrans" cxnId="{E320892F-568D-4831-950F-8095D592145C}">
      <dgm:prSet/>
      <dgm:spPr/>
      <dgm:t>
        <a:bodyPr/>
        <a:lstStyle/>
        <a:p>
          <a:endParaRPr lang="el-GR"/>
        </a:p>
      </dgm:t>
    </dgm:pt>
    <dgm:pt modelId="{0C8373D2-328D-46EB-B873-C69E4057F89A}" type="sibTrans" cxnId="{E320892F-568D-4831-950F-8095D592145C}">
      <dgm:prSet/>
      <dgm:spPr/>
      <dgm:t>
        <a:bodyPr/>
        <a:lstStyle/>
        <a:p>
          <a:endParaRPr lang="el-GR"/>
        </a:p>
      </dgm:t>
    </dgm:pt>
    <dgm:pt modelId="{C6752493-9A97-4274-BEA4-B22A0FE29005}" type="pres">
      <dgm:prSet presAssocID="{A9D5A0D4-E930-4874-B882-BA1F5247C4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2389902-4B71-4294-B682-8E20D545AB61}" type="pres">
      <dgm:prSet presAssocID="{928A4B3E-83AB-468B-B36B-C8273ABE7860}" presName="composite" presStyleCnt="0"/>
      <dgm:spPr/>
    </dgm:pt>
    <dgm:pt modelId="{A1565F9E-87F2-4172-BE0E-9353C4DD2791}" type="pres">
      <dgm:prSet presAssocID="{928A4B3E-83AB-468B-B36B-C8273ABE78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3D6CA2-441F-4049-9881-83DA1E5AB9E8}" type="pres">
      <dgm:prSet presAssocID="{928A4B3E-83AB-468B-B36B-C8273ABE78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6D43A4-0BDA-4FA6-895E-EDB0343AA747}" type="pres">
      <dgm:prSet presAssocID="{6527B8E5-6EF2-4033-B348-D0558F3247FA}" presName="sp" presStyleCnt="0"/>
      <dgm:spPr/>
    </dgm:pt>
    <dgm:pt modelId="{77C107F9-4159-4802-A144-40C0F91E9C7B}" type="pres">
      <dgm:prSet presAssocID="{74AA755F-17F9-4911-A513-666818C4AF18}" presName="composite" presStyleCnt="0"/>
      <dgm:spPr/>
    </dgm:pt>
    <dgm:pt modelId="{694EFD03-E3D3-456E-A143-9E6AF0E091CA}" type="pres">
      <dgm:prSet presAssocID="{74AA755F-17F9-4911-A513-666818C4AF1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F2BD1A-EAC9-46C2-95DE-208A99FE3922}" type="pres">
      <dgm:prSet presAssocID="{74AA755F-17F9-4911-A513-666818C4AF1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BAF76E-3D78-4478-8211-92FD7026DD5E}" type="pres">
      <dgm:prSet presAssocID="{AFD1171B-7291-4565-B825-B22800B1CB0D}" presName="sp" presStyleCnt="0"/>
      <dgm:spPr/>
    </dgm:pt>
    <dgm:pt modelId="{76172865-A3B4-48D1-B0F6-3BE60570647C}" type="pres">
      <dgm:prSet presAssocID="{2DB5619B-A2D5-4815-B53A-998078AF569B}" presName="composite" presStyleCnt="0"/>
      <dgm:spPr/>
    </dgm:pt>
    <dgm:pt modelId="{CBF8498C-09C5-4AB9-9EB4-EF4778534E36}" type="pres">
      <dgm:prSet presAssocID="{2DB5619B-A2D5-4815-B53A-998078AF569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18E31D-BDD7-404D-9319-41F73D209C61}" type="pres">
      <dgm:prSet presAssocID="{2DB5619B-A2D5-4815-B53A-998078AF569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637F99-2B48-4DAA-A0F0-3E4FA1BEB240}" type="pres">
      <dgm:prSet presAssocID="{870483B5-DC06-4A7D-B25D-B83A3E6696F6}" presName="sp" presStyleCnt="0"/>
      <dgm:spPr/>
    </dgm:pt>
    <dgm:pt modelId="{0FC3AC11-C203-4A50-83D8-8A9F0EEB6AAE}" type="pres">
      <dgm:prSet presAssocID="{E16BB309-FB05-4440-853D-9A876361532D}" presName="composite" presStyleCnt="0"/>
      <dgm:spPr/>
    </dgm:pt>
    <dgm:pt modelId="{2A7549D5-8A18-46B2-B72F-83B1ADAF80E1}" type="pres">
      <dgm:prSet presAssocID="{E16BB309-FB05-4440-853D-9A876361532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073418-F3C1-44BE-A0DE-077B4BC14BD0}" type="pres">
      <dgm:prSet presAssocID="{E16BB309-FB05-4440-853D-9A876361532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34BC60F-013A-4DE8-ACF1-7BAA6736C553}" srcId="{A9D5A0D4-E930-4874-B882-BA1F5247C4B5}" destId="{928A4B3E-83AB-468B-B36B-C8273ABE7860}" srcOrd="0" destOrd="0" parTransId="{73DA8DC6-17F1-4D3A-9D11-61AA1F588AA5}" sibTransId="{6527B8E5-6EF2-4033-B348-D0558F3247FA}"/>
    <dgm:cxn modelId="{E7C89D71-8762-41BC-BB9B-7C92CD18A87A}" srcId="{2DB5619B-A2D5-4815-B53A-998078AF569B}" destId="{8A159C09-63A0-4CFF-9A88-1B9C3E0FBC6F}" srcOrd="0" destOrd="0" parTransId="{791F026A-F857-4FD3-A899-2AE2C8B18F9E}" sibTransId="{35154697-9AF3-458D-A1A8-276480974F49}"/>
    <dgm:cxn modelId="{CF2C8C76-7029-45C3-8824-942107997171}" type="presOf" srcId="{2DB5619B-A2D5-4815-B53A-998078AF569B}" destId="{CBF8498C-09C5-4AB9-9EB4-EF4778534E36}" srcOrd="0" destOrd="0" presId="urn:microsoft.com/office/officeart/2005/8/layout/chevron2"/>
    <dgm:cxn modelId="{E320892F-568D-4831-950F-8095D592145C}" srcId="{E16BB309-FB05-4440-853D-9A876361532D}" destId="{BE9D7F80-B3AC-42A1-B284-E0EB32A7B083}" srcOrd="0" destOrd="0" parTransId="{6046CDD8-30BD-40C1-BB96-DFE3FA190024}" sibTransId="{0C8373D2-328D-46EB-B873-C69E4057F89A}"/>
    <dgm:cxn modelId="{7D4B6D27-92AB-4B57-B288-1340C5171B57}" type="presOf" srcId="{74AA755F-17F9-4911-A513-666818C4AF18}" destId="{694EFD03-E3D3-456E-A143-9E6AF0E091CA}" srcOrd="0" destOrd="0" presId="urn:microsoft.com/office/officeart/2005/8/layout/chevron2"/>
    <dgm:cxn modelId="{D88B1A6E-2A77-4076-8C3D-2438B39C1D7F}" type="presOf" srcId="{E5989A91-F8A5-491E-8F50-C6904F051CDE}" destId="{B13D6CA2-441F-4049-9881-83DA1E5AB9E8}" srcOrd="0" destOrd="0" presId="urn:microsoft.com/office/officeart/2005/8/layout/chevron2"/>
    <dgm:cxn modelId="{3538D2F0-C91F-4FC2-86F1-D24BAA1F8590}" srcId="{A9D5A0D4-E930-4874-B882-BA1F5247C4B5}" destId="{74AA755F-17F9-4911-A513-666818C4AF18}" srcOrd="1" destOrd="0" parTransId="{940666C5-5FE5-4092-B375-6634FB9B239D}" sibTransId="{AFD1171B-7291-4565-B825-B22800B1CB0D}"/>
    <dgm:cxn modelId="{9ED02FA0-BB90-46AF-A06F-955648C09C24}" srcId="{74AA755F-17F9-4911-A513-666818C4AF18}" destId="{8CC8736E-503D-4D4B-9ABA-32D22FA1C242}" srcOrd="0" destOrd="0" parTransId="{C21E7D10-A249-4959-BD6A-DD58BC85FDEB}" sibTransId="{DC5FC2E4-02CD-4966-8F76-4CC1B24110D4}"/>
    <dgm:cxn modelId="{EA7BD982-15C9-478B-AA7B-991FF601BB8D}" type="presOf" srcId="{E16BB309-FB05-4440-853D-9A876361532D}" destId="{2A7549D5-8A18-46B2-B72F-83B1ADAF80E1}" srcOrd="0" destOrd="0" presId="urn:microsoft.com/office/officeart/2005/8/layout/chevron2"/>
    <dgm:cxn modelId="{50E9E4DC-54DA-40E4-BBB8-5F0C2316F549}" srcId="{A9D5A0D4-E930-4874-B882-BA1F5247C4B5}" destId="{E16BB309-FB05-4440-853D-9A876361532D}" srcOrd="3" destOrd="0" parTransId="{40102D70-8D02-475F-B206-B4926075E688}" sibTransId="{BE673DF5-AC8C-4371-A33B-110959866749}"/>
    <dgm:cxn modelId="{84F62EEE-0C50-47A7-B497-B2FA1E8FA346}" type="presOf" srcId="{8A159C09-63A0-4CFF-9A88-1B9C3E0FBC6F}" destId="{1418E31D-BDD7-404D-9319-41F73D209C61}" srcOrd="0" destOrd="0" presId="urn:microsoft.com/office/officeart/2005/8/layout/chevron2"/>
    <dgm:cxn modelId="{9CFC00A5-0203-4AA1-8DCB-2442ADBDD187}" srcId="{928A4B3E-83AB-468B-B36B-C8273ABE7860}" destId="{E5989A91-F8A5-491E-8F50-C6904F051CDE}" srcOrd="0" destOrd="0" parTransId="{EE1C67CB-C190-423D-97E7-3678C1896B04}" sibTransId="{B3514403-EF35-429F-8B3B-1D4C93EE0979}"/>
    <dgm:cxn modelId="{63B7A099-5206-48C7-93B4-609A8730679D}" type="presOf" srcId="{928A4B3E-83AB-468B-B36B-C8273ABE7860}" destId="{A1565F9E-87F2-4172-BE0E-9353C4DD2791}" srcOrd="0" destOrd="0" presId="urn:microsoft.com/office/officeart/2005/8/layout/chevron2"/>
    <dgm:cxn modelId="{ED4BA6C7-E8A3-4B92-AB5D-D61B4EB44F40}" type="presOf" srcId="{BE9D7F80-B3AC-42A1-B284-E0EB32A7B083}" destId="{E3073418-F3C1-44BE-A0DE-077B4BC14BD0}" srcOrd="0" destOrd="0" presId="urn:microsoft.com/office/officeart/2005/8/layout/chevron2"/>
    <dgm:cxn modelId="{DACFF438-33D6-416E-99E1-A05B49F20562}" srcId="{A9D5A0D4-E930-4874-B882-BA1F5247C4B5}" destId="{2DB5619B-A2D5-4815-B53A-998078AF569B}" srcOrd="2" destOrd="0" parTransId="{2F7D1D40-C9BE-4D27-9A55-827D22F569E1}" sibTransId="{870483B5-DC06-4A7D-B25D-B83A3E6696F6}"/>
    <dgm:cxn modelId="{356190BA-C7F0-4391-9A86-9FBD985D73BC}" type="presOf" srcId="{8CC8736E-503D-4D4B-9ABA-32D22FA1C242}" destId="{95F2BD1A-EAC9-46C2-95DE-208A99FE3922}" srcOrd="0" destOrd="0" presId="urn:microsoft.com/office/officeart/2005/8/layout/chevron2"/>
    <dgm:cxn modelId="{8AAB891A-6A45-4F28-B288-E5DA62180AED}" type="presOf" srcId="{A9D5A0D4-E930-4874-B882-BA1F5247C4B5}" destId="{C6752493-9A97-4274-BEA4-B22A0FE29005}" srcOrd="0" destOrd="0" presId="urn:microsoft.com/office/officeart/2005/8/layout/chevron2"/>
    <dgm:cxn modelId="{3419798C-05F2-48FA-B70A-035971E732F0}" type="presParOf" srcId="{C6752493-9A97-4274-BEA4-B22A0FE29005}" destId="{82389902-4B71-4294-B682-8E20D545AB61}" srcOrd="0" destOrd="0" presId="urn:microsoft.com/office/officeart/2005/8/layout/chevron2"/>
    <dgm:cxn modelId="{1468CE32-44C7-4A5B-901C-175BEE4BC95E}" type="presParOf" srcId="{82389902-4B71-4294-B682-8E20D545AB61}" destId="{A1565F9E-87F2-4172-BE0E-9353C4DD2791}" srcOrd="0" destOrd="0" presId="urn:microsoft.com/office/officeart/2005/8/layout/chevron2"/>
    <dgm:cxn modelId="{407AA7CA-C432-4D80-9348-8BF953729885}" type="presParOf" srcId="{82389902-4B71-4294-B682-8E20D545AB61}" destId="{B13D6CA2-441F-4049-9881-83DA1E5AB9E8}" srcOrd="1" destOrd="0" presId="urn:microsoft.com/office/officeart/2005/8/layout/chevron2"/>
    <dgm:cxn modelId="{70F30ED9-9027-4D66-A0AF-B9A3C8F1E999}" type="presParOf" srcId="{C6752493-9A97-4274-BEA4-B22A0FE29005}" destId="{276D43A4-0BDA-4FA6-895E-EDB0343AA747}" srcOrd="1" destOrd="0" presId="urn:microsoft.com/office/officeart/2005/8/layout/chevron2"/>
    <dgm:cxn modelId="{1F383737-1602-4BB5-B0E6-356CABD7EF7F}" type="presParOf" srcId="{C6752493-9A97-4274-BEA4-B22A0FE29005}" destId="{77C107F9-4159-4802-A144-40C0F91E9C7B}" srcOrd="2" destOrd="0" presId="urn:microsoft.com/office/officeart/2005/8/layout/chevron2"/>
    <dgm:cxn modelId="{5B068D9F-2D8B-4456-AD4E-B84AEF844556}" type="presParOf" srcId="{77C107F9-4159-4802-A144-40C0F91E9C7B}" destId="{694EFD03-E3D3-456E-A143-9E6AF0E091CA}" srcOrd="0" destOrd="0" presId="urn:microsoft.com/office/officeart/2005/8/layout/chevron2"/>
    <dgm:cxn modelId="{4588C38F-26EF-4A35-A3D8-DE66A9ED6166}" type="presParOf" srcId="{77C107F9-4159-4802-A144-40C0F91E9C7B}" destId="{95F2BD1A-EAC9-46C2-95DE-208A99FE3922}" srcOrd="1" destOrd="0" presId="urn:microsoft.com/office/officeart/2005/8/layout/chevron2"/>
    <dgm:cxn modelId="{C05FD871-8A7C-4DEB-B875-DB127DD29476}" type="presParOf" srcId="{C6752493-9A97-4274-BEA4-B22A0FE29005}" destId="{2ABAF76E-3D78-4478-8211-92FD7026DD5E}" srcOrd="3" destOrd="0" presId="urn:microsoft.com/office/officeart/2005/8/layout/chevron2"/>
    <dgm:cxn modelId="{26B58D6C-5CC4-42E8-8F13-B1B74C173471}" type="presParOf" srcId="{C6752493-9A97-4274-BEA4-B22A0FE29005}" destId="{76172865-A3B4-48D1-B0F6-3BE60570647C}" srcOrd="4" destOrd="0" presId="urn:microsoft.com/office/officeart/2005/8/layout/chevron2"/>
    <dgm:cxn modelId="{02F327DE-12BB-47ED-8EA8-095187B82091}" type="presParOf" srcId="{76172865-A3B4-48D1-B0F6-3BE60570647C}" destId="{CBF8498C-09C5-4AB9-9EB4-EF4778534E36}" srcOrd="0" destOrd="0" presId="urn:microsoft.com/office/officeart/2005/8/layout/chevron2"/>
    <dgm:cxn modelId="{C363253E-A0FB-40C6-BCE0-F2DEEF608633}" type="presParOf" srcId="{76172865-A3B4-48D1-B0F6-3BE60570647C}" destId="{1418E31D-BDD7-404D-9319-41F73D209C61}" srcOrd="1" destOrd="0" presId="urn:microsoft.com/office/officeart/2005/8/layout/chevron2"/>
    <dgm:cxn modelId="{CF5BE5C8-C71B-406C-A2B2-54441F11C3C6}" type="presParOf" srcId="{C6752493-9A97-4274-BEA4-B22A0FE29005}" destId="{29637F99-2B48-4DAA-A0F0-3E4FA1BEB240}" srcOrd="5" destOrd="0" presId="urn:microsoft.com/office/officeart/2005/8/layout/chevron2"/>
    <dgm:cxn modelId="{FCD4D0C9-E4E1-4BAF-B607-DD1BA24E9E44}" type="presParOf" srcId="{C6752493-9A97-4274-BEA4-B22A0FE29005}" destId="{0FC3AC11-C203-4A50-83D8-8A9F0EEB6AAE}" srcOrd="6" destOrd="0" presId="urn:microsoft.com/office/officeart/2005/8/layout/chevron2"/>
    <dgm:cxn modelId="{904B7B91-8A11-4EAD-A3D3-C7075107B1DC}" type="presParOf" srcId="{0FC3AC11-C203-4A50-83D8-8A9F0EEB6AAE}" destId="{2A7549D5-8A18-46B2-B72F-83B1ADAF80E1}" srcOrd="0" destOrd="0" presId="urn:microsoft.com/office/officeart/2005/8/layout/chevron2"/>
    <dgm:cxn modelId="{C4A3A693-998A-4D80-8B1F-3B3FE91C6B51}" type="presParOf" srcId="{0FC3AC11-C203-4A50-83D8-8A9F0EEB6AAE}" destId="{E3073418-F3C1-44BE-A0DE-077B4BC14B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65F9E-87F2-4172-BE0E-9353C4DD2791}">
      <dsp:nvSpPr>
        <dsp:cNvPr id="0" name=""/>
        <dsp:cNvSpPr/>
      </dsp:nvSpPr>
      <dsp:spPr>
        <a:xfrm rot="5400000">
          <a:off x="-172946" y="175010"/>
          <a:ext cx="1152976" cy="807083"/>
        </a:xfrm>
        <a:prstGeom prst="chevron">
          <a:avLst/>
        </a:prstGeom>
        <a:solidFill>
          <a:srgbClr val="FF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accent2">
                  <a:lumMod val="75000"/>
                </a:schemeClr>
              </a:solidFill>
            </a:rPr>
            <a:t>Προϊόν</a:t>
          </a:r>
          <a:endParaRPr lang="el-GR" sz="1600" kern="1200" dirty="0">
            <a:solidFill>
              <a:schemeClr val="accent2">
                <a:lumMod val="75000"/>
              </a:schemeClr>
            </a:solidFill>
          </a:endParaRPr>
        </a:p>
      </dsp:txBody>
      <dsp:txXfrm rot="5400000">
        <a:off x="-172946" y="175010"/>
        <a:ext cx="1152976" cy="807083"/>
      </dsp:txXfrm>
    </dsp:sp>
    <dsp:sp modelId="{B13D6CA2-441F-4049-9881-83DA1E5AB9E8}">
      <dsp:nvSpPr>
        <dsp:cNvPr id="0" name=""/>
        <dsp:cNvSpPr/>
      </dsp:nvSpPr>
      <dsp:spPr>
        <a:xfrm rot="5400000">
          <a:off x="3953260" y="-3144112"/>
          <a:ext cx="749434" cy="7041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Ο συνδυασμός αγαθών και υπηρεσιών που προσφέρει η εταιρεία στην αγορά - στόχο</a:t>
          </a:r>
          <a:endParaRPr lang="el-GR" sz="2000" kern="1200" dirty="0"/>
        </a:p>
      </dsp:txBody>
      <dsp:txXfrm rot="5400000">
        <a:off x="3953260" y="-3144112"/>
        <a:ext cx="749434" cy="7041788"/>
      </dsp:txXfrm>
    </dsp:sp>
    <dsp:sp modelId="{694EFD03-E3D3-456E-A143-9E6AF0E091CA}">
      <dsp:nvSpPr>
        <dsp:cNvPr id="0" name=""/>
        <dsp:cNvSpPr/>
      </dsp:nvSpPr>
      <dsp:spPr>
        <a:xfrm rot="5400000">
          <a:off x="-172946" y="1179942"/>
          <a:ext cx="1152976" cy="807083"/>
        </a:xfrm>
        <a:prstGeom prst="chevron">
          <a:avLst/>
        </a:prstGeom>
        <a:solidFill>
          <a:srgbClr val="FFCC9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rgbClr val="C00000"/>
              </a:solidFill>
            </a:rPr>
            <a:t>Τιμή</a:t>
          </a:r>
          <a:r>
            <a:rPr lang="el-GR" sz="1600" kern="1200" dirty="0" smtClean="0"/>
            <a:t> </a:t>
          </a:r>
          <a:endParaRPr lang="el-GR" sz="1600" kern="1200" dirty="0"/>
        </a:p>
      </dsp:txBody>
      <dsp:txXfrm rot="5400000">
        <a:off x="-172946" y="1179942"/>
        <a:ext cx="1152976" cy="807083"/>
      </dsp:txXfrm>
    </dsp:sp>
    <dsp:sp modelId="{95F2BD1A-EAC9-46C2-95DE-208A99FE3922}">
      <dsp:nvSpPr>
        <dsp:cNvPr id="0" name=""/>
        <dsp:cNvSpPr/>
      </dsp:nvSpPr>
      <dsp:spPr>
        <a:xfrm rot="5400000">
          <a:off x="3953260" y="-2139181"/>
          <a:ext cx="749434" cy="7041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Το  χρηματικό ποσό που πρέπει να πληρώσουν οι πελάτες για να αποκτήσουν το προϊόν</a:t>
          </a:r>
          <a:endParaRPr lang="el-GR" sz="2000" kern="1200" dirty="0"/>
        </a:p>
      </dsp:txBody>
      <dsp:txXfrm rot="5400000">
        <a:off x="3953260" y="-2139181"/>
        <a:ext cx="749434" cy="7041788"/>
      </dsp:txXfrm>
    </dsp:sp>
    <dsp:sp modelId="{CBF8498C-09C5-4AB9-9EB4-EF4778534E36}">
      <dsp:nvSpPr>
        <dsp:cNvPr id="0" name=""/>
        <dsp:cNvSpPr/>
      </dsp:nvSpPr>
      <dsp:spPr>
        <a:xfrm rot="5400000">
          <a:off x="-172946" y="2184874"/>
          <a:ext cx="1152976" cy="807083"/>
        </a:xfrm>
        <a:prstGeom prst="chevron">
          <a:avLst/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rgbClr val="C00000"/>
              </a:solidFill>
            </a:rPr>
            <a:t>Τόπος</a:t>
          </a:r>
          <a:r>
            <a:rPr lang="el-GR" sz="1600" kern="1200" dirty="0" smtClean="0"/>
            <a:t> </a:t>
          </a:r>
          <a:endParaRPr lang="el-GR" sz="1600" kern="1200" dirty="0"/>
        </a:p>
      </dsp:txBody>
      <dsp:txXfrm rot="5400000">
        <a:off x="-172946" y="2184874"/>
        <a:ext cx="1152976" cy="807083"/>
      </dsp:txXfrm>
    </dsp:sp>
    <dsp:sp modelId="{1418E31D-BDD7-404D-9319-41F73D209C61}">
      <dsp:nvSpPr>
        <dsp:cNvPr id="0" name=""/>
        <dsp:cNvSpPr/>
      </dsp:nvSpPr>
      <dsp:spPr>
        <a:xfrm rot="5400000">
          <a:off x="3953260" y="-1134249"/>
          <a:ext cx="749434" cy="7041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Οι δραστηριότητες της εταιρείας μέσω των οποίων καθίσταται διαθέσιμο το προϊόν στους καταναλωτές- στόχους</a:t>
          </a:r>
          <a:endParaRPr lang="el-GR" sz="2000" kern="1200" dirty="0"/>
        </a:p>
      </dsp:txBody>
      <dsp:txXfrm rot="5400000">
        <a:off x="3953260" y="-1134249"/>
        <a:ext cx="749434" cy="7041788"/>
      </dsp:txXfrm>
    </dsp:sp>
    <dsp:sp modelId="{2A7549D5-8A18-46B2-B72F-83B1ADAF80E1}">
      <dsp:nvSpPr>
        <dsp:cNvPr id="0" name=""/>
        <dsp:cNvSpPr/>
      </dsp:nvSpPr>
      <dsp:spPr>
        <a:xfrm rot="5400000">
          <a:off x="-172946" y="3189806"/>
          <a:ext cx="1152976" cy="807083"/>
        </a:xfrm>
        <a:prstGeom prst="chevron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rgbClr val="006600"/>
              </a:solidFill>
            </a:rPr>
            <a:t>Προβολή</a:t>
          </a:r>
          <a:endParaRPr lang="el-GR" sz="1600" kern="1200" dirty="0">
            <a:solidFill>
              <a:srgbClr val="006600"/>
            </a:solidFill>
          </a:endParaRPr>
        </a:p>
      </dsp:txBody>
      <dsp:txXfrm rot="5400000">
        <a:off x="-172946" y="3189806"/>
        <a:ext cx="1152976" cy="807083"/>
      </dsp:txXfrm>
    </dsp:sp>
    <dsp:sp modelId="{E3073418-F3C1-44BE-A0DE-077B4BC14BD0}">
      <dsp:nvSpPr>
        <dsp:cNvPr id="0" name=""/>
        <dsp:cNvSpPr/>
      </dsp:nvSpPr>
      <dsp:spPr>
        <a:xfrm rot="5400000">
          <a:off x="3953260" y="-129317"/>
          <a:ext cx="749434" cy="7041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CC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Οι δραστηριότητες που επικοινωνούν τα προσόντα (αξία) του προϊόντος και πείθουν τους πελάτες-στόχους να το αγοράσουν</a:t>
          </a:r>
          <a:endParaRPr lang="el-GR" sz="2000" kern="1200" dirty="0"/>
        </a:p>
      </dsp:txBody>
      <dsp:txXfrm rot="5400000">
        <a:off x="3953260" y="-129317"/>
        <a:ext cx="749434" cy="704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smtClean="0"/>
              <a:t>
            </a:t>
            </a:r>
            <a:fld id="{0A3C37BE-C303-496D-B5CD-85F2937540FC}" type="slidenum">
              <a:rPr smtClean="0"/>
              <a:pPr/>
              <a:t>8</a:t>
            </a:fld>
            <a:r>
              <a:rPr lang="el-GR" smtClean="0"/>
              <a:t>
            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7772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smtClean="0"/>
              <a:t>
            </a:t>
            </a:r>
            <a:fld id="{0A3C37BE-C303-496D-B5CD-85F2937540FC}" type="slidenum">
              <a:rPr smtClean="0"/>
              <a:pPr/>
              <a:t>16</a:t>
            </a:fld>
            <a:r>
              <a:rPr lang="el-GR" smtClean="0"/>
              <a:t>
            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665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smtClean="0"/>
              <a:t>
            </a:t>
            </a:r>
            <a:fld id="{0A3C37BE-C303-496D-B5CD-85F2937540FC}" type="slidenum">
              <a:rPr smtClean="0"/>
              <a:pPr/>
              <a:t>17</a:t>
            </a:fld>
            <a:r>
              <a:rPr lang="el-GR" smtClean="0"/>
              <a:t>
            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8052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ckmba.com/strategy/matrix/bc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vigneshpushparaj/business-portfolio-matrix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icmanagementinsight.com/swot-analyses/walt-disney-swot-analysi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sdd.com/mars-libra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129308"/>
            <a:ext cx="7772400" cy="1225021"/>
          </a:xfrm>
        </p:spPr>
        <p:txBody>
          <a:bodyPr>
            <a:no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Αρχές Μάρκετινγκ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2065412"/>
            <a:ext cx="8712968" cy="111246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3600" b="1" dirty="0" smtClean="0"/>
              <a:t>Επιχειρησιακός Στρατηγικός Σχεδιασμός και ο ρόλος του Μάρκετινγκ</a:t>
            </a:r>
            <a:endParaRPr lang="en-US" sz="3600" b="1" dirty="0" smtClean="0"/>
          </a:p>
          <a:p>
            <a:pPr>
              <a:lnSpc>
                <a:spcPct val="80000"/>
              </a:lnSpc>
            </a:pPr>
            <a:r>
              <a:rPr lang="el-GR" b="1" dirty="0" smtClean="0"/>
              <a:t>Στρατηγική </a:t>
            </a:r>
            <a:r>
              <a:rPr lang="el-GR" b="1" dirty="0" smtClean="0"/>
              <a:t>Μάρκετινγκ και Μίγμα Μάρκετινγκ</a:t>
            </a:r>
            <a:endParaRPr lang="el-GR" altLang="zh-CN" b="1" dirty="0" smtClean="0">
              <a:cs typeface="Segoe UI" pitchFamily="18" charset="0"/>
            </a:endParaRPr>
          </a:p>
          <a:p>
            <a:pPr>
              <a:lnSpc>
                <a:spcPct val="80000"/>
              </a:lnSpc>
            </a:pPr>
            <a:r>
              <a:rPr lang="el-GR" altLang="zh-CN" sz="3400" b="1" dirty="0" err="1" smtClean="0">
                <a:cs typeface="Segoe UI" pitchFamily="18" charset="0"/>
              </a:rPr>
              <a:t>Τριάρχη</a:t>
            </a:r>
            <a:r>
              <a:rPr lang="el-GR" altLang="zh-CN" sz="3400" b="1" dirty="0" smtClean="0">
                <a:cs typeface="Segoe UI" pitchFamily="18" charset="0"/>
              </a:rPr>
              <a:t> Ειρήνη</a:t>
            </a:r>
            <a:endParaRPr lang="en-US" altLang="zh-CN" sz="34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333500"/>
            <a:ext cx="8579296" cy="4044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Διαφοροποίηση και Τοποθέτηση στην Αγορά </a:t>
            </a:r>
            <a:r>
              <a:rPr lang="en-US" b="1" dirty="0" smtClean="0"/>
              <a:t> (1/2)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2400" dirty="0" smtClean="0"/>
              <a:t>Τοποθέτηση</a:t>
            </a:r>
            <a:r>
              <a:rPr lang="en-US" sz="2400" dirty="0" smtClean="0"/>
              <a:t>:	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/>
              <a:t>Καθορισμός μιας προσφοράς αγοράς που να κατέχει, σε σχέση με τα ανταγωνιστικά προϊόντα, μια ξεκάθαρη, διακριτή και επιθυμητή θέση στο μυαλό των καταναλωτών-στόχων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pPr lvl="1">
              <a:lnSpc>
                <a:spcPct val="80000"/>
              </a:lnSpc>
            </a:pPr>
            <a:r>
              <a:rPr lang="el-GR" sz="2400" dirty="0" smtClean="0"/>
              <a:t>«…Είναι η απάντηση στο γιατί ένας αγοραστής θα πληρώσει κάτι παραπάνω για την μάρκα σας»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l-GR" sz="2000" dirty="0" smtClean="0"/>
              <a:t>Οι ασχολούμενοι με το μάρκετινγκ σχεδιάζουν τοποθετήσεις που διαφοροποιούν τα προϊόντα τους από τις ανταγωνιστικές μάρκες δίνοντας τους ανταγωνιστικό πλεονέκτημα στις αγορές – στόχους</a:t>
            </a:r>
          </a:p>
          <a:p>
            <a:pPr lvl="1">
              <a:lnSpc>
                <a:spcPct val="80000"/>
              </a:lnSpc>
            </a:pPr>
            <a:r>
              <a:rPr lang="el-GR" sz="2200" dirty="0" smtClean="0"/>
              <a:t>Αφού η εταιρεία έχει επιλέξει μια επιθυμητή τοποθέτηση, πρέπει να μπορέσει με τον αποτελεσματικότερο τρόπο να επικοινωνήσει την τοποθέτηση αυτή στους καταναλωτές –στόχους</a:t>
            </a:r>
            <a:endParaRPr lang="en-US" sz="2200" dirty="0" smtClean="0"/>
          </a:p>
          <a:p>
            <a:pPr marL="914400" lvl="2" indent="0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5" name="Εικόνα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3364"/>
            <a:ext cx="3771900" cy="37719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20072" y="2353444"/>
            <a:ext cx="4146713" cy="16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8000"/>
              </a:buClr>
              <a:buSzPct val="110000"/>
            </a:pPr>
            <a:r>
              <a:rPr lang="en-US" sz="2400" dirty="0">
                <a:latin typeface="Calibri" pitchFamily="34" charset="0"/>
              </a:rPr>
              <a:t>     </a:t>
            </a:r>
            <a:r>
              <a:rPr lang="el-GR" sz="2400" dirty="0">
                <a:latin typeface="Calibri" pitchFamily="34" charset="0"/>
              </a:rPr>
              <a:t>Η παγκόσμια εκστρατεία του μάρκετινγκ της αλυσίδας </a:t>
            </a: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Burger King’s </a:t>
            </a:r>
            <a:r>
              <a:rPr lang="el-GR" sz="2400" dirty="0">
                <a:latin typeface="Calibri" pitchFamily="34" charset="0"/>
              </a:rPr>
              <a:t>σχεδίασε την τοποθέτηση </a:t>
            </a:r>
            <a:r>
              <a:rPr lang="en-US" sz="2400" dirty="0">
                <a:latin typeface="Calibri" pitchFamily="34" charset="0"/>
              </a:rPr>
              <a:t>“Have it your way</a:t>
            </a: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”</a:t>
            </a:r>
            <a:r>
              <a:rPr lang="el-GR" sz="24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endParaRPr lang="en-US" sz="2400" dirty="0">
              <a:solidFill>
                <a:srgbClr val="006600"/>
              </a:solidFill>
              <a:latin typeface="Calibri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8000"/>
              </a:buClr>
              <a:buSzPct val="110000"/>
            </a:pPr>
            <a:endParaRPr lang="en-US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83568" y="112930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dirty="0" smtClean="0"/>
              <a:t>Διαφοροποίηση και Τοποθέτηση στην Αγορά </a:t>
            </a:r>
            <a:r>
              <a:rPr lang="en-US" sz="2400" b="1" dirty="0" smtClean="0"/>
              <a:t> (1/2)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5292"/>
            <a:ext cx="5220072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400" b="1" dirty="0" smtClean="0"/>
              <a:t>Διαφοροποίηση και Τοποθέτηση στην Αγορά</a:t>
            </a:r>
            <a:r>
              <a:rPr lang="en-US" sz="3400" b="1" dirty="0" smtClean="0"/>
              <a:t> (2/2)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600" dirty="0" smtClean="0"/>
              <a:t>Η εταιρεία μπορεί να προσφέρει μεγαλύτερη αξία πελατών, είτε χρεώνοντας χαμηλότερες τιμές από τους ανταγωνιστές, είτε προσφέροντας περισσότερα πλεονεκτήματα για να δικαιολογήσει τις υψηλές τιμές. Όμως αν η εταιρεία υπόσχεται μεγαλύτερη αξία πρέπει να την παρέχει κιόλας. Η αποτελεσματική τοποθέτηση αρχίζει με τη </a:t>
            </a:r>
            <a:r>
              <a:rPr lang="el-GR" sz="2600" b="1" dirty="0" smtClean="0"/>
              <a:t>διαφοροποίηση</a:t>
            </a:r>
            <a:r>
              <a:rPr lang="el-GR" sz="2600" dirty="0" smtClean="0"/>
              <a:t> της προσφοράς αγοράς.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600" dirty="0" smtClean="0"/>
              <a:t> Η </a:t>
            </a:r>
            <a:r>
              <a:rPr lang="el-GR" sz="2600" b="1" dirty="0" smtClean="0"/>
              <a:t>διαφοροποίηση</a:t>
            </a:r>
            <a:r>
              <a:rPr lang="el-GR" sz="2600" dirty="0" smtClean="0"/>
              <a:t> της προσφοράς αγοράς της εταιρείας πρέπει να παρέχει στους καταναλωτές περισσότερη αξία.</a:t>
            </a:r>
          </a:p>
          <a:p>
            <a:pPr marL="914400" lvl="2" indent="0">
              <a:buNone/>
            </a:pPr>
            <a:endParaRPr lang="el-GR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5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61356"/>
            <a:ext cx="3383702" cy="23745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057300"/>
            <a:ext cx="8507288" cy="46577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500" b="1" dirty="0" smtClean="0"/>
              <a:t>Ανάπτυξη ενός ολοκληρωμένου Μίγματος Μάρκετινγκ</a:t>
            </a:r>
            <a:endParaRPr lang="en-US" sz="45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3600" dirty="0" smtClean="0"/>
              <a:t>Από τι στιγμή που η εταιρεία θα αποφασίσει για τη συνολική της στρατηγική μάρκετινγκ, είναι πλέον έτοιμη να σχεδιάσει το </a:t>
            </a:r>
            <a:r>
              <a:rPr lang="el-GR" sz="3600" b="1" dirty="0" smtClean="0"/>
              <a:t>μίγμα μάρκετινγκ.</a:t>
            </a:r>
          </a:p>
          <a:p>
            <a:pPr lvl="1"/>
            <a:r>
              <a:rPr lang="el-GR" sz="3600" dirty="0" smtClean="0"/>
              <a:t>Πρόκειται για μια δέσμη ελεγχόμενων τακτικών εργαλείων μάρκετινγκ που μια εταιρεία συνθέτει με σκοπό τη δημιουργία της επιθυμητής ανταπόκρισης στην αγορά-στόχο. </a:t>
            </a:r>
          </a:p>
          <a:p>
            <a:pPr lvl="1"/>
            <a:r>
              <a:rPr lang="el-GR" sz="3600" dirty="0" smtClean="0"/>
              <a:t>Τα εργαλεία αυτά είναι τέσσερις ομάδες μεταβλητών , γνωστών ως τα </a:t>
            </a:r>
            <a:r>
              <a:rPr lang="en-US" sz="3600" dirty="0" smtClean="0"/>
              <a:t>“</a:t>
            </a:r>
            <a:r>
              <a:rPr lang="el-GR" sz="3600" dirty="0" smtClean="0"/>
              <a:t>τέσσερα </a:t>
            </a:r>
            <a:r>
              <a:rPr lang="en-US" sz="3600" dirty="0" smtClean="0"/>
              <a:t>P”: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/>
              <a:t>Product (</a:t>
            </a:r>
            <a:r>
              <a:rPr lang="el-GR" sz="3600" dirty="0" smtClean="0"/>
              <a:t>προϊόν)</a:t>
            </a:r>
            <a:endParaRPr lang="en-US" sz="3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/>
              <a:t>Price</a:t>
            </a:r>
            <a:r>
              <a:rPr lang="el-GR" sz="3600" dirty="0" smtClean="0"/>
              <a:t> (τιμή)</a:t>
            </a:r>
            <a:endParaRPr lang="en-US" sz="36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/>
              <a:t>Place (</a:t>
            </a:r>
            <a:r>
              <a:rPr lang="el-GR" sz="3600" dirty="0" smtClean="0"/>
              <a:t>τόπος</a:t>
            </a:r>
            <a:r>
              <a:rPr lang="en-US" sz="3600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 smtClean="0"/>
              <a:t>Promotion</a:t>
            </a:r>
            <a:r>
              <a:rPr lang="el-GR" sz="3600" dirty="0" smtClean="0"/>
              <a:t> (προβολή)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587896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Τα τέσσερα </a:t>
            </a:r>
            <a:r>
              <a:rPr lang="en-US" b="1" dirty="0" smtClean="0"/>
              <a:t>P </a:t>
            </a:r>
            <a:r>
              <a:rPr lang="el-GR" b="1" dirty="0" smtClean="0"/>
              <a:t>του Μίγματος Μάρκετινγκ (1</a:t>
            </a:r>
            <a:r>
              <a:rPr lang="en-US" b="1" dirty="0" smtClean="0"/>
              <a:t>/2</a:t>
            </a:r>
            <a:r>
              <a:rPr lang="el-GR" b="1" dirty="0" smtClean="0"/>
              <a:t>)</a:t>
            </a:r>
            <a:endParaRPr lang="en-US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95536" y="1543100"/>
          <a:ext cx="7848872" cy="41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121196"/>
            <a:ext cx="6398078" cy="558383"/>
          </a:xfrm>
        </p:spPr>
        <p:txBody>
          <a:bodyPr>
            <a:noAutofit/>
          </a:bodyPr>
          <a:lstStyle/>
          <a:p>
            <a:pPr eaLnBrk="1" hangingPunct="1"/>
            <a:r>
              <a:rPr lang="el-GR" sz="2500" dirty="0"/>
              <a:t>Τα τέσσερα </a:t>
            </a:r>
            <a:r>
              <a:rPr lang="en-US" sz="2500" dirty="0"/>
              <a:t>P </a:t>
            </a:r>
            <a:r>
              <a:rPr lang="el-GR" sz="2500" dirty="0"/>
              <a:t>του Μίγματος Μάρκετινγκ </a:t>
            </a:r>
            <a:r>
              <a:rPr lang="el-GR" sz="2500" dirty="0" smtClean="0"/>
              <a:t>(</a:t>
            </a:r>
            <a:r>
              <a:rPr lang="en-US" sz="2500" dirty="0" smtClean="0"/>
              <a:t>2/</a:t>
            </a:r>
            <a:r>
              <a:rPr lang="el-GR" sz="2500" dirty="0" smtClean="0"/>
              <a:t>2</a:t>
            </a:r>
            <a:r>
              <a:rPr lang="el-GR" sz="2500" dirty="0"/>
              <a:t>)</a:t>
            </a:r>
            <a:endParaRPr lang="en-US" sz="2500" dirty="0"/>
          </a:p>
        </p:txBody>
      </p:sp>
      <p:sp>
        <p:nvSpPr>
          <p:cNvPr id="150533" name="Rectangle 3"/>
          <p:cNvSpPr>
            <a:spLocks noChangeArrowheads="1"/>
          </p:cNvSpPr>
          <p:nvPr/>
        </p:nvSpPr>
        <p:spPr bwMode="auto">
          <a:xfrm>
            <a:off x="2303748" y="1957400"/>
            <a:ext cx="2322258" cy="282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marL="579501" lvl="1" indent="-222885">
              <a:lnSpc>
                <a:spcPct val="90000"/>
              </a:lnSpc>
              <a:spcBef>
                <a:spcPct val="20000"/>
              </a:spcBef>
              <a:tabLst>
                <a:tab pos="128778" algn="l"/>
              </a:tabLst>
            </a:pPr>
            <a:r>
              <a:rPr lang="en-US" sz="2500" i="1" dirty="0">
                <a:solidFill>
                  <a:srgbClr val="006600"/>
                </a:solidFill>
                <a:latin typeface="Calibri" pitchFamily="34" charset="0"/>
              </a:rPr>
              <a:t>   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187624" y="757266"/>
            <a:ext cx="2466274" cy="22442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l-GR" dirty="0"/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ΠΡΟΪΟΝ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Ποικιλία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Ποιότητα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Σχέδιο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Χαρακτηριστικά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Επωνυμία-μάρκα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Συσκευασία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Εξυπηρέτηση</a:t>
            </a:r>
          </a:p>
          <a:p>
            <a:pPr algn="ctr"/>
            <a:endParaRPr lang="el-GR" dirty="0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436096" y="757267"/>
            <a:ext cx="2592288" cy="198022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ΤΙΜΗ</a:t>
            </a:r>
            <a:endParaRPr lang="el-GR" b="1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 Τιμή καταλόγου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Εκπτώσεις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Επιδόματα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Περίοδος Πληρωμής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Όροι πίστωσης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1475656" y="3277547"/>
            <a:ext cx="2178242" cy="20402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ΠΡΟΒΟΛΗ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 Διαφήμιση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Προσωπική πώληση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Προώθηση πωλήσεων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Δημόσιες σχέσεις</a:t>
            </a:r>
          </a:p>
          <a:p>
            <a:pPr algn="ctr">
              <a:buFont typeface="Wingdings" pitchFamily="2" charset="2"/>
              <a:buChar char="§"/>
            </a:pPr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5544108" y="3217540"/>
            <a:ext cx="2556284" cy="22322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ΤΟΠΟΣ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Δίαυλοι/κανάλια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Κάλυψη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Ταξινομήσεις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Τοποθεσίες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Αποθέματα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Μεταφορά</a:t>
            </a:r>
          </a:p>
          <a:p>
            <a:pPr algn="ctr">
              <a:buFont typeface="Wingdings" pitchFamily="2" charset="2"/>
              <a:buChar char="§"/>
            </a:pPr>
            <a:r>
              <a:rPr lang="el-GR" dirty="0">
                <a:solidFill>
                  <a:schemeClr val="tx1"/>
                </a:solidFill>
              </a:rPr>
              <a:t>Εφοδιαστική</a:t>
            </a:r>
          </a:p>
          <a:p>
            <a:pPr algn="ctr"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13" name="12 - Έλλειψη"/>
          <p:cNvSpPr/>
          <p:nvPr/>
        </p:nvSpPr>
        <p:spPr>
          <a:xfrm>
            <a:off x="3635896" y="2077413"/>
            <a:ext cx="2016224" cy="1680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Πελάτες – Στόχοι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Προτιθέμενη </a:t>
            </a:r>
            <a:r>
              <a:rPr lang="el-GR" dirty="0">
                <a:solidFill>
                  <a:schemeClr val="tx1"/>
                </a:solidFill>
              </a:rPr>
              <a:t>τοποθέτηση στην αγορά</a:t>
            </a:r>
          </a:p>
        </p:txBody>
      </p:sp>
      <p:sp>
        <p:nvSpPr>
          <p:cNvPr id="14" name="13 - Δεξιό βέλος"/>
          <p:cNvSpPr/>
          <p:nvPr/>
        </p:nvSpPr>
        <p:spPr>
          <a:xfrm rot="1101102">
            <a:off x="3732199" y="1891990"/>
            <a:ext cx="315014" cy="274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l-GR"/>
          </a:p>
        </p:txBody>
      </p:sp>
      <p:sp>
        <p:nvSpPr>
          <p:cNvPr id="15" name="14 - Δεξιό βέλος"/>
          <p:cNvSpPr/>
          <p:nvPr/>
        </p:nvSpPr>
        <p:spPr>
          <a:xfrm rot="19576476">
            <a:off x="3747271" y="3719345"/>
            <a:ext cx="324036" cy="24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l-GR"/>
          </a:p>
        </p:txBody>
      </p:sp>
      <p:sp>
        <p:nvSpPr>
          <p:cNvPr id="16" name="15 - Δεξιό βέλος"/>
          <p:cNvSpPr/>
          <p:nvPr/>
        </p:nvSpPr>
        <p:spPr>
          <a:xfrm rot="10086225">
            <a:off x="5097316" y="1880208"/>
            <a:ext cx="324036" cy="24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l-GR"/>
          </a:p>
        </p:txBody>
      </p:sp>
      <p:sp>
        <p:nvSpPr>
          <p:cNvPr id="17" name="16 - Δεξιό βέλος"/>
          <p:cNvSpPr/>
          <p:nvPr/>
        </p:nvSpPr>
        <p:spPr>
          <a:xfrm rot="12797083">
            <a:off x="5115340" y="3718815"/>
            <a:ext cx="324036" cy="24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83972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00669" y="1369208"/>
            <a:ext cx="3067161" cy="33655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4 Ps – </a:t>
            </a:r>
            <a:br>
              <a:rPr lang="en-US" dirty="0"/>
            </a:br>
            <a:r>
              <a:rPr lang="en-US" sz="2300" dirty="0" smtClean="0"/>
              <a:t>H</a:t>
            </a:r>
            <a:r>
              <a:rPr lang="el-GR" sz="2300" dirty="0" smtClean="0"/>
              <a:t> </a:t>
            </a:r>
            <a:r>
              <a:rPr lang="el-GR" sz="2300" dirty="0"/>
              <a:t>θεώρηση του πωλητή</a:t>
            </a:r>
            <a:endParaRPr lang="en-US" sz="2300" dirty="0"/>
          </a:p>
          <a:p>
            <a:pPr lvl="1">
              <a:lnSpc>
                <a:spcPct val="110000"/>
              </a:lnSpc>
            </a:pPr>
            <a:r>
              <a:rPr lang="en-US" sz="2500" b="1" dirty="0"/>
              <a:t>P</a:t>
            </a:r>
            <a:r>
              <a:rPr lang="en-US" sz="2500" dirty="0"/>
              <a:t>roduct</a:t>
            </a:r>
            <a:r>
              <a:rPr lang="el-GR" sz="2500" dirty="0"/>
              <a:t> (προϊόν)</a:t>
            </a:r>
            <a:endParaRPr lang="en-US" sz="2500" dirty="0"/>
          </a:p>
          <a:p>
            <a:pPr lvl="1">
              <a:lnSpc>
                <a:spcPct val="110000"/>
              </a:lnSpc>
            </a:pPr>
            <a:r>
              <a:rPr lang="en-US" sz="2500" b="1" dirty="0"/>
              <a:t>P</a:t>
            </a:r>
            <a:r>
              <a:rPr lang="en-US" sz="2500" dirty="0"/>
              <a:t>rice</a:t>
            </a:r>
            <a:r>
              <a:rPr lang="el-GR" sz="2500" dirty="0"/>
              <a:t> (τιμή)</a:t>
            </a:r>
            <a:endParaRPr lang="en-US" sz="2500" dirty="0"/>
          </a:p>
          <a:p>
            <a:pPr lvl="1">
              <a:lnSpc>
                <a:spcPct val="110000"/>
              </a:lnSpc>
            </a:pPr>
            <a:r>
              <a:rPr lang="en-US" sz="2500" b="1" dirty="0"/>
              <a:t>P</a:t>
            </a:r>
            <a:r>
              <a:rPr lang="en-US" sz="2500" dirty="0"/>
              <a:t>lace</a:t>
            </a:r>
            <a:r>
              <a:rPr lang="el-GR" sz="2500" dirty="0"/>
              <a:t> (τόπος)</a:t>
            </a:r>
            <a:endParaRPr lang="en-US" sz="2500" dirty="0"/>
          </a:p>
          <a:p>
            <a:pPr lvl="1">
              <a:lnSpc>
                <a:spcPct val="110000"/>
              </a:lnSpc>
            </a:pPr>
            <a:r>
              <a:rPr lang="en-US" sz="2500" b="1" dirty="0"/>
              <a:t>P</a:t>
            </a:r>
            <a:r>
              <a:rPr lang="en-US" sz="2500" dirty="0"/>
              <a:t>romotion</a:t>
            </a:r>
            <a:r>
              <a:rPr lang="el-GR" sz="2500" dirty="0"/>
              <a:t> (προβολή)</a:t>
            </a:r>
            <a:endParaRPr lang="en-US" sz="2500" dirty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34544" y="1369208"/>
            <a:ext cx="4581186" cy="33655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4 Cs –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H</a:t>
            </a:r>
            <a:r>
              <a:rPr lang="el-GR" sz="2200" dirty="0" smtClean="0"/>
              <a:t> </a:t>
            </a:r>
            <a:r>
              <a:rPr lang="el-GR" sz="2200" dirty="0"/>
              <a:t>θεώρηση του αγοραστή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2200" b="1" dirty="0"/>
              <a:t>C</a:t>
            </a:r>
            <a:r>
              <a:rPr lang="en-US" sz="2200" dirty="0"/>
              <a:t>ustomer Solution</a:t>
            </a:r>
            <a:r>
              <a:rPr lang="el-GR" sz="2200" dirty="0"/>
              <a:t> (λύση για τους πελάτες)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2200" b="1" dirty="0"/>
              <a:t>C</a:t>
            </a:r>
            <a:r>
              <a:rPr lang="en-US" sz="2200" dirty="0"/>
              <a:t>ustomer Cost</a:t>
            </a:r>
            <a:r>
              <a:rPr lang="el-GR" sz="2200" dirty="0"/>
              <a:t> (έξοδα πελατών)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2200" b="1" dirty="0"/>
              <a:t>C</a:t>
            </a:r>
            <a:r>
              <a:rPr lang="en-US" sz="2200" dirty="0"/>
              <a:t>onvenience</a:t>
            </a:r>
            <a:r>
              <a:rPr lang="el-GR" sz="2200" dirty="0"/>
              <a:t> (άνεση/ ευκολία)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2200" b="1" dirty="0"/>
              <a:t>C</a:t>
            </a:r>
            <a:r>
              <a:rPr lang="en-US" sz="2200" dirty="0"/>
              <a:t>ommunication</a:t>
            </a:r>
            <a:r>
              <a:rPr lang="el-GR" sz="2200" dirty="0"/>
              <a:t> (επικοινωνία) </a:t>
            </a:r>
            <a:endParaRPr lang="en-US" sz="2200" dirty="0"/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4051187" y="1367868"/>
            <a:ext cx="0" cy="39290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l-G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409228"/>
            <a:ext cx="7473416" cy="761335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el-GR" sz="3100" dirty="0" smtClean="0"/>
              <a:t>Στρατηγική Μάρκετινγκ και Μίγμα Μάρκετινγκ</a:t>
            </a:r>
            <a:r>
              <a:rPr lang="en-US" sz="2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l-GR" sz="2700" dirty="0" smtClean="0"/>
              <a:t>Τα</a:t>
            </a:r>
            <a:r>
              <a:rPr lang="en-US" sz="2700" dirty="0" smtClean="0"/>
              <a:t> 4 Ps </a:t>
            </a:r>
            <a:r>
              <a:rPr lang="el-GR" sz="2700" dirty="0" smtClean="0"/>
              <a:t>και τα </a:t>
            </a:r>
            <a:r>
              <a:rPr lang="en-US" sz="2700" dirty="0" smtClean="0"/>
              <a:t>4 Cs </a:t>
            </a:r>
            <a:r>
              <a:rPr lang="el-GR" sz="2700" dirty="0" smtClean="0"/>
              <a:t>του μίγματος μάρκετινγκ</a:t>
            </a:r>
            <a:endParaRPr lang="en-US" sz="2700" dirty="0" smtClean="0"/>
          </a:p>
        </p:txBody>
      </p:sp>
    </p:spTree>
    <p:extLst>
      <p:ext uri="{BB962C8B-B14F-4D97-AF65-F5344CB8AC3E}">
        <p14:creationId xmlns="" xmlns:p14="http://schemas.microsoft.com/office/powerpoint/2010/main" val="3451198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481236"/>
            <a:ext cx="7920880" cy="936104"/>
          </a:xfrm>
        </p:spPr>
        <p:txBody>
          <a:bodyPr>
            <a:normAutofit fontScale="90000"/>
          </a:bodyPr>
          <a:lstStyle/>
          <a:p>
            <a:pPr algn="l">
              <a:lnSpc>
                <a:spcPct val="85000"/>
              </a:lnSpc>
              <a:defRPr/>
            </a:pPr>
            <a:r>
              <a:rPr lang="el-GR" sz="3300" dirty="0" smtClean="0"/>
              <a:t>Στρατηγική Μάρκετινγκ και Μίγμα Μάρκετινγκ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l-GR" sz="2900" dirty="0" smtClean="0"/>
              <a:t>Τα </a:t>
            </a:r>
            <a:r>
              <a:rPr lang="en-US" sz="2900" dirty="0" smtClean="0"/>
              <a:t>4 Cs </a:t>
            </a:r>
            <a:r>
              <a:rPr lang="el-GR" sz="2900" dirty="0" smtClean="0"/>
              <a:t>του μίγματος μάρκετινγκ</a:t>
            </a:r>
            <a:endParaRPr lang="en-US" sz="29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755576" y="1561356"/>
            <a:ext cx="4425314" cy="3757587"/>
          </a:xfrm>
          <a:prstGeom prst="roundRect">
            <a:avLst/>
          </a:prstGeom>
          <a:solidFill>
            <a:srgbClr val="E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marL="579501" lvl="1" indent="-22288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128778" algn="l"/>
              </a:tabLst>
            </a:pPr>
            <a:endParaRPr lang="el-GR" sz="19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marL="579501" lvl="1" indent="-22288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128778" algn="l"/>
              </a:tabLst>
            </a:pPr>
            <a:r>
              <a:rPr lang="el-GR" sz="19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Οι πελάτες:</a:t>
            </a:r>
          </a:p>
          <a:p>
            <a:pPr marL="936117" lvl="2" indent="-22288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28778" algn="l"/>
              </a:tabLst>
            </a:pPr>
            <a:r>
              <a:rPr lang="el-GR" sz="19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δεν ενδιαφέρονται  απλώς  για την τιμή αλλά και για το συνολικό κόστος αγοράς, χρήσης και διάθεσης ενός προϊόντος,</a:t>
            </a:r>
          </a:p>
          <a:p>
            <a:pPr marL="936117" lvl="2" indent="-22288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28778" algn="l"/>
              </a:tabLst>
            </a:pPr>
            <a:r>
              <a:rPr lang="el-GR" sz="19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επιθυμούν το προϊόν και η υπηρεσία να διατίθενται όσο το δυνατόν πιο εύκολα και βολικά γι’ αυτούς,</a:t>
            </a:r>
          </a:p>
          <a:p>
            <a:pPr marL="936117" lvl="2" indent="-22288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28778" algn="l"/>
              </a:tabLst>
            </a:pPr>
            <a:r>
              <a:rPr lang="el-GR" sz="19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θέλουν αμφίδρομη επικοινωνία.</a:t>
            </a:r>
          </a:p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5580112" y="1489348"/>
            <a:ext cx="3156857" cy="37575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marL="579501" lvl="1" indent="-22288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tabLst>
                <a:tab pos="128778" algn="l"/>
              </a:tabLst>
            </a:pPr>
            <a:r>
              <a:rPr lang="el-GR" sz="19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Οι υπεύθυνοι μάρκετινγκ : </a:t>
            </a:r>
          </a:p>
          <a:p>
            <a:pPr marL="936117" lvl="2" indent="-222885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28778" algn="l"/>
              </a:tabLst>
            </a:pPr>
            <a:r>
              <a:rPr lang="el-GR" sz="19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θα έπρεπε να σκεφθούν διεξοδικά πρώτα τα 4</a:t>
            </a:r>
            <a:r>
              <a:rPr lang="en-US" sz="19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C </a:t>
            </a:r>
            <a:r>
              <a:rPr lang="el-GR" sz="19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και μετά να οικοδομήσουν τα 4 </a:t>
            </a:r>
            <a:r>
              <a:rPr lang="en-US" sz="19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 </a:t>
            </a:r>
            <a:r>
              <a:rPr lang="el-GR" sz="19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πάνω στην πλατφόρμα αυτή.</a:t>
            </a:r>
          </a:p>
          <a:p>
            <a:pPr marL="936117" lvl="2" indent="-222885">
              <a:lnSpc>
                <a:spcPct val="90000"/>
              </a:lnSpc>
              <a:spcBef>
                <a:spcPct val="20000"/>
              </a:spcBef>
              <a:tabLst>
                <a:tab pos="128778" algn="l"/>
              </a:tabLst>
            </a:pPr>
            <a:endParaRPr lang="el-GR" sz="1900" dirty="0">
              <a:solidFill>
                <a:srgbClr val="339933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662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dirty="0" smtClean="0"/>
              <a:t>Ανακεφαλαίωση – Ερωτήματα</a:t>
            </a:r>
          </a:p>
          <a:p>
            <a:r>
              <a:rPr lang="el-GR" dirty="0" smtClean="0"/>
              <a:t>Η εταιρεία στην προσπάθειά της να σχεδιάσει την καλύτερη στρατηγική μάρκετινγκ και το καλύτερο μίγμα, τι χρησιμοποιεί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smtClean="0"/>
              <a:t>Πως ονομάζεται η διαδικασία διαίρεσης της αγοράς σε διακριτές ομάδες αγοραστών</a:t>
            </a:r>
            <a:r>
              <a:rPr lang="en-US" dirty="0" smtClean="0"/>
              <a:t>;</a:t>
            </a:r>
          </a:p>
          <a:p>
            <a:r>
              <a:rPr lang="el-GR" dirty="0" smtClean="0"/>
              <a:t>Σε ποια τμήματα της αγοράς πρέπει να στοχεύει η εταιρεία</a:t>
            </a:r>
            <a:r>
              <a:rPr lang="en-US" dirty="0" smtClean="0"/>
              <a:t>;</a:t>
            </a:r>
          </a:p>
          <a:p>
            <a:r>
              <a:rPr lang="el-GR" dirty="0" smtClean="0"/>
              <a:t>Η παγκόσμια εκστρατεία μάρκετινγκ της αλυσίδας </a:t>
            </a:r>
            <a:r>
              <a:rPr lang="en-US" dirty="0" smtClean="0"/>
              <a:t>Burger King’s “Have it your way” </a:t>
            </a:r>
            <a:r>
              <a:rPr lang="el-GR" dirty="0" smtClean="0"/>
              <a:t>τι επιδιώκει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</a:p>
          <a:p>
            <a:r>
              <a:rPr lang="el-GR" dirty="0" smtClean="0"/>
              <a:t>Ποιες είναι οι τέσσερις ομάδες μεταβλητών του μίγματος μάρκετινγκ και τι περιλαμβάνει η κάθε ομάδα</a:t>
            </a:r>
            <a:r>
              <a:rPr lang="en-US" dirty="0" smtClean="0"/>
              <a:t>;</a:t>
            </a:r>
          </a:p>
          <a:p>
            <a:r>
              <a:rPr lang="el-GR" dirty="0" smtClean="0"/>
              <a:t>Ποια είναι η θεώρηση του αγοραστή για την αγορά που αντιπαρατίθεται με τη θεώρηση του πωλητή</a:t>
            </a:r>
            <a:r>
              <a:rPr lang="en-US" dirty="0" smtClean="0"/>
              <a:t>;</a:t>
            </a:r>
            <a:endParaRPr lang="el-GR" dirty="0" smtClean="0"/>
          </a:p>
          <a:p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GB" sz="1400" dirty="0" err="1" smtClean="0"/>
              <a:t>Perreault</a:t>
            </a:r>
            <a:r>
              <a:rPr lang="en-GB" sz="1400" dirty="0" smtClean="0"/>
              <a:t> </a:t>
            </a:r>
            <a:r>
              <a:rPr lang="en-GB" sz="1400" dirty="0" err="1" smtClean="0"/>
              <a:t>W.D.Jr.,Cannon</a:t>
            </a:r>
            <a:r>
              <a:rPr lang="en-GB" sz="1400" dirty="0" smtClean="0"/>
              <a:t> J.P., McCarthy J.E.,(2012) "</a:t>
            </a:r>
            <a:r>
              <a:rPr lang="el-GR" sz="1400" dirty="0" smtClean="0"/>
              <a:t>Βασικές Αρχές Μάρκετινγκ, Μία στρατηγική Προσέγγιση", </a:t>
            </a:r>
            <a:r>
              <a:rPr lang="en-GB" sz="1400" dirty="0" smtClean="0"/>
              <a:t>Broken Hill Publishers LTD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/>
              <a:t>Philip </a:t>
            </a:r>
            <a:r>
              <a:rPr lang="en-US" sz="1400" dirty="0" err="1" smtClean="0"/>
              <a:t>Kotler</a:t>
            </a:r>
            <a:r>
              <a:rPr lang="en-US" sz="1400" dirty="0" smtClean="0"/>
              <a:t>, ‘Marketing” </a:t>
            </a:r>
            <a:r>
              <a:rPr lang="el-GR" sz="1400" dirty="0" smtClean="0"/>
              <a:t> </a:t>
            </a:r>
            <a:r>
              <a:rPr lang="en-US" sz="1400" dirty="0" smtClean="0"/>
              <a:t>in Chicago Humanities Festival (2012)</a:t>
            </a:r>
            <a:endParaRPr lang="es-E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l-GR" sz="1400" dirty="0" err="1" smtClean="0"/>
              <a:t>Armstrong</a:t>
            </a:r>
            <a:r>
              <a:rPr lang="el-GR" sz="1400" dirty="0" smtClean="0"/>
              <a:t> </a:t>
            </a:r>
            <a:r>
              <a:rPr lang="el-GR" sz="1400" dirty="0" err="1" smtClean="0"/>
              <a:t>G.,Kotler</a:t>
            </a:r>
            <a:r>
              <a:rPr lang="el-GR" sz="1400" dirty="0" smtClean="0"/>
              <a:t> </a:t>
            </a:r>
            <a:r>
              <a:rPr lang="el-GR" sz="1400" dirty="0" err="1" smtClean="0"/>
              <a:t>Ph</a:t>
            </a:r>
            <a:r>
              <a:rPr lang="el-GR" sz="1400" dirty="0" smtClean="0"/>
              <a:t>., (2009), Εισαγωγή στο Μάρκετινγκ, Εκδόσεις Επίκεντρο</a:t>
            </a:r>
            <a:endParaRPr lang="es-E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/>
              <a:t>Copyright  2011, Pearson Education Inc., Publishing as Prentice-Hall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/>
              <a:t>Galbraith J.R. (2005),Designing the Customer-Centric Organization</a:t>
            </a: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err="1" smtClean="0"/>
              <a:t>Fahy</a:t>
            </a:r>
            <a:r>
              <a:rPr lang="en-US" sz="1400" dirty="0" smtClean="0"/>
              <a:t> J., Jobber D., (2014) </a:t>
            </a:r>
            <a:r>
              <a:rPr lang="el-GR" sz="1400" dirty="0" smtClean="0"/>
              <a:t>,«Αρχές Μάρκετινγκ», Εκδόσεις Κριτική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>
                <a:hlinkClick r:id="rId3"/>
              </a:rPr>
              <a:t>www.quickmba.com/strategy/matrix/bcg</a:t>
            </a: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>
                <a:hlinkClick r:id="rId4"/>
              </a:rPr>
              <a:t>http://www.slideshare.net/vigneshpushparaj/business-portfolio-matrixg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i="1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1163267"/>
            <a:ext cx="8064896" cy="2918369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altLang="zh-CN" sz="2800" b="1" dirty="0" smtClean="0">
                <a:cs typeface="Segoe UI" pitchFamily="18" charset="0"/>
              </a:rPr>
              <a:t>Αρχές </a:t>
            </a:r>
            <a:r>
              <a:rPr lang="el-GR" altLang="zh-CN" sz="2800" b="1" dirty="0" smtClean="0">
                <a:cs typeface="Segoe UI" pitchFamily="18" charset="0"/>
              </a:rPr>
              <a:t>Μάρκετινγκ</a:t>
            </a:r>
            <a:endParaRPr lang="el-GR" altLang="zh-CN" sz="2800" b="1" dirty="0" smtClean="0">
              <a:cs typeface="Segoe UI" pitchFamily="18" charset="0"/>
            </a:endParaRP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10: </a:t>
            </a:r>
            <a:r>
              <a:rPr lang="el-GR" sz="2800" b="1" dirty="0" smtClean="0"/>
              <a:t>Επιχειρησιακός Στρατηγικός Σχεδιασμός και ο ρόλος του </a:t>
            </a:r>
            <a:r>
              <a:rPr lang="el-GR" sz="2800" b="1" dirty="0" smtClean="0"/>
              <a:t>Μάρκετινγκ</a:t>
            </a:r>
            <a:r>
              <a:rPr lang="el-GR" sz="2800" b="1" dirty="0" smtClean="0">
                <a:cs typeface="Segoe UI" pitchFamily="18" charset="0"/>
              </a:rPr>
              <a:t> - </a:t>
            </a:r>
            <a:r>
              <a:rPr lang="el-GR" sz="2400" b="1" dirty="0" smtClean="0"/>
              <a:t>Στρατηγική </a:t>
            </a:r>
            <a:r>
              <a:rPr lang="el-GR" sz="2400" b="1" dirty="0" smtClean="0"/>
              <a:t>Μάρκετινγκ και Μίγμα Μάρκετινγκ</a:t>
            </a:r>
            <a:endParaRPr lang="en-US" sz="24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Τριάρχη Ειρήνη</a:t>
            </a:r>
            <a:endParaRPr lang="el-GR" sz="2400" dirty="0" smtClean="0"/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</a:t>
            </a:r>
            <a:r>
              <a:rPr lang="el-GR" sz="2400" dirty="0" smtClean="0"/>
              <a:t>α</a:t>
            </a:r>
            <a:r>
              <a:rPr lang="el-GR" sz="2400" dirty="0" smtClean="0"/>
              <a:t>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sz="1400" dirty="0" smtClean="0">
                <a:hlinkClick r:id="rId3"/>
              </a:rPr>
              <a:t>http://www.strategicmanagementinsight.com/swot-analyses/walt-disney-swot-analysis.html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GB" sz="1400" dirty="0" smtClean="0">
                <a:hlinkClick r:id="rId4"/>
              </a:rPr>
              <a:t>www.marsdd.com/mars-library</a:t>
            </a:r>
            <a:endParaRPr lang="en-GB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l-GR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Τριάρχη Ε. (2015) Αρχές Μάρκετινγκ.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600" dirty="0" smtClean="0">
                <a:ea typeface="ＭＳ Ｐゴシック" pitchFamily="34" charset="-128"/>
              </a:rPr>
              <a:t>Σκοπός της Στρατηγικής Μάρκετινγκ είναι η δημιουργία αξίας για τους πελάτες και ανάπτυξη κερδοφόρων σχέσεων με αυτούς. Αυτό επιτυγχάνεται μέσω της τμηματοποίησης της αγοράς και της διαφοροποίηση και τοποθέτηση του προϊόντος.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057300"/>
            <a:ext cx="8568952" cy="50405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b="1" dirty="0" smtClean="0"/>
              <a:t>Διοίκηση Στρατηγικής Μάρκετινγκ και το Μίγμα</a:t>
            </a:r>
            <a:r>
              <a:rPr lang="en-US" sz="2600" b="1" dirty="0" smtClean="0"/>
              <a:t> </a:t>
            </a:r>
            <a:r>
              <a:rPr lang="el-GR" sz="2600" b="1" dirty="0" smtClean="0"/>
              <a:t>Μάρκετινγκ</a:t>
            </a:r>
            <a:endParaRPr lang="en-US" sz="26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5" name="Picture 5" descr="fig02_04"/>
          <p:cNvPicPr>
            <a:picLocks noChangeAspect="1" noChangeArrowheads="1"/>
          </p:cNvPicPr>
          <p:nvPr/>
        </p:nvPicPr>
        <p:blipFill>
          <a:blip r:embed="rId2" cstate="print"/>
          <a:srcRect b="6520"/>
          <a:stretch>
            <a:fillRect/>
          </a:stretch>
        </p:blipFill>
        <p:spPr bwMode="auto">
          <a:xfrm>
            <a:off x="1115616" y="1561356"/>
            <a:ext cx="669674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Στρατηγική Μάρκετινγκ και Μίγμα Μάρκετινγκ </a:t>
            </a:r>
            <a:endParaRPr lang="en-US" dirty="0" smtClean="0"/>
          </a:p>
          <a:p>
            <a:pPr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el-GR" sz="2400" b="1" dirty="0" smtClean="0"/>
              <a:t>Στόχος της Στρατηγικής Μάρκετινγκ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η δημιουργία αξίας για τους πελάτες και η ανάπτυξη κερδοφόρων σχέσεων με αυτούς</a:t>
            </a:r>
            <a:endParaRPr lang="en-US" sz="2400" dirty="0" smtClean="0"/>
          </a:p>
          <a:p>
            <a:pPr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el-GR" sz="2400" dirty="0" smtClean="0"/>
              <a:t>Η στρατηγική Μάρκετινγκ της εταιρείας περιλαμβάνει αποφάσεις σχετικά με</a:t>
            </a:r>
            <a:r>
              <a:rPr lang="en-US" sz="2400" dirty="0" smtClean="0"/>
              <a:t>:</a:t>
            </a:r>
          </a:p>
          <a:p>
            <a:pPr lvl="1">
              <a:lnSpc>
                <a:spcPct val="95000"/>
              </a:lnSpc>
            </a:pPr>
            <a:r>
              <a:rPr lang="el-GR" sz="2400" dirty="0" smtClean="0"/>
              <a:t>ποιους πελάτες θα εξυπηρετήσει &lt;</a:t>
            </a:r>
            <a:r>
              <a:rPr lang="el-GR" sz="2400" b="1" dirty="0" smtClean="0"/>
              <a:t>τμηματοποίηση της αγοράς και στόχευση&gt;</a:t>
            </a:r>
            <a:endParaRPr lang="en-US" sz="2400" dirty="0" smtClean="0"/>
          </a:p>
          <a:p>
            <a:pPr lvl="1">
              <a:lnSpc>
                <a:spcPct val="95000"/>
              </a:lnSpc>
            </a:pPr>
            <a:r>
              <a:rPr lang="el-GR" sz="2400" dirty="0" smtClean="0"/>
              <a:t>Και πως  &lt;</a:t>
            </a:r>
            <a:r>
              <a:rPr lang="el-GR" sz="2400" b="1" dirty="0" smtClean="0"/>
              <a:t>διαφοροποίηση και τοποθέτηση</a:t>
            </a:r>
            <a:r>
              <a:rPr lang="el-GR" sz="2400" dirty="0" smtClean="0"/>
              <a:t>&gt;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el-GR" sz="2400" dirty="0" smtClean="0"/>
              <a:t>Η εταιρεία καθοδηγούμενη από τη στρατηγική μάρκετινγκ σχεδιάζει ένα ολοκληρωμένο </a:t>
            </a:r>
            <a:r>
              <a:rPr lang="el-GR" sz="2400" b="1" dirty="0" smtClean="0"/>
              <a:t>μίγμα μάρκετινγκ </a:t>
            </a:r>
            <a:r>
              <a:rPr lang="el-GR" sz="2400" dirty="0" smtClean="0"/>
              <a:t>(τα 4</a:t>
            </a:r>
            <a:r>
              <a:rPr lang="en-US" sz="2400" dirty="0" smtClean="0"/>
              <a:t>P’s)</a:t>
            </a:r>
            <a:r>
              <a:rPr lang="el-GR" sz="2400" dirty="0" smtClean="0"/>
              <a:t>.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el-GR" sz="2400" dirty="0" smtClean="0"/>
              <a:t>Η εταιρεία για να βρει την καλύτερη στρατηγική μάρκετινγκ και το καλύτερο μίγμα,  χρησιμοποιεί:</a:t>
            </a:r>
          </a:p>
          <a:p>
            <a:pPr lvl="1">
              <a:lnSpc>
                <a:spcPct val="95000"/>
              </a:lnSpc>
            </a:pPr>
            <a:r>
              <a:rPr lang="el-GR" sz="2000" dirty="0" smtClean="0"/>
              <a:t> </a:t>
            </a:r>
            <a:r>
              <a:rPr lang="el-GR" sz="2400" dirty="0" smtClean="0"/>
              <a:t>την ανάλυση μάρκετινγκ,  τον προγραμματισμό,  την εφαρμογή  και  τον έλεγχο</a:t>
            </a:r>
          </a:p>
          <a:p>
            <a:pPr>
              <a:lnSpc>
                <a:spcPct val="95000"/>
              </a:lnSpc>
              <a:buNone/>
            </a:pPr>
            <a:endParaRPr lang="en-US" sz="2800" dirty="0" smtClean="0"/>
          </a:p>
          <a:p>
            <a:pPr>
              <a:lnSpc>
                <a:spcPct val="95000"/>
              </a:lnSpc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37220"/>
            <a:ext cx="7704856" cy="991809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l-GR" sz="3100" dirty="0" smtClean="0"/>
              <a:t>Τμηματοποίηση της Αγοράς</a:t>
            </a:r>
            <a:endParaRPr lang="en-US" sz="31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197" name="AutoShape 4"/>
          <p:cNvSpPr>
            <a:spLocks noChangeArrowheads="1"/>
          </p:cNvSpPr>
          <p:nvPr/>
        </p:nvSpPr>
        <p:spPr bwMode="auto">
          <a:xfrm>
            <a:off x="2119368" y="1539119"/>
            <a:ext cx="5314950" cy="3175000"/>
          </a:xfrm>
          <a:prstGeom prst="wedgeRoundRectCallout">
            <a:avLst>
              <a:gd name="adj1" fmla="val -8671"/>
              <a:gd name="adj2" fmla="val -32458"/>
              <a:gd name="adj3" fmla="val 16667"/>
            </a:avLst>
          </a:prstGeom>
          <a:solidFill>
            <a:srgbClr val="E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ctr"/>
            <a:endParaRPr lang="el-GR"/>
          </a:p>
        </p:txBody>
      </p:sp>
      <p:sp>
        <p:nvSpPr>
          <p:cNvPr id="136198" name="Rectangle 3"/>
          <p:cNvSpPr>
            <a:spLocks noChangeArrowheads="1"/>
          </p:cNvSpPr>
          <p:nvPr/>
        </p:nvSpPr>
        <p:spPr bwMode="auto">
          <a:xfrm>
            <a:off x="1655676" y="1717373"/>
            <a:ext cx="577864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marL="579501" lvl="1" indent="-222885">
              <a:lnSpc>
                <a:spcPct val="90000"/>
              </a:lnSpc>
              <a:spcBef>
                <a:spcPct val="20000"/>
              </a:spcBef>
              <a:tabLst>
                <a:tab pos="128778" algn="l"/>
              </a:tabLst>
            </a:pPr>
            <a:r>
              <a:rPr lang="en-US" sz="26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  </a:t>
            </a:r>
            <a:r>
              <a:rPr lang="el-GR" sz="26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Η διαδικασία διαίρεσης της αγοράς σε διακριτές ομάδες αγοραστών , </a:t>
            </a:r>
          </a:p>
          <a:p>
            <a:pPr marL="579501" lvl="1" indent="-222885">
              <a:lnSpc>
                <a:spcPct val="90000"/>
              </a:lnSpc>
              <a:spcBef>
                <a:spcPct val="20000"/>
              </a:spcBef>
              <a:tabLst>
                <a:tab pos="128778" algn="l"/>
              </a:tabLst>
            </a:pPr>
            <a:r>
              <a:rPr lang="el-GR" sz="26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  οι οποίοι έχουν διακριτές ανάγκες</a:t>
            </a:r>
            <a:r>
              <a:rPr lang="en-US" sz="26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l-GR" sz="26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χαρακτηριστικά ή συμπεριφορά και οι οποίοι ενδεχομένως να απαιτούν ιδιαίτερα προϊόντα ή ξεχωριστά προγράμματα μάρκετινγκ.</a:t>
            </a:r>
            <a:endParaRPr lang="en-US" sz="260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949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dirty="0" smtClean="0"/>
              <a:t>Στρατηγική Μάρκετινγκ και Μίγμα Μάρκετινγκ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7957" y="985293"/>
            <a:ext cx="5718043" cy="4729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στόχευση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περιέχει: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Την αξιολόγηση της ελκυστικότητας κάθε τμήματος της αγοράς και την επιλογή ενός ή περισσοτέρων τμημάτων με σκοπό την είσοδό της σε αυτά.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εταιρεία θα πρέπει: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στοχεύσει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 τμήματα στα οποία μπορεί να παράγει με αποδοτικό τρόπο την ύψιστη αξία πελατών και να τη διατηρήσει στο πέρασμα του χρόνου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Μία εταιρεία με περιορισμένους πόρους μπορεί να αποφασίσει να εξυπηρετήσει ένα ή λίγα τμήματα της αγοράς με εξειδικευμένες ανάγκες ή «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φωλιές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9468"/>
            <a:ext cx="3048000" cy="1728529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5724128" y="913284"/>
            <a:ext cx="26902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 smtClean="0"/>
              <a:t>Στόχευση της Αγοράς</a:t>
            </a:r>
            <a:endParaRPr lang="en-US" sz="22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2680</TotalTime>
  <Words>1310</Words>
  <Application>Microsoft Office PowerPoint</Application>
  <PresentationFormat>Προβολή στην οθόνη (16:10)</PresentationFormat>
  <Paragraphs>213</Paragraphs>
  <Slides>26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Αρχές Μάρκετινγκ</vt:lpstr>
      <vt:lpstr>Διαφάνεια 2</vt:lpstr>
      <vt:lpstr>Άδειες Χρήσης</vt:lpstr>
      <vt:lpstr>Χρηματοδότηση</vt:lpstr>
      <vt:lpstr>Σκοποί  ενότητας</vt:lpstr>
      <vt:lpstr>Στρατηγική Μάρκετινγκ και Μίγμα Μάρκετινγκ</vt:lpstr>
      <vt:lpstr>Στρατηγική Μάρκετινγκ και Μίγμα Μάρκετινγκ</vt:lpstr>
      <vt:lpstr>Στρατηγική Μάρκετινγκ και Μίγμα Μάρκετινγκ Τμηματοποίηση της Αγοράς</vt:lpstr>
      <vt:lpstr>Στρατηγική Μάρκετινγκ και Μίγμα Μάρκετινγκ</vt:lpstr>
      <vt:lpstr>Στρατηγική Μάρκετινγκ και Μίγμα Μάρκετινγκ</vt:lpstr>
      <vt:lpstr>Στρατηγική Μάρκετινγκ και Μίγμα Μάρκετινγκ</vt:lpstr>
      <vt:lpstr>Στρατηγική Μάρκετινγκ και Μίγμα Μάρκετινγκ</vt:lpstr>
      <vt:lpstr>Στρατηγική Μάρκετινγκ και Μίγμα Μάρκετινγκ</vt:lpstr>
      <vt:lpstr>Στρατηγική Μάρκετινγκ και Μίγμα Μάρκετινγκ</vt:lpstr>
      <vt:lpstr>Τα τέσσερα P του Μίγματος Μάρκετινγκ (2/2)</vt:lpstr>
      <vt:lpstr>Στρατηγική Μάρκετινγκ και Μίγμα Μάρκετινγκ Τα 4 Ps και τα 4 Cs του μίγματος μάρκετινγκ</vt:lpstr>
      <vt:lpstr>Στρατηγική Μάρκετινγκ και Μίγμα Μάρκετινγκ Τα 4 Cs του μίγματος μάρκετινγκ</vt:lpstr>
      <vt:lpstr>Στρατηγική Μάρκετινγκ και Μίγμα Μάρκετινγκ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23</vt:lpstr>
      <vt:lpstr>Διαφάνεια 24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376</cp:revision>
  <dcterms:created xsi:type="dcterms:W3CDTF">2012-09-06T09:03:05Z</dcterms:created>
  <dcterms:modified xsi:type="dcterms:W3CDTF">2015-11-05T19:48:06Z</dcterms:modified>
</cp:coreProperties>
</file>