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41"/>
  </p:notesMasterIdLst>
  <p:handoutMasterIdLst>
    <p:handoutMasterId r:id="rId42"/>
  </p:handoutMasterIdLst>
  <p:sldIdLst>
    <p:sldId id="257" r:id="rId3"/>
    <p:sldId id="258" r:id="rId4"/>
    <p:sldId id="320" r:id="rId5"/>
    <p:sldId id="321" r:id="rId6"/>
    <p:sldId id="259" r:id="rId7"/>
    <p:sldId id="292" r:id="rId8"/>
    <p:sldId id="262" r:id="rId9"/>
    <p:sldId id="293" r:id="rId10"/>
    <p:sldId id="326" r:id="rId11"/>
    <p:sldId id="329" r:id="rId12"/>
    <p:sldId id="330" r:id="rId13"/>
    <p:sldId id="331" r:id="rId14"/>
    <p:sldId id="332" r:id="rId15"/>
    <p:sldId id="333" r:id="rId16"/>
    <p:sldId id="336" r:id="rId17"/>
    <p:sldId id="337" r:id="rId18"/>
    <p:sldId id="338" r:id="rId19"/>
    <p:sldId id="334" r:id="rId20"/>
    <p:sldId id="339" r:id="rId21"/>
    <p:sldId id="340" r:id="rId22"/>
    <p:sldId id="335" r:id="rId23"/>
    <p:sldId id="327" r:id="rId24"/>
    <p:sldId id="295" r:id="rId25"/>
    <p:sldId id="341" r:id="rId26"/>
    <p:sldId id="342" r:id="rId27"/>
    <p:sldId id="343" r:id="rId28"/>
    <p:sldId id="296" r:id="rId29"/>
    <p:sldId id="328" r:id="rId30"/>
    <p:sldId id="344" r:id="rId31"/>
    <p:sldId id="346" r:id="rId32"/>
    <p:sldId id="322" r:id="rId33"/>
    <p:sldId id="345" r:id="rId34"/>
    <p:sldId id="323" r:id="rId35"/>
    <p:sldId id="324" r:id="rId36"/>
    <p:sldId id="277" r:id="rId37"/>
    <p:sldId id="278" r:id="rId38"/>
    <p:sldId id="291" r:id="rId39"/>
    <p:sldId id="279" r:id="rId4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9827-6C06-4BD1-B55F-86A2C5969071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E89B2-8E2F-43E0-BFBF-68F7DF15776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A5786-E1D3-43BB-A164-76932D4FA798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7683A-0688-4998-9883-723935D5165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9968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3209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Times New Roman" pitchFamily="18" charset="0"/>
            </a:endParaRPr>
          </a:p>
        </p:txBody>
      </p:sp>
      <p:sp>
        <p:nvSpPr>
          <p:cNvPr id="13210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CA011D-E0FE-4C2A-A0D8-25CA04DE8D21}" type="slidenum">
              <a:rPr lang="el-GR" smtClean="0">
                <a:latin typeface="Times New Roman" pitchFamily="18" charset="0"/>
              </a:rPr>
              <a:pPr/>
              <a:t>31</a:t>
            </a:fld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3209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Times New Roman" pitchFamily="18" charset="0"/>
            </a:endParaRPr>
          </a:p>
        </p:txBody>
      </p:sp>
      <p:sp>
        <p:nvSpPr>
          <p:cNvPr id="13210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CA011D-E0FE-4C2A-A0D8-25CA04DE8D21}" type="slidenum">
              <a:rPr lang="el-GR" smtClean="0">
                <a:latin typeface="Times New Roman" pitchFamily="18" charset="0"/>
              </a:rPr>
              <a:pPr/>
              <a:t>32</a:t>
            </a:fld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27468A-08F5-4F99-BFD4-DA6474915FF3}" type="slidenum">
              <a:rPr lang="en-US" smtClean="0">
                <a:solidFill>
                  <a:srgbClr val="000000"/>
                </a:solidFill>
              </a:rPr>
              <a:pPr/>
              <a:t>37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1095941"/>
            <a:ext cx="2214640" cy="12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7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9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9" y="2214017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3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4" y="1556793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8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9" y="6559383"/>
            <a:ext cx="33310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prstClr val="white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teiep.gr/img/logo.pn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creativecommons.org/licenses/by-nc-nd/4.0/deed.el" TargetMode="Externa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eclass.teiep.gr/courses/COMP101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Προγραμματισμός κινητών συσκευών</a:t>
            </a: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3476600"/>
            <a:ext cx="8352928" cy="1752600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chemeClr val="tx1"/>
                </a:solidFill>
              </a:rPr>
              <a:t>Ενότητα 3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Πρόσθετα οπτικά συστατικά</a:t>
            </a:r>
            <a:r>
              <a:rPr lang="en-US" sz="2800" b="1" dirty="0" smtClean="0">
                <a:solidFill>
                  <a:schemeClr val="tx1"/>
                </a:solidFill>
              </a:rPr>
              <a:t> I</a:t>
            </a:r>
          </a:p>
          <a:p>
            <a:endParaRPr lang="el-GR" sz="2800" dirty="0" smtClean="0">
              <a:solidFill>
                <a:schemeClr val="tx1"/>
              </a:solidFill>
            </a:endParaRPr>
          </a:p>
          <a:p>
            <a:r>
              <a:rPr lang="el-GR" sz="2800" dirty="0" smtClean="0">
                <a:solidFill>
                  <a:schemeClr val="tx1"/>
                </a:solidFill>
              </a:rPr>
              <a:t>Ιωάννης </a:t>
            </a:r>
            <a:r>
              <a:rPr lang="el-GR" sz="2800" dirty="0" err="1" smtClean="0">
                <a:solidFill>
                  <a:schemeClr val="tx1"/>
                </a:solidFill>
              </a:rPr>
              <a:t>Τσούλος</a:t>
            </a:r>
            <a:endParaRPr lang="el-GR" sz="2800" dirty="0" smtClean="0">
              <a:solidFill>
                <a:schemeClr val="tx1"/>
              </a:solidFill>
            </a:endParaRP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87" y="5827941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44" y="5591695"/>
            <a:ext cx="4310289" cy="1025873"/>
          </a:xfrm>
          <a:prstGeom prst="rect">
            <a:avLst/>
          </a:prstGeom>
          <a:noFill/>
        </p:spPr>
      </p:pic>
      <p:grpSp>
        <p:nvGrpSpPr>
          <p:cNvPr id="6" name="Ομάδα 9"/>
          <p:cNvGrpSpPr/>
          <p:nvPr/>
        </p:nvGrpSpPr>
        <p:grpSpPr>
          <a:xfrm>
            <a:off x="642158" y="252000"/>
            <a:ext cx="4217874" cy="1376800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Εισαγωγή εικόνας από το </a:t>
            </a:r>
            <a:r>
              <a:rPr lang="el-GR" dirty="0" err="1" smtClean="0"/>
              <a:t>drawabl</a:t>
            </a:r>
            <a:r>
              <a:rPr lang="en-US" dirty="0" smtClean="0"/>
              <a:t>e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3,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601580"/>
            <a:ext cx="8640960" cy="50677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514350">
              <a:buClr>
                <a:srgbClr val="FF0000"/>
              </a:buClr>
            </a:pPr>
            <a:r>
              <a:rPr lang="el-GR" sz="3200" dirty="0" smtClean="0"/>
              <a:t>Για να μπορέσουμε να δούμε αυτό ας κάνουμε τα</a:t>
            </a:r>
            <a:r>
              <a:rPr lang="en-US" sz="3200" dirty="0" smtClean="0"/>
              <a:t> </a:t>
            </a:r>
            <a:r>
              <a:rPr lang="el-GR" sz="3200" dirty="0" smtClean="0"/>
              <a:t>ακόλουθα:</a:t>
            </a:r>
            <a:endParaRPr lang="en-US" sz="3200" dirty="0" smtClean="0"/>
          </a:p>
          <a:p>
            <a:pPr marL="514350" indent="-514350">
              <a:buClr>
                <a:srgbClr val="FF0000"/>
              </a:buClr>
            </a:pPr>
            <a:endParaRPr lang="en-US" sz="3200" dirty="0" smtClean="0"/>
          </a:p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el-GR" sz="3200" dirty="0" smtClean="0"/>
              <a:t>Κατεβάζουμε την σχετική εικόνα από το </a:t>
            </a:r>
            <a:r>
              <a:rPr lang="el-GR" sz="3200" dirty="0" smtClean="0">
                <a:hlinkClick r:id="rId4"/>
              </a:rPr>
              <a:t>http://www.teiep.gr/img/logo.png</a:t>
            </a:r>
            <a:endParaRPr lang="en-US" sz="3200" dirty="0" smtClean="0"/>
          </a:p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endParaRPr lang="en-US" sz="3200" dirty="0" smtClean="0"/>
          </a:p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el-GR" sz="3200" dirty="0" smtClean="0"/>
              <a:t>Την περνάμε στον φάκελο </a:t>
            </a:r>
            <a:r>
              <a:rPr lang="el-GR" sz="3200" b="1" dirty="0" err="1" smtClean="0"/>
              <a:t>drawable</a:t>
            </a:r>
            <a:r>
              <a:rPr lang="el-GR" sz="3200" b="1" dirty="0" smtClean="0"/>
              <a:t> </a:t>
            </a:r>
            <a:r>
              <a:rPr lang="el-GR" sz="3200" dirty="0" smtClean="0"/>
              <a:t>με την χρήση της προηγούμενης διαδικασίας.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endParaRPr lang="el-GR" sz="3200" dirty="0" smtClean="0"/>
          </a:p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el-GR" sz="3200" dirty="0" smtClean="0"/>
              <a:t>Γράφουμε τον επόμενο κώδικα</a:t>
            </a:r>
            <a:r>
              <a:rPr lang="en-US" sz="3200" dirty="0" smtClean="0"/>
              <a:t>:</a:t>
            </a:r>
          </a:p>
          <a:p>
            <a:pPr marL="514350" indent="-514350">
              <a:buClr>
                <a:srgbClr val="FF0000"/>
              </a:buClr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indent="-514350">
              <a:buClr>
                <a:srgbClr val="FF0000"/>
              </a:buClr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Εισαγωγή εικόνας από το </a:t>
            </a:r>
            <a:r>
              <a:rPr lang="el-GR" dirty="0" err="1" smtClean="0"/>
              <a:t>drawabl</a:t>
            </a:r>
            <a:r>
              <a:rPr lang="en-US" dirty="0" smtClean="0"/>
              <a:t>e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3,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9" y="1556792"/>
            <a:ext cx="868109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Εισαγωγή εικόνας από το </a:t>
            </a:r>
            <a:r>
              <a:rPr lang="el-GR" dirty="0" err="1" smtClean="0"/>
              <a:t>drawabl</a:t>
            </a:r>
            <a:r>
              <a:rPr lang="en-US" dirty="0" smtClean="0"/>
              <a:t>e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3,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323528" y="1916832"/>
            <a:ext cx="820891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Με τον προηγούμενο τρόπο δεν διασφαλίζεται όμως πως θα διατηρεί η αναλογία σε </a:t>
            </a:r>
            <a:r>
              <a:rPr lang="el-GR" sz="3200" b="1" dirty="0" smtClean="0"/>
              <a:t>πλάτος Χ</a:t>
            </a:r>
            <a:r>
              <a:rPr lang="el-GR" sz="3200" dirty="0" smtClean="0"/>
              <a:t> ύψος για την εικόνα πριν και μετά την κλιμάκωση.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dirty="0" smtClean="0"/>
              <a:t>Για αυτό και αλλάζουμε τον κώδικα στον επόμενο: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l-GR" sz="4000" dirty="0" smtClean="0"/>
              <a:t>Εισαγωγή εικόνας από το </a:t>
            </a:r>
            <a:r>
              <a:rPr lang="el-GR" sz="4000" dirty="0" err="1" smtClean="0"/>
              <a:t>drawabl</a:t>
            </a:r>
            <a:r>
              <a:rPr lang="en-US" sz="4000" dirty="0" smtClean="0"/>
              <a:t>e</a:t>
            </a:r>
            <a:endParaRPr lang="el-GR" sz="4000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3,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1433513"/>
            <a:ext cx="89916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229200"/>
            <a:ext cx="55245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Μεταβολή διαστάσεων εικόνας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3,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601580"/>
            <a:ext cx="8445624" cy="4707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  <a:defRPr/>
            </a:pP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0" y="1628800"/>
            <a:ext cx="867645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Σε πολλές περιπτώσεις απαιτείται να</a:t>
            </a:r>
            <a:r>
              <a:rPr lang="en-US" sz="3200" dirty="0" smtClean="0"/>
              <a:t> </a:t>
            </a:r>
            <a:r>
              <a:rPr lang="el-GR" sz="3200" dirty="0" smtClean="0"/>
              <a:t>μεταβληθούν οι διαστάσεις της εικόνας</a:t>
            </a:r>
            <a:r>
              <a:rPr lang="en-US" sz="3200" dirty="0" smtClean="0"/>
              <a:t>. </a:t>
            </a:r>
          </a:p>
          <a:p>
            <a:pPr lvl="1">
              <a:buFont typeface="Arial" pitchFamily="34" charset="0"/>
              <a:buChar char="•"/>
            </a:pPr>
            <a:r>
              <a:rPr lang="el-GR" sz="2800" dirty="0" smtClean="0"/>
              <a:t>Αυτό</a:t>
            </a:r>
            <a:r>
              <a:rPr lang="en-US" sz="2800" dirty="0" smtClean="0"/>
              <a:t> </a:t>
            </a:r>
            <a:r>
              <a:rPr lang="el-GR" sz="2800" dirty="0" smtClean="0"/>
              <a:t>θα μπορούσε να γίνει και με τις παραμέτρους</a:t>
            </a:r>
            <a:r>
              <a:rPr lang="en-US" sz="2800" dirty="0" smtClean="0"/>
              <a:t> </a:t>
            </a:r>
            <a:r>
              <a:rPr lang="en-US" sz="2800" b="1" dirty="0" smtClean="0"/>
              <a:t>Layout (</a:t>
            </a:r>
            <a:r>
              <a:rPr lang="en-US" sz="2800" b="1" dirty="0" err="1" smtClean="0"/>
              <a:t>LinearLayout.LayoutParams</a:t>
            </a:r>
            <a:r>
              <a:rPr lang="en-US" sz="2800" dirty="0" smtClean="0"/>
              <a:t>) </a:t>
            </a:r>
            <a:r>
              <a:rPr lang="el-GR" sz="2800" dirty="0" smtClean="0"/>
              <a:t>αλλά κάτι τέτοιο θα είχε σαν συνέπεια να περικοπεί η εικόνα</a:t>
            </a:r>
            <a:r>
              <a:rPr lang="en-US" sz="3200" dirty="0" smtClean="0"/>
              <a:t>.</a:t>
            </a:r>
          </a:p>
          <a:p>
            <a:pPr lvl="2">
              <a:buFont typeface="Arial" pitchFamily="34" charset="0"/>
              <a:buChar char="•"/>
            </a:pPr>
            <a:r>
              <a:rPr lang="el-GR" sz="2400" dirty="0" smtClean="0"/>
              <a:t>Για αυτόν τον λόγο</a:t>
            </a:r>
            <a:r>
              <a:rPr lang="en-US" sz="2400" dirty="0" smtClean="0"/>
              <a:t> </a:t>
            </a:r>
            <a:r>
              <a:rPr lang="el-GR" sz="2400" dirty="0" smtClean="0"/>
              <a:t>θα πρέπει να μεταβληθούν οι διαστάσεις</a:t>
            </a:r>
            <a:r>
              <a:rPr lang="en-US" sz="2400" dirty="0" smtClean="0"/>
              <a:t> </a:t>
            </a:r>
            <a:r>
              <a:rPr lang="el-GR" sz="2400" dirty="0" smtClean="0"/>
              <a:t>πριν μπει η εικόνα</a:t>
            </a:r>
            <a:r>
              <a:rPr lang="en-US" sz="3200" dirty="0" smtClean="0"/>
              <a:t>.</a:t>
            </a:r>
          </a:p>
          <a:p>
            <a:pPr lvl="3">
              <a:buFont typeface="Arial" pitchFamily="34" charset="0"/>
              <a:buChar char="•"/>
            </a:pPr>
            <a:r>
              <a:rPr lang="el-GR" sz="2000" dirty="0" smtClean="0"/>
              <a:t>Αυτό επιτυγχάνεται</a:t>
            </a:r>
            <a:r>
              <a:rPr lang="en-US" sz="2000" dirty="0" smtClean="0"/>
              <a:t> </a:t>
            </a:r>
            <a:r>
              <a:rPr lang="el-GR" sz="2000" dirty="0" smtClean="0"/>
              <a:t>φορτώνοντας την εικόνα</a:t>
            </a:r>
            <a:r>
              <a:rPr lang="en-US" sz="2000" dirty="0" smtClean="0"/>
              <a:t> </a:t>
            </a:r>
            <a:r>
              <a:rPr lang="el-GR" sz="2000" dirty="0" smtClean="0"/>
              <a:t>σε ένα </a:t>
            </a:r>
            <a:r>
              <a:rPr lang="en-US" sz="2000" b="1" dirty="0" smtClean="0"/>
              <a:t>Bitmap </a:t>
            </a:r>
            <a:r>
              <a:rPr lang="el-GR" sz="2000" dirty="0" smtClean="0"/>
              <a:t>και αλλάζοντας τις διαστάσεις του </a:t>
            </a:r>
            <a:r>
              <a:rPr lang="en-US" sz="2000" b="1" dirty="0" smtClean="0"/>
              <a:t>Bitmap.</a:t>
            </a:r>
            <a:endParaRPr lang="el-G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Μεταβολή διαστάσεων εικόνας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3,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601580"/>
            <a:ext cx="8445624" cy="4707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  <a:defRPr/>
            </a:pP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1628800"/>
            <a:ext cx="8986337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Μεταβολή διαστάσεων εικόνας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3,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601580"/>
            <a:ext cx="8445624" cy="4707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  <a:defRPr/>
            </a:pP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467544" y="1844824"/>
            <a:ext cx="813690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Με τον προηγούμενο τρόπο δεν διασφαλίζεται όμως πως θα διατηρεί η αναλογία σε</a:t>
            </a:r>
            <a:r>
              <a:rPr lang="en-US" sz="3200" dirty="0" smtClean="0"/>
              <a:t> </a:t>
            </a:r>
            <a:r>
              <a:rPr lang="el-GR" sz="3200" b="1" dirty="0" smtClean="0"/>
              <a:t>πλάτος Χ </a:t>
            </a:r>
            <a:r>
              <a:rPr lang="el-GR" sz="3200" dirty="0" smtClean="0"/>
              <a:t>ύψος για την εικόνα πριν και μετά την κλιμάκωση. </a:t>
            </a:r>
          </a:p>
          <a:p>
            <a:pPr lvl="1">
              <a:buFont typeface="Arial" pitchFamily="34" charset="0"/>
              <a:buChar char="•"/>
            </a:pPr>
            <a:r>
              <a:rPr lang="el-GR" sz="2800" dirty="0" smtClean="0"/>
              <a:t>Γι αυτό και αλλάζουμε κώδικα στον επόμενο</a:t>
            </a:r>
            <a:r>
              <a:rPr lang="en-US" sz="2800" dirty="0" smtClean="0"/>
              <a:t>: 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Μεταβολή διαστάσεων εικόνας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3,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601580"/>
            <a:ext cx="8445624" cy="4707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  <a:defRPr/>
            </a:pP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210" y="1412776"/>
            <a:ext cx="891779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788744"/>
            <a:ext cx="8352929" cy="1069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Αλλαγή εικονιδίου εφαρμογής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3,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395536" y="1412776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Η αλλαγή του εικονιδίου της εφαρμογής γίνεται </a:t>
            </a:r>
            <a:r>
              <a:rPr lang="el-GR" sz="3200" dirty="0" err="1" smtClean="0"/>
              <a:t>παραμετροποιώντας</a:t>
            </a:r>
            <a:r>
              <a:rPr lang="el-GR" sz="3200" dirty="0" smtClean="0"/>
              <a:t> το αρχείο </a:t>
            </a:r>
            <a:r>
              <a:rPr lang="en-US" sz="3200" b="1" dirty="0" smtClean="0"/>
              <a:t>AnroidManifest.xml.</a:t>
            </a:r>
            <a:r>
              <a:rPr lang="en-US" sz="3200" dirty="0" smtClean="0"/>
              <a:t> </a:t>
            </a:r>
          </a:p>
          <a:p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Αφού τοποθετήσουμε στο φάκελο </a:t>
            </a:r>
            <a:r>
              <a:rPr lang="en-US" sz="3200" b="1" dirty="0" err="1" smtClean="0"/>
              <a:t>drawable</a:t>
            </a:r>
            <a:r>
              <a:rPr lang="en-US" sz="3200" dirty="0" smtClean="0"/>
              <a:t> </a:t>
            </a:r>
            <a:r>
              <a:rPr lang="el-GR" sz="3200" dirty="0" smtClean="0"/>
              <a:t>το επιθυμητό εικονίδιο κάτω από την ετικέτα </a:t>
            </a:r>
            <a:r>
              <a:rPr lang="en-US" sz="3200" b="1" dirty="0" smtClean="0"/>
              <a:t>Application</a:t>
            </a:r>
            <a:r>
              <a:rPr lang="en-US" sz="3200" dirty="0" smtClean="0"/>
              <a:t> </a:t>
            </a:r>
            <a:r>
              <a:rPr lang="el-GR" sz="3200" dirty="0" smtClean="0"/>
              <a:t>του </a:t>
            </a:r>
            <a:r>
              <a:rPr lang="en-US" sz="3200" b="1" dirty="0" smtClean="0"/>
              <a:t>AnroidManifest.xml </a:t>
            </a:r>
            <a:r>
              <a:rPr lang="el-GR" sz="3200" dirty="0" smtClean="0"/>
              <a:t>αλλάζουμε την ιδιότητα </a:t>
            </a:r>
            <a:r>
              <a:rPr lang="en-US" sz="3200" b="1" dirty="0" err="1" smtClean="0"/>
              <a:t>anroid:icon</a:t>
            </a:r>
            <a:r>
              <a:rPr lang="en-US" sz="3200" b="1" dirty="0" smtClean="0"/>
              <a:t> </a:t>
            </a:r>
            <a:r>
              <a:rPr lang="el-GR" sz="3200" dirty="0" smtClean="0"/>
              <a:t>στο επιθυμητό, </a:t>
            </a:r>
            <a:endParaRPr lang="en-US" sz="3200" dirty="0" smtClean="0"/>
          </a:p>
          <a:p>
            <a:r>
              <a:rPr lang="en-US" sz="3200" dirty="0" smtClean="0"/>
              <a:t> </a:t>
            </a:r>
            <a:r>
              <a:rPr lang="el-GR" sz="3200" dirty="0" smtClean="0"/>
              <a:t>π.χ. </a:t>
            </a:r>
            <a:r>
              <a:rPr lang="en-US" sz="3200" b="1" dirty="0" err="1" smtClean="0">
                <a:solidFill>
                  <a:srgbClr val="FF0000"/>
                </a:solidFill>
              </a:rPr>
              <a:t>anroid:icon</a:t>
            </a:r>
            <a:r>
              <a:rPr lang="en-US" sz="3200" b="1" dirty="0" smtClean="0">
                <a:solidFill>
                  <a:srgbClr val="FF0000"/>
                </a:solidFill>
              </a:rPr>
              <a:t>=“@</a:t>
            </a:r>
            <a:r>
              <a:rPr lang="en-US" sz="3200" b="1" dirty="0" err="1" smtClean="0">
                <a:solidFill>
                  <a:srgbClr val="FF0000"/>
                </a:solidFill>
              </a:rPr>
              <a:t>drawable</a:t>
            </a:r>
            <a:r>
              <a:rPr lang="en-US" sz="3200" b="1" dirty="0" smtClean="0">
                <a:solidFill>
                  <a:srgbClr val="FF0000"/>
                </a:solidFill>
              </a:rPr>
              <a:t>/logo”</a:t>
            </a:r>
            <a:endParaRPr lang="el-GR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ImageView</a:t>
            </a:r>
            <a:r>
              <a:rPr lang="en-US" dirty="0" smtClean="0"/>
              <a:t> </a:t>
            </a:r>
            <a:r>
              <a:rPr lang="el-GR" dirty="0" smtClean="0"/>
              <a:t>σαν πλήκτρο πίεσης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3,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395536" y="1412776"/>
            <a:ext cx="82809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Μια εικόνα μπορεί να δράσει και σαν πλήκτρο πίεσης.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Ταυτόχρονα αλλάζοντας την μέθοδο </a:t>
            </a:r>
            <a:r>
              <a:rPr lang="en-US" sz="3200" b="1" dirty="0" err="1" smtClean="0"/>
              <a:t>OnTouchListeper</a:t>
            </a:r>
            <a:r>
              <a:rPr lang="en-US" sz="3200" dirty="0" smtClean="0"/>
              <a:t> </a:t>
            </a:r>
            <a:r>
              <a:rPr lang="el-GR" sz="3200" dirty="0" smtClean="0"/>
              <a:t>μπορούμε να δώσουμε στην εικόνα την </a:t>
            </a:r>
            <a:r>
              <a:rPr lang="el-GR" sz="3200" dirty="0" err="1" smtClean="0"/>
              <a:t>ψευδαίσθεση</a:t>
            </a:r>
            <a:r>
              <a:rPr lang="el-GR" sz="3200" dirty="0" smtClean="0"/>
              <a:t> πως πιέζεται όταν ο χρήστης την ακουμπά</a:t>
            </a:r>
            <a:r>
              <a:rPr lang="en-US" sz="3200" dirty="0" smtClean="0"/>
              <a:t>:</a:t>
            </a:r>
            <a:endParaRPr lang="el-GR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614400"/>
            <a:ext cx="8280920" cy="3242814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>
                <a:solidFill>
                  <a:schemeClr val="tx1"/>
                </a:solidFill>
              </a:rPr>
              <a:t>Τμήμα Μηχανικών Πληροφορικής ΤΕ</a:t>
            </a:r>
          </a:p>
          <a:p>
            <a:pPr algn="l"/>
            <a:r>
              <a:rPr lang="el-GR" b="1" dirty="0" smtClean="0">
                <a:solidFill>
                  <a:schemeClr val="tx1"/>
                </a:solidFill>
              </a:rPr>
              <a:t>Προγραμματισμός κινητών συσκευών</a:t>
            </a:r>
          </a:p>
          <a:p>
            <a:pPr algn="l"/>
            <a:r>
              <a:rPr lang="el-GR" sz="2800" b="1" dirty="0" smtClean="0">
                <a:solidFill>
                  <a:schemeClr val="tx1"/>
                </a:solidFill>
              </a:rPr>
              <a:t>Ενότητα 3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dirty="0" smtClean="0">
                <a:solidFill>
                  <a:schemeClr val="tx1"/>
                </a:solidFill>
              </a:rPr>
              <a:t>Πρόσθετα οπτικά συστατικά</a:t>
            </a:r>
            <a:r>
              <a:rPr lang="en-US" sz="2800" dirty="0" smtClean="0">
                <a:solidFill>
                  <a:schemeClr val="tx1"/>
                </a:solidFill>
              </a:rPr>
              <a:t> I</a:t>
            </a:r>
            <a:endParaRPr lang="el-GR" sz="2800" dirty="0" smtClean="0">
              <a:solidFill>
                <a:schemeClr val="tx1"/>
              </a:solidFill>
            </a:endParaRPr>
          </a:p>
          <a:p>
            <a:pPr algn="l"/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Ιωάννης </a:t>
            </a:r>
            <a:r>
              <a:rPr lang="el-GR" sz="2800" dirty="0" err="1" smtClean="0">
                <a:solidFill>
                  <a:schemeClr val="tx2">
                    <a:lumMod val="50000"/>
                  </a:schemeClr>
                </a:solidFill>
              </a:rPr>
              <a:t>Τσούλος</a:t>
            </a:r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Επίκουρος 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87" y="5827941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44" y="5591695"/>
            <a:ext cx="4310289" cy="1025873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4257"/>
            <a:ext cx="7452320" cy="1228436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4257"/>
            <a:ext cx="2214640" cy="12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3,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ImageView</a:t>
            </a:r>
            <a:r>
              <a:rPr lang="en-US" dirty="0" smtClean="0"/>
              <a:t> </a:t>
            </a:r>
            <a:r>
              <a:rPr lang="el-GR" dirty="0" smtClean="0"/>
              <a:t>σαν πλήκτρο πίεσης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3,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152128"/>
            <a:ext cx="7992888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EditText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3,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844824"/>
            <a:ext cx="8640960" cy="22594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Το επόμενο θέμα που θα δούμε είναι αυτό της εισαγωγής</a:t>
            </a:r>
            <a:r>
              <a:rPr kumimoji="0" lang="el-G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κειμένου μέσα σε πλαίσια. 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l-G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Για να το επιτύχουμε αυτό χρησιμοποιούμε κυρίως την κατηγορία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EditText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Απλή εισαγωγή κειμένου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3,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844824"/>
            <a:ext cx="8640960" cy="22594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Στο επόμενο κείμενο δημιουργείται μια απλή </a:t>
            </a: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φόρμα εισαγωγής δεδομένων</a:t>
            </a: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lvl="0" indent="-342900">
              <a:spcBef>
                <a:spcPct val="20000"/>
              </a:spcBef>
              <a:defRPr/>
            </a:pPr>
            <a:endParaRPr kumimoji="0" lang="el-G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Με την πίεση του πλήκτρου</a:t>
            </a:r>
            <a:r>
              <a:rPr kumimoji="0" lang="el-G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OK</a:t>
            </a:r>
            <a:r>
              <a:rPr kumimoji="0" lang="el-G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τα δεδομένα εμφανίζονται στο 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και με την επιλογή του 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CLEAR</a:t>
            </a:r>
            <a:r>
              <a:rPr kumimoji="0" lang="el-GR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l-G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η φόρμα καθαρίζει.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3,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052736"/>
            <a:ext cx="9144000" cy="58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3,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24744"/>
            <a:ext cx="8725067" cy="4494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Εισαγωγή συνθηματικού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3,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412776"/>
            <a:ext cx="8640960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l-GR" sz="3200" dirty="0" smtClean="0"/>
              <a:t>Για να μπορέσουμε να εισάγουμε συνθηματικά που δεν θα φαίνονται, χρησιμοποιούμε τη μέθοδο </a:t>
            </a:r>
            <a:r>
              <a:rPr lang="en-US" sz="3200" b="1" dirty="0" err="1" smtClean="0"/>
              <a:t>setInputType</a:t>
            </a:r>
            <a:r>
              <a:rPr lang="en-US" sz="3200" dirty="0" smtClean="0"/>
              <a:t> </a:t>
            </a:r>
            <a:r>
              <a:rPr lang="el-GR" sz="3200" dirty="0" smtClean="0"/>
              <a:t>της κατηγορίας </a:t>
            </a:r>
            <a:r>
              <a:rPr lang="en-US" sz="3200" b="1" dirty="0" smtClean="0"/>
              <a:t>Edit Text</a:t>
            </a:r>
            <a:r>
              <a:rPr lang="en-US" sz="3200" dirty="0" smtClean="0"/>
              <a:t>, </a:t>
            </a:r>
            <a:r>
              <a:rPr lang="el-GR" sz="3200" dirty="0" smtClean="0"/>
              <a:t>όπως και στο επόμενο παράδειγμα. </a:t>
            </a:r>
            <a:endParaRPr lang="en-US" sz="3200" dirty="0" smtClean="0"/>
          </a:p>
          <a:p>
            <a:pPr>
              <a:buFont typeface="Arial" pitchFamily="34" charset="0"/>
              <a:buChar char="•"/>
              <a:defRPr/>
            </a:pPr>
            <a:endParaRPr lang="en-US" sz="32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l-GR" sz="3200" dirty="0" smtClean="0"/>
              <a:t>Η μέθοδος </a:t>
            </a:r>
            <a:r>
              <a:rPr lang="en-US" sz="3200" b="1" dirty="0" err="1" smtClean="0">
                <a:solidFill>
                  <a:srgbClr val="FF0000"/>
                </a:solidFill>
              </a:rPr>
              <a:t>setHint</a:t>
            </a:r>
            <a:r>
              <a:rPr lang="en-US" sz="3200" b="1" dirty="0" smtClean="0">
                <a:solidFill>
                  <a:srgbClr val="FF0000"/>
                </a:solidFill>
              </a:rPr>
              <a:t>()</a:t>
            </a:r>
            <a:r>
              <a:rPr lang="en-US" sz="3200" dirty="0" smtClean="0"/>
              <a:t>,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l-GR" sz="3200" dirty="0" smtClean="0"/>
              <a:t>χρησιμοποιείται για την εμφάνιση προκαθορισμένου κειμένου μέσα σε ένα πλαίσιο </a:t>
            </a:r>
            <a:r>
              <a:rPr lang="en-US" sz="3200" b="1" dirty="0" smtClean="0"/>
              <a:t>Edit Text</a:t>
            </a:r>
            <a:r>
              <a:rPr lang="el-GR" sz="3200" b="1" dirty="0" smtClean="0"/>
              <a:t> </a:t>
            </a:r>
            <a:endParaRPr lang="en-US" sz="3200" b="1" dirty="0" smtClean="0"/>
          </a:p>
          <a:p>
            <a:pPr>
              <a:defRPr/>
            </a:pPr>
            <a:endParaRPr lang="en-US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3,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764704"/>
            <a:ext cx="6237001" cy="313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052736"/>
            <a:ext cx="8498074" cy="580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3,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124745"/>
            <a:ext cx="8510197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- Τίτλος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/>
              <a:t>Άδειες Χρήσης</a:t>
            </a:r>
          </a:p>
        </p:txBody>
      </p:sp>
      <p:sp>
        <p:nvSpPr>
          <p:cNvPr id="28678" name="Subtitle 8"/>
          <p:cNvSpPr txBox="1">
            <a:spLocks/>
          </p:cNvSpPr>
          <p:nvPr/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Το παρόν εκπαιδευτικό υλικό υπόκειται σε άδειες χρήσης Creative Commons.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2867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4117975"/>
            <a:ext cx="1581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ΠΡΟΓΡΑΜΜΑΤΙΣΜΟΣ ΚΙΝΗΤΩΝ ΣΥΣΚΕΥΩΝ, Ενότητα 3,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Εισαγωγή πολλών γραμμών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3,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23528" y="1772816"/>
            <a:ext cx="8640960" cy="2088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defRPr/>
            </a:pPr>
            <a:r>
              <a:rPr lang="el-GR" sz="3200" dirty="0" smtClean="0"/>
              <a:t>Το επόμενο θέμα με το οποίο θα ασχοληθούμε, είναι η είσοδος πολλών γραμμών σε ένα πλαίσιο </a:t>
            </a:r>
            <a:r>
              <a:rPr lang="en-US" sz="3200" b="1" dirty="0" smtClean="0"/>
              <a:t>Edit Text</a:t>
            </a:r>
            <a:r>
              <a:rPr lang="en-US" sz="3200" dirty="0" smtClean="0"/>
              <a:t>, </a:t>
            </a:r>
            <a:r>
              <a:rPr lang="el-GR" sz="3200" dirty="0" smtClean="0"/>
              <a:t>όπως παρουσιάζεται και στο επόμενο παράδειγμα</a:t>
            </a:r>
            <a:r>
              <a:rPr lang="en-US" sz="3200" dirty="0" smtClean="0"/>
              <a:t>:</a:t>
            </a:r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6559550"/>
            <a:ext cx="6286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B116AAB-93E3-4041-84FC-C7AC93EFAFCB}" type="slidenum">
              <a:rPr lang="el-GR" altLang="el-GR">
                <a:solidFill>
                  <a:schemeClr val="bg1"/>
                </a:solidFill>
              </a:rPr>
              <a:pPr/>
              <a:t>31</a:t>
            </a:fld>
            <a:endParaRPr lang="el-GR" altLang="el-GR">
              <a:solidFill>
                <a:schemeClr val="bg1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ΣΥΣΚΕΥΩΝ, Ενότητα 3, ΤΜΗΜΑ ΜΗΧΑΝΙΚΩΝ ΠΛΗΡΟΦΟΡΙΚΗΣ ΤΕ,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8" y="470570"/>
            <a:ext cx="853244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908720"/>
            <a:ext cx="914400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6559550"/>
            <a:ext cx="6286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B116AAB-93E3-4041-84FC-C7AC93EFAFCB}" type="slidenum">
              <a:rPr lang="el-GR" altLang="el-GR">
                <a:solidFill>
                  <a:schemeClr val="bg1"/>
                </a:solidFill>
              </a:rPr>
              <a:pPr/>
              <a:t>32</a:t>
            </a:fld>
            <a:endParaRPr lang="el-GR" altLang="el-GR">
              <a:solidFill>
                <a:schemeClr val="bg1"/>
              </a:solidFill>
            </a:endParaRPr>
          </a:p>
        </p:txBody>
      </p:sp>
      <p:sp>
        <p:nvSpPr>
          <p:cNvPr id="79875" name="Rectangle 14"/>
          <p:cNvSpPr>
            <a:spLocks noChangeArrowheads="1"/>
          </p:cNvSpPr>
          <p:nvPr/>
        </p:nvSpPr>
        <p:spPr bwMode="auto">
          <a:xfrm>
            <a:off x="2317750" y="2894013"/>
            <a:ext cx="457200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/>
              <a:t>Σημειώματα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ΣΥΣΚΕΥΩΝ, Ενότητα 3, ΤΜΗΜΑ ΜΗΧΑΝΙΚΩΝ ΠΛΗΡΟΦΟΡΙΚΗΣ ΤΕ,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>
                <a:latin typeface="+mn-lt"/>
              </a:rPr>
              <a:t>Σημείωμα </a:t>
            </a:r>
            <a:r>
              <a:rPr lang="el-GR" dirty="0" err="1" smtClean="0">
                <a:latin typeface="+mn-lt"/>
              </a:rPr>
              <a:t>Αδειοδότησης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ΣΥΣΚΕΥΩΝ, Ενότητα 3, ΤΜΗΜΑ ΜΗΧΑΝΙΚΩΝ ΠΛΗΡΟΦΟΡΙΚΗΣ ΤΕ,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/>
          <p:nvPr/>
        </p:nvSpPr>
        <p:spPr>
          <a:xfrm>
            <a:off x="467544" y="2132856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8" y="4149081"/>
            <a:ext cx="1581685" cy="461161"/>
          </a:xfrm>
          <a:prstGeom prst="rect">
            <a:avLst/>
          </a:prstGeom>
        </p:spPr>
      </p:pic>
      <p:sp>
        <p:nvSpPr>
          <p:cNvPr id="10" name="Rectangle 3"/>
          <p:cNvSpPr/>
          <p:nvPr/>
        </p:nvSpPr>
        <p:spPr>
          <a:xfrm>
            <a:off x="539552" y="5085185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sp>
        <p:nvSpPr>
          <p:cNvPr id="13" name="Rectangle 2"/>
          <p:cNvSpPr/>
          <p:nvPr/>
        </p:nvSpPr>
        <p:spPr>
          <a:xfrm>
            <a:off x="683569" y="6165304"/>
            <a:ext cx="633499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14" name="Rectangle 11"/>
          <p:cNvSpPr/>
          <p:nvPr/>
        </p:nvSpPr>
        <p:spPr>
          <a:xfrm>
            <a:off x="827586" y="6237312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>
                <a:latin typeface="+mn-lt"/>
              </a:rPr>
              <a:t>Σημείωμα Αναφοράς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ΠΡΟΓΡΑΜΜΑΤΙΣΜΟΣ ΚΙΝΗΤΩΝ ΣΥΣΚΕΥΩΝ, Ενότητα 3,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412776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 smtClean="0"/>
          </a:p>
          <a:p>
            <a:pPr lvl="0" algn="just"/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Copyright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 Τεχνολογικό Ίδρυμα Ηπείρου. Ιωάννης </a:t>
            </a:r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Τσούλος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.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Προγραμματισμός κινητών συσκευών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Έκδοση: 1.0 Άρτα, 2015. 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Διαθέσιμο από τη δικτυακή διεύθυνση:</a:t>
            </a:r>
          </a:p>
          <a:p>
            <a:pPr lvl="0" algn="just"/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hlinkClick r:id="rId4"/>
              </a:rPr>
              <a:t>http://eclass.teiep.gr/courses/COMP10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  <a:hlinkClick r:id="rId4"/>
              </a:rPr>
              <a:t>1</a:t>
            </a: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hlinkClick r:id="rId4"/>
              </a:rPr>
              <a:t>/</a:t>
            </a:r>
            <a:endParaRPr lang="el-GR" sz="2400" dirty="0" smtClean="0">
              <a:solidFill>
                <a:prstClr val="white">
                  <a:lumMod val="50000"/>
                </a:prstClr>
              </a:solidFill>
            </a:endParaRPr>
          </a:p>
          <a:p>
            <a:pPr lvl="0" algn="just"/>
            <a:endParaRPr lang="en-US" sz="1400" dirty="0" smtClean="0"/>
          </a:p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n-US" sz="1400" dirty="0" smtClean="0"/>
          </a:p>
          <a:p>
            <a:pPr marL="447675" lvl="0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3, ΤΜΗΜΑ ΜΗΧΑΝΙΚΩΝ ΠΛΗΡΟΦΟΡΙΚΗΣ ΤΕ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763688" y="2996952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5" name="Rectangle 12"/>
          <p:cNvSpPr/>
          <p:nvPr/>
        </p:nvSpPr>
        <p:spPr>
          <a:xfrm>
            <a:off x="1547664" y="4221089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err="1" smtClean="0"/>
              <a:t>Βαΐτσα</a:t>
            </a:r>
            <a:r>
              <a:rPr lang="el-GR" sz="2900" b="1" dirty="0" smtClean="0"/>
              <a:t> </a:t>
            </a:r>
            <a:r>
              <a:rPr lang="el-GR" sz="2900" b="1" dirty="0" err="1" smtClean="0"/>
              <a:t>Τσακστάρα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8" y="5589241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4" y="5661249"/>
            <a:ext cx="1581685" cy="461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3, ΤΜΗΜΑ ΜΗΧΑΝΙΚΩΝ ΠΛΗΡΟΦΟΡΙΚΗΣ ΤΕ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412776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 smtClean="0"/>
          </a:p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n-US" sz="1400" dirty="0" smtClean="0"/>
          </a:p>
          <a:p>
            <a:pPr marL="447675" lvl="0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  <p:sp>
        <p:nvSpPr>
          <p:cNvPr id="10" name="Rectangle 14"/>
          <p:cNvSpPr/>
          <p:nvPr/>
        </p:nvSpPr>
        <p:spPr>
          <a:xfrm>
            <a:off x="2317212" y="2411596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"/>
          <p:cNvSpPr>
            <a:spLocks noChangeArrowheads="1"/>
          </p:cNvSpPr>
          <p:nvPr/>
        </p:nvSpPr>
        <p:spPr bwMode="auto">
          <a:xfrm>
            <a:off x="228600" y="1981200"/>
            <a:ext cx="8686800" cy="403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buFont typeface="Wingdings" pitchFamily="2" charset="2"/>
              <a:buChar char="§"/>
            </a:pPr>
            <a:endParaRPr lang="el-GR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4451" name="Rectangle 4"/>
          <p:cNvSpPr>
            <a:spLocks noChangeArrowheads="1"/>
          </p:cNvSpPr>
          <p:nvPr/>
        </p:nvSpPr>
        <p:spPr bwMode="auto">
          <a:xfrm>
            <a:off x="381000" y="560388"/>
            <a:ext cx="838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4000" b="1">
                <a:solidFill>
                  <a:srgbClr val="000000"/>
                </a:solidFill>
                <a:latin typeface="Calibri" pitchFamily="34" charset="0"/>
              </a:rPr>
              <a:t>Βιβλιογραφία</a:t>
            </a:r>
            <a:endParaRPr lang="en-US" sz="4000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0" y="0"/>
            <a:ext cx="9144000" cy="461963"/>
          </a:xfrm>
          <a:prstGeom prst="rect">
            <a:avLst/>
          </a:prstGeom>
          <a:solidFill>
            <a:srgbClr val="1F497D"/>
          </a:solidFill>
        </p:spPr>
        <p:txBody>
          <a:bodyPr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3, ΤΜΗΜΑ ΜΗΧΑΝΙΚΩΝ ΠΛΗΡΟΦΟΡΙΚΗΣ ΤΕ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445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1118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350" y="0"/>
            <a:ext cx="7556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Θέση περιεχομένου 2"/>
          <p:cNvSpPr txBox="1">
            <a:spLocks/>
          </p:cNvSpPr>
          <p:nvPr/>
        </p:nvSpPr>
        <p:spPr>
          <a:xfrm>
            <a:off x="438150" y="1300163"/>
            <a:ext cx="8239125" cy="3208957"/>
          </a:xfrm>
          <a:prstGeom prst="rect">
            <a:avLst/>
          </a:prstGeom>
        </p:spPr>
        <p:txBody>
          <a:bodyPr/>
          <a:lstStyle/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 </a:t>
            </a:r>
            <a:r>
              <a:rPr lang="el-GR" sz="1400" dirty="0" smtClean="0"/>
              <a:t>L. </a:t>
            </a:r>
            <a:r>
              <a:rPr lang="el-GR" sz="1400" dirty="0" err="1" smtClean="0"/>
              <a:t>Darcey</a:t>
            </a:r>
            <a:r>
              <a:rPr lang="el-GR" sz="1400" dirty="0" smtClean="0"/>
              <a:t>, S. </a:t>
            </a:r>
            <a:r>
              <a:rPr lang="el-GR" sz="1400" dirty="0" err="1" smtClean="0"/>
              <a:t>Conder</a:t>
            </a:r>
            <a:r>
              <a:rPr lang="el-GR" sz="1400" dirty="0" smtClean="0"/>
              <a:t>, Μάθετε την Ανάπτυξη Εφαρμογών για το </a:t>
            </a:r>
            <a:r>
              <a:rPr lang="el-GR" sz="1400" dirty="0" err="1" smtClean="0"/>
              <a:t>Android</a:t>
            </a:r>
            <a:r>
              <a:rPr lang="el-GR" sz="1400" dirty="0" smtClean="0"/>
              <a:t> σε 24 Ώρες 2ή </a:t>
            </a:r>
            <a:r>
              <a:rPr lang="el-GR" sz="1400" dirty="0" err="1" smtClean="0"/>
              <a:t>εκδ</a:t>
            </a:r>
            <a:r>
              <a:rPr lang="el-GR" sz="1400" dirty="0" smtClean="0"/>
              <a:t>. (2012)</a:t>
            </a:r>
            <a:endParaRPr lang="en-US" sz="1400" dirty="0" smtClean="0"/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dirty="0" smtClean="0"/>
              <a:t>P. </a:t>
            </a:r>
            <a:r>
              <a:rPr lang="en-US" sz="1400" dirty="0" err="1" smtClean="0"/>
              <a:t>Deitel</a:t>
            </a:r>
            <a:r>
              <a:rPr lang="en-US" sz="1400" dirty="0" smtClean="0"/>
              <a:t>, H. </a:t>
            </a:r>
            <a:r>
              <a:rPr lang="en-US" sz="1400" dirty="0" err="1" smtClean="0"/>
              <a:t>Deitel</a:t>
            </a:r>
            <a:r>
              <a:rPr lang="en-US" sz="1400" dirty="0" smtClean="0"/>
              <a:t>, A. </a:t>
            </a:r>
            <a:r>
              <a:rPr lang="en-US" sz="1400" dirty="0" err="1" smtClean="0"/>
              <a:t>Deitel,Android</a:t>
            </a:r>
            <a:r>
              <a:rPr lang="en-US" sz="1400" dirty="0" smtClean="0"/>
              <a:t> </a:t>
            </a:r>
            <a:r>
              <a:rPr lang="el-GR" sz="1400" dirty="0" smtClean="0"/>
              <a:t>Προγραμματισμός, 2η </a:t>
            </a:r>
            <a:r>
              <a:rPr lang="el-GR" sz="1400" dirty="0" err="1" smtClean="0"/>
              <a:t>Εκδοση</a:t>
            </a:r>
            <a:r>
              <a:rPr lang="en-US" sz="1400" dirty="0" smtClean="0"/>
              <a:t> (2014).</a:t>
            </a:r>
            <a:endParaRPr lang="el-GR" sz="1400" dirty="0" smtClean="0"/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dirty="0" smtClean="0"/>
              <a:t>Έλληνας </a:t>
            </a:r>
            <a:r>
              <a:rPr lang="el-GR" sz="1400" dirty="0" err="1" smtClean="0"/>
              <a:t>Iωάννης</a:t>
            </a:r>
            <a:r>
              <a:rPr lang="el-GR" sz="1400" dirty="0" smtClean="0"/>
              <a:t>- Έλληνας Νικόλαος , Εισαγωγή στο Προγραμματισμό </a:t>
            </a:r>
            <a:r>
              <a:rPr lang="el-GR" sz="1400" dirty="0" err="1" smtClean="0"/>
              <a:t>Android</a:t>
            </a:r>
            <a:r>
              <a:rPr lang="el-GR" sz="1400" dirty="0" smtClean="0"/>
              <a:t>, (2014)</a:t>
            </a:r>
            <a:endParaRPr lang="en-US" sz="1400" dirty="0" smtClean="0"/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n-US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9" y="5827936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- Τίτλος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/>
              <a:t>Χρηματοδότηση</a:t>
            </a:r>
          </a:p>
        </p:txBody>
      </p:sp>
      <p:sp>
        <p:nvSpPr>
          <p:cNvPr id="29702" name="Content Placeholder 2"/>
          <p:cNvSpPr txBox="1">
            <a:spLocks/>
          </p:cNvSpPr>
          <p:nvPr/>
        </p:nvSpPr>
        <p:spPr bwMode="auto">
          <a:xfrm>
            <a:off x="457200" y="1530350"/>
            <a:ext cx="8229600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έργο υλοποιείται στο πλαίσιο του Επιχειρησιακού Προγράμματος «</a:t>
            </a:r>
            <a:r>
              <a:rPr lang="el-GR" altLang="el-GR" sz="2000" b="1">
                <a:solidFill>
                  <a:srgbClr val="000000"/>
                </a:solidFill>
                <a:latin typeface="Calibri" pitchFamily="34" charset="0"/>
              </a:rPr>
              <a:t>Εκπαίδευση και Δια Βίου Μάθηση</a:t>
            </a: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έργο «</a:t>
            </a:r>
            <a:r>
              <a:rPr lang="el-GR" altLang="el-GR" sz="2000" b="1">
                <a:solidFill>
                  <a:srgbClr val="000000"/>
                </a:solidFill>
                <a:latin typeface="Calibri" pitchFamily="34" charset="0"/>
              </a:rPr>
              <a:t>Ανοικτά Ακαδημαϊκά Μαθήματα στο TEI Ηπείρου</a:t>
            </a: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» έχει χρηματοδοτήσει μόνο τη αναδιαμόρφωση του εκπαιδευτικού υλικού.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29703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4592638"/>
            <a:ext cx="6480175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ΠΡΟΓΡΑΜΜΑΤΙΣΜΟΣ ΚΙΝΗΤΩΝ ΣΥΣΚΕΥΩΝ, Ενότητα 3,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b="1" dirty="0" smtClean="0"/>
              <a:t>Σκοποί  ενότητας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3,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529572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l-GR" sz="3200" dirty="0" smtClean="0"/>
              <a:t>Χρήση  πρόσθετων </a:t>
            </a:r>
            <a:r>
              <a:rPr lang="el-GR" sz="3200" smtClean="0"/>
              <a:t>οπτικών συστατικών </a:t>
            </a:r>
            <a:r>
              <a:rPr lang="el-GR" sz="3200" dirty="0" smtClean="0"/>
              <a:t>με τα οποία βελτιώνεται η απόδοση μιας συσκευής, όπως το </a:t>
            </a:r>
            <a:r>
              <a:rPr lang="en-US" sz="3200" dirty="0" err="1" smtClean="0"/>
              <a:t>ImageView</a:t>
            </a:r>
            <a:r>
              <a:rPr lang="el-GR" sz="3200" dirty="0" smtClean="0"/>
              <a:t> και το </a:t>
            </a:r>
            <a:r>
              <a:rPr lang="en-US" sz="3200" dirty="0" err="1" smtClean="0"/>
              <a:t>EditText</a:t>
            </a:r>
            <a:r>
              <a:rPr lang="en-US" sz="3200" dirty="0" smtClean="0"/>
              <a:t>.</a:t>
            </a:r>
            <a:endParaRPr lang="el-GR" sz="3200" dirty="0" smtClean="0"/>
          </a:p>
          <a:p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b="1" dirty="0" smtClean="0"/>
              <a:t>Περιεχόμενα  ενότητας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3,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313548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03920" y="1465948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err="1" smtClean="0"/>
              <a:t>ImageView</a:t>
            </a:r>
            <a:endParaRPr lang="en-US" sz="3200" dirty="0" smtClean="0"/>
          </a:p>
          <a:p>
            <a:pPr lvl="1">
              <a:buFont typeface="Wingdings" pitchFamily="2" charset="2"/>
              <a:buChar char="ü"/>
            </a:pPr>
            <a:r>
              <a:rPr lang="el-GR" sz="2800" dirty="0" smtClean="0"/>
              <a:t>Εισαγωγή εικόνας από το </a:t>
            </a:r>
            <a:r>
              <a:rPr lang="el-GR" sz="2800" dirty="0" err="1" smtClean="0"/>
              <a:t>drawabl</a:t>
            </a:r>
            <a:r>
              <a:rPr lang="en-US" sz="2800" dirty="0" smtClean="0"/>
              <a:t>e</a:t>
            </a:r>
          </a:p>
          <a:p>
            <a:pPr lvl="1">
              <a:buFont typeface="Wingdings" pitchFamily="2" charset="2"/>
              <a:buChar char="ü"/>
            </a:pPr>
            <a:r>
              <a:rPr lang="el-GR" sz="2800" dirty="0" smtClean="0"/>
              <a:t>Μεταβολή διαστάσεων </a:t>
            </a:r>
            <a:r>
              <a:rPr lang="el-GR" sz="2800" dirty="0" smtClean="0"/>
              <a:t>εικόνας</a:t>
            </a:r>
            <a:endParaRPr lang="en-US" sz="2800" dirty="0" smtClean="0"/>
          </a:p>
          <a:p>
            <a:pPr lvl="1">
              <a:buFont typeface="Wingdings" pitchFamily="2" charset="2"/>
              <a:buChar char="ü"/>
            </a:pPr>
            <a:r>
              <a:rPr lang="el-GR" sz="2800" dirty="0" smtClean="0"/>
              <a:t>Αλλαγή εικονιδίου </a:t>
            </a:r>
            <a:r>
              <a:rPr lang="el-GR" sz="2800" dirty="0" smtClean="0"/>
              <a:t>εφαρμογής</a:t>
            </a:r>
            <a:endParaRPr lang="en-US" sz="2800" dirty="0" smtClean="0"/>
          </a:p>
          <a:p>
            <a:pPr lvl="1">
              <a:buFont typeface="Wingdings" pitchFamily="2" charset="2"/>
              <a:buChar char="ü"/>
            </a:pPr>
            <a:r>
              <a:rPr lang="en-US" sz="2800" dirty="0" err="1" smtClean="0"/>
              <a:t>ImageView</a:t>
            </a:r>
            <a:r>
              <a:rPr lang="en-US" sz="2800" dirty="0" smtClean="0"/>
              <a:t> </a:t>
            </a:r>
            <a:r>
              <a:rPr lang="el-GR" sz="2800" dirty="0" smtClean="0"/>
              <a:t>σαν πλήκτρο πίεσης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err="1" smtClean="0"/>
              <a:t>EditText</a:t>
            </a:r>
            <a:endParaRPr lang="el-GR" sz="3200" dirty="0" smtClean="0"/>
          </a:p>
          <a:p>
            <a:pPr lvl="1">
              <a:buFont typeface="Wingdings" pitchFamily="2" charset="2"/>
              <a:buChar char="ü"/>
            </a:pPr>
            <a:r>
              <a:rPr lang="el-GR" sz="2800" dirty="0" smtClean="0"/>
              <a:t>Απλή εισαγωγή κειμένου</a:t>
            </a:r>
          </a:p>
          <a:p>
            <a:pPr lvl="1">
              <a:buFont typeface="Wingdings" pitchFamily="2" charset="2"/>
              <a:buChar char="ü"/>
            </a:pPr>
            <a:r>
              <a:rPr lang="el-GR" sz="2800" dirty="0" smtClean="0"/>
              <a:t>Εισαγωγή συνθηματικού</a:t>
            </a:r>
          </a:p>
          <a:p>
            <a:pPr lvl="1">
              <a:buFont typeface="Wingdings" pitchFamily="2" charset="2"/>
              <a:buChar char="ü"/>
            </a:pPr>
            <a:r>
              <a:rPr lang="el-GR" sz="2800" dirty="0" smtClean="0"/>
              <a:t>Εισαγωγή </a:t>
            </a:r>
            <a:r>
              <a:rPr lang="el-GR" sz="2800" dirty="0" smtClean="0"/>
              <a:t>πολλών γραμμών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Προγραμματισμός κινητών συσκευών</a:t>
            </a:r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Πρόσθετα οπτικά συστατικά</a:t>
            </a:r>
            <a:r>
              <a:rPr lang="en-US" smtClean="0"/>
              <a:t> I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70182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ImageView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3,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916832"/>
            <a:ext cx="8445624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Ένα αρκετά απλό συστατικό είναι το </a:t>
            </a:r>
            <a:r>
              <a:rPr lang="el-GR" sz="3200" b="1" dirty="0" err="1" smtClean="0"/>
              <a:t>ImageView</a:t>
            </a:r>
            <a:r>
              <a:rPr lang="en-US" sz="3200" dirty="0" smtClean="0"/>
              <a:t> </a:t>
            </a:r>
            <a:r>
              <a:rPr lang="el-GR" sz="3200" dirty="0" smtClean="0"/>
              <a:t>με το οποίο κανείς μπορεί να δημιουργήσει μια εικόνα οπουδήποτε μέσα στο αρχείο. </a:t>
            </a:r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Τα βήματα για να προσθέσουμε μια εικόνα σε μια εφαρμογή είναι ακόλουθα</a:t>
            </a:r>
            <a:r>
              <a:rPr lang="en-US" sz="3200" dirty="0" smtClean="0"/>
              <a:t>: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Εισαγωγή εικόνας από το </a:t>
            </a:r>
            <a:r>
              <a:rPr lang="el-GR" dirty="0" err="1" smtClean="0"/>
              <a:t>drawabl</a:t>
            </a:r>
            <a:r>
              <a:rPr lang="en-US" dirty="0" smtClean="0"/>
              <a:t>e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3,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601580"/>
            <a:ext cx="8640960" cy="50677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el-GR" sz="3200" dirty="0" smtClean="0"/>
              <a:t>Δεξί κλικ στον φάκελο </a:t>
            </a:r>
            <a:r>
              <a:rPr lang="en-US" sz="3200" b="1" dirty="0" err="1" smtClean="0"/>
              <a:t>drawable</a:t>
            </a:r>
            <a:r>
              <a:rPr lang="en-US" sz="3200" b="1" dirty="0" smtClean="0"/>
              <a:t>.</a:t>
            </a:r>
            <a:r>
              <a:rPr lang="en-US" sz="3200" dirty="0" smtClean="0"/>
              <a:t> </a:t>
            </a:r>
            <a:r>
              <a:rPr lang="el-GR" sz="3200" dirty="0" smtClean="0"/>
              <a:t>Αν ο φάκελος δεν υπάρχει δεξί κλικ στον</a:t>
            </a:r>
            <a:r>
              <a:rPr lang="en-US" sz="3200" dirty="0" smtClean="0"/>
              <a:t> </a:t>
            </a:r>
            <a:r>
              <a:rPr lang="el-GR" sz="3200" dirty="0" smtClean="0"/>
              <a:t>φάκελο </a:t>
            </a:r>
            <a:r>
              <a:rPr lang="en-US" sz="3200" b="1" dirty="0" smtClean="0"/>
              <a:t>res</a:t>
            </a:r>
            <a:r>
              <a:rPr lang="en-US" sz="3200" dirty="0" smtClean="0"/>
              <a:t> </a:t>
            </a:r>
            <a:r>
              <a:rPr lang="el-GR" sz="3200" dirty="0" smtClean="0"/>
              <a:t>και </a:t>
            </a:r>
            <a:r>
              <a:rPr lang="en-US" sz="3200" b="1" dirty="0" smtClean="0"/>
              <a:t>new-&gt;folder</a:t>
            </a:r>
            <a:r>
              <a:rPr lang="en-US" sz="3200" dirty="0" smtClean="0"/>
              <a:t> </a:t>
            </a:r>
            <a:r>
              <a:rPr lang="el-GR" sz="3200" dirty="0" smtClean="0"/>
              <a:t>και σαν όνομα δίνουμε </a:t>
            </a:r>
            <a:r>
              <a:rPr lang="en-US" sz="3200" b="1" dirty="0" err="1" smtClean="0"/>
              <a:t>drawable</a:t>
            </a:r>
            <a:r>
              <a:rPr lang="en-US" sz="3200" b="1" dirty="0" smtClean="0"/>
              <a:t>.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el-GR" sz="3200" dirty="0" smtClean="0"/>
              <a:t>Πατάμε </a:t>
            </a:r>
            <a:r>
              <a:rPr lang="en-US" sz="3200" b="1" dirty="0" smtClean="0"/>
              <a:t>import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el-GR" sz="3200" dirty="0" smtClean="0"/>
              <a:t>Επιλέγουμε </a:t>
            </a:r>
            <a:r>
              <a:rPr lang="en-US" sz="3200" b="1" dirty="0" smtClean="0"/>
              <a:t>General-&gt;</a:t>
            </a:r>
            <a:r>
              <a:rPr lang="en-US" sz="3200" b="1" dirty="0" err="1" smtClean="0"/>
              <a:t>FileSystem</a:t>
            </a:r>
            <a:endParaRPr lang="en-US" sz="3200" b="1" dirty="0" smtClean="0"/>
          </a:p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el-GR" sz="3200" dirty="0" smtClean="0"/>
              <a:t>Επιλέγουμε </a:t>
            </a:r>
            <a:r>
              <a:rPr lang="en-US" sz="3200" b="1" dirty="0" smtClean="0"/>
              <a:t>Next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el-GR" sz="3200" dirty="0" smtClean="0"/>
              <a:t>Στο πεδίο </a:t>
            </a:r>
            <a:r>
              <a:rPr lang="en-US" sz="3200" b="1" dirty="0" smtClean="0"/>
              <a:t>browse</a:t>
            </a:r>
            <a:r>
              <a:rPr lang="en-US" sz="3200" dirty="0" smtClean="0"/>
              <a:t> </a:t>
            </a:r>
            <a:r>
              <a:rPr lang="el-GR" sz="3200" dirty="0" smtClean="0"/>
              <a:t>επιλέγουμε τον φάκελο στον οποίο βρίσκονται οι εικόνες</a:t>
            </a:r>
            <a:endParaRPr lang="en-US" sz="3200" dirty="0" smtClean="0"/>
          </a:p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el-GR" sz="3200" dirty="0" smtClean="0"/>
              <a:t>Στην συνέχεια επιλέγουμε τις επιθυμητές εικόνες</a:t>
            </a: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</TotalTime>
  <Words>1520</Words>
  <Application>Microsoft Office PowerPoint</Application>
  <PresentationFormat>Προβολή στην οθόνη (4:3)</PresentationFormat>
  <Paragraphs>205</Paragraphs>
  <Slides>38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38</vt:i4>
      </vt:variant>
    </vt:vector>
  </HeadingPairs>
  <TitlesOfParts>
    <vt:vector size="40" baseType="lpstr">
      <vt:lpstr>Θέμα του Office</vt:lpstr>
      <vt:lpstr>2_Θέμα του Office</vt:lpstr>
      <vt:lpstr>Προγραμματισμός κινητών συσκευών</vt:lpstr>
      <vt:lpstr>Διαφάνεια 2</vt:lpstr>
      <vt:lpstr>Άδειες Χρήσης</vt:lpstr>
      <vt:lpstr>Χρηματοδότηση</vt:lpstr>
      <vt:lpstr>Σκοποί  ενότητας</vt:lpstr>
      <vt:lpstr>Περιεχόμενα  ενότητας</vt:lpstr>
      <vt:lpstr>Προγραμματισμός κινητών συσκευών</vt:lpstr>
      <vt:lpstr>ImageView</vt:lpstr>
      <vt:lpstr>Εισαγωγή εικόνας από το drawable</vt:lpstr>
      <vt:lpstr>Εισαγωγή εικόνας από το drawable</vt:lpstr>
      <vt:lpstr>Εισαγωγή εικόνας από το drawable</vt:lpstr>
      <vt:lpstr>Εισαγωγή εικόνας από το drawable</vt:lpstr>
      <vt:lpstr>Εισαγωγή εικόνας από το drawable</vt:lpstr>
      <vt:lpstr>Μεταβολή διαστάσεων εικόνας</vt:lpstr>
      <vt:lpstr>Μεταβολή διαστάσεων εικόνας</vt:lpstr>
      <vt:lpstr>Μεταβολή διαστάσεων εικόνας</vt:lpstr>
      <vt:lpstr>Μεταβολή διαστάσεων εικόνας</vt:lpstr>
      <vt:lpstr>Αλλαγή εικονιδίου εφαρμογής</vt:lpstr>
      <vt:lpstr>ImageView σαν πλήκτρο πίεσης</vt:lpstr>
      <vt:lpstr>Διαφάνεια 20</vt:lpstr>
      <vt:lpstr>ImageView σαν πλήκτρο πίεσης</vt:lpstr>
      <vt:lpstr>Διαφάνεια 22</vt:lpstr>
      <vt:lpstr>EditText</vt:lpstr>
      <vt:lpstr>Απλή εισαγωγή κειμένου</vt:lpstr>
      <vt:lpstr>Διαφάνεια 25</vt:lpstr>
      <vt:lpstr>Διαφάνεια 26</vt:lpstr>
      <vt:lpstr>Εισαγωγή συνθηματικού</vt:lpstr>
      <vt:lpstr>Διαφάνεια 28</vt:lpstr>
      <vt:lpstr>Διαφάνεια 29</vt:lpstr>
      <vt:lpstr>Εισαγωγή πολλών γραμμών</vt:lpstr>
      <vt:lpstr>Διαφάνεια 31</vt:lpstr>
      <vt:lpstr>Διαφάνεια 32</vt:lpstr>
      <vt:lpstr>Σημείωμα Αδειοδότησης</vt:lpstr>
      <vt:lpstr>Σημείωμα Αναφοράς</vt:lpstr>
      <vt:lpstr>Διαφάνεια 35</vt:lpstr>
      <vt:lpstr>Διαφάνεια 36</vt:lpstr>
      <vt:lpstr>Διαφάνεια 37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Συστήματα Τηλεκπαίδευσης</dc:title>
  <dc:creator>vaitsa</dc:creator>
  <cp:lastModifiedBy>User</cp:lastModifiedBy>
  <cp:revision>160</cp:revision>
  <dcterms:created xsi:type="dcterms:W3CDTF">2015-04-14T16:45:01Z</dcterms:created>
  <dcterms:modified xsi:type="dcterms:W3CDTF">2015-10-11T10:07:49Z</dcterms:modified>
</cp:coreProperties>
</file>