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1"/>
  </p:notesMasterIdLst>
  <p:sldIdLst>
    <p:sldId id="256" r:id="rId2"/>
    <p:sldId id="323" r:id="rId3"/>
    <p:sldId id="324" r:id="rId4"/>
    <p:sldId id="259" r:id="rId5"/>
    <p:sldId id="319" r:id="rId6"/>
    <p:sldId id="258" r:id="rId7"/>
    <p:sldId id="261" r:id="rId8"/>
    <p:sldId id="260" r:id="rId9"/>
    <p:sldId id="262" r:id="rId10"/>
    <p:sldId id="325" r:id="rId11"/>
    <p:sldId id="263" r:id="rId12"/>
    <p:sldId id="257" r:id="rId13"/>
    <p:sldId id="267" r:id="rId14"/>
    <p:sldId id="321" r:id="rId15"/>
    <p:sldId id="320" r:id="rId16"/>
    <p:sldId id="268" r:id="rId17"/>
    <p:sldId id="275" r:id="rId18"/>
    <p:sldId id="276" r:id="rId19"/>
    <p:sldId id="322" r:id="rId20"/>
    <p:sldId id="277" r:id="rId21"/>
    <p:sldId id="278" r:id="rId22"/>
    <p:sldId id="279" r:id="rId23"/>
    <p:sldId id="272" r:id="rId24"/>
    <p:sldId id="326" r:id="rId25"/>
    <p:sldId id="273" r:id="rId26"/>
    <p:sldId id="281" r:id="rId27"/>
    <p:sldId id="282" r:id="rId28"/>
    <p:sldId id="283" r:id="rId29"/>
    <p:sldId id="274" r:id="rId30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gelia Griva" initials="E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89621" autoAdjust="0"/>
  </p:normalViewPr>
  <p:slideViewPr>
    <p:cSldViewPr>
      <p:cViewPr varScale="1">
        <p:scale>
          <a:sx n="77" d="100"/>
          <a:sy n="77" d="100"/>
        </p:scale>
        <p:origin x="15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17T19:33:38.703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99200D-D54D-4D4C-9552-C223F39545D9}" type="datetimeFigureOut">
              <a:rPr lang="el-GR"/>
              <a:pPr>
                <a:defRPr/>
              </a:pPr>
              <a:t>25/9/2015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515C57-B376-42DD-8328-0EE5A8C49F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0062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DaejfINVg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04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D3D96A3-C872-43D4-8E93-8D6774DA7C08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502702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515C57-B376-42DD-8328-0EE5A8C49F73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0469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515C57-B376-42DD-8328-0EE5A8C49F73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723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515C57-B376-42DD-8328-0EE5A8C49F73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964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Σύγχρονη Παιδιατρική 2η έκδοση,2011 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Lissauer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T.,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Clayden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Εκδ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Broken Hill Publishers LTD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515C57-B376-42DD-8328-0EE5A8C49F73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754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Παρουσιάζει σημαντική διαφοροποίηση από παιδί σε παιδί</a:t>
            </a:r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8261975-D280-4902-BB1E-96D18B910941}" type="slidenum">
              <a:rPr lang="el-GR" altLang="el-GR" smtClean="0"/>
              <a:pPr/>
              <a:t>6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7318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6FD1C0F-B034-4943-A6BA-DAB7EACBD92E}" type="slidenum">
              <a:rPr lang="el-GR" altLang="el-GR" smtClean="0"/>
              <a:pPr/>
              <a:t>9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0593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https://www.youtube.com/watch?v=eDaejfINVg4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515C57-B376-42DD-8328-0EE5A8C49F73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313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515C57-B376-42DD-8328-0EE5A8C49F73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846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0F55DAB-72B5-455F-8C5B-13715646FE68}" type="slidenum">
              <a:rPr lang="el-GR" altLang="el-GR" smtClean="0"/>
              <a:pPr/>
              <a:t>14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97839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515C57-B376-42DD-8328-0EE5A8C49F73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88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515C57-B376-42DD-8328-0EE5A8C49F73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22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105298818 h 10000"/>
              <a:gd name="T12" fmla="*/ 2147483646 w 8042"/>
              <a:gd name="T13" fmla="*/ 76236572 h 10000"/>
              <a:gd name="T14" fmla="*/ 2147483646 w 8042"/>
              <a:gd name="T15" fmla="*/ 19533436 h 10000"/>
              <a:gd name="T16" fmla="*/ 94026232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3FA6-9301-4388-A259-D33823CDFC1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2208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30378-CF75-445D-9449-468E787E884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3746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B499D-AEE4-4130-9137-F76FDCCDF08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061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FCC0-FA80-48BE-9F6C-93FF59A5227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52801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B81E2-F35D-4E5E-9039-3235C1F8116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35336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AA556-22F9-4F56-807C-0CACE406F41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7367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CB02-7A81-4090-A869-269A3320C9F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7436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9E4D6-5AC7-4E8E-B70A-70077B3C66B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8917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1A1-4729-42DB-8D6D-1389304D225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883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D0D29-6661-40A2-AA66-97C394CF71F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371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0F30-203D-49F1-BC70-80E5DF2A72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9381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803A0-CCA9-498E-8796-FFD2CE7E96A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3739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D2A3-5041-496C-ADAA-04403D71541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3049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862F-4D88-40F1-A6CB-5E67942EB29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547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0459-DE07-4C2B-900D-11563612D5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2623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AED7-1751-4442-9101-F1F8FE601A8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1747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  <a:endParaRPr lang="en-US" altLang="el-GR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  <a:endParaRPr lang="en-US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7FEBE3EE-5216-4B42-9726-9CA359D225D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C:\Users\pc-24\Desktop\Video%20&#968;&#965;&#967;&#959;&#954;&#953;&#957;&#951;&#964;&#953;&#954;&#942;%20%20&#949;&#958;&#941;&#955;&#953;&#958;&#951;\Twelve%20Month%20Baby%20Development%20Stages%20&amp;%20Milestones%20_%20Help%20Me%20Grow%20MN.mp4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4277" y="2583730"/>
            <a:ext cx="6599238" cy="2262188"/>
          </a:xfrm>
        </p:spPr>
        <p:txBody>
          <a:bodyPr/>
          <a:lstStyle/>
          <a:p>
            <a:pPr eaLnBrk="1" hangingPunct="1"/>
            <a:r>
              <a:rPr lang="en-US" altLang="el-GR" sz="4000" smtClean="0"/>
              <a:t/>
            </a:r>
            <a:br>
              <a:rPr lang="en-US" altLang="el-GR" sz="4000" smtClean="0"/>
            </a:br>
            <a:r>
              <a:rPr lang="el-GR" altLang="el-GR" sz="4000" smtClean="0"/>
              <a:t>Συναισθήματα και συμπεριφορά</a:t>
            </a:r>
          </a:p>
        </p:txBody>
      </p:sp>
      <p:sp>
        <p:nvSpPr>
          <p:cNvPr id="5" name="Υπότιτλος 2"/>
          <p:cNvSpPr txBox="1">
            <a:spLocks/>
          </p:cNvSpPr>
          <p:nvPr/>
        </p:nvSpPr>
        <p:spPr bwMode="auto">
          <a:xfrm>
            <a:off x="2195736" y="5013176"/>
            <a:ext cx="3797002" cy="112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dirty="0" smtClean="0"/>
              <a:t>Γρίβα Ευαγγελία</a:t>
            </a:r>
          </a:p>
          <a:p>
            <a:r>
              <a:rPr lang="el-GR" altLang="el-GR" dirty="0" smtClean="0"/>
              <a:t>Παιδίατρος – </a:t>
            </a:r>
            <a:r>
              <a:rPr lang="el-GR" altLang="el-GR" dirty="0" err="1" smtClean="0"/>
              <a:t>Νεογνολόγος</a:t>
            </a:r>
            <a:endParaRPr lang="el-GR" altLang="el-GR" dirty="0" smtClean="0"/>
          </a:p>
          <a:p>
            <a:r>
              <a:rPr lang="el-GR" altLang="el-GR" dirty="0" smtClean="0"/>
              <a:t>Καθηγήτρια ΤΕΙ Ηπείρου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Twelve Month Baby Development Stages &amp; Milestones _ Help Me Grow MN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>
                  <p14:trim st="83212" end="22438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1484784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606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125538"/>
            <a:ext cx="7793037" cy="18716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Στο δεύτερο χρόνο της ζωής του το παιδί επεκτείνει τη συναισθηματική του προσκόλληση στον πατέρα του ή και σε άλλα μέλη της οικογένειας</a:t>
            </a:r>
            <a:b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Στη σχολική ηλικία το παιδί μπορεί να ανεχτεί τον αποχωρισμό από τους γονείς του για αρκετές ώρες. </a:t>
            </a:r>
            <a:b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altLang="el-G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3573463"/>
            <a:ext cx="7772400" cy="255905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Τα παιδιά διαφέρουν ως προς αυτήν την ικανότητα τους: ένα παιδί το οποίο είναι από τη φύση του αγχώδες, ή έχει ιδιαίτερα αγχώδη μητέρα ή γονείς που διαπληκτίζονται συνεχώς ή ξεστομίζουν απειλές εγκατάλειψης, θα εξακολουθήσει να είναι προσκολλημένο στη μητέρα του για προστασία και ανακούφιση. Μια σειρά "τρομακτικών συμβάντων οδηγεί στη </a:t>
            </a:r>
            <a:r>
              <a:rPr lang="el-GR" altLang="el-GR" u="sng" dirty="0" smtClean="0"/>
              <a:t>διαιώνιση της προσκόλλησης που μπορεί να συνεχιστεί στη μέση παιδική ηλικία (5-12 ετών) επηρεάζοντας την ικανότητα του παιδιού να μάθει να αντιμετωπίζει τις </a:t>
            </a:r>
            <a:r>
              <a:rPr lang="el-GR" altLang="el-GR" u="sng" dirty="0" err="1" smtClean="0"/>
              <a:t>στρεσσογόνες</a:t>
            </a:r>
            <a:r>
              <a:rPr lang="el-GR" altLang="el-GR" u="sng" dirty="0" smtClean="0"/>
              <a:t> καταστάσεις μόνος του</a:t>
            </a:r>
            <a:r>
              <a:rPr lang="el-GR" altLang="el-G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1944688" y="115888"/>
            <a:ext cx="6589712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Οι γονείς πρέπει να:</a:t>
            </a:r>
            <a:endParaRPr lang="en-US" altLang="el-G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2771" name="Picture 4" descr="Untitled-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2117" r="1027" b="12466"/>
          <a:stretch/>
        </p:blipFill>
        <p:spPr>
          <a:xfrm>
            <a:off x="1514475" y="836712"/>
            <a:ext cx="6945957" cy="583264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Ιδιοσυγκρασία</a:t>
            </a:r>
            <a:br>
              <a:rPr lang="el-GR" altLang="el-GR" dirty="0" smtClean="0"/>
            </a:br>
            <a:endParaRPr lang="en-US" altLang="el-GR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922463" y="1897063"/>
            <a:ext cx="6592887" cy="3778250"/>
          </a:xfrm>
        </p:spPr>
        <p:txBody>
          <a:bodyPr/>
          <a:lstStyle/>
          <a:p>
            <a:pPr eaLnBrk="1" hangingPunct="1"/>
            <a:r>
              <a:rPr lang="el-GR" altLang="el-GR" sz="2000" dirty="0" smtClean="0"/>
              <a:t>Ο τρόπος συμπεριφοράς κάθε παιδιού είναι εν μέρει γενετικά προκαθορισμένος. Δεν είναι σταθερός αλλά μεταβάλλεται βραδέως ανάλογα με τις εμπειρίες του παιδιού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l-GR" altLang="el-GR" sz="2800" smtClean="0"/>
              <a:t>Ένα παιδί με δύσκολο χαρακτήρα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35150" y="1263650"/>
            <a:ext cx="6592888" cy="5189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Αρνητική διάθεση – γκρίνια , κλάμα, ανησυχία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Έντονες συναισθηματικές αντιδράσεις –ουρλιαχτά αντί για παράπονα, εκρήξεις χαράς αντί για χαμόγελα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Μη τακτικό ρυθμό βιολογικών λειτουργιών –έλλειψη ρυθμού ύπνου, φαγητού ή συνηθειών τουαλέτας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Αρνητική ανταπόκριση σε καινούργιες καταστάσεις – σπρώχνει το καινούργιο παιχνίδι μακριά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Ανάγκη παρατεταμένου χρόνου προσαρμογής σε νέες καταστάσεις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l-GR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Αποτελεί παράγοντα κινδύνου μελλοντικών προβλημάτων συμπεριφοράς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Οι γονείς χρειάζονται υποστήριξη για να διατηρήσουν μια </a:t>
            </a:r>
            <a:r>
              <a:rPr lang="el-GR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θετική σχέση αγάπης με το παιδί, για να δώσουν στο παιδί την ευκαιρία να αποκτήσει αυτοεκτίμηση</a:t>
            </a:r>
            <a:endParaRPr lang="el-GR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l-GR" altLang="el-GR" smtClean="0"/>
              <a:t>Αυτοεκτίμηση</a:t>
            </a:r>
            <a:br>
              <a:rPr lang="el-GR" altLang="el-GR" smtClean="0"/>
            </a:br>
            <a:endParaRPr lang="el-GR" altLang="el-GR" smtClean="0"/>
          </a:p>
        </p:txBody>
      </p:sp>
      <p:sp>
        <p:nvSpPr>
          <p:cNvPr id="36867" name="Θέση περιεχομένου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l-GR" altLang="el-GR" smtClean="0"/>
              <a:t>Τα παιδιά με χαμηλή αυτοεκτίμηση μπορεί να παρουσιάσουν κατάθλιψη και αγχώδεις διαταραχές.</a:t>
            </a:r>
          </a:p>
          <a:p>
            <a:pPr eaLnBrk="1" hangingPunct="1"/>
            <a:r>
              <a:rPr lang="el-GR" altLang="el-GR" smtClean="0"/>
              <a:t>Μπορεί να υιοθετήσουν προβληματικές συμπεριφορές  για να προσελκύσουν την προσοχή και την επιδοκιμασία των άλλων</a:t>
            </a:r>
            <a:endParaRPr lang="en-US" altLang="el-GR" smtClean="0"/>
          </a:p>
          <a:p>
            <a:pPr eaLnBrk="1" hangingPunct="1"/>
            <a:r>
              <a:rPr lang="el-GR" altLang="el-GR" smtClean="0"/>
              <a:t>Οι επαναλαμβανόμενες  αποτυχίες ακαδημαϊκά ή κοινωνικά υποσκάπτουν την αυτοεκτίμηση</a:t>
            </a:r>
          </a:p>
          <a:p>
            <a:pPr eaLnBrk="1" hangingPunct="1"/>
            <a:r>
              <a:rPr lang="el-GR" altLang="el-GR" smtClean="0"/>
              <a:t>Η σημαντικότερη πηγή  χαμηλής αυτοεκτίμησης είναι οι γονείς , είτε λόγω δικής τους χαμηλής αυτοεκτίμησης είτε λόγω κακοποίησης ή παραμέλησης του παιδιού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Πως σκέφτονται τα παιδιά;</a:t>
            </a:r>
            <a:br>
              <a:rPr lang="el-GR" altLang="el-GR" sz="2400" smtClean="0"/>
            </a:br>
            <a:r>
              <a:rPr lang="el-GR" altLang="el-GR" sz="2400" smtClean="0"/>
              <a:t/>
            </a:r>
            <a:br>
              <a:rPr lang="el-GR" altLang="el-GR" sz="2400" smtClean="0"/>
            </a:br>
            <a:r>
              <a:rPr lang="el-GR" altLang="el-GR" sz="2400" smtClean="0"/>
              <a:t>Θεωρία γνωστικής ανάπτυξης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Πριν την ηλικία των 5 </a:t>
            </a:r>
            <a:r>
              <a:rPr lang="el-GR" altLang="el-GR" b="1" dirty="0" smtClean="0"/>
              <a:t>προ-λειτουργική σκέψη (</a:t>
            </a:r>
            <a:r>
              <a:rPr lang="en-US" altLang="el-GR" b="1" dirty="0" smtClean="0"/>
              <a:t>Piaget)</a:t>
            </a:r>
          </a:p>
          <a:p>
            <a:pPr eaLnBrk="1" hangingPunct="1"/>
            <a:r>
              <a:rPr lang="el-GR" altLang="el-GR" dirty="0" smtClean="0"/>
              <a:t>Στη μέση παιδική ηλικία  τρόπος σκέψης πρακτικός και ιεραρχημένος  </a:t>
            </a:r>
            <a:r>
              <a:rPr lang="el-GR" altLang="el-GR" b="1" dirty="0" smtClean="0"/>
              <a:t>στάδιο αδρής λειτουργίας</a:t>
            </a:r>
          </a:p>
          <a:p>
            <a:pPr eaLnBrk="1" hangingPunct="1"/>
            <a:r>
              <a:rPr lang="el-GR" altLang="el-GR" dirty="0" smtClean="0"/>
              <a:t>Στο μέσο της εφηβικής ηλικίας αφηρημένη σκέψη </a:t>
            </a:r>
            <a:r>
              <a:rPr lang="el-GR" altLang="el-GR" b="1" dirty="0" smtClean="0"/>
              <a:t>στάδιο τυπικών λειτουργιών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6588125" cy="7889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Ποιότητα προσχολικής σκέψης.</a:t>
            </a:r>
            <a:b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Προ-λειτουργική 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σκέψη (</a:t>
            </a:r>
            <a:r>
              <a:rPr lang="en-US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Piaget</a:t>
            </a:r>
            <a: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b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altLang="el-G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196975"/>
            <a:ext cx="7696200" cy="4797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mtClean="0"/>
              <a:t>Το παιδί βρίσκεται στο κέντρο του κόσμου του ("Είμαι κουρασμένος γι' αυτό νυχτώνει")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Όλα έχουν κάποια σκοπό ("Η Θάλασσα υπάρχει για να κολυμπάμε")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Τα άψυχα αντικείμενα είναι ζωντανά ("Το κακό τραπέζι με χτύπησε") και έχουν συναισθήματα και κίνητρα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Φτωχή κατηγοριοποίηση (όλοι οι άντρες είναι Μπαμπάδες)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Χρήση μαγικής σκέψης ("Εάν κλείσω τα μάτια μου θα εξαφανιστεί")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Χρήση αλληλουχιών ή ρουτίνας και όχι αίσθηση του χρόνου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Χρησιμοποιούν τα παιχνίδια και τα άλλα αντικείμενα φανταστικού παιχνιδιού ως βοηθήματα σκέψης (ιδιαίτερα για να εξηγήσουν τις εμπειρίες και τις κοινωνικές σχέσεις)</a:t>
            </a:r>
            <a:endParaRPr lang="el-GR" altLang="el-GR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b="1" smtClean="0"/>
              <a:t>Πρέπει να γνωρίζει κανείς αυτό τον τρόπο σκέψης όταν μιλά ή εξηγεί διάφορα πράγματα σε μικρά παιδιά.</a:t>
            </a:r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514350"/>
            <a:ext cx="6589713" cy="1281113"/>
          </a:xfrm>
        </p:spPr>
        <p:txBody>
          <a:bodyPr/>
          <a:lstStyle/>
          <a:p>
            <a:pPr eaLnBrk="1" hangingPunct="1"/>
            <a:r>
              <a:rPr lang="el-GR" altLang="el-GR" sz="2800" smtClean="0"/>
              <a:t>Αντιμετώπιση καταστάσεων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1773238"/>
            <a:ext cx="7551738" cy="5084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l-GR" altLang="el-GR" sz="2400" dirty="0" smtClean="0"/>
          </a:p>
          <a:p>
            <a:pPr eaLnBrk="1" hangingPunct="1"/>
            <a:r>
              <a:rPr lang="el-GR" altLang="el-GR" dirty="0" smtClean="0"/>
              <a:t>Τα παιδιά υπό καταστάσεις στρες χρησιμοποιούν αρκετούς μηχανισμούς σκέψης έτσι ώστε να μπορέσουν να χειριστούν τις αντιδράσεις τους ή να ανταπεξέλθουν στην ίδια την πηγή του άγχους.</a:t>
            </a:r>
          </a:p>
          <a:p>
            <a:pPr eaLnBrk="1" hangingPunct="1"/>
            <a:r>
              <a:rPr lang="el-GR" altLang="el-GR" dirty="0" smtClean="0"/>
              <a:t>Πολλές από τις </a:t>
            </a:r>
            <a:r>
              <a:rPr lang="el-GR" altLang="el-GR" u="sng" dirty="0" smtClean="0"/>
              <a:t>δυσκολίες συμπεριφοράς και συναισθήματος </a:t>
            </a:r>
            <a:r>
              <a:rPr lang="el-GR" altLang="el-GR" dirty="0" smtClean="0"/>
              <a:t>της παιδικής ηλικίας μπορεί να θεωρηθούν ως </a:t>
            </a:r>
            <a:r>
              <a:rPr lang="el-GR" altLang="el-GR" u="sng" dirty="0" smtClean="0"/>
              <a:t>κακή προσαρμογή στην ανταπόκριση σε </a:t>
            </a:r>
            <a:r>
              <a:rPr lang="el-GR" altLang="el-GR" u="sng" dirty="0" err="1" smtClean="0"/>
              <a:t>στρεσσογόνες</a:t>
            </a:r>
            <a:r>
              <a:rPr lang="el-GR" altLang="el-GR" u="sng" dirty="0" smtClean="0"/>
              <a:t> καταστάσεις.</a:t>
            </a:r>
          </a:p>
          <a:p>
            <a:pPr eaLnBrk="1" hangingPunct="1"/>
            <a:endParaRPr lang="el-GR" alt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Τίτλος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l-GR" altLang="el-GR" sz="2800" smtClean="0"/>
              <a:t>Αντιμετώπιση καταστάσεων</a:t>
            </a:r>
          </a:p>
        </p:txBody>
      </p:sp>
      <p:sp>
        <p:nvSpPr>
          <p:cNvPr id="40963" name="Θέση περιεχομένου 2"/>
          <p:cNvSpPr>
            <a:spLocks noGrp="1"/>
          </p:cNvSpPr>
          <p:nvPr>
            <p:ph idx="1"/>
          </p:nvPr>
        </p:nvSpPr>
        <p:spPr>
          <a:xfrm>
            <a:off x="1835150" y="2133600"/>
            <a:ext cx="6699250" cy="3778250"/>
          </a:xfrm>
        </p:spPr>
        <p:txBody>
          <a:bodyPr/>
          <a:lstStyle/>
          <a:p>
            <a:pPr eaLnBrk="1" hangingPunct="1"/>
            <a:r>
              <a:rPr lang="el-GR" altLang="el-GR" smtClean="0"/>
              <a:t>Τα νεαρά παιδιά εμφανίζουν την τάση </a:t>
            </a:r>
            <a:r>
              <a:rPr lang="el-GR" altLang="el-GR" u="sng" smtClean="0"/>
              <a:t>να παλινδρομούν</a:t>
            </a:r>
            <a:r>
              <a:rPr lang="el-GR" altLang="el-GR" smtClean="0"/>
              <a:t> όταν αγχώνονται και να συμπεριφέρονται σαν παιδιά μικρότερης ηλικίας απ' ότι είναι στην πραγματικότητα. </a:t>
            </a:r>
          </a:p>
          <a:p>
            <a:pPr eaLnBrk="1" hangingPunct="1"/>
            <a:r>
              <a:rPr lang="el-GR" altLang="el-GR" smtClean="0"/>
              <a:t>Πιο συγκεκριμένα, εμφανίζουν </a:t>
            </a:r>
            <a:r>
              <a:rPr lang="el-GR" altLang="el-GR" u="sng" smtClean="0"/>
              <a:t>αντίδραση προσκόλλησης</a:t>
            </a:r>
            <a:r>
              <a:rPr lang="el-GR" altLang="el-GR" smtClean="0"/>
              <a:t>, χρησιμοποιώντας αυτήν την σχέση προσκόλλησης ως πηγή ανακούφισης.</a:t>
            </a:r>
          </a:p>
          <a:p>
            <a:pPr eaLnBrk="1" hangingPunct="1"/>
            <a:r>
              <a:rPr lang="el-GR" altLang="el-GR" smtClean="0"/>
              <a:t> Είναι συνηθισμένο για τα παιδιά </a:t>
            </a:r>
            <a:r>
              <a:rPr lang="el-GR" altLang="el-GR" u="sng" smtClean="0"/>
              <a:t>να ελαχιστοποιούν ή να αρνούνται</a:t>
            </a:r>
            <a:r>
              <a:rPr lang="el-GR" altLang="el-GR" smtClean="0"/>
              <a:t> ένα πρόβλημα, προσπαθώντας έτσι να το προσαρμόσουν σε μέγεθος που να μπορούν να το αντιμετωπίσουν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l-GR" altLang="el-GR" sz="1800" smtClean="0"/>
              <a:t>Η γνώση των συναισθημάτων και της συμπεριφοράς των παιδιών είναι σημαντική για να:</a:t>
            </a:r>
          </a:p>
        </p:txBody>
      </p:sp>
      <p:sp>
        <p:nvSpPr>
          <p:cNvPr id="21507" name="Θέση περιεχομένου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Γνωρίζουμε ποιο είναι το φυσιολογικό εύρος.</a:t>
            </a:r>
          </a:p>
          <a:p>
            <a:pPr eaLnBrk="1" hangingPunct="1"/>
            <a:r>
              <a:rPr lang="el-GR" altLang="el-GR" dirty="0" smtClean="0"/>
              <a:t>Κατανοούμε τις συνήθεις και μικρής σημασία</a:t>
            </a:r>
            <a:r>
              <a:rPr lang="el-GR" altLang="el-GR" dirty="0"/>
              <a:t>ς</a:t>
            </a:r>
            <a:r>
              <a:rPr lang="el-GR" altLang="el-GR" dirty="0" smtClean="0"/>
              <a:t> αποκλίσεις και αντιδράσεις στο στρες, τη σωματική νόσο και τους τραυματισμούς.</a:t>
            </a:r>
          </a:p>
          <a:p>
            <a:pPr eaLnBrk="1" hangingPunct="1"/>
            <a:r>
              <a:rPr lang="el-GR" altLang="el-GR" dirty="0" smtClean="0"/>
              <a:t>Αναγνωρίζουμε και να αντιμετωπίζουμε τις διαταραχές του συναισθήματος και της συμπεριφοράς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l-GR" altLang="el-GR" sz="2800" smtClean="0"/>
              <a:t>Αντιμετώπιση καταστάσεων</a:t>
            </a:r>
            <a:endParaRPr lang="en-US" altLang="el-GR" sz="28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700213"/>
            <a:ext cx="7696200" cy="515778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Καθώς τα παιδιά ωριμάζουν, μαθαίνουν έναν τρόπο αντιμετώπισης </a:t>
            </a:r>
            <a:r>
              <a:rPr lang="el-GR" altLang="el-GR" dirty="0" err="1" smtClean="0"/>
              <a:t>στρεσσογόνων</a:t>
            </a:r>
            <a:r>
              <a:rPr lang="el-GR" altLang="el-GR" dirty="0" smtClean="0"/>
              <a:t> καταστάσεων έτσι ώστε να είναι πιο ευέλικτα όσον αφορά στις αντιδράσεις τους σε αντιξοότητες. </a:t>
            </a:r>
          </a:p>
          <a:p>
            <a:pPr eaLnBrk="1" hangingPunct="1"/>
            <a:r>
              <a:rPr lang="el-GR" altLang="el-GR" u="sng" dirty="0" smtClean="0"/>
              <a:t>Τα λιγότερο ευφυή παιδιά μαθαίνουν με πιο βραδύ ρυθμό </a:t>
            </a:r>
            <a:r>
              <a:rPr lang="el-GR" altLang="el-GR" dirty="0" smtClean="0"/>
              <a:t>τρόπους αντιμετώπισης τέτοιων καταστάσεων και τους χρησιμοποιούν εκλεκτικά. Αυτός είναι πιθανότατα και ο κύριος λύγος για τον οποίο </a:t>
            </a:r>
            <a:r>
              <a:rPr lang="el-GR" altLang="el-GR" u="sng" dirty="0" smtClean="0"/>
              <a:t>εμφανίζουν αυξημένη επιρρέπεια σε συναισθηματικά προβλήματα και προβλήματα συμπεριφοράς</a:t>
            </a:r>
            <a:r>
              <a:rPr lang="el-GR" altLang="el-GR" dirty="0" smtClean="0"/>
              <a:t>. </a:t>
            </a:r>
          </a:p>
          <a:p>
            <a:pPr eaLnBrk="1" hangingPunct="1"/>
            <a:r>
              <a:rPr lang="el-GR" altLang="el-GR" dirty="0" smtClean="0"/>
              <a:t>Μπορεί επίσης να αληθεύει το γεγονός ότι η </a:t>
            </a:r>
            <a:r>
              <a:rPr lang="el-GR" altLang="el-GR" u="sng" dirty="0" smtClean="0"/>
              <a:t>αυξημένη επιρρέπεια των παιδιών με χρόνια σωματικά νοσήματα σε ψυχολογικά προβλήματα, απορρέει από το μικρότερο εύρος εμπειριών </a:t>
            </a:r>
            <a:r>
              <a:rPr lang="el-GR" altLang="el-GR" dirty="0" smtClean="0"/>
              <a:t>που έχουν, ιδιαίτερα όσον αφορά στη συναναστροφή με άλλα παιδιά, μέσω της οποίας θα μπορούσαν να μάθουν και να χρησιμοποιήσουν νέους τρόπους αντιμετώπισης καταστάσεων</a:t>
            </a:r>
            <a:r>
              <a:rPr lang="el-GR" altLang="el-GR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6892925" cy="1366838"/>
          </a:xfrm>
        </p:spPr>
        <p:txBody>
          <a:bodyPr/>
          <a:lstStyle/>
          <a:p>
            <a:pPr eaLnBrk="1" hangingPunct="1"/>
            <a:r>
              <a:rPr lang="el-GR" altLang="el-GR" sz="1800" dirty="0" smtClean="0"/>
              <a:t>Πολλές από τις </a:t>
            </a:r>
            <a:r>
              <a:rPr lang="el-GR" altLang="el-GR" sz="1800" b="1" dirty="0" smtClean="0"/>
              <a:t>αντιδράσεις σε αντίξοες συνθήκες, </a:t>
            </a:r>
            <a:r>
              <a:rPr lang="el-GR" altLang="el-GR" sz="1800" dirty="0" smtClean="0"/>
              <a:t>συμπεριλαμβανομένων των τραυμάτων και της εμφάνισης </a:t>
            </a:r>
            <a:r>
              <a:rPr lang="el-GR" altLang="el-GR" sz="1800" u="sng" dirty="0" smtClean="0"/>
              <a:t>σοβαρής νόσου </a:t>
            </a:r>
            <a:r>
              <a:rPr lang="el-GR" altLang="el-GR" sz="1800" dirty="0" smtClean="0"/>
              <a:t>κατά την παιδική ηλικία, παρουσιάζουν μια αλληλουχία φάσεων μέσα σε μια περίοδο εβδομάδων:</a:t>
            </a:r>
            <a:br>
              <a:rPr lang="el-GR" altLang="el-GR" sz="1800" dirty="0" smtClean="0"/>
            </a:br>
            <a:endParaRPr lang="el-GR" altLang="el-GR" sz="18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150938" y="2133600"/>
            <a:ext cx="7453510" cy="3527648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μια αρχική φάση αντίκτυπου με έντονη θλίψη</a:t>
            </a:r>
            <a:br>
              <a:rPr lang="el-GR" altLang="el-GR" dirty="0" smtClean="0"/>
            </a:br>
            <a:r>
              <a:rPr lang="el-GR" altLang="el-GR" dirty="0" smtClean="0"/>
              <a:t>και κλάμα</a:t>
            </a:r>
          </a:p>
          <a:p>
            <a:pPr eaLnBrk="1" hangingPunct="1"/>
            <a:r>
              <a:rPr lang="el-GR" altLang="el-GR" dirty="0" smtClean="0"/>
              <a:t>ακολουθεί η "γενναία" αποδοχή του τραυματισμού με ψυχολογική άρνηση της σοβαρότητας της αντιξοότητας</a:t>
            </a:r>
          </a:p>
          <a:p>
            <a:pPr eaLnBrk="1" hangingPunct="1"/>
            <a:r>
              <a:rPr lang="el-GR" altLang="el-GR" dirty="0" smtClean="0"/>
              <a:t>ανασυγκρότηση, χαρακτηριζόμενη από δύσκολη συμπεριφορά ή εμφανή λύπη, πιθανότατα σε συνδυασμό με κάποιου βαθμού παλινδρόμηση</a:t>
            </a:r>
          </a:p>
          <a:p>
            <a:pPr eaLnBrk="1" hangingPunct="1"/>
            <a:r>
              <a:rPr lang="el-GR" altLang="el-GR" dirty="0" smtClean="0"/>
              <a:t>σταδιακή προσαρμογή και υιοθέτηση των τροποποιημένων συνθηκών.</a:t>
            </a:r>
            <a:endParaRPr lang="el-GR" alt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88640"/>
            <a:ext cx="6589712" cy="1281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l-GR" alt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alt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Αντιξοότητες στην οικογένεια</a:t>
            </a:r>
            <a:br>
              <a:rPr lang="el-GR" alt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altLang="el-GR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700808"/>
            <a:ext cx="7848872" cy="5544616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Οι οικογενειακές σχέσεις αντιπροσωπεύουν, για τα περισσότερα παιδιά την </a:t>
            </a:r>
            <a:r>
              <a:rPr lang="el-GR" altLang="el-GR" u="sng" dirty="0" smtClean="0"/>
              <a:t>πηγή των πιο ισχυρών τους συναισθημάτων. </a:t>
            </a:r>
            <a:r>
              <a:rPr lang="el-GR" altLang="el-GR" dirty="0" smtClean="0"/>
              <a:t>Παρομοίως οι γονείς επηρεάζουν περισσότερο από κάθε άλλον την κοινωνική εκμάθηση και τη συμπεριφορά των παιδιών τους. Είναι γεγονός ότι οι οικογένειες, γενικά, αποτελούν την </a:t>
            </a:r>
            <a:r>
              <a:rPr lang="el-GR" altLang="el-GR" u="sng" dirty="0" smtClean="0"/>
              <a:t>πιο ισχυρή περιβαλλοντική επιρροή στη διανοητική υγεία ενός παιδιού</a:t>
            </a:r>
            <a:r>
              <a:rPr lang="el-GR" altLang="el-GR" dirty="0" smtClean="0"/>
              <a:t>. </a:t>
            </a:r>
          </a:p>
          <a:p>
            <a:pPr eaLnBrk="1" hangingPunct="1"/>
            <a:r>
              <a:rPr lang="el-GR" altLang="el-GR" dirty="0" smtClean="0"/>
              <a:t>Δεν αποτελούν το μοναδικό παράγοντα, καθώς </a:t>
            </a:r>
            <a:r>
              <a:rPr lang="el-GR" altLang="el-GR" b="1" dirty="0" smtClean="0"/>
              <a:t>μια προδιάθεση σε συγκεκριμένες συναισθηματικές διαταραχές και προβλήματα συμπεριφοράς της παιδικής ηλικίας μπορεί να είναι κληρονομική, αλλά </a:t>
            </a:r>
            <a:r>
              <a:rPr lang="el-GR" altLang="el-GR" b="1" u="sng" dirty="0" smtClean="0"/>
              <a:t>οι οικογενειακές επιρροές </a:t>
            </a:r>
            <a:r>
              <a:rPr lang="el-GR" altLang="el-GR" b="1" u="sng" dirty="0" err="1" smtClean="0"/>
              <a:t>αλληλεπιδρούν</a:t>
            </a:r>
            <a:r>
              <a:rPr lang="el-GR" altLang="el-GR" b="1" u="sng" dirty="0" smtClean="0"/>
              <a:t> με την κληρονομικότητα</a:t>
            </a:r>
            <a:r>
              <a:rPr lang="el-GR" altLang="el-GR" u="sng" dirty="0" smtClean="0"/>
              <a:t> </a:t>
            </a:r>
            <a:r>
              <a:rPr lang="el-GR" altLang="el-GR" dirty="0" smtClean="0"/>
              <a:t>έτσι ώστε τελικά να αναπτυχθεί ή να μην αναπτυχθεί έκδηλη διαταραχή.</a:t>
            </a:r>
          </a:p>
          <a:p>
            <a:pPr eaLnBrk="1" hangingPunct="1"/>
            <a:r>
              <a:rPr lang="el-GR" altLang="el-GR" dirty="0" smtClean="0"/>
              <a:t> Όλες οι διαταραχές δεν οφείλονται σε οικογενειακές αντιξοότητες: </a:t>
            </a:r>
            <a:r>
              <a:rPr lang="el-GR" altLang="el-GR" b="1" dirty="0" smtClean="0"/>
              <a:t>η διαταραχή </a:t>
            </a:r>
            <a:r>
              <a:rPr lang="el-GR" altLang="el-GR" b="1" dirty="0" err="1" smtClean="0"/>
              <a:t>υπερκινητικότητας</a:t>
            </a:r>
            <a:r>
              <a:rPr lang="el-GR" altLang="el-GR" b="1" dirty="0" smtClean="0"/>
              <a:t>, τα τικ και ο </a:t>
            </a:r>
            <a:r>
              <a:rPr lang="el-GR" altLang="el-GR" b="1" dirty="0" err="1" smtClean="0"/>
              <a:t>αυτιομός</a:t>
            </a:r>
            <a:r>
              <a:rPr lang="el-GR" altLang="el-GR" b="1" dirty="0" smtClean="0"/>
              <a:t> είναι ανεξάρτητα αυτών</a:t>
            </a:r>
            <a:r>
              <a:rPr lang="el-GR" altLang="el-G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212" y="349200"/>
            <a:ext cx="6589713" cy="5492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ορισμένοι από τους γνωστούς </a:t>
            </a:r>
            <a:r>
              <a:rPr lang="el-GR" altLang="el-GR" sz="18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παράγοντες κίνδυνου</a:t>
            </a:r>
            <a:r>
              <a:rPr lang="el-GR" altLang="el-G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br>
              <a:rPr lang="el-GR" altLang="el-G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altLang="el-GR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475657" y="908719"/>
            <a:ext cx="7416824" cy="56166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έντονες διαφωνίες μεταξύ των μελών της οικογενείας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ψυχιατρική νόσος γονέων, ιδιαίτερα κατάθλιψη της μητέρας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διαζύγιο και πένθος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φορτική υπερπροστασία γονέων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σωματική και σεξουαλική κακοποίηση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χρήση βίας, τρόμος, απειλές για εγκατάλειψη ή υπερβολικές τύψεις ως μέθοδοι πειθαρχίας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χλευασμός και υποτίμηση του παιδιού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ασταθείς, απρόβλεπτες μέθοδοι πειθαρχίας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χρησιμοποίηση του παιδιού για την κάλυψη των προσωπικών συναισθηματικών αναγκών του γονέα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ακατάλληλες ευθύνες ή προσδοκίες για το επίπεδο ωριμότητας του παιδιού.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Πολλοί από αυτούς τους παράγοντες μπορεί να επιδεινωθούν μέσω ενός δύσκολου ή ανικανοποίητου παιδιού</a:t>
            </a:r>
            <a:r>
              <a:rPr lang="el-GR" alt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το οποίο δημιουργεί αντίξοο περιβάλλον για τον ίδιο του τον εαυτό</a:t>
            </a: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alt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Είναι λάθος να κατηγορούμε συνέχεια τους γονείς, ότι αυτοί προκαλούν το πρόβλημα του παιδιού τους χωρίς να εξετάζουμε κατά πόσο το ίδιο το παιδί συμβάλλει στη δημιουργία αυτής της κατάστασης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3318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Αντιδράσεις στο διαζύγιο των γονέων.</a:t>
            </a:r>
            <a:b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altLang="el-G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124075" y="2349501"/>
            <a:ext cx="5688285" cy="352777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b="1" dirty="0" smtClean="0"/>
              <a:t>Προσχολική ηλικία</a:t>
            </a:r>
          </a:p>
          <a:p>
            <a:pPr eaLnBrk="1" hangingPunct="1"/>
            <a:r>
              <a:rPr lang="el-GR" altLang="el-GR" dirty="0" smtClean="0"/>
              <a:t>Φόβος περαιτέρω εγκατάλειψης πιο έντονη προσκόλληση σε επαπειλούμενους αποχωρισμούς</a:t>
            </a:r>
          </a:p>
          <a:p>
            <a:pPr eaLnBrk="1" hangingPunct="1"/>
            <a:r>
              <a:rPr lang="el-GR" altLang="el-GR" dirty="0" smtClean="0"/>
              <a:t>διαταραχές ύπνου</a:t>
            </a:r>
          </a:p>
          <a:p>
            <a:pPr eaLnBrk="1" hangingPunct="1"/>
            <a:r>
              <a:rPr lang="el-GR" altLang="el-GR" dirty="0" smtClean="0"/>
              <a:t>κλαίει, είναι ευερέθιστο και απαιτητικό </a:t>
            </a:r>
          </a:p>
          <a:p>
            <a:pPr eaLnBrk="1" hangingPunct="1"/>
            <a:r>
              <a:rPr lang="el-GR" altLang="el-GR" dirty="0" smtClean="0"/>
              <a:t> Παιχνίδι χωρίς συνοχή</a:t>
            </a:r>
            <a:endParaRPr lang="el-GR" alt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Αντιδράσεις στο διαζύγιο των γονέων.</a:t>
            </a:r>
            <a:b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altLang="el-G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44688" y="1905000"/>
            <a:ext cx="6589712" cy="426030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l-GR" alt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Μέση παιδική ηλικία</a:t>
            </a:r>
            <a:endParaRPr lang="el-GR" altLang="el-G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Δυστυχισμένο λόγω της απώλειας του πατέρα, καθηλωμένο στην προσπάθεια επανένωσης της οικογένειας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Κατηγορούν τους εαυτούς τους (παιδιά ηλικίας 6-8 ετών)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θυμωμένη κατηγορία ενός εκ των δύο γονέων για το διαζύγιο (μεγαλύτερα παιδιά ηλικίας 9-12 ετών)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Προβλήματα εμπιστοσύνης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Άγχος και ζήλια για τους νέους συντρόφους των γονέων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Χαμηλές σχολικές επιδόσεις</a:t>
            </a:r>
            <a:endParaRPr lang="el-GR" altLang="el-G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altLang="el-G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Αντιδράσεις στο διαζύγιο των γονέων</a:t>
            </a:r>
            <a:r>
              <a:rPr lang="el-GR" alt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br>
              <a:rPr lang="el-GR" altLang="el-G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altLang="el-GR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195513" y="2205038"/>
            <a:ext cx="6338887" cy="388825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l-GR" b="1" dirty="0" smtClean="0"/>
              <a:t>Έφηβοι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Ευρείες διακυμάνσεις αντιδράσεων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Ποικίλες προσπάθειες διαχείρισης της κατάστασης: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l-GR" dirty="0" smtClean="0"/>
              <a:t>            αποχωρισμός από την οικογένεια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l-GR" dirty="0" smtClean="0"/>
              <a:t>            ταχεία ωρίμανση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l-GR" dirty="0" smtClean="0"/>
              <a:t>             ηθικός ιδεαλισμός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l-GR" dirty="0" smtClean="0"/>
              <a:t>             κριτική γονέων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 Χαμηλές σχολικές επιδόσεις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 Σε ορισμένους</a:t>
            </a:r>
            <a:r>
              <a:rPr lang="el-GR" altLang="el-GR" dirty="0"/>
              <a:t> </a:t>
            </a:r>
            <a:r>
              <a:rPr lang="el-GR" altLang="el-GR" dirty="0" smtClean="0"/>
              <a:t> κατάθλιψη</a:t>
            </a:r>
          </a:p>
          <a:p>
            <a:pPr eaLnBrk="1" hangingPunct="1">
              <a:lnSpc>
                <a:spcPct val="90000"/>
              </a:lnSpc>
            </a:pPr>
            <a:endParaRPr lang="el-GR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18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Προβλήματα προσαρμογής </a:t>
            </a:r>
            <a:r>
              <a:rPr lang="el-GR" altLang="el-G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που αντιμετωπίζουν ορισμένα παιδιά χωρισμένων γονέων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2205038"/>
            <a:ext cx="6984751" cy="381625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Αποδοχή</a:t>
            </a: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του χωρισμού των γονέων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Ανάκτηση της αίσθησης προσανατολισμού προς τις δραστηριότητες της καθημερινής ζωής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Αντιμετώπιση του </a:t>
            </a:r>
            <a:r>
              <a:rPr lang="el-GR" altLang="el-GR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αισθήματος απώλειας και απόρριψης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Συγχώρεση γονέων που χώρισαν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Αποδοχή της μονιμότητας του διαζυγίου, </a:t>
            </a:r>
            <a:r>
              <a:rPr lang="el-GR" altLang="el-GR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εγκατάλειψη της επιθυμίας επανένωσης </a:t>
            </a: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της οικογένειας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alt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Ικανότητες να διαμορφώσει νέες συναισθηματικές σχέσεις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14313"/>
            <a:ext cx="7180287" cy="163051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Οι εμπειρίες από τη συναναστροφή με άλλα παιδιά ολοένα και περισσότερο αναγνωρίζονται ως ιδιαίτερα σημαντικές για την ψυχοκοινωνική ανάπτυξη του παιδιού.</a:t>
            </a:r>
            <a:br>
              <a:rPr lang="el-GR" altLang="el-G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altLang="el-GR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2205038"/>
            <a:ext cx="7344543" cy="4104282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Ο εκφοβισμός</a:t>
            </a:r>
            <a:r>
              <a:rPr lang="el-GR" altLang="el-GR" dirty="0" smtClean="0"/>
              <a:t> είναι ένα γνωστό πρόβλημα και αποτελεί μια κατάσταση απόρριψης από τους συνομήλικους, στην οποία το παιδί </a:t>
            </a:r>
            <a:r>
              <a:rPr lang="el-GR" altLang="el-GR" u="sng" dirty="0" smtClean="0"/>
              <a:t>"</a:t>
            </a:r>
            <a:r>
              <a:rPr lang="el-GR" altLang="el-GR" i="1" u="sng" dirty="0" smtClean="0"/>
              <a:t>καταδιώκεται" ενεργά </a:t>
            </a:r>
            <a:r>
              <a:rPr lang="el-GR" altLang="el-GR" dirty="0" smtClean="0"/>
              <a:t>από τους άλλους. </a:t>
            </a:r>
          </a:p>
          <a:p>
            <a:pPr eaLnBrk="1" hangingPunct="1"/>
            <a:r>
              <a:rPr lang="el-GR" altLang="el-GR" b="1" dirty="0" smtClean="0"/>
              <a:t>Ο παραγκωνισμός</a:t>
            </a:r>
            <a:r>
              <a:rPr lang="el-GR" altLang="el-GR" dirty="0" smtClean="0"/>
              <a:t> του παιδιού είναι πολύ λιγότερο δυσοίωνος. </a:t>
            </a:r>
          </a:p>
          <a:p>
            <a:pPr marL="0" indent="0" eaLnBrk="1" hangingPunct="1">
              <a:buNone/>
            </a:pPr>
            <a:r>
              <a:rPr lang="el-GR" altLang="el-GR" dirty="0" smtClean="0"/>
              <a:t>Αντίθετα, οι σταθερές, καλής ποιότητας σχέσεις με συνομήλικους αντιπροσωπεύουν ένα δείκτη καλής πρόγνωσης σε συναισθηματικά προβλήματα ή διαταραχές που οφείλονται σε περιβαλλοντικές αντιδράσεις.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l-GR" altLang="el-GR" sz="2800" smtClean="0"/>
              <a:t>Αρχές φυσιολογικής ανάπτυξης</a:t>
            </a:r>
          </a:p>
        </p:txBody>
      </p:sp>
      <p:sp>
        <p:nvSpPr>
          <p:cNvPr id="22531" name="Θέση περιεχομένου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Η συμπεριφορά ενός παιδιού, οι συναισθηματικές του αντιδράσεις και η προσωπικότητά του αντιπροσωπεύουν </a:t>
            </a:r>
            <a:r>
              <a:rPr lang="el-GR" altLang="el-GR" u="sng" dirty="0" smtClean="0"/>
              <a:t>το τελικό αποτέλεσμα αλληλεπιδράσεων μεταξύ γενετικής προδιάθεσης και περιβαλλοντικών επιρροών.</a:t>
            </a:r>
          </a:p>
          <a:p>
            <a:pPr eaLnBrk="1" hangingPunct="1"/>
            <a:r>
              <a:rPr lang="el-GR" altLang="el-GR" dirty="0" smtClean="0"/>
              <a:t>Οι προσωπικές σχέσεις αποτελούν τον κύριο περιβαλλοντικό παράγοντα προαγωγής της ψυχοκοινωνικής ανάπτυξης και η οικογένεια του παιδιού είναι η κύρια πηγή αυτών.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l-GR" altLang="el-GR" smtClean="0"/>
              <a:t>Σχέση με τη μητέρα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l-GR" altLang="el-GR" sz="2000" dirty="0" smtClean="0"/>
              <a:t>Αρχικά, το βρέφος είναι ιδιαίτερα ευαίσθητο προς τη μητέρα του, αλλά μπορεί να ανεχτεί και τον αποχωρισμό από αυτήν. </a:t>
            </a:r>
          </a:p>
          <a:p>
            <a:pPr eaLnBrk="1" hangingPunct="1"/>
            <a:r>
              <a:rPr lang="el-GR" altLang="el-GR" sz="2000" dirty="0" smtClean="0"/>
              <a:t>Όμως, περίπου στην ηλικία των 6 μηνών, αρχίζει να απαιτεί τη φυσική παρουσία της και να εμφανίζει εντονότατο άγχος αποχωρισμού εάν εκείνη δε βρίσκεται κοντά του.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el-GR" altLang="el-GR" smtClean="0"/>
          </a:p>
        </p:txBody>
      </p:sp>
      <p:sp>
        <p:nvSpPr>
          <p:cNvPr id="24579" name="Θέση περιεχομένου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l-GR" altLang="el-GR" sz="2000" dirty="0" smtClean="0"/>
              <a:t>Εάν είναι κουρασμένο, φοβισμένο, ή πονά, προσκολλάται στη μητέρα του και ανακουφίζεται από την παρουσία της ως "πρόσωπο προσκόλλησης". </a:t>
            </a:r>
          </a:p>
          <a:p>
            <a:pPr eaLnBrk="1" hangingPunct="1"/>
            <a:r>
              <a:rPr lang="el-GR" altLang="el-GR" sz="2000" dirty="0" smtClean="0"/>
              <a:t>Δεν είναι αναγκαίο αυτό το πρόσωπο να είναι η βιολογική μητέρα. </a:t>
            </a:r>
          </a:p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Τα στάδια αντίδρασης νεαρών παιδιών σε αιφνίδιο αποχωρισμό από τη μητέρα τους</a:t>
            </a:r>
            <a:endParaRPr lang="en-US" altLang="el-GR" sz="2400" smtClean="0"/>
          </a:p>
        </p:txBody>
      </p:sp>
      <p:pic>
        <p:nvPicPr>
          <p:cNvPr id="25603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t="16402" r="6215" b="24802"/>
          <a:stretch>
            <a:fillRect/>
          </a:stretch>
        </p:blipFill>
        <p:spPr>
          <a:xfrm>
            <a:off x="2268538" y="1484313"/>
            <a:ext cx="5616575" cy="4032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επαναδόμηση</a:t>
            </a:r>
            <a:r>
              <a:rPr lang="el-GR" altLang="el-GR" dirty="0" smtClean="0"/>
              <a:t> της αρχικής στενής σχέσης χρειάζεται εβδομάδες και συνοδεύεται από μια φάση ευερεθιστότητας, κακής συμπεριφοράς και προσκόλλησης.</a:t>
            </a:r>
          </a:p>
          <a:p>
            <a:pPr eaLnBrk="1" hangingPunct="1"/>
            <a:r>
              <a:rPr lang="el-GR" altLang="el-GR" dirty="0" smtClean="0"/>
              <a:t> Αυτό μπορεί να παρατηρηθεί μερικές φορές σε παιδιά που εισήχθησαν στο νοσοκομείο λόγω επειγόντων καταστάσεων και στη συνέχεια επιστρέφουν στο σπίτι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Η </a:t>
            </a:r>
            <a:r>
              <a:rPr lang="el-GR" altLang="el-GR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σημασία της αλληλεπίδρασης </a:t>
            </a:r>
            <a:r>
              <a:rPr lang="el-GR" alt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μητέρας βρέφους έγκειται στο ότι είναι:</a:t>
            </a:r>
            <a:br>
              <a:rPr lang="el-GR" alt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altLang="el-GR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μια ιδιαίτερα στενή σχέση στα πλαίσια της οποίας προάγεται η ανάπτυξη της εμπιστοσύ­νης, σχηματίζοντας </a:t>
            </a:r>
            <a:r>
              <a:rPr lang="el-GR" altLang="el-GR" u="sng" dirty="0" smtClean="0"/>
              <a:t>ένα πρότυπο για μελλοντικές στενές σχέσεις</a:t>
            </a:r>
          </a:p>
          <a:p>
            <a:pPr eaLnBrk="1" hangingPunct="1"/>
            <a:r>
              <a:rPr lang="el-GR" altLang="el-GR" dirty="0" smtClean="0"/>
              <a:t>η κύρια </a:t>
            </a:r>
            <a:r>
              <a:rPr lang="el-GR" altLang="el-GR" u="sng" dirty="0" smtClean="0"/>
              <a:t>πηγή ανακούφισης </a:t>
            </a:r>
            <a:r>
              <a:rPr lang="el-GR" altLang="el-GR" dirty="0" smtClean="0"/>
              <a:t>του παιδιού, παρέ­χοντας του το κύριο μέσο αντιμετώπισης του στρες (άγχος, φόβος, πόνος </a:t>
            </a:r>
            <a:r>
              <a:rPr lang="el-GR" altLang="el-GR" dirty="0" err="1" smtClean="0"/>
              <a:t>κ.λ.π</a:t>
            </a:r>
            <a:r>
              <a:rPr lang="el-GR" altLang="el-GR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el-GR" altLang="el-GR" sz="2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l-GR" u="sng" dirty="0" smtClean="0"/>
              <a:t>Τα παιδιά που δεν είχαν ποτέ την ευκαιρία μιας στενής σχέσης ασφαλούς προσκόλλησης </a:t>
            </a:r>
            <a:r>
              <a:rPr lang="el-GR" altLang="el-GR" dirty="0" smtClean="0"/>
              <a:t>στα πρώτα χρόνια της ζωής τους </a:t>
            </a:r>
            <a:r>
              <a:rPr lang="el-GR" altLang="el-GR" u="sng" dirty="0" smtClean="0"/>
              <a:t>παρουσιάζουν δυσκολία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u="sng" dirty="0" smtClean="0"/>
              <a:t> δημιουργίας στενών προσωπικών σχέσεων και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u="sng" dirty="0" smtClean="0"/>
              <a:t>συμμόρφωσης με τους κοινωνικούς κανόνες συμπεριφοράς</a:t>
            </a:r>
            <a:r>
              <a:rPr lang="el-GR" altLang="el-G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1200</TotalTime>
  <Words>1630</Words>
  <Application>Microsoft Office PowerPoint</Application>
  <PresentationFormat>Προβολή στην οθόνη (4:3)</PresentationFormat>
  <Paragraphs>140</Paragraphs>
  <Slides>29</Slides>
  <Notes>12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Tahoma</vt:lpstr>
      <vt:lpstr>Wingdings</vt:lpstr>
      <vt:lpstr>Wingdings 3</vt:lpstr>
      <vt:lpstr>Wisp</vt:lpstr>
      <vt:lpstr> Συναισθήματα και συμπεριφορά</vt:lpstr>
      <vt:lpstr>Η γνώση των συναισθημάτων και της συμπεριφοράς των παιδιών είναι σημαντική για να:</vt:lpstr>
      <vt:lpstr>Αρχές φυσιολογικής ανάπτυξης</vt:lpstr>
      <vt:lpstr>Σχέση με τη μητέρα</vt:lpstr>
      <vt:lpstr>Παρουσίαση του PowerPoint</vt:lpstr>
      <vt:lpstr>Τα στάδια αντίδρασης νεαρών παιδιών σε αιφνίδιο αποχωρισμό από τη μητέρα τους</vt:lpstr>
      <vt:lpstr>Παρουσίαση του PowerPoint</vt:lpstr>
      <vt:lpstr>Η σημασία της αλληλεπίδρασης μητέρας βρέφους έγκειται στο ότι είναι: </vt:lpstr>
      <vt:lpstr>Παρουσίαση του PowerPoint</vt:lpstr>
      <vt:lpstr>Παρουσίαση του PowerPoint</vt:lpstr>
      <vt:lpstr>Στο δεύτερο χρόνο της ζωής του το παιδί επεκτείνει τη συναισθηματική του προσκόλληση στον πατέρα του ή και σε άλλα μέλη της οικογένειας  Στη σχολική ηλικία το παιδί μπορεί να ανεχτεί τον αποχωρισμό από τους γονείς του για αρκετές ώρες.   </vt:lpstr>
      <vt:lpstr>Οι γονείς πρέπει να:</vt:lpstr>
      <vt:lpstr>Ιδιοσυγκρασία </vt:lpstr>
      <vt:lpstr>Ένα παιδί με δύσκολο χαρακτήρα</vt:lpstr>
      <vt:lpstr>Αυτοεκτίμηση </vt:lpstr>
      <vt:lpstr>Πως σκέφτονται τα παιδιά;  Θεωρία γνωστικής ανάπτυξης</vt:lpstr>
      <vt:lpstr>Ποιότητα προσχολικής σκέψης. Προ-λειτουργική σκέψη (Piaget) </vt:lpstr>
      <vt:lpstr>Αντιμετώπιση καταστάσεων</vt:lpstr>
      <vt:lpstr>Αντιμετώπιση καταστάσεων</vt:lpstr>
      <vt:lpstr>Αντιμετώπιση καταστάσεων</vt:lpstr>
      <vt:lpstr>Πολλές από τις αντιδράσεις σε αντίξοες συνθήκες, συμπεριλαμβανομένων των τραυμάτων και της εμφάνισης σοβαρής νόσου κατά την παιδική ηλικία, παρουσιάζουν μια αλληλουχία φάσεων μέσα σε μια περίοδο εβδομάδων: </vt:lpstr>
      <vt:lpstr> Αντιξοότητες στην οικογένεια </vt:lpstr>
      <vt:lpstr>ορισμένοι από τους γνωστούς παράγοντες κίνδυνου: </vt:lpstr>
      <vt:lpstr>Παρουσίαση του PowerPoint</vt:lpstr>
      <vt:lpstr>Αντιδράσεις στο διαζύγιο των γονέων.  </vt:lpstr>
      <vt:lpstr>Αντιδράσεις στο διαζύγιο των γονέων. </vt:lpstr>
      <vt:lpstr>Αντιδράσεις στο διαζύγιο των γονέων. </vt:lpstr>
      <vt:lpstr>Προβλήματα προσαρμογής που αντιμετωπίζουν ορισμένα παιδιά χωρισμένων γονέων</vt:lpstr>
      <vt:lpstr>Οι εμπειρίες από τη συναναστροφή με άλλα παιδιά ολοένα και περισσότερο αναγνωρίζονται ως ιδιαίτερα σημαντικές για την ψυχοκοινωνική ανάπτυξη του παιδιού.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Συναισθήματα και συμπεριφορά</dc:title>
  <dc:creator>vaspan</dc:creator>
  <cp:lastModifiedBy>Evangelia Griva</cp:lastModifiedBy>
  <cp:revision>98</cp:revision>
  <dcterms:created xsi:type="dcterms:W3CDTF">2012-11-07T18:42:42Z</dcterms:created>
  <dcterms:modified xsi:type="dcterms:W3CDTF">2015-09-25T06:39:24Z</dcterms:modified>
</cp:coreProperties>
</file>