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26" r:id="rId3"/>
    <p:sldId id="422" r:id="rId4"/>
    <p:sldId id="536" r:id="rId5"/>
    <p:sldId id="534" r:id="rId6"/>
    <p:sldId id="552" r:id="rId7"/>
    <p:sldId id="556" r:id="rId8"/>
    <p:sldId id="557" r:id="rId9"/>
    <p:sldId id="558" r:id="rId10"/>
    <p:sldId id="563" r:id="rId11"/>
    <p:sldId id="555" r:id="rId12"/>
    <p:sldId id="562" r:id="rId13"/>
    <p:sldId id="566" r:id="rId14"/>
    <p:sldId id="560" r:id="rId15"/>
    <p:sldId id="561" r:id="rId16"/>
    <p:sldId id="553" r:id="rId17"/>
    <p:sldId id="554" r:id="rId18"/>
    <p:sldId id="564" r:id="rId19"/>
    <p:sldId id="565" r:id="rId20"/>
    <p:sldId id="567" r:id="rId21"/>
    <p:sldId id="569" r:id="rId22"/>
    <p:sldId id="571" r:id="rId23"/>
    <p:sldId id="570" r:id="rId24"/>
    <p:sldId id="572" r:id="rId25"/>
    <p:sldId id="532" r:id="rId26"/>
    <p:sldId id="484" r:id="rId27"/>
  </p:sldIdLst>
  <p:sldSz cx="9144000" cy="6858000" type="screen4x3"/>
  <p:notesSz cx="6819900" cy="9931400"/>
  <p:custDataLst>
    <p:tags r:id="rId30"/>
  </p:custDataLst>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Σκούρο στυλ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1942" autoAdjust="0"/>
  </p:normalViewPr>
  <p:slideViewPr>
    <p:cSldViewPr>
      <p:cViewPr>
        <p:scale>
          <a:sx n="160" d="100"/>
          <a:sy n="160" d="100"/>
        </p:scale>
        <p:origin x="528" y="9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B1331-1777-4CDD-95D4-C84D5B9A02E1}"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l-GR"/>
        </a:p>
      </dgm:t>
    </dgm:pt>
    <dgm:pt modelId="{D49CCA35-8CF7-44F2-9B18-2C8207486AE0}">
      <dgm:prSet phldrT="[Κείμενο]" custT="1"/>
      <dgm:spPr>
        <a:noFill/>
      </dgm:spPr>
      <dgm:t>
        <a:bodyPr/>
        <a:lstStyle/>
        <a:p>
          <a:endParaRPr lang="en-GB" sz="1800" b="1" dirty="0">
            <a:effectLst/>
            <a:latin typeface="+mn-lt"/>
          </a:endParaRPr>
        </a:p>
      </dgm:t>
    </dgm:pt>
    <dgm:pt modelId="{08735FB0-732A-4C09-9FEF-0B023D3A2921}" type="parTrans" cxnId="{293C90EF-82F3-4F74-AD56-BF7855433C92}">
      <dgm:prSet/>
      <dgm:spPr/>
      <dgm:t>
        <a:bodyPr/>
        <a:lstStyle/>
        <a:p>
          <a:endParaRPr lang="en-GB"/>
        </a:p>
      </dgm:t>
    </dgm:pt>
    <dgm:pt modelId="{0526D4C5-BE7F-44A8-A252-38D6DFC219CA}" type="sibTrans" cxnId="{293C90EF-82F3-4F74-AD56-BF7855433C92}">
      <dgm:prSet/>
      <dgm:spPr/>
      <dgm:t>
        <a:bodyPr/>
        <a:lstStyle/>
        <a:p>
          <a:endParaRPr lang="en-GB"/>
        </a:p>
      </dgm:t>
    </dgm:pt>
    <dgm:pt modelId="{D2890CF9-EEA9-43D7-8534-C73EF6D29D32}">
      <dgm:prSet phldrT="[Κείμενο]" custT="1">
        <dgm:style>
          <a:lnRef idx="0">
            <a:schemeClr val="accent1"/>
          </a:lnRef>
          <a:fillRef idx="3">
            <a:schemeClr val="accent1"/>
          </a:fillRef>
          <a:effectRef idx="3">
            <a:schemeClr val="accent1"/>
          </a:effectRef>
          <a:fontRef idx="minor">
            <a:schemeClr val="lt1"/>
          </a:fontRef>
        </dgm:style>
      </dgm:prSet>
      <dgm:spPr>
        <a:noFill/>
      </dgm:spPr>
      <dgm:t>
        <a:bodyPr/>
        <a:lstStyle/>
        <a:p>
          <a:pPr algn="l"/>
          <a:r>
            <a:rPr lang="el-GR" sz="1800" b="1" dirty="0" smtClean="0">
              <a:effectLst/>
            </a:rPr>
            <a:t>(Α-) +</a:t>
          </a:r>
          <a:r>
            <a:rPr lang="en-GB" sz="1800" b="1" dirty="0" smtClean="0">
              <a:effectLst/>
            </a:rPr>
            <a:t> </a:t>
          </a:r>
          <a:r>
            <a:rPr lang="el-GR" sz="1800" b="1" dirty="0" smtClean="0">
              <a:effectLst/>
            </a:rPr>
            <a:t>βίντεο διδασκαλίας + συγχρονισμός με παρουσιάσεις +Ασκήσεις</a:t>
          </a:r>
          <a:endParaRPr lang="en-GB" sz="1800" b="1" dirty="0">
            <a:effectLst/>
          </a:endParaRPr>
        </a:p>
      </dgm:t>
    </dgm:pt>
    <dgm:pt modelId="{CAEC307F-BC8C-45DA-95A4-14B475B8E0DC}" type="sibTrans" cxnId="{BEE99ACB-CD7D-4C68-81B9-148082EAF3A7}">
      <dgm:prSet/>
      <dgm:spPr/>
      <dgm:t>
        <a:bodyPr/>
        <a:lstStyle/>
        <a:p>
          <a:endParaRPr lang="en-GB"/>
        </a:p>
      </dgm:t>
    </dgm:pt>
    <dgm:pt modelId="{91E64C81-A828-4631-A4F1-150532ACB178}" type="parTrans" cxnId="{BEE99ACB-CD7D-4C68-81B9-148082EAF3A7}">
      <dgm:prSet/>
      <dgm:spPr/>
      <dgm:t>
        <a:bodyPr/>
        <a:lstStyle/>
        <a:p>
          <a:endParaRPr lang="en-GB"/>
        </a:p>
      </dgm:t>
    </dgm:pt>
    <dgm:pt modelId="{7ABB7705-BED6-4308-BD33-CE54229B4B97}">
      <dgm:prSet phldrT="[Κείμενο]" custT="1">
        <dgm:style>
          <a:lnRef idx="0">
            <a:schemeClr val="accent2"/>
          </a:lnRef>
          <a:fillRef idx="3">
            <a:schemeClr val="accent2"/>
          </a:fillRef>
          <a:effectRef idx="3">
            <a:schemeClr val="accent2"/>
          </a:effectRef>
          <a:fontRef idx="minor">
            <a:schemeClr val="lt1"/>
          </a:fontRef>
        </dgm:style>
      </dgm:prSet>
      <dgm:spPr>
        <a:noFill/>
      </dgm:spPr>
      <dgm:t>
        <a:bodyPr/>
        <a:lstStyle/>
        <a:p>
          <a:endParaRPr lang="en-GB" sz="1800" b="1" dirty="0">
            <a:effectLst/>
            <a:latin typeface="+mn-lt"/>
          </a:endParaRPr>
        </a:p>
      </dgm:t>
    </dgm:pt>
    <dgm:pt modelId="{37E08964-E212-45B3-9D22-4430B77F5113}" type="sibTrans" cxnId="{12579911-3841-43C6-8597-0E8032FD34FF}">
      <dgm:prSet/>
      <dgm:spPr/>
      <dgm:t>
        <a:bodyPr/>
        <a:lstStyle/>
        <a:p>
          <a:endParaRPr lang="en-GB"/>
        </a:p>
      </dgm:t>
    </dgm:pt>
    <dgm:pt modelId="{E5822218-A6B1-450F-813A-818BA19E4569}" type="parTrans" cxnId="{12579911-3841-43C6-8597-0E8032FD34FF}">
      <dgm:prSet/>
      <dgm:spPr/>
      <dgm:t>
        <a:bodyPr/>
        <a:lstStyle/>
        <a:p>
          <a:endParaRPr lang="en-GB"/>
        </a:p>
      </dgm:t>
    </dgm:pt>
    <dgm:pt modelId="{C46C3BF7-7C0C-4C37-9ED0-53AA13804B79}" type="pres">
      <dgm:prSet presAssocID="{5F3B1331-1777-4CDD-95D4-C84D5B9A02E1}" presName="composite" presStyleCnt="0">
        <dgm:presLayoutVars>
          <dgm:chMax val="5"/>
          <dgm:dir/>
          <dgm:resizeHandles val="exact"/>
        </dgm:presLayoutVars>
      </dgm:prSet>
      <dgm:spPr/>
      <dgm:t>
        <a:bodyPr/>
        <a:lstStyle/>
        <a:p>
          <a:endParaRPr lang="en-GB"/>
        </a:p>
      </dgm:t>
    </dgm:pt>
    <dgm:pt modelId="{82113E32-24E2-4889-A533-229D95CB09E0}" type="pres">
      <dgm:prSet presAssocID="{D49CCA35-8CF7-44F2-9B18-2C8207486AE0}" presName="circle1" presStyleLbl="lnNode1" presStyleIdx="0" presStyleCnt="3" custScaleX="225731" custScaleY="225731">
        <dgm:style>
          <a:lnRef idx="0">
            <a:schemeClr val="accent6"/>
          </a:lnRef>
          <a:fillRef idx="3">
            <a:schemeClr val="accent6"/>
          </a:fillRef>
          <a:effectRef idx="3">
            <a:schemeClr val="accent6"/>
          </a:effectRef>
          <a:fontRef idx="minor">
            <a:schemeClr val="lt1"/>
          </a:fontRef>
        </dgm:style>
      </dgm:prSet>
      <dgm:spPr>
        <a:ln/>
      </dgm:spPr>
    </dgm:pt>
    <dgm:pt modelId="{7CE73348-010A-4B33-ABCB-CF190B624B63}" type="pres">
      <dgm:prSet presAssocID="{D49CCA35-8CF7-44F2-9B18-2C8207486AE0}" presName="text1" presStyleLbl="revTx" presStyleIdx="0" presStyleCnt="3" custScaleX="168813" custScaleY="142370" custLinFactNeighborX="17582">
        <dgm:presLayoutVars>
          <dgm:bulletEnabled val="1"/>
        </dgm:presLayoutVars>
      </dgm:prSet>
      <dgm:spPr/>
      <dgm:t>
        <a:bodyPr/>
        <a:lstStyle/>
        <a:p>
          <a:endParaRPr lang="en-GB"/>
        </a:p>
      </dgm:t>
    </dgm:pt>
    <dgm:pt modelId="{3D9AEC5B-D279-4930-8D03-9D62AB859975}" type="pres">
      <dgm:prSet presAssocID="{D49CCA35-8CF7-44F2-9B18-2C8207486AE0}" presName="line1" presStyleLbl="callout" presStyleIdx="0" presStyleCnt="6"/>
      <dgm:spPr/>
    </dgm:pt>
    <dgm:pt modelId="{96C87646-22D5-4101-AECF-D5258F258B35}" type="pres">
      <dgm:prSet presAssocID="{D49CCA35-8CF7-44F2-9B18-2C8207486AE0}" presName="d1" presStyleLbl="callout" presStyleIdx="1" presStyleCnt="6"/>
      <dgm:spPr/>
    </dgm:pt>
    <dgm:pt modelId="{6BD5B43D-4925-41B4-833D-3734C0B8B52D}" type="pres">
      <dgm:prSet presAssocID="{7ABB7705-BED6-4308-BD33-CE54229B4B97}" presName="circle2" presStyleLbl="lnNode1" presStyleIdx="1" presStyleCnt="3" custScaleX="147448" custScaleY="147448">
        <dgm:style>
          <a:lnRef idx="0">
            <a:schemeClr val="accent5"/>
          </a:lnRef>
          <a:fillRef idx="3">
            <a:schemeClr val="accent5"/>
          </a:fillRef>
          <a:effectRef idx="3">
            <a:schemeClr val="accent5"/>
          </a:effectRef>
          <a:fontRef idx="minor">
            <a:schemeClr val="lt1"/>
          </a:fontRef>
        </dgm:style>
      </dgm:prSet>
      <dgm:spPr>
        <a:ln/>
      </dgm:spPr>
    </dgm:pt>
    <dgm:pt modelId="{B6DAC65D-6FE6-48EB-BCA3-48AA8279F3BE}" type="pres">
      <dgm:prSet presAssocID="{7ABB7705-BED6-4308-BD33-CE54229B4B97}" presName="text2" presStyleLbl="revTx" presStyleIdx="1" presStyleCnt="3" custScaleX="161945" custLinFactY="102280" custLinFactNeighborX="72282" custLinFactNeighborY="200000">
        <dgm:presLayoutVars>
          <dgm:bulletEnabled val="1"/>
        </dgm:presLayoutVars>
      </dgm:prSet>
      <dgm:spPr/>
      <dgm:t>
        <a:bodyPr/>
        <a:lstStyle/>
        <a:p>
          <a:endParaRPr lang="en-GB"/>
        </a:p>
      </dgm:t>
    </dgm:pt>
    <dgm:pt modelId="{EBAC438B-6DAB-4D56-AAFF-4E1DE6ABC73B}" type="pres">
      <dgm:prSet presAssocID="{7ABB7705-BED6-4308-BD33-CE54229B4B97}" presName="line2" presStyleLbl="callout" presStyleIdx="2" presStyleCnt="6"/>
      <dgm:spPr/>
    </dgm:pt>
    <dgm:pt modelId="{3387CF5C-68EB-4465-BDF9-D40503AB4C2E}" type="pres">
      <dgm:prSet presAssocID="{7ABB7705-BED6-4308-BD33-CE54229B4B97}" presName="d2" presStyleLbl="callout" presStyleIdx="3" presStyleCnt="6" custLinFactNeighborX="3359" custLinFactNeighborY="21311"/>
      <dgm:spPr/>
    </dgm:pt>
    <dgm:pt modelId="{C83E24B5-8E4F-4ED1-8BDC-78E0E388972A}" type="pres">
      <dgm:prSet presAssocID="{D2890CF9-EEA9-43D7-8534-C73EF6D29D32}" presName="circle3" presStyleLbl="lnNode1" presStyleIdx="2" presStyleCnt="3" custScaleX="132638" custScaleY="132639">
        <dgm:style>
          <a:lnRef idx="0">
            <a:schemeClr val="accent2"/>
          </a:lnRef>
          <a:fillRef idx="3">
            <a:schemeClr val="accent2"/>
          </a:fillRef>
          <a:effectRef idx="3">
            <a:schemeClr val="accent2"/>
          </a:effectRef>
          <a:fontRef idx="minor">
            <a:schemeClr val="lt1"/>
          </a:fontRef>
        </dgm:style>
      </dgm:prSet>
      <dgm:spPr/>
    </dgm:pt>
    <dgm:pt modelId="{81F9556F-EFB7-4F1D-9BAF-124AAFA7C4FD}" type="pres">
      <dgm:prSet presAssocID="{D2890CF9-EEA9-43D7-8534-C73EF6D29D32}" presName="text3" presStyleLbl="revTx" presStyleIdx="2" presStyleCnt="3" custScaleX="174794" custScaleY="129838" custLinFactNeighborX="16420" custLinFactNeighborY="61794">
        <dgm:presLayoutVars>
          <dgm:bulletEnabled val="1"/>
        </dgm:presLayoutVars>
      </dgm:prSet>
      <dgm:spPr/>
      <dgm:t>
        <a:bodyPr/>
        <a:lstStyle/>
        <a:p>
          <a:endParaRPr lang="en-GB"/>
        </a:p>
      </dgm:t>
    </dgm:pt>
    <dgm:pt modelId="{6FD40788-38BF-4DBE-916A-9652AA76D4DD}" type="pres">
      <dgm:prSet presAssocID="{D2890CF9-EEA9-43D7-8534-C73EF6D29D32}" presName="line3" presStyleLbl="callout" presStyleIdx="4" presStyleCnt="6"/>
      <dgm:spPr/>
    </dgm:pt>
    <dgm:pt modelId="{BB6B39FD-059A-422A-8021-BA2ED10B29AC}" type="pres">
      <dgm:prSet presAssocID="{D2890CF9-EEA9-43D7-8534-C73EF6D29D32}" presName="d3" presStyleLbl="callout" presStyleIdx="5" presStyleCnt="6" custLinFactNeighborX="27254" custLinFactNeighborY="28920"/>
      <dgm:spPr/>
    </dgm:pt>
  </dgm:ptLst>
  <dgm:cxnLst>
    <dgm:cxn modelId="{12579911-3841-43C6-8597-0E8032FD34FF}" srcId="{5F3B1331-1777-4CDD-95D4-C84D5B9A02E1}" destId="{7ABB7705-BED6-4308-BD33-CE54229B4B97}" srcOrd="1" destOrd="0" parTransId="{E5822218-A6B1-450F-813A-818BA19E4569}" sibTransId="{37E08964-E212-45B3-9D22-4430B77F5113}"/>
    <dgm:cxn modelId="{E7647BF3-57AE-4484-BBE0-D4B48C049773}" type="presOf" srcId="{D49CCA35-8CF7-44F2-9B18-2C8207486AE0}" destId="{7CE73348-010A-4B33-ABCB-CF190B624B63}" srcOrd="0" destOrd="0" presId="urn:microsoft.com/office/officeart/2005/8/layout/target1"/>
    <dgm:cxn modelId="{5213004E-99ED-4FC3-AE59-9F0510A47424}" type="presOf" srcId="{5F3B1331-1777-4CDD-95D4-C84D5B9A02E1}" destId="{C46C3BF7-7C0C-4C37-9ED0-53AA13804B79}" srcOrd="0" destOrd="0" presId="urn:microsoft.com/office/officeart/2005/8/layout/target1"/>
    <dgm:cxn modelId="{EC25D27A-C0BD-495F-B9BA-B9D33976D7D0}" type="presOf" srcId="{D2890CF9-EEA9-43D7-8534-C73EF6D29D32}" destId="{81F9556F-EFB7-4F1D-9BAF-124AAFA7C4FD}" srcOrd="0" destOrd="0" presId="urn:microsoft.com/office/officeart/2005/8/layout/target1"/>
    <dgm:cxn modelId="{293C90EF-82F3-4F74-AD56-BF7855433C92}" srcId="{5F3B1331-1777-4CDD-95D4-C84D5B9A02E1}" destId="{D49CCA35-8CF7-44F2-9B18-2C8207486AE0}" srcOrd="0" destOrd="0" parTransId="{08735FB0-732A-4C09-9FEF-0B023D3A2921}" sibTransId="{0526D4C5-BE7F-44A8-A252-38D6DFC219CA}"/>
    <dgm:cxn modelId="{654CA967-4129-4C2D-968F-DC290D4F56A7}" type="presOf" srcId="{7ABB7705-BED6-4308-BD33-CE54229B4B97}" destId="{B6DAC65D-6FE6-48EB-BCA3-48AA8279F3BE}" srcOrd="0" destOrd="0" presId="urn:microsoft.com/office/officeart/2005/8/layout/target1"/>
    <dgm:cxn modelId="{BEE99ACB-CD7D-4C68-81B9-148082EAF3A7}" srcId="{5F3B1331-1777-4CDD-95D4-C84D5B9A02E1}" destId="{D2890CF9-EEA9-43D7-8534-C73EF6D29D32}" srcOrd="2" destOrd="0" parTransId="{91E64C81-A828-4631-A4F1-150532ACB178}" sibTransId="{CAEC307F-BC8C-45DA-95A4-14B475B8E0DC}"/>
    <dgm:cxn modelId="{CDB2DD0D-70B1-4132-A075-40C1E45017A5}" type="presParOf" srcId="{C46C3BF7-7C0C-4C37-9ED0-53AA13804B79}" destId="{82113E32-24E2-4889-A533-229D95CB09E0}" srcOrd="0" destOrd="0" presId="urn:microsoft.com/office/officeart/2005/8/layout/target1"/>
    <dgm:cxn modelId="{0F949086-1E0A-4FB1-8128-3FD4621E0371}" type="presParOf" srcId="{C46C3BF7-7C0C-4C37-9ED0-53AA13804B79}" destId="{7CE73348-010A-4B33-ABCB-CF190B624B63}" srcOrd="1" destOrd="0" presId="urn:microsoft.com/office/officeart/2005/8/layout/target1"/>
    <dgm:cxn modelId="{59558D4C-73F3-4AA5-BF22-0EAC7F5864E5}" type="presParOf" srcId="{C46C3BF7-7C0C-4C37-9ED0-53AA13804B79}" destId="{3D9AEC5B-D279-4930-8D03-9D62AB859975}" srcOrd="2" destOrd="0" presId="urn:microsoft.com/office/officeart/2005/8/layout/target1"/>
    <dgm:cxn modelId="{D10C1D73-9037-456B-9D69-763EB7184720}" type="presParOf" srcId="{C46C3BF7-7C0C-4C37-9ED0-53AA13804B79}" destId="{96C87646-22D5-4101-AECF-D5258F258B35}" srcOrd="3" destOrd="0" presId="urn:microsoft.com/office/officeart/2005/8/layout/target1"/>
    <dgm:cxn modelId="{BE2C588A-2FAB-4E19-A4A4-AA74BA62B59C}" type="presParOf" srcId="{C46C3BF7-7C0C-4C37-9ED0-53AA13804B79}" destId="{6BD5B43D-4925-41B4-833D-3734C0B8B52D}" srcOrd="4" destOrd="0" presId="urn:microsoft.com/office/officeart/2005/8/layout/target1"/>
    <dgm:cxn modelId="{C01D4F7F-C4A3-4193-B7F4-39C4D71AD541}" type="presParOf" srcId="{C46C3BF7-7C0C-4C37-9ED0-53AA13804B79}" destId="{B6DAC65D-6FE6-48EB-BCA3-48AA8279F3BE}" srcOrd="5" destOrd="0" presId="urn:microsoft.com/office/officeart/2005/8/layout/target1"/>
    <dgm:cxn modelId="{2D5FC612-F22C-4791-8E02-2BEDAAF42256}" type="presParOf" srcId="{C46C3BF7-7C0C-4C37-9ED0-53AA13804B79}" destId="{EBAC438B-6DAB-4D56-AAFF-4E1DE6ABC73B}" srcOrd="6" destOrd="0" presId="urn:microsoft.com/office/officeart/2005/8/layout/target1"/>
    <dgm:cxn modelId="{C0EB5C6C-2849-46A1-800F-9B2EE119CA0B}" type="presParOf" srcId="{C46C3BF7-7C0C-4C37-9ED0-53AA13804B79}" destId="{3387CF5C-68EB-4465-BDF9-D40503AB4C2E}" srcOrd="7" destOrd="0" presId="urn:microsoft.com/office/officeart/2005/8/layout/target1"/>
    <dgm:cxn modelId="{061B16D4-8357-45B4-9AE5-EAE5AEF59C36}" type="presParOf" srcId="{C46C3BF7-7C0C-4C37-9ED0-53AA13804B79}" destId="{C83E24B5-8E4F-4ED1-8BDC-78E0E388972A}" srcOrd="8" destOrd="0" presId="urn:microsoft.com/office/officeart/2005/8/layout/target1"/>
    <dgm:cxn modelId="{F59590C9-6154-4FEB-BF98-ABDF6F0938A9}" type="presParOf" srcId="{C46C3BF7-7C0C-4C37-9ED0-53AA13804B79}" destId="{81F9556F-EFB7-4F1D-9BAF-124AAFA7C4FD}" srcOrd="9" destOrd="0" presId="urn:microsoft.com/office/officeart/2005/8/layout/target1"/>
    <dgm:cxn modelId="{1AFB047E-D982-47A2-8641-97E6EF5A4E83}" type="presParOf" srcId="{C46C3BF7-7C0C-4C37-9ED0-53AA13804B79}" destId="{6FD40788-38BF-4DBE-916A-9652AA76D4DD}" srcOrd="10" destOrd="0" presId="urn:microsoft.com/office/officeart/2005/8/layout/target1"/>
    <dgm:cxn modelId="{D4B92E9F-5E5E-499F-8714-40D8C0998B90}" type="presParOf" srcId="{C46C3BF7-7C0C-4C37-9ED0-53AA13804B79}" destId="{BB6B39FD-059A-422A-8021-BA2ED10B29A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E24B5-8E4F-4ED1-8BDC-78E0E388972A}">
      <dsp:nvSpPr>
        <dsp:cNvPr id="0" name=""/>
        <dsp:cNvSpPr/>
      </dsp:nvSpPr>
      <dsp:spPr>
        <a:xfrm>
          <a:off x="66974" y="414228"/>
          <a:ext cx="4600172" cy="460020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6BD5B43D-4925-41B4-833D-3734C0B8B52D}">
      <dsp:nvSpPr>
        <dsp:cNvPr id="0" name=""/>
        <dsp:cNvSpPr/>
      </dsp:nvSpPr>
      <dsp:spPr>
        <a:xfrm>
          <a:off x="832916" y="1180187"/>
          <a:ext cx="3068289" cy="3068289"/>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82113E32-24E2-4889-A533-229D95CB09E0}">
      <dsp:nvSpPr>
        <dsp:cNvPr id="0" name=""/>
        <dsp:cNvSpPr/>
      </dsp:nvSpPr>
      <dsp:spPr>
        <a:xfrm>
          <a:off x="1584177" y="1931448"/>
          <a:ext cx="1565767" cy="156576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7CE73348-010A-4B33-ABCB-CF190B624B63}">
      <dsp:nvSpPr>
        <dsp:cNvPr id="0" name=""/>
        <dsp:cNvSpPr/>
      </dsp:nvSpPr>
      <dsp:spPr>
        <a:xfrm>
          <a:off x="4201392" y="-390147"/>
          <a:ext cx="2927399" cy="144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endParaRPr lang="en-GB" sz="1800" b="1" kern="1200" dirty="0">
            <a:effectLst/>
            <a:latin typeface="+mn-lt"/>
          </a:endParaRPr>
        </a:p>
      </dsp:txBody>
      <dsp:txXfrm>
        <a:off x="4201392" y="-390147"/>
        <a:ext cx="2927399" cy="1440162"/>
      </dsp:txXfrm>
    </dsp:sp>
    <dsp:sp modelId="{3D9AEC5B-D279-4930-8D03-9D62AB859975}">
      <dsp:nvSpPr>
        <dsp:cNvPr id="0" name=""/>
        <dsp:cNvSpPr/>
      </dsp:nvSpPr>
      <dsp:spPr>
        <a:xfrm>
          <a:off x="4245677" y="329933"/>
          <a:ext cx="4335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87646-22D5-4101-AECF-D5258F258B35}">
      <dsp:nvSpPr>
        <dsp:cNvPr id="0" name=""/>
        <dsp:cNvSpPr/>
      </dsp:nvSpPr>
      <dsp:spPr>
        <a:xfrm rot="5400000">
          <a:off x="2113592" y="583980"/>
          <a:ext cx="2383820" cy="187688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AC65D-6FE6-48EB-BCA3-48AA8279F3BE}">
      <dsp:nvSpPr>
        <dsp:cNvPr id="0" name=""/>
        <dsp:cNvSpPr/>
      </dsp:nvSpPr>
      <dsp:spPr>
        <a:xfrm>
          <a:off x="4320490" y="3612725"/>
          <a:ext cx="2808301" cy="101156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endParaRPr lang="en-GB" sz="1800" b="1" kern="1200" dirty="0">
            <a:effectLst/>
            <a:latin typeface="+mn-lt"/>
          </a:endParaRPr>
        </a:p>
      </dsp:txBody>
      <dsp:txXfrm>
        <a:off x="4320490" y="3612725"/>
        <a:ext cx="2808301" cy="1011563"/>
      </dsp:txXfrm>
    </dsp:sp>
    <dsp:sp modelId="{EBAC438B-6DAB-4D56-AAFF-4E1DE6ABC73B}">
      <dsp:nvSpPr>
        <dsp:cNvPr id="0" name=""/>
        <dsp:cNvSpPr/>
      </dsp:nvSpPr>
      <dsp:spPr>
        <a:xfrm>
          <a:off x="4245677" y="1341496"/>
          <a:ext cx="4335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7CF5C-68EB-4465-BDF9-D40503AB4C2E}">
      <dsp:nvSpPr>
        <dsp:cNvPr id="0" name=""/>
        <dsp:cNvSpPr/>
      </dsp:nvSpPr>
      <dsp:spPr>
        <a:xfrm rot="5400000">
          <a:off x="2671616" y="1975631"/>
          <a:ext cx="1857576" cy="137977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9556F-EFB7-4F1D-9BAF-124AAFA7C4FD}">
      <dsp:nvSpPr>
        <dsp:cNvPr id="0" name=""/>
        <dsp:cNvSpPr/>
      </dsp:nvSpPr>
      <dsp:spPr>
        <a:xfrm>
          <a:off x="4097675" y="2321448"/>
          <a:ext cx="3031116" cy="131339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l-GR" sz="1800" b="1" kern="1200" dirty="0" smtClean="0">
              <a:effectLst/>
            </a:rPr>
            <a:t>(Α-) +</a:t>
          </a:r>
          <a:r>
            <a:rPr lang="en-GB" sz="1800" b="1" kern="1200" dirty="0" smtClean="0">
              <a:effectLst/>
            </a:rPr>
            <a:t> </a:t>
          </a:r>
          <a:r>
            <a:rPr lang="el-GR" sz="1800" b="1" kern="1200" dirty="0" smtClean="0">
              <a:effectLst/>
            </a:rPr>
            <a:t>βίντεο διδασκαλίας + συγχρονισμός με παρουσιάσεις +Ασκήσεις</a:t>
          </a:r>
          <a:endParaRPr lang="en-GB" sz="1800" b="1" kern="1200" dirty="0">
            <a:effectLst/>
          </a:endParaRPr>
        </a:p>
      </dsp:txBody>
      <dsp:txXfrm>
        <a:off x="4097675" y="2321448"/>
        <a:ext cx="3031116" cy="1313393"/>
      </dsp:txXfrm>
    </dsp:sp>
    <dsp:sp modelId="{6FD40788-38BF-4DBE-916A-9652AA76D4DD}">
      <dsp:nvSpPr>
        <dsp:cNvPr id="0" name=""/>
        <dsp:cNvSpPr/>
      </dsp:nvSpPr>
      <dsp:spPr>
        <a:xfrm>
          <a:off x="4245677" y="2353059"/>
          <a:ext cx="4335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6B39FD-059A-422A-8021-BA2ED10B29AC}">
      <dsp:nvSpPr>
        <dsp:cNvPr id="0" name=""/>
        <dsp:cNvSpPr/>
      </dsp:nvSpPr>
      <dsp:spPr>
        <a:xfrm rot="5400000">
          <a:off x="3378143" y="2958554"/>
          <a:ext cx="1327170" cy="8826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55925"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2 - Θέση ημερομηνίας"/>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6C39C4B-D38B-4650-A070-D8D1551DDE1F}" type="datetimeFigureOut">
              <a:rPr lang="el-GR"/>
              <a:pPr>
                <a:defRPr/>
              </a:pPr>
              <a:t>30/10/2014</a:t>
            </a:fld>
            <a:endParaRPr lang="el-GR"/>
          </a:p>
        </p:txBody>
      </p:sp>
      <p:sp>
        <p:nvSpPr>
          <p:cNvPr id="4" name="3 - Θέση υποσέλιδου"/>
          <p:cNvSpPr>
            <a:spLocks noGrp="1"/>
          </p:cNvSpPr>
          <p:nvPr>
            <p:ph type="ftr" sz="quarter" idx="2"/>
          </p:nvPr>
        </p:nvSpPr>
        <p:spPr>
          <a:xfrm>
            <a:off x="0" y="9432925"/>
            <a:ext cx="2955925"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5" name="4 - Θέση αριθμού διαφάνειας"/>
          <p:cNvSpPr>
            <a:spLocks noGrp="1"/>
          </p:cNvSpPr>
          <p:nvPr>
            <p:ph type="sldNum" sz="quarter" idx="3"/>
          </p:nvPr>
        </p:nvSpPr>
        <p:spPr>
          <a:xfrm>
            <a:off x="3862388" y="9432925"/>
            <a:ext cx="2955925"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BD5BEC-DF20-4789-91C0-F90EE320C55D}" type="slidenum">
              <a:rPr lang="el-GR" altLang="el-GR"/>
              <a:pPr>
                <a:defRPr/>
              </a:pPr>
              <a:t>‹#›</a:t>
            </a:fld>
            <a:endParaRPr lang="el-GR" altLang="el-GR"/>
          </a:p>
        </p:txBody>
      </p:sp>
    </p:spTree>
    <p:extLst>
      <p:ext uri="{BB962C8B-B14F-4D97-AF65-F5344CB8AC3E}">
        <p14:creationId xmlns:p14="http://schemas.microsoft.com/office/powerpoint/2010/main" val="271541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559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62388" y="0"/>
            <a:ext cx="29559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C741CF8-EF2F-4CE5-903A-E603488AE39D}" type="datetimeFigureOut">
              <a:rPr lang="el-GR"/>
              <a:pPr>
                <a:defRPr/>
              </a:pPr>
              <a:t>30/10/2014</a:t>
            </a:fld>
            <a:endParaRPr lang="el-GR"/>
          </a:p>
        </p:txBody>
      </p:sp>
      <p:sp>
        <p:nvSpPr>
          <p:cNvPr id="4" name="Θέση εικόνας διαφάνειας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2625" y="4718050"/>
            <a:ext cx="5454650" cy="4468813"/>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432925"/>
            <a:ext cx="2955925"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62388" y="9432925"/>
            <a:ext cx="2955925"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BD06594-15AB-444D-BCAA-C7093E73FE28}" type="slidenum">
              <a:rPr lang="el-GR" altLang="el-GR"/>
              <a:pPr>
                <a:defRPr/>
              </a:pPr>
              <a:t>‹#›</a:t>
            </a:fld>
            <a:endParaRPr lang="el-GR" altLang="el-GR"/>
          </a:p>
        </p:txBody>
      </p:sp>
    </p:spTree>
    <p:extLst>
      <p:ext uri="{BB962C8B-B14F-4D97-AF65-F5344CB8AC3E}">
        <p14:creationId xmlns:p14="http://schemas.microsoft.com/office/powerpoint/2010/main" val="399499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1508" name="Θέση αριθμού διαφάνειας 3"/>
          <p:cNvSpPr>
            <a:spLocks noGrp="1"/>
          </p:cNvSpPr>
          <p:nvPr>
            <p:ph type="sldNum" sz="quarter" idx="5"/>
          </p:nvPr>
        </p:nvSpPr>
        <p:spPr bwMode="auto">
          <a:noFill/>
          <a:ln>
            <a:miter lim="800000"/>
            <a:headEnd/>
            <a:tailEnd/>
          </a:ln>
        </p:spPr>
        <p:txBody>
          <a:bodyPr/>
          <a:lstStyle/>
          <a:p>
            <a:fld id="{A6D12E50-B175-4F12-AB41-B8C4B0B2A19C}" type="slidenum">
              <a:rPr lang="el-GR" altLang="el-GR" smtClean="0"/>
              <a:pPr/>
              <a:t>1</a:t>
            </a:fld>
            <a:endParaRPr lang="el-GR" altLang="el-GR" smtClean="0"/>
          </a:p>
        </p:txBody>
      </p:sp>
    </p:spTree>
    <p:extLst>
      <p:ext uri="{BB962C8B-B14F-4D97-AF65-F5344CB8AC3E}">
        <p14:creationId xmlns:p14="http://schemas.microsoft.com/office/powerpoint/2010/main" val="12524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30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p>
            <a:pPr>
              <a:defRPr/>
            </a:pPr>
            <a:fld id="{734DEB91-8C06-4A79-8F68-FCF196F498C3}" type="slidenum">
              <a:rPr lang="el-GR" smtClean="0"/>
              <a:pPr>
                <a:defRPr/>
              </a:pPr>
              <a:t>15</a:t>
            </a:fld>
            <a:endParaRPr lang="el-GR"/>
          </a:p>
        </p:txBody>
      </p:sp>
    </p:spTree>
    <p:extLst>
      <p:ext uri="{BB962C8B-B14F-4D97-AF65-F5344CB8AC3E}">
        <p14:creationId xmlns:p14="http://schemas.microsoft.com/office/powerpoint/2010/main" val="146799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BBD06594-15AB-444D-BCAA-C7093E73FE28}" type="slidenum">
              <a:rPr lang="el-GR" altLang="el-GR" smtClean="0"/>
              <a:pPr>
                <a:defRPr/>
              </a:pPr>
              <a:t>16</a:t>
            </a:fld>
            <a:endParaRPr lang="el-GR" altLang="el-GR"/>
          </a:p>
        </p:txBody>
      </p:sp>
    </p:spTree>
    <p:extLst>
      <p:ext uri="{BB962C8B-B14F-4D97-AF65-F5344CB8AC3E}">
        <p14:creationId xmlns:p14="http://schemas.microsoft.com/office/powerpoint/2010/main" val="162357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628" name="3 - Θέση αριθμού διαφάνειας"/>
          <p:cNvSpPr>
            <a:spLocks noGrp="1"/>
          </p:cNvSpPr>
          <p:nvPr>
            <p:ph type="sldNum" sz="quarter" idx="5"/>
          </p:nvPr>
        </p:nvSpPr>
        <p:spPr bwMode="auto">
          <a:noFill/>
          <a:ln>
            <a:miter lim="800000"/>
            <a:headEnd/>
            <a:tailEnd/>
          </a:ln>
        </p:spPr>
        <p:txBody>
          <a:bodyPr/>
          <a:lstStyle/>
          <a:p>
            <a:fld id="{248DF141-2C84-4F03-AF01-3A798D3370F3}" type="slidenum">
              <a:rPr lang="el-GR" smtClean="0"/>
              <a:pPr/>
              <a:t>17</a:t>
            </a:fld>
            <a:endParaRPr lang="el-GR" smtClean="0"/>
          </a:p>
        </p:txBody>
      </p:sp>
    </p:spTree>
    <p:extLst>
      <p:ext uri="{BB962C8B-B14F-4D97-AF65-F5344CB8AC3E}">
        <p14:creationId xmlns:p14="http://schemas.microsoft.com/office/powerpoint/2010/main" val="7724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18</a:t>
            </a:fld>
            <a:endParaRPr lang="el-GR"/>
          </a:p>
        </p:txBody>
      </p:sp>
    </p:spTree>
    <p:extLst>
      <p:ext uri="{BB962C8B-B14F-4D97-AF65-F5344CB8AC3E}">
        <p14:creationId xmlns:p14="http://schemas.microsoft.com/office/powerpoint/2010/main" val="201198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19</a:t>
            </a:fld>
            <a:endParaRPr lang="el-GR"/>
          </a:p>
        </p:txBody>
      </p:sp>
    </p:spTree>
    <p:extLst>
      <p:ext uri="{BB962C8B-B14F-4D97-AF65-F5344CB8AC3E}">
        <p14:creationId xmlns:p14="http://schemas.microsoft.com/office/powerpoint/2010/main" val="201198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867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8676" name="Θέση αριθμού διαφάνειας 3"/>
          <p:cNvSpPr>
            <a:spLocks noGrp="1"/>
          </p:cNvSpPr>
          <p:nvPr>
            <p:ph type="sldNum" sz="quarter" idx="5"/>
          </p:nvPr>
        </p:nvSpPr>
        <p:spPr bwMode="auto">
          <a:noFill/>
          <a:ln>
            <a:miter lim="800000"/>
            <a:headEnd/>
            <a:tailEnd/>
          </a:ln>
        </p:spPr>
        <p:txBody>
          <a:bodyPr/>
          <a:lstStyle/>
          <a:p>
            <a:fld id="{A7AF5451-E5B7-4C18-B88B-A8749E986B86}" type="slidenum">
              <a:rPr lang="el-GR" altLang="el-GR" smtClean="0"/>
              <a:pPr/>
              <a:t>26</a:t>
            </a:fld>
            <a:endParaRPr lang="el-GR" altLang="el-GR" smtClean="0"/>
          </a:p>
        </p:txBody>
      </p:sp>
    </p:spTree>
    <p:extLst>
      <p:ext uri="{BB962C8B-B14F-4D97-AF65-F5344CB8AC3E}">
        <p14:creationId xmlns:p14="http://schemas.microsoft.com/office/powerpoint/2010/main" val="224986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5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ln>
            <a:miter lim="800000"/>
            <a:headEnd/>
            <a:tailEnd/>
          </a:ln>
        </p:spPr>
        <p:txBody>
          <a:bodyPr/>
          <a:lstStyle/>
          <a:p>
            <a:fld id="{01ACC27B-0AAE-450A-9A47-A1E0A09AD283}" type="slidenum">
              <a:rPr lang="el-GR" altLang="el-GR" smtClean="0"/>
              <a:pPr/>
              <a:t>2</a:t>
            </a:fld>
            <a:endParaRPr lang="el-GR" altLang="el-GR" smtClean="0"/>
          </a:p>
        </p:txBody>
      </p:sp>
    </p:spTree>
    <p:extLst>
      <p:ext uri="{BB962C8B-B14F-4D97-AF65-F5344CB8AC3E}">
        <p14:creationId xmlns:p14="http://schemas.microsoft.com/office/powerpoint/2010/main" val="111346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55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556" name="Θέση αριθμού διαφάνειας 3"/>
          <p:cNvSpPr>
            <a:spLocks noGrp="1"/>
          </p:cNvSpPr>
          <p:nvPr>
            <p:ph type="sldNum" sz="quarter" idx="5"/>
          </p:nvPr>
        </p:nvSpPr>
        <p:spPr bwMode="auto">
          <a:noFill/>
          <a:ln>
            <a:miter lim="800000"/>
            <a:headEnd/>
            <a:tailEnd/>
          </a:ln>
        </p:spPr>
        <p:txBody>
          <a:bodyPr/>
          <a:lstStyle/>
          <a:p>
            <a:fld id="{CD2F954E-E079-47CB-914C-FD35D912AF95}" type="slidenum">
              <a:rPr lang="el-GR" altLang="el-GR" smtClean="0"/>
              <a:pPr/>
              <a:t>3</a:t>
            </a:fld>
            <a:endParaRPr lang="el-GR" altLang="el-GR" smtClean="0"/>
          </a:p>
        </p:txBody>
      </p:sp>
    </p:spTree>
    <p:extLst>
      <p:ext uri="{BB962C8B-B14F-4D97-AF65-F5344CB8AC3E}">
        <p14:creationId xmlns:p14="http://schemas.microsoft.com/office/powerpoint/2010/main" val="326791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b="1" dirty="0" smtClean="0"/>
              <a:t>κριτήριο αυτοτέλειας</a:t>
            </a:r>
            <a:r>
              <a:rPr lang="en-US" b="1" dirty="0" smtClean="0"/>
              <a:t> (</a:t>
            </a:r>
            <a:r>
              <a:rPr lang="el-GR" dirty="0" smtClean="0"/>
              <a:t>θα πρέπει να είναι ολοκληρωμένο επιτρέποντας την αυτοτελή μελέτη του</a:t>
            </a:r>
            <a:r>
              <a:rPr lang="en-US" dirty="0" smtClean="0"/>
              <a:t>)</a:t>
            </a:r>
            <a:r>
              <a:rPr lang="el-GR" dirty="0" smtClean="0"/>
              <a:t>. </a:t>
            </a:r>
            <a:endParaRPr lang="en-US" dirty="0" smtClean="0"/>
          </a:p>
          <a:p>
            <a:pPr marL="0" indent="0">
              <a:buNone/>
            </a:pPr>
            <a:r>
              <a:rPr lang="el-GR" dirty="0" smtClean="0"/>
              <a:t>Συνήθως ένα ΑΨΜ καλύπτει πλήρως ένα μάθημα του Προγράμματος Σπουδών (ΠΣ). </a:t>
            </a:r>
            <a:endParaRPr lang="en-US" dirty="0" smtClean="0"/>
          </a:p>
          <a:p>
            <a:pPr marL="0" indent="0">
              <a:buNone/>
            </a:pPr>
            <a:r>
              <a:rPr lang="el-GR" dirty="0" smtClean="0"/>
              <a:t>Μπορεί όμως και να καλύπτει ένα υποσύνολο των θεματικών ενοτήτων του μαθήματος του ΠΣ, υπό την προϋπόθεση ότι το καλυπτόμενο υποσύνολο πληροί το κριτήριο της αυτοτέλειας. Σε ειδικές περιπτώσεις, ένα ΑΨΜ μπορεί να αφορά μάθημα που δεν εντάσσεται σε συγκεκριμένο ΠΣ.</a:t>
            </a:r>
          </a:p>
          <a:p>
            <a:endParaRPr lang="en-US" dirty="0"/>
          </a:p>
        </p:txBody>
      </p:sp>
      <p:sp>
        <p:nvSpPr>
          <p:cNvPr id="4" name="Slide Number Placeholder 3"/>
          <p:cNvSpPr>
            <a:spLocks noGrp="1"/>
          </p:cNvSpPr>
          <p:nvPr>
            <p:ph type="sldNum" sz="quarter" idx="10"/>
          </p:nvPr>
        </p:nvSpPr>
        <p:spPr/>
        <p:txBody>
          <a:bodyPr/>
          <a:lstStyle/>
          <a:p>
            <a:pPr>
              <a:defRPr/>
            </a:pPr>
            <a:fld id="{BBD06594-15AB-444D-BCAA-C7093E73FE28}" type="slidenum">
              <a:rPr lang="el-GR" altLang="el-GR" smtClean="0"/>
              <a:pPr>
                <a:defRPr/>
              </a:pPr>
              <a:t>6</a:t>
            </a:fld>
            <a:endParaRPr lang="el-GR" altLang="el-GR"/>
          </a:p>
        </p:txBody>
      </p:sp>
    </p:spTree>
    <p:extLst>
      <p:ext uri="{BB962C8B-B14F-4D97-AF65-F5344CB8AC3E}">
        <p14:creationId xmlns:p14="http://schemas.microsoft.com/office/powerpoint/2010/main" val="76695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b="1" dirty="0" smtClean="0"/>
              <a:t>κριτήριο αυτοτέλειας</a:t>
            </a:r>
            <a:r>
              <a:rPr lang="en-US" b="1" dirty="0" smtClean="0"/>
              <a:t> (</a:t>
            </a:r>
            <a:r>
              <a:rPr lang="el-GR" dirty="0" smtClean="0"/>
              <a:t>θα πρέπει να είναι ολοκληρωμένο επιτρέποντας την αυτοτελή μελέτη του</a:t>
            </a:r>
            <a:r>
              <a:rPr lang="en-US" dirty="0" smtClean="0"/>
              <a:t>)</a:t>
            </a:r>
            <a:r>
              <a:rPr lang="el-GR" dirty="0" smtClean="0"/>
              <a:t>. </a:t>
            </a:r>
            <a:endParaRPr lang="en-US" dirty="0" smtClean="0"/>
          </a:p>
          <a:p>
            <a:pPr marL="0" indent="0">
              <a:buNone/>
            </a:pPr>
            <a:r>
              <a:rPr lang="el-GR" dirty="0" smtClean="0"/>
              <a:t>Συνήθως ένα ΑΨΜ καλύπτει πλήρως ένα μάθημα του Προγράμματος Σπουδών (ΠΣ). </a:t>
            </a:r>
            <a:endParaRPr lang="en-US" dirty="0" smtClean="0"/>
          </a:p>
          <a:p>
            <a:pPr marL="0" indent="0">
              <a:buNone/>
            </a:pPr>
            <a:r>
              <a:rPr lang="el-GR" dirty="0" smtClean="0"/>
              <a:t>Μπορεί όμως και να καλύπτει ένα υποσύνολο των θεματικών ενοτήτων του μαθήματος του ΠΣ, υπό την προϋπόθεση ότι το καλυπτόμενο υποσύνολο πληροί το κριτήριο της αυτοτέλειας. Σε ειδικές περιπτώσεις, ένα ΑΨΜ μπορεί να αφορά μάθημα που δεν εντάσσεται σε συγκεκριμένο ΠΣ.</a:t>
            </a:r>
          </a:p>
          <a:p>
            <a:endParaRPr lang="en-US" dirty="0"/>
          </a:p>
        </p:txBody>
      </p:sp>
      <p:sp>
        <p:nvSpPr>
          <p:cNvPr id="4" name="Slide Number Placeholder 3"/>
          <p:cNvSpPr>
            <a:spLocks noGrp="1"/>
          </p:cNvSpPr>
          <p:nvPr>
            <p:ph type="sldNum" sz="quarter" idx="10"/>
          </p:nvPr>
        </p:nvSpPr>
        <p:spPr/>
        <p:txBody>
          <a:bodyPr/>
          <a:lstStyle/>
          <a:p>
            <a:pPr>
              <a:defRPr/>
            </a:pPr>
            <a:fld id="{BBD06594-15AB-444D-BCAA-C7093E73FE28}" type="slidenum">
              <a:rPr lang="el-GR" altLang="el-GR" smtClean="0"/>
              <a:pPr>
                <a:defRPr/>
              </a:pPr>
              <a:t>7</a:t>
            </a:fld>
            <a:endParaRPr lang="el-GR" altLang="el-GR"/>
          </a:p>
        </p:txBody>
      </p:sp>
    </p:spTree>
    <p:extLst>
      <p:ext uri="{BB962C8B-B14F-4D97-AF65-F5344CB8AC3E}">
        <p14:creationId xmlns:p14="http://schemas.microsoft.com/office/powerpoint/2010/main" val="76695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8</a:t>
            </a:fld>
            <a:endParaRPr lang="el-GR"/>
          </a:p>
        </p:txBody>
      </p:sp>
    </p:spTree>
    <p:extLst>
      <p:ext uri="{BB962C8B-B14F-4D97-AF65-F5344CB8AC3E}">
        <p14:creationId xmlns:p14="http://schemas.microsoft.com/office/powerpoint/2010/main" val="344757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9</a:t>
            </a:fld>
            <a:endParaRPr lang="el-GR"/>
          </a:p>
        </p:txBody>
      </p:sp>
    </p:spTree>
    <p:extLst>
      <p:ext uri="{BB962C8B-B14F-4D97-AF65-F5344CB8AC3E}">
        <p14:creationId xmlns:p14="http://schemas.microsoft.com/office/powerpoint/2010/main" val="383930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0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p>
            <a:pPr>
              <a:defRPr/>
            </a:pPr>
            <a:fld id="{DE363044-55DE-4DC3-BBF7-44516506CB79}" type="slidenum">
              <a:rPr lang="el-GR" smtClean="0"/>
              <a:pPr>
                <a:defRPr/>
              </a:pPr>
              <a:t>12</a:t>
            </a:fld>
            <a:endParaRPr lang="el-GR"/>
          </a:p>
        </p:txBody>
      </p:sp>
    </p:spTree>
    <p:extLst>
      <p:ext uri="{BB962C8B-B14F-4D97-AF65-F5344CB8AC3E}">
        <p14:creationId xmlns:p14="http://schemas.microsoft.com/office/powerpoint/2010/main" val="34773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19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Θέση αριθμού διαφάνειας 3"/>
          <p:cNvSpPr>
            <a:spLocks noGrp="1"/>
          </p:cNvSpPr>
          <p:nvPr>
            <p:ph type="sldNum" sz="quarter" idx="5"/>
          </p:nvPr>
        </p:nvSpPr>
        <p:spPr/>
        <p:txBody>
          <a:bodyPr/>
          <a:lstStyle/>
          <a:p>
            <a:pPr>
              <a:defRPr/>
            </a:pPr>
            <a:fld id="{E3420829-2EA4-422E-A06F-579B703FF1D2}" type="slidenum">
              <a:rPr lang="el-GR" smtClean="0"/>
              <a:pPr>
                <a:defRPr/>
              </a:pPr>
              <a:t>14</a:t>
            </a:fld>
            <a:endParaRPr lang="el-GR"/>
          </a:p>
        </p:txBody>
      </p:sp>
    </p:spTree>
    <p:extLst>
      <p:ext uri="{BB962C8B-B14F-4D97-AF65-F5344CB8AC3E}">
        <p14:creationId xmlns:p14="http://schemas.microsoft.com/office/powerpoint/2010/main" val="79592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1348C1B8-1F05-4022-8D87-A74DE5F95337}"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EAB8A581-2B6A-4AF1-99D6-E0C2D2A88AEE}"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52412"/>
          </a:xfrm>
          <a:prstGeom prst="rect">
            <a:avLst/>
          </a:prstGeom>
          <a:solidFill>
            <a:schemeClr val="accent6">
              <a:lumMod val="60000"/>
              <a:lumOff val="40000"/>
            </a:schemeClr>
          </a:solidFill>
        </p:spPr>
        <p:txBody>
          <a:bodyPr anchor="ctr">
            <a:normAutofit/>
          </a:bodyPr>
          <a:lstStyle/>
          <a:p>
            <a:pPr algn="ctr" eaLnBrk="1" hangingPunct="1">
              <a:lnSpc>
                <a:spcPct val="80000"/>
              </a:lnSpc>
              <a:defRPr/>
            </a:pPr>
            <a:fld id="{AD3192C6-9D12-480F-BE93-21292CB1081E}" type="slidenum">
              <a:rPr lang="en-US" altLang="el-GR" sz="1200" b="1">
                <a:solidFill>
                  <a:srgbClr val="FFFFFF"/>
                </a:solidFill>
                <a:latin typeface="Calibri" pitchFamily="34" charset="0"/>
              </a:rPr>
              <a:pPr algn="ctr" eaLnBrk="1" hangingPunct="1">
                <a:lnSpc>
                  <a:spcPct val="80000"/>
                </a:lnSpc>
                <a:defRPr/>
              </a:pPr>
              <a:t>‹#›</a:t>
            </a:fld>
            <a:endParaRPr lang="en-US" altLang="el-GR" sz="1200" b="1">
              <a:solidFill>
                <a:srgbClr val="FFFFFF"/>
              </a:solidFill>
              <a:latin typeface="Calibri" pitchFamily="34" charset="0"/>
            </a:endParaRPr>
          </a:p>
        </p:txBody>
      </p:sp>
      <p:sp>
        <p:nvSpPr>
          <p:cNvPr id="8" name="Content Placeholder 7"/>
          <p:cNvSpPr>
            <a:spLocks noGrp="1"/>
          </p:cNvSpPr>
          <p:nvPr>
            <p:ph sz="quarter" idx="13"/>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9" name="18 - Τίτλος"/>
          <p:cNvSpPr>
            <a:spLocks noGrp="1"/>
          </p:cNvSpPr>
          <p:nvPr>
            <p:ph type="title"/>
          </p:nvPr>
        </p:nvSpPr>
        <p:spPr/>
        <p:txBody>
          <a:bodyPr/>
          <a:lstStyle/>
          <a:p>
            <a:r>
              <a:rPr lang="el-GR" smtClean="0"/>
              <a:t>Kλικ για επεξεργασία του τίτλου</a:t>
            </a:r>
            <a:endParaRPr lang="el-GR"/>
          </a:p>
        </p:txBody>
      </p:sp>
      <p:sp>
        <p:nvSpPr>
          <p:cNvPr id="5" name="50 - Θέση αριθμού διαφάνειας"/>
          <p:cNvSpPr>
            <a:spLocks noGrp="1"/>
          </p:cNvSpPr>
          <p:nvPr>
            <p:ph type="sldNum" sz="quarter" idx="14"/>
          </p:nvPr>
        </p:nvSpPr>
        <p:spPr/>
        <p:txBody>
          <a:bodyPr/>
          <a:lstStyle>
            <a:lvl1pPr>
              <a:defRPr/>
            </a:lvl1pPr>
          </a:lstStyle>
          <a:p>
            <a:pPr>
              <a:defRPr/>
            </a:pPr>
            <a:fld id="{713A36C0-ED0C-4234-8C4A-3ACC85AFBEC5}" type="slidenum">
              <a:rPr lang="en-US" altLang="el-GR"/>
              <a:pPr>
                <a:defRPr/>
              </a:pPr>
              <a:t>‹#›</a:t>
            </a:fld>
            <a:endParaRPr lang="en-US"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a:bodyPr>
          <a:lstStyle/>
          <a:p>
            <a:pPr algn="ctr" eaLnBrk="1" hangingPunct="1">
              <a:lnSpc>
                <a:spcPct val="80000"/>
              </a:lnSpc>
              <a:defRPr/>
            </a:pPr>
            <a:fld id="{232949E2-321F-45D2-8F66-B57FF39E06D6}" type="slidenum">
              <a:rPr lang="en-US" altLang="el-GR" sz="1200" b="1">
                <a:solidFill>
                  <a:srgbClr val="FFFFFF"/>
                </a:solidFill>
                <a:latin typeface="Calibri" pitchFamily="34" charset="0"/>
              </a:rPr>
              <a:pPr algn="ctr" eaLnBrk="1" hangingPunct="1">
                <a:lnSpc>
                  <a:spcPct val="80000"/>
                </a:lnSpc>
                <a:defRPr/>
              </a:pPr>
              <a:t>‹#›</a:t>
            </a:fld>
            <a:endParaRPr lang="en-US" altLang="el-GR" sz="1200" b="1">
              <a:solidFill>
                <a:srgbClr val="FFFFFF"/>
              </a:solidFill>
              <a:latin typeface="Calibri" pitchFamily="34" charset="0"/>
            </a:endParaRPr>
          </a:p>
        </p:txBody>
      </p:sp>
      <p:sp>
        <p:nvSpPr>
          <p:cNvPr id="24" name="Rectangle 2"/>
          <p:cNvSpPr>
            <a:spLocks noGrp="1"/>
          </p:cNvSpPr>
          <p:nvPr>
            <p:ph type="title"/>
          </p:nvPr>
        </p:nvSpPr>
        <p:spPr/>
        <p:txBody>
          <a:bodyPr/>
          <a:lstStyle/>
          <a:p>
            <a:r>
              <a:rPr lang="el-GR" noProof="1" smtClean="0"/>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smtClean="0"/>
              <a:t>Kλικ για επεξεργασία των στυλ του υποδείγματος</a:t>
            </a:r>
          </a:p>
          <a:p>
            <a:pPr lvl="1"/>
            <a:r>
              <a:rPr lang="el-GR" noProof="1" smtClean="0"/>
              <a:t>Δεύτερου επιπέδου</a:t>
            </a:r>
          </a:p>
          <a:p>
            <a:pPr lvl="2"/>
            <a:r>
              <a:rPr lang="el-GR" noProof="1" smtClean="0"/>
              <a:t>Τρίτου επιπέδου</a:t>
            </a:r>
          </a:p>
          <a:p>
            <a:pPr lvl="3"/>
            <a:r>
              <a:rPr lang="el-GR" noProof="1" smtClean="0"/>
              <a:t>Τέταρτου επιπέδου</a:t>
            </a:r>
          </a:p>
          <a:p>
            <a:pPr lvl="4"/>
            <a:r>
              <a:rPr lang="el-GR" noProof="1" smtClean="0"/>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sz="3600" baseline="0"/>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buClr>
                <a:srgbClr val="0089D0"/>
              </a:buClr>
              <a:defRPr sz="2800" baseline="0"/>
            </a:lvl1pPr>
            <a:lvl2pPr>
              <a:spcBef>
                <a:spcPts val="1200"/>
              </a:spcBef>
              <a:buClr>
                <a:srgbClr val="0089D0"/>
              </a:buClr>
              <a:defRPr sz="2400" baseline="0"/>
            </a:lvl2pPr>
            <a:lvl3pPr>
              <a:spcBef>
                <a:spcPts val="1200"/>
              </a:spcBef>
              <a:buClr>
                <a:srgbClr val="0089D0"/>
              </a:buClr>
              <a:defRPr sz="2000" baseline="0"/>
            </a:lvl3pPr>
            <a:lvl4pPr>
              <a:spcBef>
                <a:spcPts val="1200"/>
              </a:spcBef>
              <a:buClr>
                <a:srgbClr val="0089D0"/>
              </a:buClr>
              <a:defRPr sz="1800" baseline="0"/>
            </a:lvl4pPr>
            <a:lvl5pPr>
              <a:spcBef>
                <a:spcPts val="1200"/>
              </a:spcBef>
              <a:buClr>
                <a:srgbClr val="0089D0"/>
              </a:buClr>
              <a:defRPr sz="1600" baseline="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7E906631-8AF5-4265-9412-C49A3FE3D950}" type="slidenum">
              <a:rPr lang="el-GR" altLang="el-GR"/>
              <a:pPr>
                <a:defRP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pic>
        <p:nvPicPr>
          <p:cNvPr id="3" name="Εικόνα 7"/>
          <p:cNvPicPr>
            <a:picLocks noChangeAspect="1"/>
          </p:cNvPicPr>
          <p:nvPr userDrawn="1"/>
        </p:nvPicPr>
        <p:blipFill>
          <a:blip r:embed="rId2" cstate="print"/>
          <a:srcRect/>
          <a:stretch>
            <a:fillRect/>
          </a:stretch>
        </p:blipFill>
        <p:spPr bwMode="auto">
          <a:xfrm>
            <a:off x="2200275" y="409575"/>
            <a:ext cx="4816475" cy="3817938"/>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ctr">
              <a:defRPr sz="4000" b="1" cap="none" baseline="0"/>
            </a:lvl1pPr>
          </a:lstStyle>
          <a:p>
            <a:r>
              <a:rPr lang="el-GR" dirty="0" smtClean="0"/>
              <a:t>Στυλ κύριου τίτλου</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AFD7B97A-2B31-4EB4-86F2-A0024EC69E0F}" type="slidenum">
              <a:rPr lang="el-GR" altLang="el-GR"/>
              <a:pPr>
                <a:defRP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a:spLocks noGrp="1"/>
          </p:cNvSpPr>
          <p:nvPr>
            <p:ph type="sldNum" sz="quarter" idx="10"/>
          </p:nvPr>
        </p:nvSpPr>
        <p:spPr/>
        <p:txBody>
          <a:bodyPr/>
          <a:lstStyle>
            <a:lvl1pPr>
              <a:defRPr/>
            </a:lvl1pPr>
          </a:lstStyle>
          <a:p>
            <a:pPr>
              <a:defRPr/>
            </a:pPr>
            <a:fld id="{210E2797-AACB-482A-B767-97936A7A5810}" type="slidenum">
              <a:rPr lang="el-GR" altLang="el-GR"/>
              <a:pPr>
                <a:defRP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418031A0-85BF-4D03-A28C-275519297928}"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0A770834-5D8D-48F6-A396-3836A5964477}"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E32BC5-D6A5-4971-8658-CD57D396B3B1}" type="slidenum">
              <a:rPr lang="el-GR" altLang="el-GR"/>
              <a:pPr>
                <a:defRP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smtClean="0"/>
              <a:t>Στυλ κύριου τίτλου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CCDFF189-24C0-44B8-8F5E-FB25A90A55BB}"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a:defRPr/>
            </a:pPr>
            <a:fld id="{CFE4E18A-23EA-48A6-9403-068825C18DB1}"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4114" r:id="rId1"/>
    <p:sldLayoutId id="2147484105" r:id="rId2"/>
    <p:sldLayoutId id="214748411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6" r:id="rId12"/>
    <p:sldLayoutId id="2147484117" r:id="rId13"/>
    <p:sldLayoutId id="214748411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lass.auth.gr/modules/document/file.php/OCRS107/%CE%88%CE%BD%CF%84%CF%85%CF%80%CE%BF%20%CE%9A%CE%B1%CF%84%CE%B1%CE%B3%CF%81%CE%B1%CF%86%CE%AE%CF%82%20%CE%9C%CE%B1%CE%B8%CE%AE%CE%BC%CE%B1%CF%84%CE%BF%CF%8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pencourses.g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class.auth.gr/courses/OCRS10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class.auth.gr/courses/OCRS1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oki@ioa.teiep.g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idx="1"/>
          </p:nvPr>
        </p:nvSpPr>
        <p:spPr>
          <a:xfrm>
            <a:off x="457200" y="3644900"/>
            <a:ext cx="8229600" cy="1944688"/>
          </a:xfrm>
        </p:spPr>
        <p:txBody>
          <a:bodyPr rtlCol="0">
            <a:normAutofit fontScale="70000" lnSpcReduction="20000"/>
          </a:bodyPr>
          <a:lstStyle/>
          <a:p>
            <a:pPr marL="0" indent="0" algn="ctr" eaLnBrk="1" fontAlgn="auto" hangingPunct="1">
              <a:spcBef>
                <a:spcPts val="500"/>
              </a:spcBef>
              <a:spcAft>
                <a:spcPts val="0"/>
              </a:spcAft>
              <a:buFont typeface="Arial" panose="020B0604020202020204" pitchFamily="34" charset="0"/>
              <a:buNone/>
              <a:defRPr/>
            </a:pPr>
            <a:endParaRPr lang="el-GR" sz="2200" b="1" dirty="0" smtClean="0">
              <a:solidFill>
                <a:srgbClr val="0089D0"/>
              </a:solidFill>
            </a:endParaRPr>
          </a:p>
          <a:p>
            <a:pPr marL="0" indent="0" algn="ctr" eaLnBrk="1" fontAlgn="auto" hangingPunct="1">
              <a:spcBef>
                <a:spcPts val="500"/>
              </a:spcBef>
              <a:spcAft>
                <a:spcPts val="0"/>
              </a:spcAft>
              <a:buFont typeface="Arial" panose="020B0604020202020204" pitchFamily="34" charset="0"/>
              <a:buNone/>
              <a:defRPr/>
            </a:pPr>
            <a:r>
              <a:rPr lang="el-GR" sz="2900" b="1" cap="small" dirty="0" err="1" smtClean="0">
                <a:solidFill>
                  <a:srgbClr val="0089D0"/>
                </a:solidFill>
              </a:rPr>
              <a:t>Ημεριδα</a:t>
            </a:r>
            <a:r>
              <a:rPr lang="el-GR" sz="2900" b="1" cap="small" dirty="0" smtClean="0">
                <a:solidFill>
                  <a:srgbClr val="0089D0"/>
                </a:solidFill>
              </a:rPr>
              <a:t> </a:t>
            </a:r>
            <a:r>
              <a:rPr lang="el-GR" sz="2900" b="1" cap="small" dirty="0" err="1" smtClean="0">
                <a:solidFill>
                  <a:srgbClr val="0089D0"/>
                </a:solidFill>
              </a:rPr>
              <a:t>Ενημερωσησ</a:t>
            </a:r>
            <a:r>
              <a:rPr lang="el-GR" sz="2900" b="1" cap="small" dirty="0" smtClean="0">
                <a:solidFill>
                  <a:srgbClr val="0089D0"/>
                </a:solidFill>
              </a:rPr>
              <a:t>  «</a:t>
            </a:r>
            <a:r>
              <a:rPr lang="el-GR" sz="2900" b="1" cap="small" dirty="0" err="1" smtClean="0">
                <a:solidFill>
                  <a:srgbClr val="0089D0"/>
                </a:solidFill>
              </a:rPr>
              <a:t>Ανοικτα</a:t>
            </a:r>
            <a:r>
              <a:rPr lang="el-GR" sz="2900" b="1" cap="small" dirty="0" smtClean="0">
                <a:solidFill>
                  <a:srgbClr val="0089D0"/>
                </a:solidFill>
              </a:rPr>
              <a:t> </a:t>
            </a:r>
            <a:r>
              <a:rPr lang="el-GR" sz="2900" b="1" cap="small" dirty="0" err="1" smtClean="0">
                <a:solidFill>
                  <a:srgbClr val="0089D0"/>
                </a:solidFill>
              </a:rPr>
              <a:t>Ακαδημαϊκα</a:t>
            </a:r>
            <a:r>
              <a:rPr lang="el-GR" sz="2900" b="1" cap="small" dirty="0" smtClean="0">
                <a:solidFill>
                  <a:srgbClr val="0089D0"/>
                </a:solidFill>
              </a:rPr>
              <a:t> </a:t>
            </a:r>
            <a:r>
              <a:rPr lang="el-GR" sz="2900" b="1" cap="small" dirty="0" err="1" smtClean="0">
                <a:solidFill>
                  <a:srgbClr val="0089D0"/>
                </a:solidFill>
              </a:rPr>
              <a:t>Μαθηματα</a:t>
            </a:r>
            <a:r>
              <a:rPr lang="el-GR" sz="2900" b="1" cap="small" dirty="0" smtClean="0">
                <a:solidFill>
                  <a:srgbClr val="0089D0"/>
                </a:solidFill>
              </a:rPr>
              <a:t> </a:t>
            </a:r>
            <a:r>
              <a:rPr lang="el-GR" sz="2900" b="1" cap="small" dirty="0" smtClean="0">
                <a:solidFill>
                  <a:srgbClr val="0089D0"/>
                </a:solidFill>
              </a:rPr>
              <a:t>στο </a:t>
            </a:r>
            <a:r>
              <a:rPr lang="el-GR" sz="2900" b="1" cap="small" dirty="0" smtClean="0">
                <a:solidFill>
                  <a:srgbClr val="0089D0"/>
                </a:solidFill>
              </a:rPr>
              <a:t>ΤΕΙ </a:t>
            </a:r>
            <a:r>
              <a:rPr lang="el-GR" sz="2900" b="1" cap="small" dirty="0" err="1" smtClean="0">
                <a:solidFill>
                  <a:srgbClr val="0089D0"/>
                </a:solidFill>
              </a:rPr>
              <a:t>Ηπειρου</a:t>
            </a:r>
            <a:r>
              <a:rPr lang="el-GR" sz="2900" b="1" cap="small" dirty="0" smtClean="0">
                <a:solidFill>
                  <a:srgbClr val="0089D0"/>
                </a:solidFill>
              </a:rPr>
              <a:t>»</a:t>
            </a:r>
          </a:p>
          <a:p>
            <a:pPr marL="0" indent="0" algn="ctr" eaLnBrk="1" fontAlgn="auto" hangingPunct="1">
              <a:spcBef>
                <a:spcPts val="500"/>
              </a:spcBef>
              <a:spcAft>
                <a:spcPts val="0"/>
              </a:spcAft>
              <a:buFont typeface="Arial" panose="020B0604020202020204" pitchFamily="34" charset="0"/>
              <a:buNone/>
              <a:defRPr/>
            </a:pPr>
            <a:endParaRPr lang="el-GR" sz="2900" b="1" cap="small" dirty="0" smtClean="0">
              <a:solidFill>
                <a:srgbClr val="0089D0"/>
              </a:solidFill>
            </a:endParaRPr>
          </a:p>
          <a:p>
            <a:pPr marL="0" indent="0" algn="ctr" eaLnBrk="1" fontAlgn="auto" hangingPunct="1">
              <a:spcBef>
                <a:spcPts val="500"/>
              </a:spcBef>
              <a:spcAft>
                <a:spcPts val="0"/>
              </a:spcAft>
              <a:buFont typeface="Arial" panose="020B0604020202020204" pitchFamily="34" charset="0"/>
              <a:buNone/>
              <a:defRPr/>
            </a:pPr>
            <a:r>
              <a:rPr lang="el-GR" sz="2600" b="1" dirty="0" smtClean="0"/>
              <a:t>Προδιαγραφές </a:t>
            </a:r>
            <a:r>
              <a:rPr lang="el-GR" sz="2600" b="1" dirty="0" smtClean="0">
                <a:solidFill>
                  <a:srgbClr val="0089D0"/>
                </a:solidFill>
              </a:rPr>
              <a:t>Ανοικτά Ακαδημαϊκά Μαθήματα στο ΤΕΙ Ηπείρου</a:t>
            </a:r>
          </a:p>
          <a:p>
            <a:pPr marL="0" indent="0" algn="ctr" eaLnBrk="1" fontAlgn="auto" hangingPunct="1">
              <a:spcBef>
                <a:spcPts val="500"/>
              </a:spcBef>
              <a:spcAft>
                <a:spcPts val="0"/>
              </a:spcAft>
              <a:buFont typeface="Arial" panose="020B0604020202020204" pitchFamily="34" charset="0"/>
              <a:buNone/>
              <a:defRPr/>
            </a:pPr>
            <a:r>
              <a:rPr lang="el-GR" sz="2000" i="1" dirty="0" smtClean="0"/>
              <a:t/>
            </a:r>
            <a:br>
              <a:rPr lang="el-GR" sz="2000" i="1" dirty="0" smtClean="0"/>
            </a:br>
            <a:r>
              <a:rPr lang="el-GR" sz="2200" b="1" dirty="0" smtClean="0">
                <a:solidFill>
                  <a:schemeClr val="tx1">
                    <a:lumMod val="65000"/>
                    <a:lumOff val="35000"/>
                  </a:schemeClr>
                </a:solidFill>
              </a:rPr>
              <a:t>Ευγενία Τόκη</a:t>
            </a:r>
            <a:r>
              <a:rPr lang="el-GR" sz="1800" dirty="0" smtClean="0">
                <a:solidFill>
                  <a:schemeClr val="tx1">
                    <a:lumMod val="65000"/>
                    <a:lumOff val="35000"/>
                  </a:schemeClr>
                </a:solidFill>
              </a:rPr>
              <a:t/>
            </a:r>
            <a:br>
              <a:rPr lang="el-GR" sz="1800" dirty="0" smtClean="0">
                <a:solidFill>
                  <a:schemeClr val="tx1">
                    <a:lumMod val="65000"/>
                    <a:lumOff val="35000"/>
                  </a:schemeClr>
                </a:solidFill>
              </a:rPr>
            </a:br>
            <a:r>
              <a:rPr lang="el-GR" sz="1600" dirty="0" smtClean="0">
                <a:solidFill>
                  <a:schemeClr val="tx1">
                    <a:lumMod val="65000"/>
                    <a:lumOff val="35000"/>
                  </a:schemeClr>
                </a:solidFill>
              </a:rPr>
              <a:t>ΤΕΙ Ηπείρου</a:t>
            </a:r>
            <a:r>
              <a:rPr lang="el-GR" sz="3200" dirty="0" smtClean="0">
                <a:solidFill>
                  <a:schemeClr val="tx1">
                    <a:lumMod val="65000"/>
                    <a:lumOff val="35000"/>
                  </a:schemeClr>
                </a:solidFill>
              </a:rPr>
              <a:t/>
            </a:r>
            <a:br>
              <a:rPr lang="el-GR" sz="3200" dirty="0" smtClean="0">
                <a:solidFill>
                  <a:schemeClr val="tx1">
                    <a:lumMod val="65000"/>
                    <a:lumOff val="35000"/>
                  </a:schemeClr>
                </a:solidFill>
              </a:rPr>
            </a:br>
            <a:r>
              <a:rPr lang="el-GR" sz="1400" dirty="0" smtClean="0">
                <a:solidFill>
                  <a:schemeClr val="tx1">
                    <a:lumMod val="65000"/>
                    <a:lumOff val="35000"/>
                  </a:schemeClr>
                </a:solidFill>
              </a:rPr>
              <a:t>Ιωάννινα, Οκτώβριος 2014</a:t>
            </a:r>
            <a:endParaRPr lang="el-GR" sz="1800" dirty="0" smtClean="0">
              <a:solidFill>
                <a:schemeClr val="tx1">
                  <a:lumMod val="65000"/>
                  <a:lumOff val="35000"/>
                </a:schemeClr>
              </a:solidFill>
            </a:endParaRPr>
          </a:p>
        </p:txBody>
      </p:sp>
      <p:pic>
        <p:nvPicPr>
          <p:cNvPr id="7171" name="Εικόνα 5"/>
          <p:cNvPicPr>
            <a:picLocks noChangeAspect="1"/>
          </p:cNvPicPr>
          <p:nvPr/>
        </p:nvPicPr>
        <p:blipFill>
          <a:blip r:embed="rId3" cstate="print"/>
          <a:srcRect/>
          <a:stretch>
            <a:fillRect/>
          </a:stretch>
        </p:blipFill>
        <p:spPr bwMode="auto">
          <a:xfrm>
            <a:off x="2916238" y="476250"/>
            <a:ext cx="3168650" cy="3144838"/>
          </a:xfrm>
          <a:prstGeom prst="rect">
            <a:avLst/>
          </a:prstGeom>
          <a:noFill/>
          <a:ln w="9525">
            <a:noFill/>
            <a:miter lim="800000"/>
            <a:headEnd/>
            <a:tailEnd/>
          </a:ln>
        </p:spPr>
      </p:pic>
      <p:pic>
        <p:nvPicPr>
          <p:cNvPr id="7172"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851920" y="5732463"/>
            <a:ext cx="2881313" cy="685800"/>
          </a:xfrm>
          <a:prstGeom prst="rect">
            <a:avLst/>
          </a:prstGeom>
          <a:noFill/>
          <a:ln w="9525">
            <a:noFill/>
            <a:miter lim="800000"/>
            <a:headEnd/>
            <a:tailEnd/>
          </a:ln>
        </p:spPr>
      </p:pic>
      <p:grpSp>
        <p:nvGrpSpPr>
          <p:cNvPr id="7" name="Ομάδα 6"/>
          <p:cNvGrpSpPr/>
          <p:nvPr/>
        </p:nvGrpSpPr>
        <p:grpSpPr>
          <a:xfrm>
            <a:off x="2915816" y="5733256"/>
            <a:ext cx="864096" cy="792088"/>
            <a:chOff x="2627784" y="5733256"/>
            <a:chExt cx="864096" cy="792088"/>
          </a:xfrm>
        </p:grpSpPr>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1389" y="5733256"/>
              <a:ext cx="497938" cy="592603"/>
            </a:xfrm>
            <a:prstGeom prst="rect">
              <a:avLst/>
            </a:prstGeom>
          </p:spPr>
        </p:pic>
        <p:sp>
          <p:nvSpPr>
            <p:cNvPr id="6" name="TextBox 5"/>
            <p:cNvSpPr txBox="1"/>
            <p:nvPr/>
          </p:nvSpPr>
          <p:spPr>
            <a:xfrm>
              <a:off x="2627784" y="6237312"/>
              <a:ext cx="864096" cy="288032"/>
            </a:xfrm>
            <a:prstGeom prst="rect">
              <a:avLst/>
            </a:prstGeom>
          </p:spPr>
          <p:txBody>
            <a:bodyPr vert="horz" wrap="square" lIns="91440" tIns="45720" rIns="91440" bIns="45720" rtlCol="0" anchor="ctr">
              <a:normAutofit fontScale="40000" lnSpcReduction="20000"/>
            </a:bodyPr>
            <a:lstStyle/>
            <a:p>
              <a:pPr algn="ctr"/>
              <a:r>
                <a:rPr lang="el-GR" dirty="0" smtClean="0"/>
                <a:t>ΤΕΙ ΗΠΕΙΡΟΥ</a:t>
              </a:r>
              <a:endParaRPr lang="en-GB"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ανοιχτών ψηφιακών μαθημάτων (ΑΨΜ)</a:t>
            </a:r>
            <a:endParaRPr lang="en-US" dirty="0"/>
          </a:p>
        </p:txBody>
      </p:sp>
      <p:sp>
        <p:nvSpPr>
          <p:cNvPr id="3" name="TextBox 2"/>
          <p:cNvSpPr txBox="1"/>
          <p:nvPr/>
        </p:nvSpPr>
        <p:spPr>
          <a:xfrm>
            <a:off x="4687292" y="2660806"/>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342810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val="2072444489"/>
              </p:ext>
            </p:extLst>
          </p:nvPr>
        </p:nvGraphicFramePr>
        <p:xfrm>
          <a:off x="971600" y="836712"/>
          <a:ext cx="712879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Ορθογώνιο 6"/>
          <p:cNvSpPr/>
          <p:nvPr/>
        </p:nvSpPr>
        <p:spPr>
          <a:xfrm>
            <a:off x="3563888" y="4077072"/>
            <a:ext cx="514885"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4000" b="1" cap="none" spc="150" dirty="0" smtClean="0">
                <a:ln w="11430"/>
                <a:solidFill>
                  <a:srgbClr val="F8F8F8"/>
                </a:solidFill>
                <a:effectLst>
                  <a:outerShdw blurRad="25400" algn="tl" rotWithShape="0">
                    <a:srgbClr val="000000">
                      <a:alpha val="43000"/>
                    </a:srgbClr>
                  </a:outerShdw>
                </a:effectLst>
              </a:rPr>
              <a:t>Α</a:t>
            </a:r>
            <a:endParaRPr lang="el-GR" sz="4000" b="1" cap="none" spc="150" dirty="0">
              <a:ln w="11430"/>
              <a:solidFill>
                <a:srgbClr val="F8F8F8"/>
              </a:solidFill>
              <a:effectLst>
                <a:outerShdw blurRad="25400" algn="tl" rotWithShape="0">
                  <a:srgbClr val="000000">
                    <a:alpha val="43000"/>
                  </a:srgbClr>
                </a:outerShdw>
              </a:effectLst>
            </a:endParaRPr>
          </a:p>
        </p:txBody>
      </p:sp>
      <p:sp>
        <p:nvSpPr>
          <p:cNvPr id="8" name="Ορθογώνιο 7"/>
          <p:cNvSpPr/>
          <p:nvPr/>
        </p:nvSpPr>
        <p:spPr>
          <a:xfrm>
            <a:off x="4071033" y="4869160"/>
            <a:ext cx="788999"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4000" b="1" cap="none" spc="150" dirty="0" smtClean="0">
                <a:ln w="11430"/>
                <a:solidFill>
                  <a:srgbClr val="F8F8F8"/>
                </a:solidFill>
                <a:effectLst>
                  <a:outerShdw blurRad="25400" algn="tl" rotWithShape="0">
                    <a:srgbClr val="000000">
                      <a:alpha val="43000"/>
                    </a:srgbClr>
                  </a:outerShdw>
                </a:effectLst>
              </a:rPr>
              <a:t>Α+</a:t>
            </a:r>
            <a:endParaRPr lang="el-GR" sz="4000" b="1" cap="none" spc="150" dirty="0">
              <a:ln w="11430"/>
              <a:solidFill>
                <a:srgbClr val="F8F8F8"/>
              </a:solidFill>
              <a:effectLst>
                <a:outerShdw blurRad="25400" algn="tl" rotWithShape="0">
                  <a:srgbClr val="000000">
                    <a:alpha val="43000"/>
                  </a:srgbClr>
                </a:outerShdw>
              </a:effectLst>
            </a:endParaRPr>
          </a:p>
        </p:txBody>
      </p:sp>
      <p:sp>
        <p:nvSpPr>
          <p:cNvPr id="9" name="Ορθογώνιο 8"/>
          <p:cNvSpPr/>
          <p:nvPr/>
        </p:nvSpPr>
        <p:spPr>
          <a:xfrm>
            <a:off x="2820282" y="3369186"/>
            <a:ext cx="100104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4000" b="1" cap="none" spc="150" dirty="0" smtClean="0">
                <a:ln w="11430"/>
                <a:solidFill>
                  <a:srgbClr val="F8F8F8"/>
                </a:solidFill>
                <a:effectLst>
                  <a:outerShdw blurRad="25400" algn="tl" rotWithShape="0">
                    <a:srgbClr val="000000">
                      <a:alpha val="43000"/>
                    </a:srgbClr>
                  </a:outerShdw>
                </a:effectLst>
              </a:rPr>
              <a:t>Α-</a:t>
            </a:r>
            <a:endParaRPr lang="el-GR" sz="4000" b="1" cap="none"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1115616" y="404664"/>
            <a:ext cx="4104456" cy="707886"/>
          </a:xfrm>
          <a:prstGeom prst="rect">
            <a:avLst/>
          </a:prstGeom>
          <a:noFill/>
        </p:spPr>
        <p:txBody>
          <a:bodyPr wrap="square" rtlCol="0">
            <a:spAutoFit/>
          </a:bodyPr>
          <a:lstStyle/>
          <a:p>
            <a:r>
              <a:rPr lang="el-GR" sz="2000" b="1" dirty="0" smtClean="0"/>
              <a:t>ΤΥΠΟΙ ΑΨΜ </a:t>
            </a:r>
            <a:endParaRPr lang="el-GR" sz="2000" b="1" dirty="0" smtClean="0"/>
          </a:p>
          <a:p>
            <a:endParaRPr lang="el-GR" sz="2000" dirty="0"/>
          </a:p>
        </p:txBody>
      </p:sp>
      <p:graphicFrame>
        <p:nvGraphicFramePr>
          <p:cNvPr id="3" name="Πίνακας 2"/>
          <p:cNvGraphicFramePr>
            <a:graphicFrameLocks noGrp="1"/>
          </p:cNvGraphicFramePr>
          <p:nvPr>
            <p:extLst>
              <p:ext uri="{D42A27DB-BD31-4B8C-83A1-F6EECF244321}">
                <p14:modId xmlns:p14="http://schemas.microsoft.com/office/powerpoint/2010/main" val="4214279246"/>
              </p:ext>
            </p:extLst>
          </p:nvPr>
        </p:nvGraphicFramePr>
        <p:xfrm>
          <a:off x="5076056" y="29017"/>
          <a:ext cx="3851920" cy="1983565"/>
        </p:xfrm>
        <a:graphic>
          <a:graphicData uri="http://schemas.openxmlformats.org/drawingml/2006/table">
            <a:tbl>
              <a:tblPr firstRow="1" bandRow="1">
                <a:tableStyleId>{5C22544A-7EE6-4342-B048-85BDC9FD1C3A}</a:tableStyleId>
              </a:tblPr>
              <a:tblGrid>
                <a:gridCol w="1435029"/>
                <a:gridCol w="2416891"/>
              </a:tblGrid>
              <a:tr h="628209">
                <a:tc>
                  <a:txBody>
                    <a:bodyPr/>
                    <a:lstStyle/>
                    <a:p>
                      <a:r>
                        <a:rPr lang="el-GR" dirty="0" smtClean="0"/>
                        <a:t>Αυτοτελές Μάθημα</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rPr>
                        <a:t>αναλ. περιγραφή</a:t>
                      </a:r>
                      <a:r>
                        <a:rPr lang="en-US" sz="1800" b="1" dirty="0" smtClean="0">
                          <a:effectLst/>
                          <a:latin typeface="+mn-lt"/>
                        </a:rPr>
                        <a:t>, </a:t>
                      </a:r>
                      <a:r>
                        <a:rPr lang="el-GR" sz="1800" b="1" dirty="0" smtClean="0">
                          <a:effectLst/>
                          <a:latin typeface="+mn-lt"/>
                        </a:rPr>
                        <a:t>στόχους</a:t>
                      </a:r>
                      <a:r>
                        <a:rPr lang="en-US" sz="1800" b="1" dirty="0" smtClean="0">
                          <a:effectLst/>
                          <a:latin typeface="+mn-lt"/>
                        </a:rPr>
                        <a:t>, </a:t>
                      </a:r>
                      <a:r>
                        <a:rPr lang="el-GR" sz="1800" b="1" dirty="0" smtClean="0">
                          <a:effectLst/>
                          <a:latin typeface="+mn-lt"/>
                        </a:rPr>
                        <a:t>λέξεις</a:t>
                      </a:r>
                      <a:r>
                        <a:rPr lang="el-GR" sz="1800" b="1" baseline="0" dirty="0" smtClean="0">
                          <a:effectLst/>
                          <a:latin typeface="+mn-lt"/>
                        </a:rPr>
                        <a:t> </a:t>
                      </a:r>
                      <a:r>
                        <a:rPr lang="el-GR" sz="1800" b="1" dirty="0" smtClean="0">
                          <a:effectLst/>
                          <a:latin typeface="+mn-lt"/>
                        </a:rPr>
                        <a:t>κλειδιά</a:t>
                      </a:r>
                      <a:endParaRPr lang="en-GB" sz="1800" b="1" dirty="0" smtClean="0">
                        <a:effectLst/>
                        <a:latin typeface="+mn-lt"/>
                      </a:endParaRPr>
                    </a:p>
                  </a:txBody>
                  <a:tcPr/>
                </a:tc>
              </a:tr>
              <a:tr h="628209">
                <a:tc>
                  <a:txBody>
                    <a:bodyPr/>
                    <a:lstStyle/>
                    <a:p>
                      <a:r>
                        <a:rPr lang="el-GR" dirty="0" smtClean="0"/>
                        <a:t>Ενότητες</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effectLst/>
                          <a:latin typeface="+mn-lt"/>
                        </a:rPr>
                        <a:t>αναλ. περιγραφή</a:t>
                      </a:r>
                      <a:r>
                        <a:rPr lang="en-US" sz="1800" b="1" dirty="0" smtClean="0">
                          <a:effectLst/>
                          <a:latin typeface="+mn-lt"/>
                        </a:rPr>
                        <a:t>, </a:t>
                      </a:r>
                      <a:r>
                        <a:rPr lang="el-GR" sz="1800" b="1" dirty="0" smtClean="0">
                          <a:effectLst/>
                          <a:latin typeface="+mn-lt"/>
                        </a:rPr>
                        <a:t>στόχους</a:t>
                      </a:r>
                      <a:r>
                        <a:rPr lang="en-US" sz="1800" b="1" dirty="0" smtClean="0">
                          <a:effectLst/>
                          <a:latin typeface="+mn-lt"/>
                        </a:rPr>
                        <a:t>, </a:t>
                      </a:r>
                      <a:r>
                        <a:rPr lang="el-GR" sz="1800" b="1" dirty="0" smtClean="0">
                          <a:effectLst/>
                          <a:latin typeface="+mn-lt"/>
                        </a:rPr>
                        <a:t>λέξεις</a:t>
                      </a:r>
                      <a:r>
                        <a:rPr lang="el-GR" sz="1800" b="1" baseline="0" dirty="0" smtClean="0">
                          <a:effectLst/>
                          <a:latin typeface="+mn-lt"/>
                        </a:rPr>
                        <a:t> </a:t>
                      </a:r>
                      <a:r>
                        <a:rPr lang="el-GR" sz="1800" b="1" dirty="0" smtClean="0">
                          <a:effectLst/>
                          <a:latin typeface="+mn-lt"/>
                        </a:rPr>
                        <a:t>κλειδιά</a:t>
                      </a:r>
                      <a:endParaRPr lang="en-GB" sz="1800" b="1" dirty="0" smtClean="0">
                        <a:effectLst/>
                        <a:latin typeface="+mn-lt"/>
                      </a:endParaRPr>
                    </a:p>
                  </a:txBody>
                  <a:tcPr/>
                </a:tc>
              </a:tr>
              <a:tr h="703405">
                <a:tc>
                  <a:txBody>
                    <a:bodyPr/>
                    <a:lstStyle/>
                    <a:p>
                      <a:r>
                        <a:rPr lang="el-GR" smtClean="0"/>
                        <a:t>Εκπαιδευτικό</a:t>
                      </a:r>
                      <a:r>
                        <a:rPr lang="el-GR" baseline="0" smtClean="0"/>
                        <a:t> </a:t>
                      </a:r>
                      <a:r>
                        <a:rPr lang="el-GR" smtClean="0"/>
                        <a:t>Υλικό</a:t>
                      </a:r>
                      <a:endParaRPr lang="en-GB" dirty="0"/>
                    </a:p>
                  </a:txBody>
                  <a:tcPr/>
                </a:tc>
                <a:tc>
                  <a:txBody>
                    <a:bodyPr/>
                    <a:lstStyle/>
                    <a:p>
                      <a:r>
                        <a:rPr lang="el-GR" sz="1800" b="1" smtClean="0">
                          <a:effectLst/>
                          <a:latin typeface="+mn-lt"/>
                        </a:rPr>
                        <a:t>παρουσιάσεις/σημειώσεις</a:t>
                      </a:r>
                      <a:r>
                        <a:rPr lang="en-US" sz="1800" b="1" smtClean="0">
                          <a:effectLst/>
                          <a:latin typeface="+mn-lt"/>
                        </a:rPr>
                        <a:t>, </a:t>
                      </a:r>
                      <a:r>
                        <a:rPr lang="el-GR" sz="1800" b="1" smtClean="0">
                          <a:effectLst/>
                          <a:latin typeface="+mn-lt"/>
                        </a:rPr>
                        <a:t>βιβλιογραφία</a:t>
                      </a:r>
                      <a:endParaRPr lang="en-GB" dirty="0"/>
                    </a:p>
                  </a:txBody>
                  <a:tcPr/>
                </a:tc>
              </a:tr>
            </a:tbl>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val="827014198"/>
              </p:ext>
            </p:extLst>
          </p:nvPr>
        </p:nvGraphicFramePr>
        <p:xfrm>
          <a:off x="5076056" y="2234668"/>
          <a:ext cx="3851920" cy="101490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435029"/>
                <a:gridCol w="2416891"/>
              </a:tblGrid>
              <a:tr h="412801">
                <a:tc gridSpan="2">
                  <a:txBody>
                    <a:bodyPr/>
                    <a:lstStyle/>
                    <a:p>
                      <a:r>
                        <a:rPr lang="el-GR" baseline="0" dirty="0" smtClean="0">
                          <a:solidFill>
                            <a:schemeClr val="bg1"/>
                          </a:solidFill>
                        </a:rPr>
                        <a:t>Α- &amp; </a:t>
                      </a:r>
                      <a:endParaRPr lang="en-GB" dirty="0">
                        <a:solidFill>
                          <a:schemeClr val="bg1"/>
                        </a:solidFill>
                      </a:endParaRPr>
                    </a:p>
                  </a:txBody>
                  <a:tcPr>
                    <a:solidFill>
                      <a:srgbClr val="FFC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smtClean="0">
                        <a:effectLst/>
                        <a:latin typeface="+mn-lt"/>
                      </a:endParaRPr>
                    </a:p>
                  </a:txBody>
                  <a:tcPr/>
                </a:tc>
              </a:tr>
              <a:tr h="602102">
                <a:tc>
                  <a:txBody>
                    <a:bodyPr/>
                    <a:lstStyle/>
                    <a:p>
                      <a:r>
                        <a:rPr lang="el-GR" sz="1800" kern="1200" dirty="0" smtClean="0">
                          <a:solidFill>
                            <a:schemeClr val="dk1"/>
                          </a:solidFill>
                          <a:latin typeface="+mn-lt"/>
                          <a:ea typeface="+mn-ea"/>
                          <a:cs typeface="+mn-cs"/>
                        </a:rPr>
                        <a:t>επιπλέον</a:t>
                      </a:r>
                      <a:endParaRPr lang="en-GB" sz="1800"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l-GR" sz="1800" b="1" dirty="0" smtClean="0">
                          <a:solidFill>
                            <a:schemeClr val="bg1"/>
                          </a:solidFill>
                          <a:effectLst/>
                          <a:latin typeface="+mn-lt"/>
                        </a:rPr>
                        <a:t>Ηχογράφηση διάλεξης</a:t>
                      </a:r>
                      <a:endParaRPr lang="en-GB" dirty="0">
                        <a:solidFill>
                          <a:schemeClr val="bg1"/>
                        </a:solidFill>
                      </a:endParaRPr>
                    </a:p>
                  </a:txBody>
                  <a:tcPr>
                    <a:solidFill>
                      <a:srgbClr val="00B0F0"/>
                    </a:solidFill>
                  </a:tcPr>
                </a:tc>
              </a:tr>
            </a:tbl>
          </a:graphicData>
        </a:graphic>
      </p:graphicFrame>
      <p:graphicFrame>
        <p:nvGraphicFramePr>
          <p:cNvPr id="11" name="Πίνακας 10"/>
          <p:cNvGraphicFramePr>
            <a:graphicFrameLocks noGrp="1"/>
          </p:cNvGraphicFramePr>
          <p:nvPr>
            <p:extLst>
              <p:ext uri="{D42A27DB-BD31-4B8C-83A1-F6EECF244321}">
                <p14:modId xmlns:p14="http://schemas.microsoft.com/office/powerpoint/2010/main" val="3261052167"/>
              </p:ext>
            </p:extLst>
          </p:nvPr>
        </p:nvGraphicFramePr>
        <p:xfrm>
          <a:off x="5076056" y="3456239"/>
          <a:ext cx="3851920" cy="105288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435029"/>
                <a:gridCol w="2416891"/>
              </a:tblGrid>
              <a:tr h="412801">
                <a:tc gridSpan="2">
                  <a:txBody>
                    <a:bodyPr/>
                    <a:lstStyle/>
                    <a:p>
                      <a:r>
                        <a:rPr lang="el-GR" baseline="0" dirty="0" smtClean="0">
                          <a:solidFill>
                            <a:schemeClr val="bg1"/>
                          </a:solidFill>
                        </a:rPr>
                        <a:t>Α- &amp; </a:t>
                      </a:r>
                      <a:endParaRPr lang="en-GB" dirty="0">
                        <a:solidFill>
                          <a:schemeClr val="bg1"/>
                        </a:solidFill>
                      </a:endParaRPr>
                    </a:p>
                  </a:txBody>
                  <a:tcPr>
                    <a:solidFill>
                      <a:srgbClr val="FFC0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smtClean="0">
                        <a:effectLst/>
                        <a:latin typeface="+mn-lt"/>
                      </a:endParaRPr>
                    </a:p>
                  </a:txBody>
                  <a:tcPr/>
                </a:tc>
              </a:tr>
              <a:tr h="602102">
                <a:tc>
                  <a:txBody>
                    <a:bodyPr/>
                    <a:lstStyle/>
                    <a:p>
                      <a:r>
                        <a:rPr lang="el-GR" sz="1800" kern="1200" dirty="0" smtClean="0">
                          <a:solidFill>
                            <a:schemeClr val="dk1"/>
                          </a:solidFill>
                          <a:latin typeface="+mn-lt"/>
                          <a:ea typeface="+mn-ea"/>
                          <a:cs typeface="+mn-cs"/>
                        </a:rPr>
                        <a:t>επιπλέον</a:t>
                      </a:r>
                      <a:endParaRPr lang="en-GB" sz="1800" kern="1200" dirty="0">
                        <a:solidFill>
                          <a:schemeClr val="dk1"/>
                        </a:solidFill>
                        <a:latin typeface="+mn-lt"/>
                        <a:ea typeface="+mn-ea"/>
                        <a:cs typeface="+mn-cs"/>
                      </a:endParaRPr>
                    </a:p>
                  </a:txBody>
                  <a:tcPr>
                    <a:solidFill>
                      <a:schemeClr val="accent5">
                        <a:lumMod val="20000"/>
                        <a:lumOff val="80000"/>
                      </a:schemeClr>
                    </a:solidFill>
                  </a:tcPr>
                </a:tc>
                <a:tc>
                  <a:txBody>
                    <a:bodyPr/>
                    <a:lstStyle/>
                    <a:p>
                      <a:r>
                        <a:rPr lang="el-GR" sz="1800" b="1" dirty="0" smtClean="0">
                          <a:solidFill>
                            <a:schemeClr val="bg1"/>
                          </a:solidFill>
                          <a:effectLst/>
                          <a:latin typeface="+mn-lt"/>
                        </a:rPr>
                        <a:t>Βιντεοσκόπηση διάλεξης, ασκήσεις, </a:t>
                      </a:r>
                      <a:endParaRPr lang="en-GB" dirty="0">
                        <a:solidFill>
                          <a:schemeClr val="bg1"/>
                        </a:solidFill>
                      </a:endParaRPr>
                    </a:p>
                  </a:txBody>
                  <a:tcPr>
                    <a:solidFill>
                      <a:srgbClr val="C00000"/>
                    </a:solidFill>
                  </a:tcPr>
                </a:tc>
              </a:tr>
            </a:tbl>
          </a:graphicData>
        </a:graphic>
      </p:graphicFrame>
      <p:sp>
        <p:nvSpPr>
          <p:cNvPr id="12" name="TextBox 11"/>
          <p:cNvSpPr txBox="1"/>
          <p:nvPr/>
        </p:nvSpPr>
        <p:spPr>
          <a:xfrm>
            <a:off x="5220072" y="5333146"/>
            <a:ext cx="3888432" cy="400110"/>
          </a:xfrm>
          <a:prstGeom prst="rect">
            <a:avLst/>
          </a:prstGeom>
          <a:noFill/>
        </p:spPr>
        <p:txBody>
          <a:bodyPr wrap="square" rtlCol="0">
            <a:spAutoFit/>
          </a:bodyPr>
          <a:lstStyle/>
          <a:p>
            <a:r>
              <a:rPr lang="el-GR" sz="2000" b="1" dirty="0" smtClean="0"/>
              <a:t>ΕΛΑΧΙΣΤΕΣ ΠΡΟΔΙΑΓΡΑΦΕΣ</a:t>
            </a:r>
            <a:endParaRPr lang="el-GR" sz="2000" dirty="0"/>
          </a:p>
        </p:txBody>
      </p:sp>
    </p:spTree>
    <p:extLst>
      <p:ext uri="{BB962C8B-B14F-4D97-AF65-F5344CB8AC3E}">
        <p14:creationId xmlns:p14="http://schemas.microsoft.com/office/powerpoint/2010/main" val="1271437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l-GR" sz="4000" dirty="0" smtClean="0"/>
              <a:t>Κατηγορίες Ανοικτών Μαθημάτων</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75651787"/>
              </p:ext>
            </p:extLst>
          </p:nvPr>
        </p:nvGraphicFramePr>
        <p:xfrm>
          <a:off x="755576" y="1239882"/>
          <a:ext cx="7728108" cy="5313216"/>
        </p:xfrm>
        <a:graphic>
          <a:graphicData uri="http://schemas.openxmlformats.org/drawingml/2006/table">
            <a:tbl>
              <a:tblPr firstRow="1" firstCol="1" bandRow="1">
                <a:tableStyleId>{3B4B98B0-60AC-42C2-AFA5-B58CD77FA1E5}</a:tableStyleId>
              </a:tblPr>
              <a:tblGrid>
                <a:gridCol w="5280144"/>
                <a:gridCol w="791780"/>
                <a:gridCol w="792088"/>
                <a:gridCol w="864096"/>
              </a:tblGrid>
              <a:tr h="720427">
                <a:tc>
                  <a:txBody>
                    <a:bodyPr/>
                    <a:lstStyle/>
                    <a:p>
                      <a:pPr algn="ctr">
                        <a:lnSpc>
                          <a:spcPct val="115000"/>
                        </a:lnSpc>
                        <a:spcAft>
                          <a:spcPts val="1000"/>
                        </a:spcAft>
                      </a:pPr>
                      <a:r>
                        <a:rPr lang="el-GR" sz="1200" dirty="0" smtClean="0">
                          <a:effectLst/>
                          <a:latin typeface="Arial" panose="020B0604020202020204" pitchFamily="34" charset="0"/>
                          <a:cs typeface="Arial" panose="020B0604020202020204" pitchFamily="34" charset="0"/>
                        </a:rPr>
                        <a:t>Προδιαγραφές</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200" b="1" dirty="0">
                          <a:effectLst/>
                        </a:rPr>
                        <a:t>Ελάχιστες </a:t>
                      </a:r>
                    </a:p>
                    <a:p>
                      <a:pPr algn="ctr">
                        <a:lnSpc>
                          <a:spcPct val="115000"/>
                        </a:lnSpc>
                        <a:spcAft>
                          <a:spcPts val="1000"/>
                        </a:spcAft>
                      </a:pPr>
                      <a:r>
                        <a:rPr lang="el-GR" sz="1800" b="1" dirty="0">
                          <a:effectLst/>
                        </a:rPr>
                        <a:t>Α-</a:t>
                      </a:r>
                      <a:endParaRPr lang="el-GR" sz="1800" b="1"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n-US" sz="1200" b="1" kern="1200" dirty="0" smtClean="0">
                          <a:effectLst/>
                        </a:rPr>
                        <a:t>Podcast </a:t>
                      </a:r>
                    </a:p>
                    <a:p>
                      <a:pPr algn="ctr">
                        <a:lnSpc>
                          <a:spcPct val="115000"/>
                        </a:lnSpc>
                        <a:spcAft>
                          <a:spcPts val="1000"/>
                        </a:spcAft>
                      </a:pPr>
                      <a:r>
                        <a:rPr lang="en-US" sz="1800" b="1" baseline="0" dirty="0" smtClean="0">
                          <a:effectLst/>
                        </a:rPr>
                        <a:t>A</a:t>
                      </a:r>
                      <a:endParaRPr lang="el-GR" sz="1800" b="1"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200" b="1" dirty="0" smtClean="0">
                          <a:effectLst/>
                        </a:rPr>
                        <a:t>Πλήρεις</a:t>
                      </a:r>
                    </a:p>
                    <a:p>
                      <a:pPr algn="ctr">
                        <a:lnSpc>
                          <a:spcPct val="115000"/>
                        </a:lnSpc>
                        <a:spcAft>
                          <a:spcPts val="1000"/>
                        </a:spcAft>
                      </a:pPr>
                      <a:r>
                        <a:rPr lang="el-GR" sz="1800" b="1" dirty="0" smtClean="0">
                          <a:effectLst/>
                        </a:rPr>
                        <a:t>Α</a:t>
                      </a:r>
                      <a:r>
                        <a:rPr lang="el-GR" sz="1800" b="1" dirty="0">
                          <a:effectLst/>
                        </a:rPr>
                        <a:t>+</a:t>
                      </a:r>
                      <a:endParaRPr lang="el-GR" sz="1800" b="1" dirty="0">
                        <a:effectLst/>
                        <a:latin typeface="Calibri"/>
                        <a:ea typeface="Calibri"/>
                        <a:cs typeface="Times New Roman"/>
                      </a:endParaRPr>
                    </a:p>
                  </a:txBody>
                  <a:tcPr marL="55472" marR="55472" marT="0" marB="0"/>
                </a:tc>
              </a:tr>
              <a:tr h="277046">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Αναλυτική περιγραφή μαθήματος (και στην αγγλική)</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340008">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Αναλυτική περιγραφή στόχων μαθήματος (και στην αγγλική)</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r>
              <a:tr h="340008">
                <a:tc>
                  <a:txBody>
                    <a:bodyPr/>
                    <a:lstStyle/>
                    <a:p>
                      <a:pPr algn="just">
                        <a:lnSpc>
                          <a:spcPct val="115000"/>
                        </a:lnSpc>
                        <a:spcAft>
                          <a:spcPts val="1000"/>
                        </a:spcAft>
                      </a:pPr>
                      <a:r>
                        <a:rPr lang="el-GR" sz="1200">
                          <a:effectLst/>
                          <a:latin typeface="Arial" panose="020B0604020202020204" pitchFamily="34" charset="0"/>
                          <a:cs typeface="Arial" panose="020B0604020202020204" pitchFamily="34" charset="0"/>
                        </a:rPr>
                        <a:t>Λέξεις – κλειδιά, Βασικοί όροι μαθήματος (και στην αγγλική)</a:t>
                      </a:r>
                      <a:endParaRPr lang="el-GR" sz="120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340008">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Οργάνωση υλικού σε θεματικές ενότητες ή ενότητες διαλέξεων</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277046">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Αναλυτική περιγραφή στόχων ενοτήτων </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340008">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Λέξεις – κλειδιά, βασικοί όροι ανά ενότητα / ενότητα διαλέξεων </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484831">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Σημειώσεις, διαφάνειες και λοιπό υποστηρικτικό υλικό ανά </a:t>
                      </a:r>
                      <a:r>
                        <a:rPr lang="el-GR" sz="1200" dirty="0" smtClean="0">
                          <a:effectLst/>
                          <a:latin typeface="Arial" panose="020B0604020202020204" pitchFamily="34" charset="0"/>
                          <a:cs typeface="Arial" panose="020B0604020202020204" pitchFamily="34" charset="0"/>
                        </a:rPr>
                        <a:t>διάλεξη</a:t>
                      </a:r>
                      <a:r>
                        <a:rPr lang="en-US" sz="1200" dirty="0" smtClean="0">
                          <a:effectLst/>
                          <a:latin typeface="Arial" panose="020B0604020202020204" pitchFamily="34" charset="0"/>
                          <a:cs typeface="Arial" panose="020B0604020202020204" pitchFamily="34" charset="0"/>
                        </a:rPr>
                        <a:t> </a:t>
                      </a:r>
                      <a:r>
                        <a:rPr lang="el-GR" sz="1200" dirty="0" smtClean="0">
                          <a:effectLst/>
                          <a:latin typeface="Arial" panose="020B0604020202020204" pitchFamily="34" charset="0"/>
                          <a:cs typeface="Arial" panose="020B0604020202020204" pitchFamily="34" charset="0"/>
                        </a:rPr>
                        <a:t>ή ενότητα διαλέξεων </a:t>
                      </a:r>
                      <a:endParaRPr lang="el-GR" sz="1200" dirty="0">
                        <a:solidFill>
                          <a:srgbClr val="FFFF00"/>
                        </a:solidFill>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a:effectLst/>
                        </a:rPr>
                        <a:t>√</a:t>
                      </a:r>
                      <a:endParaRPr lang="el-GR" sz="160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277046">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Αναφορά βιβλιογραφίας</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277046">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Ασκήσεις</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340008">
                <a:tc>
                  <a:txBody>
                    <a:bodyPr/>
                    <a:lstStyle/>
                    <a:p>
                      <a:pPr algn="just">
                        <a:lnSpc>
                          <a:spcPct val="115000"/>
                        </a:lnSpc>
                        <a:spcAft>
                          <a:spcPts val="1000"/>
                        </a:spcAft>
                      </a:pPr>
                      <a:r>
                        <a:rPr lang="el-GR" sz="1200" dirty="0">
                          <a:effectLst/>
                          <a:latin typeface="Arial" panose="020B0604020202020204" pitchFamily="34" charset="0"/>
                          <a:cs typeface="Arial" panose="020B0604020202020204" pitchFamily="34" charset="0"/>
                        </a:rPr>
                        <a:t>Χρήση ηλεκτρονικών πηγών που διαθέτουν οι βιβλιοθήκες των ιδρυμάτων</a:t>
                      </a:r>
                      <a:endParaRPr lang="el-GR" sz="1200" dirty="0">
                        <a:effectLst/>
                        <a:latin typeface="Arial" panose="020B0604020202020204" pitchFamily="34" charset="0"/>
                        <a:ea typeface="Calibri"/>
                        <a:cs typeface="Arial" panose="020B0604020202020204" pitchFamily="34" charset="0"/>
                      </a:endParaRPr>
                    </a:p>
                  </a:txBody>
                  <a:tcPr marL="55472" marR="55472" marT="0" marB="0"/>
                </a:tc>
                <a:tc>
                  <a:txBody>
                    <a:bodyPr/>
                    <a:lstStyle/>
                    <a:p>
                      <a:pPr algn="ctr">
                        <a:lnSpc>
                          <a:spcPct val="115000"/>
                        </a:lnSpc>
                        <a:spcAft>
                          <a:spcPts val="1000"/>
                        </a:spcAft>
                      </a:pP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a:effectLst/>
                        </a:rPr>
                        <a:t>√</a:t>
                      </a:r>
                      <a:endParaRPr lang="el-GR" sz="1600" dirty="0">
                        <a:effectLst/>
                        <a:latin typeface="Calibri"/>
                        <a:ea typeface="Calibri"/>
                        <a:cs typeface="Times New Roman"/>
                      </a:endParaRPr>
                    </a:p>
                  </a:txBody>
                  <a:tcPr marL="55472" marR="55472" marT="0" marB="0"/>
                </a:tc>
              </a:tr>
              <a:tr h="1233591">
                <a:tc>
                  <a:txBody>
                    <a:bodyPr/>
                    <a:lstStyle/>
                    <a:p>
                      <a:pPr algn="just">
                        <a:lnSpc>
                          <a:spcPct val="115000"/>
                        </a:lnSpc>
                        <a:spcAft>
                          <a:spcPts val="0"/>
                        </a:spcAft>
                      </a:pPr>
                      <a:r>
                        <a:rPr lang="el-GR" sz="1200" dirty="0" err="1">
                          <a:effectLst/>
                          <a:latin typeface="Arial" panose="020B0604020202020204" pitchFamily="34" charset="0"/>
                          <a:cs typeface="Arial" panose="020B0604020202020204" pitchFamily="34" charset="0"/>
                        </a:rPr>
                        <a:t>Πολυμεσικό</a:t>
                      </a:r>
                      <a:r>
                        <a:rPr lang="el-GR" sz="1200" dirty="0">
                          <a:effectLst/>
                          <a:latin typeface="Arial" panose="020B0604020202020204" pitchFamily="34" charset="0"/>
                          <a:cs typeface="Arial" panose="020B0604020202020204" pitchFamily="34" charset="0"/>
                        </a:rPr>
                        <a:t> υλικό όπως:</a:t>
                      </a:r>
                    </a:p>
                    <a:p>
                      <a:pPr marL="342900" lvl="0" indent="-342900" algn="just">
                        <a:lnSpc>
                          <a:spcPct val="115000"/>
                        </a:lnSpc>
                        <a:spcAft>
                          <a:spcPts val="0"/>
                        </a:spcAft>
                        <a:buFont typeface="+mj-lt"/>
                        <a:buAutoNum type="romanLcParenR"/>
                      </a:pPr>
                      <a:r>
                        <a:rPr lang="el-GR" sz="1200" dirty="0" smtClean="0">
                          <a:effectLst/>
                          <a:latin typeface="Arial" panose="020B0604020202020204" pitchFamily="34" charset="0"/>
                          <a:cs typeface="Arial" panose="020B0604020202020204" pitchFamily="34" charset="0"/>
                        </a:rPr>
                        <a:t>καταγεγραμμένες </a:t>
                      </a:r>
                      <a:r>
                        <a:rPr lang="el-GR" sz="1200" dirty="0" err="1">
                          <a:effectLst/>
                          <a:latin typeface="Arial" panose="020B0604020202020204" pitchFamily="34" charset="0"/>
                          <a:cs typeface="Arial" panose="020B0604020202020204" pitchFamily="34" charset="0"/>
                        </a:rPr>
                        <a:t>βιντεο</a:t>
                      </a:r>
                      <a:r>
                        <a:rPr lang="el-GR" sz="1200" dirty="0">
                          <a:effectLst/>
                          <a:latin typeface="Arial" panose="020B0604020202020204" pitchFamily="34" charset="0"/>
                          <a:cs typeface="Arial" panose="020B0604020202020204" pitchFamily="34" charset="0"/>
                        </a:rPr>
                        <a:t>-διαλέξεις </a:t>
                      </a:r>
                    </a:p>
                    <a:p>
                      <a:pPr marL="342900" lvl="0" indent="-342900" algn="just">
                        <a:lnSpc>
                          <a:spcPct val="115000"/>
                        </a:lnSpc>
                        <a:spcAft>
                          <a:spcPts val="0"/>
                        </a:spcAft>
                        <a:buFont typeface="+mj-lt"/>
                        <a:buAutoNum type="romanLcParenR"/>
                      </a:pPr>
                      <a:r>
                        <a:rPr lang="el-GR" sz="1200" dirty="0">
                          <a:effectLst/>
                          <a:latin typeface="Arial" panose="020B0604020202020204" pitchFamily="34" charset="0"/>
                          <a:cs typeface="Arial" panose="020B0604020202020204" pitchFamily="34" charset="0"/>
                        </a:rPr>
                        <a:t>καταγεγραμμένες </a:t>
                      </a:r>
                      <a:r>
                        <a:rPr lang="el-GR" sz="1200" dirty="0" err="1">
                          <a:effectLst/>
                          <a:latin typeface="Arial" panose="020B0604020202020204" pitchFamily="34" charset="0"/>
                          <a:cs typeface="Arial" panose="020B0604020202020204" pitchFamily="34" charset="0"/>
                        </a:rPr>
                        <a:t>βιντεο</a:t>
                      </a:r>
                      <a:r>
                        <a:rPr lang="el-GR" sz="1200" dirty="0">
                          <a:effectLst/>
                          <a:latin typeface="Arial" panose="020B0604020202020204" pitchFamily="34" charset="0"/>
                          <a:cs typeface="Arial" panose="020B0604020202020204" pitchFamily="34" charset="0"/>
                        </a:rPr>
                        <a:t>-διαλέξεις συνδυασμένες ή συγχρονισμένες με </a:t>
                      </a:r>
                      <a:r>
                        <a:rPr lang="el-GR" sz="1200" dirty="0" smtClean="0">
                          <a:effectLst/>
                          <a:latin typeface="Arial" panose="020B0604020202020204" pitchFamily="34" charset="0"/>
                          <a:cs typeface="Arial" panose="020B0604020202020204" pitchFamily="34" charset="0"/>
                        </a:rPr>
                        <a:t>διαφάνειες</a:t>
                      </a:r>
                      <a:endParaRPr lang="en-US" sz="1200" dirty="0" smtClean="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mj-lt"/>
                        <a:buAutoNum type="romanLcParenR"/>
                      </a:pPr>
                      <a:r>
                        <a:rPr lang="en-US" sz="1200" dirty="0" smtClean="0">
                          <a:effectLst/>
                          <a:latin typeface="Arial" panose="020B0604020202020204" pitchFamily="34" charset="0"/>
                          <a:cs typeface="Arial" panose="020B0604020202020204" pitchFamily="34" charset="0"/>
                        </a:rPr>
                        <a:t>Podcast, </a:t>
                      </a:r>
                      <a:r>
                        <a:rPr lang="el-GR" sz="1200" dirty="0" smtClean="0">
                          <a:effectLst/>
                          <a:latin typeface="Arial" panose="020B0604020202020204" pitchFamily="34" charset="0"/>
                          <a:cs typeface="Arial" panose="020B0604020202020204" pitchFamily="34" charset="0"/>
                        </a:rPr>
                        <a:t>εκφωνήσεις στις διαφάνειες</a:t>
                      </a:r>
                      <a:endParaRPr lang="el-GR" sz="1200" dirty="0">
                        <a:effectLst/>
                        <a:latin typeface="Arial" panose="020B0604020202020204" pitchFamily="34" charset="0"/>
                        <a:cs typeface="Arial" panose="020B0604020202020204" pitchFamily="34" charset="0"/>
                      </a:endParaRPr>
                    </a:p>
                  </a:txBody>
                  <a:tcPr marL="55472" marR="55472" marT="0" marB="0"/>
                </a:tc>
                <a:tc>
                  <a:txBody>
                    <a:bodyPr/>
                    <a:lstStyle/>
                    <a:p>
                      <a:pPr algn="ctr">
                        <a:lnSpc>
                          <a:spcPct val="115000"/>
                        </a:lnSpc>
                        <a:spcAft>
                          <a:spcPts val="1000"/>
                        </a:spcAft>
                      </a:pPr>
                      <a:endParaRPr lang="el-GR" sz="1600" dirty="0">
                        <a:effectLst/>
                        <a:latin typeface="Calibri"/>
                        <a:ea typeface="Calibri"/>
                        <a:cs typeface="Times New Roman"/>
                      </a:endParaRPr>
                    </a:p>
                  </a:txBody>
                  <a:tcPr marL="55472" marR="55472"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l-GR" sz="1600" dirty="0" smtClean="0">
                        <a:effectLst/>
                      </a:endParaRPr>
                    </a:p>
                    <a:p>
                      <a:pPr marL="0" marR="0" indent="0" algn="ctr" defTabSz="914400" rtl="0" eaLnBrk="1" fontAlgn="auto" latinLnBrk="0" hangingPunct="1">
                        <a:lnSpc>
                          <a:spcPct val="115000"/>
                        </a:lnSpc>
                        <a:spcBef>
                          <a:spcPts val="0"/>
                        </a:spcBef>
                        <a:spcAft>
                          <a:spcPts val="1000"/>
                        </a:spcAft>
                        <a:buClrTx/>
                        <a:buSzTx/>
                        <a:buFontTx/>
                        <a:buNone/>
                        <a:tabLst/>
                        <a:defRPr/>
                      </a:pPr>
                      <a:endParaRPr lang="el-GR" sz="1600" dirty="0" smtClean="0">
                        <a:effectLs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l-GR" sz="1600" dirty="0" smtClean="0">
                          <a:effectLst/>
                        </a:rPr>
                        <a:t>√</a:t>
                      </a:r>
                      <a:endParaRPr lang="el-GR" sz="1600" dirty="0">
                        <a:effectLst/>
                        <a:latin typeface="Calibri"/>
                        <a:ea typeface="Calibri"/>
                        <a:cs typeface="Times New Roman"/>
                      </a:endParaRPr>
                    </a:p>
                  </a:txBody>
                  <a:tcPr marL="55472" marR="55472" marT="0" marB="0"/>
                </a:tc>
                <a:tc>
                  <a:txBody>
                    <a:bodyPr/>
                    <a:lstStyle/>
                    <a:p>
                      <a:pPr algn="ctr">
                        <a:lnSpc>
                          <a:spcPct val="115000"/>
                        </a:lnSpc>
                        <a:spcAft>
                          <a:spcPts val="1000"/>
                        </a:spcAft>
                      </a:pPr>
                      <a:r>
                        <a:rPr lang="el-GR" sz="1600" dirty="0" smtClean="0">
                          <a:effectLst/>
                        </a:rPr>
                        <a:t>√</a:t>
                      </a:r>
                      <a:endParaRPr lang="el-GR" sz="1600" dirty="0">
                        <a:effectLst/>
                      </a:endParaRPr>
                    </a:p>
                    <a:p>
                      <a:pPr algn="ctr">
                        <a:lnSpc>
                          <a:spcPct val="115000"/>
                        </a:lnSpc>
                        <a:spcAft>
                          <a:spcPts val="1000"/>
                        </a:spcAft>
                      </a:pPr>
                      <a:r>
                        <a:rPr lang="el-GR" sz="1600" dirty="0">
                          <a:effectLst/>
                        </a:rPr>
                        <a:t> </a:t>
                      </a:r>
                      <a:r>
                        <a:rPr lang="el-GR" sz="1600" dirty="0" smtClean="0">
                          <a:effectLst/>
                        </a:rPr>
                        <a:t>√</a:t>
                      </a:r>
                      <a:endParaRPr lang="el-GR" sz="1600" dirty="0">
                        <a:effectLst/>
                      </a:endParaRPr>
                    </a:p>
                  </a:txBody>
                  <a:tcPr marL="55472" marR="55472" marT="0" marB="0"/>
                </a:tc>
              </a:tr>
            </a:tbl>
          </a:graphicData>
        </a:graphic>
      </p:graphicFrame>
    </p:spTree>
    <p:extLst>
      <p:ext uri="{BB962C8B-B14F-4D97-AF65-F5344CB8AC3E}">
        <p14:creationId xmlns:p14="http://schemas.microsoft.com/office/powerpoint/2010/main" val="200044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Εκπαιδευτικό υλικό ΑΨΜ</a:t>
            </a:r>
            <a:endParaRPr lang="en-US" dirty="0"/>
          </a:p>
        </p:txBody>
      </p:sp>
      <p:sp>
        <p:nvSpPr>
          <p:cNvPr id="3" name="TextBox 2"/>
          <p:cNvSpPr txBox="1"/>
          <p:nvPr/>
        </p:nvSpPr>
        <p:spPr>
          <a:xfrm>
            <a:off x="4687292" y="2660806"/>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206806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sz="4000" dirty="0" smtClean="0"/>
              <a:t>Εκπαιδευτικό υλικό </a:t>
            </a:r>
            <a:r>
              <a:rPr lang="el-GR" sz="4000" dirty="0" smtClean="0"/>
              <a:t>ΑΨΜ</a:t>
            </a:r>
            <a:endParaRPr lang="el-GR" sz="4000" dirty="0" smtClean="0"/>
          </a:p>
        </p:txBody>
      </p:sp>
      <p:sp>
        <p:nvSpPr>
          <p:cNvPr id="13315" name="Θέση περιεχομένου 2"/>
          <p:cNvSpPr>
            <a:spLocks noGrp="1"/>
          </p:cNvSpPr>
          <p:nvPr>
            <p:ph idx="1"/>
          </p:nvPr>
        </p:nvSpPr>
        <p:spPr>
          <a:xfrm>
            <a:off x="457200" y="1711325"/>
            <a:ext cx="8579296" cy="4525963"/>
          </a:xfrm>
        </p:spPr>
        <p:txBody>
          <a:bodyPr/>
          <a:lstStyle/>
          <a:p>
            <a:pPr marL="514350" indent="-514350">
              <a:spcBef>
                <a:spcPts val="0"/>
              </a:spcBef>
              <a:buFont typeface="+mj-lt"/>
              <a:buAutoNum type="arabicPeriod"/>
              <a:defRPr/>
            </a:pPr>
            <a:r>
              <a:rPr lang="el-GR" sz="2200" dirty="0" smtClean="0"/>
              <a:t>Υπάρχον </a:t>
            </a:r>
            <a:r>
              <a:rPr lang="el-GR" sz="2200" dirty="0" smtClean="0"/>
              <a:t>: </a:t>
            </a:r>
            <a:endParaRPr lang="el-GR" sz="2200" dirty="0" smtClean="0"/>
          </a:p>
          <a:p>
            <a:pPr marL="857250" lvl="1" indent="-457200">
              <a:spcBef>
                <a:spcPts val="0"/>
              </a:spcBef>
              <a:defRPr/>
            </a:pPr>
            <a:r>
              <a:rPr lang="el-GR" sz="2200" dirty="0" smtClean="0"/>
              <a:t>Είναι ήδη σε </a:t>
            </a:r>
            <a:r>
              <a:rPr lang="el-GR" sz="2200" dirty="0" smtClean="0"/>
              <a:t>ψηφιακή </a:t>
            </a:r>
            <a:r>
              <a:rPr lang="el-GR" sz="2200" dirty="0" smtClean="0"/>
              <a:t>μορφή </a:t>
            </a:r>
            <a:r>
              <a:rPr lang="el-GR" sz="2000" dirty="0" smtClean="0"/>
              <a:t>(σημειώσεις</a:t>
            </a:r>
            <a:r>
              <a:rPr lang="el-GR" sz="2000" dirty="0" smtClean="0"/>
              <a:t>, διαφάνειες, ασκήσεις, υποδείξεις λύσεων, λογισμικό, </a:t>
            </a:r>
            <a:r>
              <a:rPr lang="el-GR" sz="2000" dirty="0" smtClean="0"/>
              <a:t>οδηγίες, …)</a:t>
            </a:r>
            <a:endParaRPr lang="el-GR" sz="2000" dirty="0" smtClean="0"/>
          </a:p>
          <a:p>
            <a:pPr marL="857250" lvl="1" indent="-457200">
              <a:spcBef>
                <a:spcPts val="0"/>
              </a:spcBef>
              <a:defRPr/>
            </a:pPr>
            <a:r>
              <a:rPr lang="el-GR" sz="2200" dirty="0" smtClean="0"/>
              <a:t>Είτε </a:t>
            </a:r>
            <a:r>
              <a:rPr lang="el-GR" sz="2200" dirty="0" smtClean="0"/>
              <a:t>γίνεται </a:t>
            </a:r>
            <a:r>
              <a:rPr lang="el-GR" sz="2200" dirty="0" smtClean="0"/>
              <a:t>ψηφιοποίηση </a:t>
            </a:r>
            <a:r>
              <a:rPr lang="el-GR" sz="2200" dirty="0" smtClean="0"/>
              <a:t>υπάρχοντος υλικού</a:t>
            </a:r>
          </a:p>
          <a:p>
            <a:pPr marL="514350" indent="-514350">
              <a:spcBef>
                <a:spcPts val="0"/>
              </a:spcBef>
              <a:spcAft>
                <a:spcPts val="600"/>
              </a:spcAft>
              <a:buFont typeface="+mj-lt"/>
              <a:buAutoNum type="arabicPeriod"/>
              <a:defRPr/>
            </a:pPr>
            <a:r>
              <a:rPr lang="el-GR" sz="2200" dirty="0" smtClean="0"/>
              <a:t>Νέο: </a:t>
            </a:r>
          </a:p>
          <a:p>
            <a:pPr lvl="1">
              <a:spcBef>
                <a:spcPts val="0"/>
              </a:spcBef>
              <a:spcAft>
                <a:spcPts val="600"/>
              </a:spcAft>
              <a:defRPr/>
            </a:pPr>
            <a:r>
              <a:rPr lang="el-GR" dirty="0" smtClean="0"/>
              <a:t>διαφάνειες </a:t>
            </a:r>
            <a:r>
              <a:rPr lang="el-GR" dirty="0" smtClean="0"/>
              <a:t>νέες σημειώσεις, κ.α</a:t>
            </a:r>
            <a:r>
              <a:rPr lang="el-GR" dirty="0" smtClean="0"/>
              <a:t>.</a:t>
            </a:r>
            <a:endParaRPr lang="el-GR" dirty="0" smtClean="0"/>
          </a:p>
          <a:p>
            <a:pPr lvl="1">
              <a:spcBef>
                <a:spcPts val="0"/>
              </a:spcBef>
              <a:spcAft>
                <a:spcPts val="600"/>
              </a:spcAft>
              <a:defRPr/>
            </a:pPr>
            <a:r>
              <a:rPr lang="el-GR" dirty="0" smtClean="0"/>
              <a:t>Ανάπτυξη </a:t>
            </a:r>
            <a:r>
              <a:rPr lang="el-GR" dirty="0" err="1"/>
              <a:t>πολυμεσικού</a:t>
            </a:r>
            <a:r>
              <a:rPr lang="el-GR" dirty="0"/>
              <a:t> </a:t>
            </a:r>
            <a:r>
              <a:rPr lang="el-GR" dirty="0" smtClean="0"/>
              <a:t>υλικού:</a:t>
            </a:r>
          </a:p>
          <a:p>
            <a:pPr lvl="2">
              <a:spcBef>
                <a:spcPts val="0"/>
              </a:spcBef>
              <a:spcAft>
                <a:spcPts val="600"/>
              </a:spcAft>
              <a:defRPr/>
            </a:pPr>
            <a:r>
              <a:rPr lang="el-GR" dirty="0" smtClean="0"/>
              <a:t>ηχογράφηση ομιλίας </a:t>
            </a:r>
          </a:p>
          <a:p>
            <a:pPr lvl="2">
              <a:spcBef>
                <a:spcPts val="0"/>
              </a:spcBef>
              <a:spcAft>
                <a:spcPts val="600"/>
              </a:spcAft>
              <a:defRPr/>
            </a:pPr>
            <a:r>
              <a:rPr lang="el-GR" dirty="0" smtClean="0"/>
              <a:t>καταγραφή </a:t>
            </a:r>
            <a:r>
              <a:rPr lang="el-GR" dirty="0"/>
              <a:t>σε βίντεο συνιστωσών του μαθήματος</a:t>
            </a:r>
            <a:endParaRPr lang="el-GR" sz="1400" dirty="0"/>
          </a:p>
          <a:p>
            <a:pPr marL="0" indent="0">
              <a:spcBef>
                <a:spcPts val="0"/>
              </a:spcBef>
              <a:spcAft>
                <a:spcPts val="600"/>
              </a:spcAft>
              <a:buNone/>
              <a:defRPr/>
            </a:pPr>
            <a:r>
              <a:rPr lang="el-GR" sz="2200" dirty="0" smtClean="0"/>
              <a:t>Προσαρμογή </a:t>
            </a:r>
            <a:r>
              <a:rPr lang="el-GR" sz="2200" dirty="0"/>
              <a:t>του εκπαιδευτικού υλικού στις ειδικές απαιτήσεις </a:t>
            </a:r>
            <a:r>
              <a:rPr lang="el-GR" sz="2200" dirty="0" smtClean="0"/>
              <a:t>προσβασιμότητας</a:t>
            </a:r>
            <a:endParaRPr lang="el-GR" sz="2200" b="1" dirty="0">
              <a:latin typeface="Arial" pitchFamily="34" charset="0"/>
              <a:cs typeface="Arial" pitchFamily="34" charset="0"/>
            </a:endParaRPr>
          </a:p>
        </p:txBody>
      </p:sp>
      <p:sp>
        <p:nvSpPr>
          <p:cNvPr id="4" name="Θέση αριθμού διαφάνειας 3"/>
          <p:cNvSpPr>
            <a:spLocks noGrp="1"/>
          </p:cNvSpPr>
          <p:nvPr>
            <p:ph type="sldNum" sz="quarter" idx="10"/>
          </p:nvPr>
        </p:nvSpPr>
        <p:spPr/>
        <p:txBody>
          <a:bodyPr/>
          <a:lstStyle/>
          <a:p>
            <a:pPr>
              <a:defRPr/>
            </a:pPr>
            <a:fld id="{187843A1-4C22-4C42-A3C1-1848468D974A}" type="slidenum">
              <a:rPr lang="el-GR" smtClean="0"/>
              <a:pPr>
                <a:defRPr/>
              </a:pPr>
              <a:t>14</a:t>
            </a:fld>
            <a:endParaRPr lang="el-GR" dirty="0"/>
          </a:p>
        </p:txBody>
      </p:sp>
    </p:spTree>
    <p:extLst>
      <p:ext uri="{BB962C8B-B14F-4D97-AF65-F5344CB8AC3E}">
        <p14:creationId xmlns:p14="http://schemas.microsoft.com/office/powerpoint/2010/main" val="297600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sz="4000" smtClean="0"/>
              <a:t>Πολυμεσικό Υλικό (Α+) </a:t>
            </a:r>
          </a:p>
        </p:txBody>
      </p:sp>
      <p:sp>
        <p:nvSpPr>
          <p:cNvPr id="16387" name="Θέση περιεχομένου 2"/>
          <p:cNvSpPr>
            <a:spLocks noGrp="1"/>
          </p:cNvSpPr>
          <p:nvPr>
            <p:ph idx="1"/>
          </p:nvPr>
        </p:nvSpPr>
        <p:spPr>
          <a:xfrm>
            <a:off x="457200" y="1484313"/>
            <a:ext cx="8435280" cy="4525962"/>
          </a:xfrm>
        </p:spPr>
        <p:txBody>
          <a:bodyPr/>
          <a:lstStyle/>
          <a:p>
            <a:r>
              <a:rPr lang="en-US" sz="2800" dirty="0" smtClean="0"/>
              <a:t>T</a:t>
            </a:r>
            <a:r>
              <a:rPr lang="el-GR" sz="2800" dirty="0" err="1" smtClean="0"/>
              <a:t>ύπος</a:t>
            </a:r>
            <a:r>
              <a:rPr lang="el-GR" sz="2800" dirty="0" smtClean="0"/>
              <a:t>: </a:t>
            </a:r>
            <a:r>
              <a:rPr lang="el-GR" sz="2800" dirty="0" err="1" smtClean="0"/>
              <a:t>Βιντεοδιαλέξεις</a:t>
            </a:r>
            <a:r>
              <a:rPr lang="el-GR" sz="2800" dirty="0" smtClean="0"/>
              <a:t> </a:t>
            </a:r>
          </a:p>
          <a:p>
            <a:r>
              <a:rPr lang="el-GR" sz="2800" dirty="0" smtClean="0"/>
              <a:t>Η παραγωγή και μετάδοση </a:t>
            </a:r>
            <a:r>
              <a:rPr lang="el-GR" sz="2800" dirty="0" err="1" smtClean="0"/>
              <a:t>πολυμεσικού</a:t>
            </a:r>
            <a:r>
              <a:rPr lang="el-GR" sz="2800" dirty="0" smtClean="0"/>
              <a:t> υλικού από</a:t>
            </a:r>
          </a:p>
          <a:p>
            <a:pPr lvl="1"/>
            <a:r>
              <a:rPr lang="el-GR" sz="2000" dirty="0" smtClean="0"/>
              <a:t> </a:t>
            </a:r>
            <a:r>
              <a:rPr lang="el-GR" sz="2200" dirty="0" smtClean="0"/>
              <a:t>διαλέξεις  στα αμφιθέατρα </a:t>
            </a:r>
          </a:p>
          <a:p>
            <a:pPr lvl="1"/>
            <a:r>
              <a:rPr lang="el-GR" sz="2200" dirty="0" smtClean="0"/>
              <a:t> δραστηριότητες υποστηρικτικές  της εκπαιδευτικής διαδικασίας </a:t>
            </a:r>
          </a:p>
          <a:p>
            <a:pPr lvl="2"/>
            <a:r>
              <a:rPr lang="el-GR" sz="2200" dirty="0" smtClean="0"/>
              <a:t>εργαστηριακές ασκήσεις</a:t>
            </a:r>
          </a:p>
          <a:p>
            <a:pPr lvl="2"/>
            <a:r>
              <a:rPr lang="el-GR" sz="2200" dirty="0" smtClean="0"/>
              <a:t>πρακτικές ασκήσεις (π.χ. θεατρικό παιχνίδι)</a:t>
            </a:r>
          </a:p>
          <a:p>
            <a:pPr lvl="2"/>
            <a:r>
              <a:rPr lang="el-GR" sz="2200" dirty="0" smtClean="0"/>
              <a:t>πράξεις «στο πεδίο» (ιατρικές επεμβάσεις και πρακτικές,…)</a:t>
            </a:r>
          </a:p>
          <a:p>
            <a:pPr lvl="1"/>
            <a:r>
              <a:rPr lang="el-GR" sz="2200" dirty="0" smtClean="0"/>
              <a:t>διαλέξεις, σεμινάρια, συνέδρια, πολιτιστικές και άλλες εκδηλώσεις που σχετίζονται με το αντικείμενο διδασκαλίας. </a:t>
            </a:r>
          </a:p>
        </p:txBody>
      </p:sp>
      <p:sp>
        <p:nvSpPr>
          <p:cNvPr id="4" name="Θέση αριθμού διαφάνειας 3"/>
          <p:cNvSpPr>
            <a:spLocks noGrp="1"/>
          </p:cNvSpPr>
          <p:nvPr>
            <p:ph type="sldNum" sz="quarter" idx="10"/>
          </p:nvPr>
        </p:nvSpPr>
        <p:spPr/>
        <p:txBody>
          <a:bodyPr/>
          <a:lstStyle/>
          <a:p>
            <a:pPr>
              <a:defRPr/>
            </a:pPr>
            <a:fld id="{21C6E590-47D7-4949-B6BA-FA072FC7B99A}" type="slidenum">
              <a:rPr lang="el-GR" smtClean="0"/>
              <a:pPr>
                <a:defRPr/>
              </a:pPr>
              <a:t>15</a:t>
            </a:fld>
            <a:endParaRPr lang="el-GR" dirty="0"/>
          </a:p>
        </p:txBody>
      </p:sp>
    </p:spTree>
    <p:extLst>
      <p:ext uri="{BB962C8B-B14F-4D97-AF65-F5344CB8AC3E}">
        <p14:creationId xmlns:p14="http://schemas.microsoft.com/office/powerpoint/2010/main" val="268406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dirty="0" smtClean="0">
                <a:hlinkClick r:id="rId3"/>
              </a:rPr>
              <a:t>έντυπο </a:t>
            </a:r>
            <a:r>
              <a:rPr lang="el-GR" dirty="0" smtClean="0">
                <a:hlinkClick r:id="rId3"/>
              </a:rPr>
              <a:t>καταγραφής </a:t>
            </a:r>
            <a:r>
              <a:rPr lang="el-GR" dirty="0" smtClean="0">
                <a:hlinkClick r:id="rId3"/>
              </a:rPr>
              <a:t>πληροφοριών</a:t>
            </a:r>
            <a:endParaRPr lang="el-GR" dirty="0" smtClean="0"/>
          </a:p>
        </p:txBody>
      </p:sp>
      <p:pic>
        <p:nvPicPr>
          <p:cNvPr id="58375" name="Picture 7"/>
          <p:cNvPicPr>
            <a:picLocks noChangeAspect="1" noChangeArrowheads="1"/>
          </p:cNvPicPr>
          <p:nvPr/>
        </p:nvPicPr>
        <p:blipFill>
          <a:blip r:embed="rId4" cstate="print"/>
          <a:srcRect r="3376" b="12488"/>
          <a:stretch>
            <a:fillRect/>
          </a:stretch>
        </p:blipFill>
        <p:spPr bwMode="auto">
          <a:xfrm>
            <a:off x="304800" y="1552575"/>
            <a:ext cx="4122738" cy="4540250"/>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5" cstate="print"/>
          <a:srcRect b="7030"/>
          <a:stretch>
            <a:fillRect/>
          </a:stretch>
        </p:blipFill>
        <p:spPr bwMode="auto">
          <a:xfrm>
            <a:off x="4643438" y="1557338"/>
            <a:ext cx="4113212" cy="4535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9468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smtClean="0"/>
              <a:t>μεταδεδομένα μαθήματος</a:t>
            </a:r>
          </a:p>
        </p:txBody>
      </p:sp>
      <p:pic>
        <p:nvPicPr>
          <p:cNvPr id="78850" name="Picture 2"/>
          <p:cNvPicPr>
            <a:picLocks noChangeAspect="1" noChangeArrowheads="1"/>
          </p:cNvPicPr>
          <p:nvPr/>
        </p:nvPicPr>
        <p:blipFill>
          <a:blip r:embed="rId3" cstate="print"/>
          <a:srcRect/>
          <a:stretch>
            <a:fillRect/>
          </a:stretch>
        </p:blipFill>
        <p:spPr bwMode="auto">
          <a:xfrm>
            <a:off x="1784350" y="1196975"/>
            <a:ext cx="5524500" cy="498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420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r>
              <a:rPr lang="el-GR" dirty="0"/>
              <a:t>Έλεγχος συμμόρφωσης και </a:t>
            </a:r>
            <a:r>
              <a:rPr lang="el-GR" dirty="0" smtClean="0"/>
              <a:t>πιστοποίηση</a:t>
            </a:r>
            <a:endParaRPr lang="el-GR" dirty="0"/>
          </a:p>
        </p:txBody>
      </p:sp>
      <p:sp>
        <p:nvSpPr>
          <p:cNvPr id="3" name="Θέση περιεχομένου 2"/>
          <p:cNvSpPr>
            <a:spLocks noGrp="1"/>
          </p:cNvSpPr>
          <p:nvPr>
            <p:ph idx="1"/>
          </p:nvPr>
        </p:nvSpPr>
        <p:spPr/>
        <p:txBody>
          <a:bodyPr/>
          <a:lstStyle/>
          <a:p>
            <a:r>
              <a:rPr lang="el-GR" sz="2800" dirty="0" smtClean="0"/>
              <a:t>Τα Α</a:t>
            </a:r>
            <a:r>
              <a:rPr lang="el-GR" sz="2800" dirty="0"/>
              <a:t>Ψ</a:t>
            </a:r>
            <a:r>
              <a:rPr lang="en-US" sz="2800" dirty="0" smtClean="0"/>
              <a:t>M </a:t>
            </a:r>
            <a:r>
              <a:rPr lang="el-GR" sz="2800" dirty="0"/>
              <a:t>θ</a:t>
            </a:r>
            <a:r>
              <a:rPr lang="el-GR" sz="2800" dirty="0" smtClean="0"/>
              <a:t>α </a:t>
            </a:r>
            <a:r>
              <a:rPr lang="el-GR" sz="2800" dirty="0"/>
              <a:t>πιστοποιηθούν ότι καλύπτουν τις </a:t>
            </a:r>
            <a:r>
              <a:rPr lang="el-GR" sz="2800" dirty="0" smtClean="0"/>
              <a:t>τεχνικές προδιαγραφές σε </a:t>
            </a:r>
            <a:r>
              <a:rPr lang="el-GR" sz="2800" dirty="0"/>
              <a:t>σχέση </a:t>
            </a:r>
            <a:endParaRPr lang="el-GR" sz="2800" dirty="0" smtClean="0"/>
          </a:p>
          <a:p>
            <a:pPr lvl="1"/>
            <a:r>
              <a:rPr lang="el-GR" sz="2400" dirty="0" smtClean="0"/>
              <a:t>με </a:t>
            </a:r>
            <a:r>
              <a:rPr lang="el-GR" sz="2400" dirty="0"/>
              <a:t>τη δομή και τις </a:t>
            </a:r>
            <a:r>
              <a:rPr lang="el-GR" sz="2400" dirty="0" smtClean="0"/>
              <a:t>απαιτήσεις των προδιαγραφών</a:t>
            </a:r>
          </a:p>
          <a:p>
            <a:r>
              <a:rPr lang="el-GR" sz="2800" dirty="0" smtClean="0"/>
              <a:t>Ο </a:t>
            </a:r>
            <a:r>
              <a:rPr lang="el-GR" sz="2800" dirty="0"/>
              <a:t>διδάσκων θα πρέπει να </a:t>
            </a:r>
            <a:endParaRPr lang="el-GR" sz="2800" dirty="0" smtClean="0"/>
          </a:p>
          <a:p>
            <a:pPr lvl="1"/>
            <a:r>
              <a:rPr lang="el-GR" sz="2400" dirty="0" smtClean="0"/>
              <a:t>εξηγήσει </a:t>
            </a:r>
            <a:r>
              <a:rPr lang="el-GR" sz="2400" dirty="0"/>
              <a:t>πώς ικανοποιείται το κριτήριο κάλυψης της </a:t>
            </a:r>
            <a:r>
              <a:rPr lang="el-GR" sz="2400" dirty="0" smtClean="0"/>
              <a:t>ύλης (κυρίως για Α, Α+)</a:t>
            </a:r>
          </a:p>
          <a:p>
            <a:pPr lvl="1"/>
            <a:r>
              <a:rPr lang="el-GR" sz="2400" dirty="0" smtClean="0"/>
              <a:t>αιτιολογήσει </a:t>
            </a:r>
            <a:r>
              <a:rPr lang="el-GR" sz="2400" dirty="0"/>
              <a:t>επαρκώς πώς ικανοποιείται το κριτήριο της </a:t>
            </a:r>
            <a:r>
              <a:rPr lang="el-GR" sz="2400" dirty="0" smtClean="0"/>
              <a:t>αυτοτέλειας (περίπτωση </a:t>
            </a:r>
            <a:r>
              <a:rPr lang="el-GR" sz="2400" dirty="0"/>
              <a:t>που </a:t>
            </a:r>
            <a:r>
              <a:rPr lang="el-GR" sz="2400" dirty="0" smtClean="0"/>
              <a:t>το</a:t>
            </a:r>
            <a:r>
              <a:rPr lang="en-US" sz="2400" dirty="0" smtClean="0"/>
              <a:t> </a:t>
            </a:r>
            <a:r>
              <a:rPr lang="el-GR" sz="2400" dirty="0" smtClean="0"/>
              <a:t>ΑΨΜ περιλαμβάνει </a:t>
            </a:r>
            <a:r>
              <a:rPr lang="el-GR" sz="2400" dirty="0"/>
              <a:t>μόνο ένα υποσύνολο από τις ενότητες ενός </a:t>
            </a:r>
            <a:r>
              <a:rPr lang="el-GR" sz="2400" dirty="0" smtClean="0"/>
              <a:t>μαθήματος)</a:t>
            </a:r>
            <a:endParaRPr lang="el-GR" sz="2400" dirty="0"/>
          </a:p>
        </p:txBody>
      </p:sp>
      <p:sp>
        <p:nvSpPr>
          <p:cNvPr id="4" name="Θέση αριθμού διαφάνειας 3"/>
          <p:cNvSpPr>
            <a:spLocks noGrp="1"/>
          </p:cNvSpPr>
          <p:nvPr>
            <p:ph type="sldNum" sz="quarter" idx="10"/>
          </p:nvPr>
        </p:nvSpPr>
        <p:spPr/>
        <p:txBody>
          <a:bodyPr/>
          <a:lstStyle/>
          <a:p>
            <a:pPr>
              <a:defRPr/>
            </a:pPr>
            <a:fld id="{0DA940F4-2900-4377-A725-F8EBF631B80C}" type="slidenum">
              <a:rPr lang="el-GR" smtClean="0"/>
              <a:pPr>
                <a:defRPr/>
              </a:pPr>
              <a:t>18</a:t>
            </a:fld>
            <a:endParaRPr lang="el-GR" dirty="0"/>
          </a:p>
        </p:txBody>
      </p:sp>
    </p:spTree>
    <p:extLst>
      <p:ext uri="{BB962C8B-B14F-4D97-AF65-F5344CB8AC3E}">
        <p14:creationId xmlns:p14="http://schemas.microsoft.com/office/powerpoint/2010/main" val="51992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r>
              <a:rPr lang="el-GR" dirty="0"/>
              <a:t>Έλεγχος συμμόρφωσης και </a:t>
            </a:r>
            <a:r>
              <a:rPr lang="el-GR" dirty="0" smtClean="0"/>
              <a:t>πιστοποίηση</a:t>
            </a:r>
            <a:endParaRPr lang="el-GR" dirty="0"/>
          </a:p>
        </p:txBody>
      </p:sp>
      <p:sp>
        <p:nvSpPr>
          <p:cNvPr id="3" name="Θέση περιεχομένου 2"/>
          <p:cNvSpPr>
            <a:spLocks noGrp="1"/>
          </p:cNvSpPr>
          <p:nvPr>
            <p:ph idx="1"/>
          </p:nvPr>
        </p:nvSpPr>
        <p:spPr/>
        <p:txBody>
          <a:bodyPr/>
          <a:lstStyle/>
          <a:p>
            <a:pPr marL="0" indent="0" algn="ctr">
              <a:buNone/>
            </a:pPr>
            <a:endParaRPr lang="el-GR" dirty="0" smtClean="0"/>
          </a:p>
          <a:p>
            <a:pPr marL="0" indent="0" algn="ctr">
              <a:buNone/>
            </a:pPr>
            <a:r>
              <a:rPr lang="el-GR" dirty="0" smtClean="0"/>
              <a:t>Τα ΑΨΜ των ιδρυμάτων </a:t>
            </a:r>
          </a:p>
          <a:p>
            <a:pPr marL="0" indent="0" algn="ctr">
              <a:buNone/>
            </a:pPr>
            <a:r>
              <a:rPr lang="el-GR" dirty="0" smtClean="0"/>
              <a:t>διαθέσιμα </a:t>
            </a:r>
            <a:r>
              <a:rPr lang="el-GR" dirty="0"/>
              <a:t>προς αναζήτηση </a:t>
            </a:r>
            <a:endParaRPr lang="el-GR" dirty="0" smtClean="0"/>
          </a:p>
          <a:p>
            <a:pPr marL="0" indent="0" algn="ctr">
              <a:buNone/>
            </a:pPr>
            <a:r>
              <a:rPr lang="el-GR" dirty="0" smtClean="0"/>
              <a:t>στην </a:t>
            </a:r>
            <a:r>
              <a:rPr lang="el-GR" dirty="0">
                <a:hlinkClick r:id="rId3"/>
              </a:rPr>
              <a:t>Εθνική Πύλη Ανοικτών </a:t>
            </a:r>
            <a:r>
              <a:rPr lang="el-GR" dirty="0" smtClean="0">
                <a:hlinkClick r:id="rId3"/>
              </a:rPr>
              <a:t>Μαθημάτων</a:t>
            </a:r>
            <a:endParaRPr lang="el-GR" dirty="0"/>
          </a:p>
          <a:p>
            <a:pPr algn="ctr"/>
            <a:endParaRPr lang="el-GR" dirty="0"/>
          </a:p>
        </p:txBody>
      </p:sp>
      <p:sp>
        <p:nvSpPr>
          <p:cNvPr id="4" name="Θέση αριθμού διαφάνειας 3"/>
          <p:cNvSpPr>
            <a:spLocks noGrp="1"/>
          </p:cNvSpPr>
          <p:nvPr>
            <p:ph type="sldNum" sz="quarter" idx="10"/>
          </p:nvPr>
        </p:nvSpPr>
        <p:spPr/>
        <p:txBody>
          <a:bodyPr/>
          <a:lstStyle/>
          <a:p>
            <a:pPr>
              <a:defRPr/>
            </a:pPr>
            <a:fld id="{0DA940F4-2900-4377-A725-F8EBF631B80C}" type="slidenum">
              <a:rPr lang="el-GR" smtClean="0"/>
              <a:pPr>
                <a:defRPr/>
              </a:pPr>
              <a:t>19</a:t>
            </a:fld>
            <a:endParaRPr lang="el-GR" dirty="0"/>
          </a:p>
        </p:txBody>
      </p:sp>
    </p:spTree>
    <p:extLst>
      <p:ext uri="{BB962C8B-B14F-4D97-AF65-F5344CB8AC3E}">
        <p14:creationId xmlns:p14="http://schemas.microsoft.com/office/powerpoint/2010/main" val="419970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smtClean="0"/>
              <a:t>άδεια χρήσης</a:t>
            </a:r>
          </a:p>
        </p:txBody>
      </p:sp>
      <p:sp>
        <p:nvSpPr>
          <p:cNvPr id="8195" name="Θέση περιεχομένου 2"/>
          <p:cNvSpPr>
            <a:spLocks noGrp="1"/>
          </p:cNvSpPr>
          <p:nvPr>
            <p:ph idx="1"/>
          </p:nvPr>
        </p:nvSpPr>
        <p:spPr/>
        <p:txBody>
          <a:bodyPr/>
          <a:lstStyle/>
          <a:p>
            <a:pPr eaLnBrk="1" hangingPunct="1"/>
            <a:r>
              <a:rPr lang="el-GR" altLang="el-GR" sz="2400" dirty="0" smtClean="0"/>
              <a:t>Το παρόν υλικό υπόκειται σε</a:t>
            </a:r>
            <a:r>
              <a:rPr lang="en-US" altLang="el-GR" sz="2400" dirty="0" smtClean="0"/>
              <a:t> </a:t>
            </a:r>
            <a:r>
              <a:rPr lang="el-GR" altLang="el-GR" sz="2400" dirty="0" smtClean="0"/>
              <a:t>άδεια χρήσης </a:t>
            </a:r>
            <a:r>
              <a:rPr lang="en-US" altLang="el-GR" sz="2400" dirty="0" smtClean="0"/>
              <a:t>Creative Commons. </a:t>
            </a:r>
          </a:p>
          <a:p>
            <a:pPr eaLnBrk="1" hangingPunct="1"/>
            <a:endParaRPr lang="el-GR" altLang="el-GR" dirty="0" smtClean="0"/>
          </a:p>
        </p:txBody>
      </p:sp>
      <p:sp>
        <p:nvSpPr>
          <p:cNvPr id="8196" name="Θέση αριθμού διαφάνειας 3"/>
          <p:cNvSpPr>
            <a:spLocks noGrp="1"/>
          </p:cNvSpPr>
          <p:nvPr>
            <p:ph type="sldNum" sz="quarter" idx="10"/>
          </p:nvPr>
        </p:nvSpPr>
        <p:spPr bwMode="auto">
          <a:noFill/>
          <a:ln>
            <a:miter lim="800000"/>
            <a:headEnd/>
            <a:tailEnd/>
          </a:ln>
        </p:spPr>
        <p:txBody>
          <a:bodyPr/>
          <a:lstStyle/>
          <a:p>
            <a:fld id="{F090B8BA-C70D-43CC-B479-D34CBE8617ED}" type="slidenum">
              <a:rPr lang="el-GR" altLang="el-GR" smtClean="0"/>
              <a:pPr/>
              <a:t>2</a:t>
            </a:fld>
            <a:endParaRPr lang="el-GR" altLang="el-GR" smtClean="0"/>
          </a:p>
        </p:txBody>
      </p:sp>
      <p:pic>
        <p:nvPicPr>
          <p:cNvPr id="8197" name="Picture 3" descr="C:\Users\Costas\Desktop\by-sa.png"/>
          <p:cNvPicPr>
            <a:picLocks noChangeAspect="1" noChangeArrowheads="1"/>
          </p:cNvPicPr>
          <p:nvPr/>
        </p:nvPicPr>
        <p:blipFill>
          <a:blip r:embed="rId3" cstate="print"/>
          <a:srcRect/>
          <a:stretch>
            <a:fillRect/>
          </a:stretch>
        </p:blipFill>
        <p:spPr bwMode="auto">
          <a:xfrm>
            <a:off x="3347864" y="2636912"/>
            <a:ext cx="1643063" cy="576262"/>
          </a:xfrm>
          <a:prstGeom prst="rect">
            <a:avLst/>
          </a:prstGeom>
          <a:noFill/>
          <a:ln w="9525">
            <a:noFill/>
            <a:miter lim="800000"/>
            <a:headEnd/>
            <a:tailEnd/>
          </a:ln>
        </p:spPr>
      </p:pic>
      <p:sp>
        <p:nvSpPr>
          <p:cNvPr id="6" name="5 - Ορθογώνιο"/>
          <p:cNvSpPr/>
          <p:nvPr/>
        </p:nvSpPr>
        <p:spPr>
          <a:xfrm>
            <a:off x="683568" y="4077072"/>
            <a:ext cx="7416824" cy="1200329"/>
          </a:xfrm>
          <a:prstGeom prst="rect">
            <a:avLst/>
          </a:prstGeom>
        </p:spPr>
        <p:txBody>
          <a:bodyPr wrap="square">
            <a:spAutoFit/>
          </a:bodyPr>
          <a:lstStyle/>
          <a:p>
            <a:r>
              <a:rPr lang="el-GR" altLang="el-GR" b="1" dirty="0" smtClean="0">
                <a:latin typeface="Calibri" pitchFamily="34" charset="0"/>
              </a:rPr>
              <a:t>Η αναφορά στην Παρουσίαση αυτή να γίνεται ως εξής:</a:t>
            </a:r>
          </a:p>
          <a:p>
            <a:r>
              <a:rPr lang="el-GR" altLang="el-GR" dirty="0" smtClean="0">
                <a:latin typeface="Calibri" pitchFamily="34" charset="0"/>
              </a:rPr>
              <a:t>Τόκη, Ε.Ι. (2014), </a:t>
            </a:r>
            <a:r>
              <a:rPr lang="el-GR" altLang="el-GR" dirty="0" smtClean="0">
                <a:latin typeface="Calibri" pitchFamily="34" charset="0"/>
              </a:rPr>
              <a:t>«Παρουσίαση Προγράμματος Ανοικτά </a:t>
            </a:r>
            <a:r>
              <a:rPr lang="el-GR" altLang="el-GR" dirty="0" smtClean="0">
                <a:latin typeface="Calibri" pitchFamily="34" charset="0"/>
              </a:rPr>
              <a:t>Ακαδημαϊκά Μαθήματα στο ΤΕΙ </a:t>
            </a:r>
            <a:r>
              <a:rPr lang="el-GR" altLang="el-GR" dirty="0" smtClean="0">
                <a:latin typeface="Calibri" pitchFamily="34" charset="0"/>
              </a:rPr>
              <a:t>Ηπείρου», </a:t>
            </a:r>
            <a:r>
              <a:rPr lang="el-GR" altLang="el-GR" dirty="0">
                <a:latin typeface="Calibri" pitchFamily="34" charset="0"/>
              </a:rPr>
              <a:t>Ημερίδα ενημέρωσης «</a:t>
            </a:r>
            <a:r>
              <a:rPr lang="el-GR" altLang="el-GR" dirty="0" smtClean="0">
                <a:latin typeface="Calibri" pitchFamily="34" charset="0"/>
              </a:rPr>
              <a:t>Ανοικτά Ακαδημαϊκά Μαθήματα στο ΤΕΙ Ηπείρου», </a:t>
            </a:r>
            <a:r>
              <a:rPr lang="el-GR" altLang="el-GR" dirty="0" smtClean="0">
                <a:latin typeface="Calibri" pitchFamily="34" charset="0"/>
              </a:rPr>
              <a:t>31.10.2014</a:t>
            </a:r>
            <a:endParaRPr lang="en-US" altLang="el-GR" dirty="0"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Καλές πρακτικές ΑΨΜ</a:t>
            </a:r>
            <a:endParaRPr lang="en-US" dirty="0"/>
          </a:p>
        </p:txBody>
      </p:sp>
      <p:sp>
        <p:nvSpPr>
          <p:cNvPr id="3" name="TextBox 2"/>
          <p:cNvSpPr txBox="1"/>
          <p:nvPr/>
        </p:nvSpPr>
        <p:spPr>
          <a:xfrm>
            <a:off x="4687292" y="2660806"/>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470500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smtClean="0">
                <a:hlinkClick r:id="rId2"/>
              </a:rPr>
              <a:t>http</a:t>
            </a:r>
            <a:r>
              <a:rPr lang="en-GB" dirty="0">
                <a:hlinkClick r:id="rId2"/>
              </a:rPr>
              <a:t>://eclass.auth.gr/courses/OCRS107</a:t>
            </a:r>
            <a:r>
              <a:rPr lang="en-GB" dirty="0" smtClean="0">
                <a:hlinkClick r:id="rId2"/>
              </a:rPr>
              <a:t>/</a:t>
            </a:r>
            <a:r>
              <a:rPr lang="el-GR" dirty="0" smtClean="0"/>
              <a:t> </a:t>
            </a:r>
            <a:endParaRPr lang="en-GB" dirty="0"/>
          </a:p>
        </p:txBody>
      </p:sp>
      <p:sp>
        <p:nvSpPr>
          <p:cNvPr id="4" name="Θέση αριθμού διαφάνειας 3"/>
          <p:cNvSpPr>
            <a:spLocks noGrp="1"/>
          </p:cNvSpPr>
          <p:nvPr>
            <p:ph type="sldNum" sz="quarter" idx="10"/>
          </p:nvPr>
        </p:nvSpPr>
        <p:spPr/>
        <p:txBody>
          <a:bodyPr/>
          <a:lstStyle/>
          <a:p>
            <a:pPr>
              <a:defRPr/>
            </a:pPr>
            <a:fld id="{7E906631-8AF5-4265-9412-C49A3FE3D950}" type="slidenum">
              <a:rPr lang="el-GR" altLang="el-GR" smtClean="0"/>
              <a:pPr>
                <a:defRPr/>
              </a:pPr>
              <a:t>21</a:t>
            </a:fld>
            <a:endParaRPr lang="el-GR" altLang="el-G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364" y="1600200"/>
            <a:ext cx="75432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728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GB"/>
          </a:p>
        </p:txBody>
      </p:sp>
      <p:sp>
        <p:nvSpPr>
          <p:cNvPr id="4" name="Θέση αριθμού διαφάνειας 3"/>
          <p:cNvSpPr>
            <a:spLocks noGrp="1"/>
          </p:cNvSpPr>
          <p:nvPr>
            <p:ph type="sldNum" sz="quarter" idx="10"/>
          </p:nvPr>
        </p:nvSpPr>
        <p:spPr/>
        <p:txBody>
          <a:bodyPr/>
          <a:lstStyle/>
          <a:p>
            <a:pPr>
              <a:defRPr/>
            </a:pPr>
            <a:fld id="{7E906631-8AF5-4265-9412-C49A3FE3D950}" type="slidenum">
              <a:rPr lang="el-GR" altLang="el-GR" smtClean="0"/>
              <a:pPr>
                <a:defRPr/>
              </a:pPr>
              <a:t>22</a:t>
            </a:fld>
            <a:endParaRPr lang="el-GR" altLang="el-G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64" y="1600200"/>
            <a:ext cx="75432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981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pPr>
              <a:defRPr/>
            </a:pPr>
            <a:fld id="{7E906631-8AF5-4265-9412-C49A3FE3D950}" type="slidenum">
              <a:rPr lang="el-GR" altLang="el-GR" smtClean="0"/>
              <a:pPr>
                <a:defRPr/>
              </a:pPr>
              <a:t>23</a:t>
            </a:fld>
            <a:endParaRPr lang="el-GR" alt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77430" cy="532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673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GB"/>
          </a:p>
        </p:txBody>
      </p:sp>
      <p:sp>
        <p:nvSpPr>
          <p:cNvPr id="3" name="Θέση περιεχομένου 2"/>
          <p:cNvSpPr>
            <a:spLocks noGrp="1"/>
          </p:cNvSpPr>
          <p:nvPr>
            <p:ph idx="1"/>
          </p:nvPr>
        </p:nvSpPr>
        <p:spPr/>
        <p:txBody>
          <a:bodyPr/>
          <a:lstStyle/>
          <a:p>
            <a:r>
              <a:rPr lang="en-GB" dirty="0"/>
              <a:t>http://www.opencourses.gr/</a:t>
            </a:r>
            <a:endParaRPr lang="el-GR" dirty="0" smtClean="0"/>
          </a:p>
          <a:p>
            <a:r>
              <a:rPr lang="en-GB" dirty="0" smtClean="0"/>
              <a:t>http</a:t>
            </a:r>
            <a:r>
              <a:rPr lang="en-GB" dirty="0"/>
              <a:t>://opencourses.teiath.gr/files/pneumatika_dikaomata/pneumatika_dikaomata.html</a:t>
            </a:r>
          </a:p>
        </p:txBody>
      </p:sp>
      <p:sp>
        <p:nvSpPr>
          <p:cNvPr id="4" name="Θέση αριθμού διαφάνειας 3"/>
          <p:cNvSpPr>
            <a:spLocks noGrp="1"/>
          </p:cNvSpPr>
          <p:nvPr>
            <p:ph type="sldNum" sz="quarter" idx="10"/>
          </p:nvPr>
        </p:nvSpPr>
        <p:spPr/>
        <p:txBody>
          <a:bodyPr/>
          <a:lstStyle/>
          <a:p>
            <a:pPr>
              <a:defRPr/>
            </a:pPr>
            <a:fld id="{7E906631-8AF5-4265-9412-C49A3FE3D950}" type="slidenum">
              <a:rPr lang="el-GR" altLang="el-GR" smtClean="0"/>
              <a:pPr>
                <a:defRPr/>
              </a:pPr>
              <a:t>24</a:t>
            </a:fld>
            <a:endParaRPr lang="el-GR" altLang="el-GR"/>
          </a:p>
        </p:txBody>
      </p:sp>
    </p:spTree>
    <p:extLst>
      <p:ext uri="{BB962C8B-B14F-4D97-AF65-F5344CB8AC3E}">
        <p14:creationId xmlns:p14="http://schemas.microsoft.com/office/powerpoint/2010/main" val="1145329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endParaRPr lang="en-US" altLang="el-GR" sz="2000" dirty="0" smtClean="0">
              <a:latin typeface="Calibri" pitchFamily="34" charset="0"/>
            </a:endParaRPr>
          </a:p>
          <a:p>
            <a:r>
              <a:rPr lang="el-GR" sz="2000" dirty="0" err="1"/>
              <a:t>Μπαλαούρας</a:t>
            </a:r>
            <a:r>
              <a:rPr lang="el-GR" sz="2000" dirty="0"/>
              <a:t>, </a:t>
            </a:r>
            <a:r>
              <a:rPr lang="el-GR" sz="2000" dirty="0" smtClean="0"/>
              <a:t>Π. &amp; </a:t>
            </a:r>
            <a:r>
              <a:rPr lang="el-GR" sz="2000" dirty="0" err="1" smtClean="0"/>
              <a:t>Μεράκος</a:t>
            </a:r>
            <a:r>
              <a:rPr lang="el-GR" sz="2000" dirty="0" smtClean="0"/>
              <a:t>, Λ. (2014). «Προδιαγραφές </a:t>
            </a:r>
            <a:r>
              <a:rPr lang="el-GR" sz="2000" dirty="0"/>
              <a:t>Ανοικτών Μαθημάτων </a:t>
            </a:r>
            <a:r>
              <a:rPr lang="en-US" sz="2000" dirty="0"/>
              <a:t>v</a:t>
            </a:r>
            <a:r>
              <a:rPr lang="el-GR" sz="2000" dirty="0" smtClean="0"/>
              <a:t>1.01», </a:t>
            </a:r>
            <a:r>
              <a:rPr lang="el-GR" altLang="el-GR" sz="2000" dirty="0" smtClean="0">
                <a:latin typeface="Calibri" pitchFamily="34" charset="0"/>
              </a:rPr>
              <a:t>«Ανοικτά </a:t>
            </a:r>
            <a:r>
              <a:rPr lang="el-GR" altLang="el-GR" sz="2000" dirty="0">
                <a:latin typeface="Calibri" pitchFamily="34" charset="0"/>
              </a:rPr>
              <a:t>Ακαδημαϊκά Μαθήματα στο Πανεπιστήμιο Αθηνών</a:t>
            </a:r>
            <a:r>
              <a:rPr lang="el-GR" altLang="el-GR" sz="2000" dirty="0" smtClean="0">
                <a:latin typeface="Calibri" pitchFamily="34" charset="0"/>
              </a:rPr>
              <a:t>» Μάιος 2014</a:t>
            </a:r>
          </a:p>
          <a:p>
            <a:r>
              <a:rPr lang="el-GR" altLang="el-GR" sz="2000" dirty="0" err="1" smtClean="0">
                <a:latin typeface="Calibri" pitchFamily="34" charset="0"/>
              </a:rPr>
              <a:t>Τσιμπάνης</a:t>
            </a:r>
            <a:r>
              <a:rPr lang="el-GR" altLang="el-GR" sz="2000" dirty="0" smtClean="0">
                <a:latin typeface="Calibri" pitchFamily="34" charset="0"/>
              </a:rPr>
              <a:t> </a:t>
            </a:r>
            <a:r>
              <a:rPr lang="el-GR" altLang="el-GR" sz="2000" dirty="0">
                <a:latin typeface="Calibri" pitchFamily="34" charset="0"/>
              </a:rPr>
              <a:t>Κ</a:t>
            </a:r>
            <a:r>
              <a:rPr lang="el-GR" altLang="el-GR" sz="2000" b="1" dirty="0">
                <a:latin typeface="Calibri" pitchFamily="34" charset="0"/>
              </a:rPr>
              <a:t>.</a:t>
            </a:r>
            <a:r>
              <a:rPr lang="el-GR" altLang="el-GR" sz="2000" dirty="0">
                <a:latin typeface="Calibri" pitchFamily="34" charset="0"/>
              </a:rPr>
              <a:t> (2014), «Ανοικτά Ακαδημαϊκά Μαθήματα στο Πανεπιστήμιο Αθηνών – Επίδειξη Ανοικτού Ψηφιακού Μαθήματος», «Ανοικτά Ακαδημαϊκά Μαθήματα στο Πανεπιστήμιο Αθηνών», Α’ Κύκλος Εκπαίδευσης Προσωπικού Υποστήριξης </a:t>
            </a:r>
            <a:r>
              <a:rPr lang="el-GR" altLang="el-GR" sz="2000" dirty="0" smtClean="0">
                <a:latin typeface="Calibri" pitchFamily="34" charset="0"/>
              </a:rPr>
              <a:t>20.05.2014</a:t>
            </a:r>
          </a:p>
          <a:p>
            <a:r>
              <a:rPr lang="en-GB" sz="2000" dirty="0">
                <a:hlinkClick r:id="rId2"/>
              </a:rPr>
              <a:t>http://eclass.auth.gr/courses/OCRS107/</a:t>
            </a:r>
            <a:r>
              <a:rPr lang="el-GR" sz="2000" dirty="0"/>
              <a:t> </a:t>
            </a:r>
            <a:endParaRPr lang="el-GR" altLang="el-GR" sz="2000" dirty="0" smtClean="0">
              <a:latin typeface="Calibri" pitchFamily="34" charset="0"/>
            </a:endParaRPr>
          </a:p>
          <a:p>
            <a:endParaRPr lang="en-US" altLang="el-GR" sz="2000"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E906631-8AF5-4265-9412-C49A3FE3D950}" type="slidenum">
              <a:rPr lang="el-GR" altLang="el-GR" smtClean="0"/>
              <a:pPr>
                <a:defRPr/>
              </a:pPr>
              <a:t>25</a:t>
            </a:fld>
            <a:endParaRPr lang="el-GR" altLang="el-GR"/>
          </a:p>
        </p:txBody>
      </p:sp>
    </p:spTree>
    <p:extLst>
      <p:ext uri="{BB962C8B-B14F-4D97-AF65-F5344CB8AC3E}">
        <p14:creationId xmlns:p14="http://schemas.microsoft.com/office/powerpoint/2010/main" val="204477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txBox="1">
            <a:spLocks/>
          </p:cNvSpPr>
          <p:nvPr/>
        </p:nvSpPr>
        <p:spPr>
          <a:xfrm>
            <a:off x="685800" y="3789362"/>
            <a:ext cx="7772400" cy="1943894"/>
          </a:xfrm>
          <a:prstGeom prst="rect">
            <a:avLst/>
          </a:prstGeom>
        </p:spPr>
        <p:txBody>
          <a:bodyPr anchor="ctr"/>
          <a:lstStyle/>
          <a:p>
            <a:pPr algn="ctr" eaLnBrk="1" fontAlgn="auto" hangingPunct="1">
              <a:spcAft>
                <a:spcPts val="0"/>
              </a:spcAft>
              <a:defRPr/>
            </a:pPr>
            <a:r>
              <a:rPr lang="el-GR" sz="2400" b="1" dirty="0">
                <a:solidFill>
                  <a:srgbClr val="0089D0"/>
                </a:solidFill>
                <a:latin typeface="Calibri" pitchFamily="34" charset="0"/>
                <a:ea typeface="ＭＳ Ｐゴシック" charset="-128"/>
                <a:cs typeface="+mj-cs"/>
              </a:rPr>
              <a:t>ευχαριστώ για την προσοχή σας!</a:t>
            </a:r>
            <a:r>
              <a:rPr lang="el-GR" sz="5400" b="1" dirty="0">
                <a:solidFill>
                  <a:srgbClr val="0089D0"/>
                </a:solidFill>
                <a:latin typeface="Calibri" pitchFamily="34" charset="0"/>
                <a:ea typeface="ＭＳ Ｐゴシック" charset="-128"/>
                <a:cs typeface="+mj-cs"/>
              </a:rPr>
              <a:t/>
            </a:r>
            <a:br>
              <a:rPr lang="el-GR" sz="5400" b="1" dirty="0">
                <a:solidFill>
                  <a:srgbClr val="0089D0"/>
                </a:solidFill>
                <a:latin typeface="Calibri" pitchFamily="34" charset="0"/>
                <a:ea typeface="ＭＳ Ｐゴシック" charset="-128"/>
                <a:cs typeface="+mj-cs"/>
              </a:rPr>
            </a:br>
            <a:r>
              <a:rPr lang="el-GR" dirty="0">
                <a:solidFill>
                  <a:schemeClr val="tx1">
                    <a:lumMod val="65000"/>
                    <a:lumOff val="35000"/>
                  </a:schemeClr>
                </a:solidFill>
                <a:latin typeface="Calibri" pitchFamily="34" charset="0"/>
              </a:rPr>
              <a:t/>
            </a:r>
            <a:br>
              <a:rPr lang="el-GR" dirty="0">
                <a:solidFill>
                  <a:schemeClr val="tx1">
                    <a:lumMod val="65000"/>
                    <a:lumOff val="35000"/>
                  </a:schemeClr>
                </a:solidFill>
                <a:latin typeface="Calibri" pitchFamily="34" charset="0"/>
              </a:rPr>
            </a:br>
            <a:r>
              <a:rPr lang="el-GR" sz="2800" dirty="0">
                <a:solidFill>
                  <a:schemeClr val="tx1">
                    <a:lumMod val="65000"/>
                    <a:lumOff val="35000"/>
                  </a:schemeClr>
                </a:solidFill>
                <a:latin typeface="Calibri" pitchFamily="34" charset="0"/>
              </a:rPr>
              <a:t> </a:t>
            </a:r>
            <a:r>
              <a:rPr lang="el-GR" b="1" dirty="0" smtClean="0">
                <a:solidFill>
                  <a:schemeClr val="tx1">
                    <a:lumMod val="65000"/>
                    <a:lumOff val="35000"/>
                  </a:schemeClr>
                </a:solidFill>
                <a:latin typeface="Calibri" pitchFamily="34" charset="0"/>
              </a:rPr>
              <a:t>Ευγενία </a:t>
            </a:r>
            <a:r>
              <a:rPr lang="el-GR" b="1" dirty="0" err="1" smtClean="0">
                <a:solidFill>
                  <a:schemeClr val="tx1">
                    <a:lumMod val="65000"/>
                    <a:lumOff val="35000"/>
                  </a:schemeClr>
                </a:solidFill>
                <a:latin typeface="Calibri" pitchFamily="34" charset="0"/>
              </a:rPr>
              <a:t>Τόκη</a:t>
            </a:r>
            <a:r>
              <a:rPr lang="en-US" dirty="0" smtClean="0">
                <a:solidFill>
                  <a:schemeClr val="tx1">
                    <a:lumMod val="65000"/>
                    <a:lumOff val="35000"/>
                  </a:schemeClr>
                </a:solidFill>
                <a:latin typeface="Calibri" pitchFamily="34" charset="0"/>
              </a:rPr>
              <a:t>, </a:t>
            </a:r>
          </a:p>
          <a:p>
            <a:pPr algn="ctr" eaLnBrk="1" fontAlgn="auto" hangingPunct="1">
              <a:spcAft>
                <a:spcPts val="0"/>
              </a:spcAft>
              <a:defRPr/>
            </a:pPr>
            <a:r>
              <a:rPr lang="en-US" dirty="0" smtClean="0">
                <a:solidFill>
                  <a:schemeClr val="tx1">
                    <a:lumMod val="65000"/>
                    <a:lumOff val="35000"/>
                  </a:schemeClr>
                </a:solidFill>
                <a:latin typeface="Calibri" pitchFamily="34" charset="0"/>
                <a:hlinkClick r:id="rId3"/>
              </a:rPr>
              <a:t>toki@ioa.teiep.gr</a:t>
            </a:r>
            <a:r>
              <a:rPr lang="en-US" dirty="0" smtClean="0">
                <a:solidFill>
                  <a:schemeClr val="tx1">
                    <a:lumMod val="65000"/>
                    <a:lumOff val="35000"/>
                  </a:schemeClr>
                </a:solidFill>
                <a:latin typeface="Calibri" pitchFamily="34" charset="0"/>
              </a:rPr>
              <a:t> </a:t>
            </a:r>
            <a:r>
              <a:rPr lang="el-GR" dirty="0" smtClean="0">
                <a:solidFill>
                  <a:schemeClr val="tx1">
                    <a:lumMod val="65000"/>
                    <a:lumOff val="35000"/>
                  </a:schemeClr>
                </a:solidFill>
                <a:latin typeface="Calibri" pitchFamily="34" charset="0"/>
              </a:rPr>
              <a:t> </a:t>
            </a:r>
            <a:r>
              <a:rPr lang="el-GR" dirty="0">
                <a:solidFill>
                  <a:schemeClr val="tx1">
                    <a:lumMod val="65000"/>
                    <a:lumOff val="35000"/>
                  </a:schemeClr>
                </a:solidFill>
                <a:latin typeface="Calibri" pitchFamily="34" charset="0"/>
              </a:rPr>
              <a:t/>
            </a:r>
            <a:br>
              <a:rPr lang="el-GR" dirty="0">
                <a:solidFill>
                  <a:schemeClr val="tx1">
                    <a:lumMod val="65000"/>
                    <a:lumOff val="35000"/>
                  </a:schemeClr>
                </a:solidFill>
                <a:latin typeface="Calibri" pitchFamily="34" charset="0"/>
              </a:rPr>
            </a:br>
            <a:r>
              <a:rPr lang="el-GR" sz="1600" dirty="0" smtClean="0">
                <a:solidFill>
                  <a:schemeClr val="tx1">
                    <a:lumMod val="65000"/>
                    <a:lumOff val="35000"/>
                  </a:schemeClr>
                </a:solidFill>
                <a:latin typeface="Calibri" pitchFamily="34" charset="0"/>
              </a:rPr>
              <a:t>ΤΕΙ Ηπείρου</a:t>
            </a:r>
            <a:r>
              <a:rPr lang="el-GR" sz="3200" dirty="0">
                <a:solidFill>
                  <a:schemeClr val="tx1">
                    <a:lumMod val="65000"/>
                    <a:lumOff val="35000"/>
                  </a:schemeClr>
                </a:solidFill>
                <a:latin typeface="Calibri" pitchFamily="34" charset="0"/>
              </a:rPr>
              <a:t/>
            </a:r>
            <a:br>
              <a:rPr lang="el-GR" sz="3200" dirty="0">
                <a:solidFill>
                  <a:schemeClr val="tx1">
                    <a:lumMod val="65000"/>
                    <a:lumOff val="35000"/>
                  </a:schemeClr>
                </a:solidFill>
                <a:latin typeface="Calibri" pitchFamily="34" charset="0"/>
              </a:rPr>
            </a:br>
            <a:r>
              <a:rPr lang="el-GR" sz="1400" dirty="0" smtClean="0">
                <a:solidFill>
                  <a:schemeClr val="tx1">
                    <a:lumMod val="65000"/>
                    <a:lumOff val="35000"/>
                  </a:schemeClr>
                </a:solidFill>
                <a:latin typeface="Calibri" pitchFamily="34" charset="0"/>
              </a:rPr>
              <a:t>Ιωάννινα, Οκτώβριος </a:t>
            </a:r>
            <a:r>
              <a:rPr lang="el-GR" sz="1400" dirty="0">
                <a:solidFill>
                  <a:schemeClr val="tx1">
                    <a:lumMod val="65000"/>
                    <a:lumOff val="35000"/>
                  </a:schemeClr>
                </a:solidFill>
                <a:latin typeface="Calibri" pitchFamily="34" charset="0"/>
              </a:rPr>
              <a:t>2014 </a:t>
            </a:r>
            <a:endParaRPr lang="el-GR" sz="2400" dirty="0">
              <a:solidFill>
                <a:schemeClr val="tx1">
                  <a:lumMod val="65000"/>
                  <a:lumOff val="35000"/>
                </a:schemeClr>
              </a:solidFill>
              <a:latin typeface="Calibri" pitchFamily="34" charset="0"/>
              <a:ea typeface="+mj-ea"/>
              <a:cs typeface="+mj-cs"/>
            </a:endParaRPr>
          </a:p>
        </p:txBody>
      </p:sp>
      <p:pic>
        <p:nvPicPr>
          <p:cNvPr id="19459" name="Εικόνα 5"/>
          <p:cNvPicPr>
            <a:picLocks noChangeAspect="1"/>
          </p:cNvPicPr>
          <p:nvPr/>
        </p:nvPicPr>
        <p:blipFill>
          <a:blip r:embed="rId4" cstate="print"/>
          <a:srcRect/>
          <a:stretch>
            <a:fillRect/>
          </a:stretch>
        </p:blipFill>
        <p:spPr bwMode="auto">
          <a:xfrm>
            <a:off x="2916238" y="476250"/>
            <a:ext cx="3168650" cy="3144838"/>
          </a:xfrm>
          <a:prstGeom prst="rect">
            <a:avLst/>
          </a:prstGeom>
          <a:noFill/>
          <a:ln w="9525">
            <a:noFill/>
            <a:miter lim="800000"/>
            <a:headEnd/>
            <a:tailEnd/>
          </a:ln>
        </p:spPr>
      </p:pic>
      <p:pic>
        <p:nvPicPr>
          <p:cNvPr id="19460"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995936" y="5732463"/>
            <a:ext cx="2881312" cy="685800"/>
          </a:xfrm>
          <a:prstGeom prst="rect">
            <a:avLst/>
          </a:prstGeom>
          <a:noFill/>
          <a:ln w="9525">
            <a:noFill/>
            <a:miter lim="800000"/>
            <a:headEnd/>
            <a:tailEnd/>
          </a:ln>
        </p:spPr>
      </p:pic>
      <p:grpSp>
        <p:nvGrpSpPr>
          <p:cNvPr id="5" name="Ομάδα 4"/>
          <p:cNvGrpSpPr/>
          <p:nvPr/>
        </p:nvGrpSpPr>
        <p:grpSpPr>
          <a:xfrm>
            <a:off x="2987824" y="5733256"/>
            <a:ext cx="864096" cy="792088"/>
            <a:chOff x="2627784" y="5733256"/>
            <a:chExt cx="864096" cy="792088"/>
          </a:xfrm>
        </p:grpSpPr>
        <p:pic>
          <p:nvPicPr>
            <p:cNvPr id="6" name="Εικόνα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1389" y="5733256"/>
              <a:ext cx="497938" cy="592603"/>
            </a:xfrm>
            <a:prstGeom prst="rect">
              <a:avLst/>
            </a:prstGeom>
          </p:spPr>
        </p:pic>
        <p:sp>
          <p:nvSpPr>
            <p:cNvPr id="8" name="TextBox 7"/>
            <p:cNvSpPr txBox="1"/>
            <p:nvPr/>
          </p:nvSpPr>
          <p:spPr>
            <a:xfrm>
              <a:off x="2627784" y="6237312"/>
              <a:ext cx="864096" cy="288032"/>
            </a:xfrm>
            <a:prstGeom prst="rect">
              <a:avLst/>
            </a:prstGeom>
          </p:spPr>
          <p:txBody>
            <a:bodyPr vert="horz" wrap="square" lIns="91440" tIns="45720" rIns="91440" bIns="45720" rtlCol="0" anchor="ctr">
              <a:normAutofit fontScale="40000" lnSpcReduction="20000"/>
            </a:bodyPr>
            <a:lstStyle/>
            <a:p>
              <a:pPr algn="ctr"/>
              <a:r>
                <a:rPr lang="el-GR" dirty="0" smtClean="0"/>
                <a:t>ΤΕΙ ΗΠΕΙΡΟΥ</a:t>
              </a:r>
              <a:endParaRPr lang="en-GB" dirty="0" smtClean="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χρηματοδότηση</a:t>
            </a:r>
          </a:p>
        </p:txBody>
      </p:sp>
      <p:sp>
        <p:nvSpPr>
          <p:cNvPr id="9219" name="Θέση περιεχομένου 2"/>
          <p:cNvSpPr>
            <a:spLocks noGrp="1"/>
          </p:cNvSpPr>
          <p:nvPr>
            <p:ph idx="1"/>
          </p:nvPr>
        </p:nvSpPr>
        <p:spPr>
          <a:xfrm>
            <a:off x="457200" y="1600200"/>
            <a:ext cx="8291513" cy="4525963"/>
          </a:xfrm>
        </p:spPr>
        <p:txBody>
          <a:bodyPr/>
          <a:lstStyle/>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altLang="el-GR" smtClean="0"/>
          </a:p>
        </p:txBody>
      </p:sp>
      <p:sp>
        <p:nvSpPr>
          <p:cNvPr id="9220" name="Θέση αριθμού διαφάνειας 3"/>
          <p:cNvSpPr>
            <a:spLocks noGrp="1"/>
          </p:cNvSpPr>
          <p:nvPr>
            <p:ph type="sldNum" sz="quarter" idx="10"/>
          </p:nvPr>
        </p:nvSpPr>
        <p:spPr bwMode="auto">
          <a:noFill/>
          <a:ln>
            <a:miter lim="800000"/>
            <a:headEnd/>
            <a:tailEnd/>
          </a:ln>
        </p:spPr>
        <p:txBody>
          <a:bodyPr/>
          <a:lstStyle/>
          <a:p>
            <a:fld id="{D390E19C-ED68-4549-908D-B8477B8BCEA8}" type="slidenum">
              <a:rPr lang="el-GR" altLang="el-GR" smtClean="0"/>
              <a:pPr/>
              <a:t>3</a:t>
            </a:fld>
            <a:endParaRPr lang="el-GR" altLang="el-GR" smtClean="0"/>
          </a:p>
        </p:txBody>
      </p:sp>
      <p:pic>
        <p:nvPicPr>
          <p:cNvPr id="9221"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1331913" y="4292600"/>
            <a:ext cx="6480175"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n-GB" dirty="0"/>
          </a:p>
        </p:txBody>
      </p:sp>
      <p:sp>
        <p:nvSpPr>
          <p:cNvPr id="3" name="Θέση περιεχομένου 2"/>
          <p:cNvSpPr>
            <a:spLocks noGrp="1"/>
          </p:cNvSpPr>
          <p:nvPr>
            <p:ph idx="1"/>
          </p:nvPr>
        </p:nvSpPr>
        <p:spPr>
          <a:xfrm>
            <a:off x="395536" y="1916832"/>
            <a:ext cx="8291264" cy="4209331"/>
          </a:xfrm>
        </p:spPr>
        <p:txBody>
          <a:bodyPr>
            <a:normAutofit/>
          </a:bodyPr>
          <a:lstStyle/>
          <a:p>
            <a:r>
              <a:rPr lang="el-GR" dirty="0" smtClean="0"/>
              <a:t>ΑΨΜ</a:t>
            </a:r>
            <a:endParaRPr lang="el-GR" dirty="0"/>
          </a:p>
          <a:p>
            <a:endParaRPr lang="el-GR" dirty="0" smtClean="0"/>
          </a:p>
          <a:p>
            <a:r>
              <a:rPr lang="el-GR" dirty="0" smtClean="0"/>
              <a:t>Τύποι ΑΨΜ</a:t>
            </a:r>
          </a:p>
          <a:p>
            <a:r>
              <a:rPr lang="el-GR" dirty="0" smtClean="0"/>
              <a:t>Ελάχιστες Προδιαγραφές Α-, </a:t>
            </a:r>
            <a:r>
              <a:rPr lang="el-GR" dirty="0" smtClean="0"/>
              <a:t>Α, </a:t>
            </a:r>
            <a:r>
              <a:rPr lang="el-GR" dirty="0" smtClean="0"/>
              <a:t>Α+</a:t>
            </a:r>
          </a:p>
          <a:p>
            <a:r>
              <a:rPr lang="el-GR" dirty="0" smtClean="0"/>
              <a:t>Καλές πρακτικές</a:t>
            </a:r>
          </a:p>
          <a:p>
            <a:endParaRPr lang="el-GR" dirty="0"/>
          </a:p>
          <a:p>
            <a:endParaRPr lang="el-GR" dirty="0" smtClean="0"/>
          </a:p>
        </p:txBody>
      </p:sp>
    </p:spTree>
    <p:extLst>
      <p:ext uri="{BB962C8B-B14F-4D97-AF65-F5344CB8AC3E}">
        <p14:creationId xmlns:p14="http://schemas.microsoft.com/office/powerpoint/2010/main" val="620603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Ανοιχτά ψηφιακά </a:t>
            </a:r>
            <a:r>
              <a:rPr lang="el-GR" dirty="0" err="1" smtClean="0"/>
              <a:t>μαθημάτα</a:t>
            </a:r>
            <a:r>
              <a:rPr lang="el-GR" dirty="0" smtClean="0"/>
              <a:t> (ΑΨΜ)</a:t>
            </a:r>
            <a:endParaRPr lang="en-US" dirty="0"/>
          </a:p>
        </p:txBody>
      </p:sp>
      <p:sp>
        <p:nvSpPr>
          <p:cNvPr id="3" name="TextBox 2"/>
          <p:cNvSpPr txBox="1"/>
          <p:nvPr/>
        </p:nvSpPr>
        <p:spPr>
          <a:xfrm>
            <a:off x="4687292" y="2660806"/>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2806183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Περιεχόμενο</a:t>
            </a:r>
            <a:r>
              <a:rPr lang="en-US" dirty="0" smtClean="0"/>
              <a:t> </a:t>
            </a:r>
            <a:r>
              <a:rPr lang="el-GR" dirty="0" smtClean="0"/>
              <a:t>ΑΨΜ - 1/2</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l-GR" b="1" dirty="0" smtClean="0"/>
              <a:t>Κριτήριο αυτοτέλειας</a:t>
            </a:r>
            <a:r>
              <a:rPr lang="en-US" b="1" dirty="0" smtClean="0"/>
              <a:t> </a:t>
            </a:r>
            <a:r>
              <a:rPr lang="en-US" sz="2400" dirty="0" smtClean="0"/>
              <a:t>(</a:t>
            </a:r>
            <a:r>
              <a:rPr lang="el-GR" sz="2400" dirty="0" smtClean="0"/>
              <a:t>θα </a:t>
            </a:r>
            <a:r>
              <a:rPr lang="el-GR" sz="2400" dirty="0"/>
              <a:t>πρέπει να είναι ολοκληρωμένο επιτρέποντας την αυτοτελή μελέτη </a:t>
            </a:r>
            <a:r>
              <a:rPr lang="el-GR" sz="2400" dirty="0" smtClean="0"/>
              <a:t>του</a:t>
            </a:r>
            <a:r>
              <a:rPr lang="en-US" sz="2400" dirty="0" smtClean="0"/>
              <a:t>)</a:t>
            </a:r>
            <a:r>
              <a:rPr lang="el-GR" sz="2400" dirty="0" smtClean="0"/>
              <a:t>. </a:t>
            </a:r>
            <a:endParaRPr lang="el-GR" sz="2400" dirty="0" smtClean="0"/>
          </a:p>
          <a:p>
            <a:pPr marL="457200" indent="-457200">
              <a:buFont typeface="+mj-lt"/>
              <a:buAutoNum type="arabicPeriod"/>
            </a:pPr>
            <a:r>
              <a:rPr lang="el-GR" b="1" dirty="0"/>
              <a:t>Κάλυψης της διδακτέας </a:t>
            </a:r>
            <a:r>
              <a:rPr lang="el-GR" b="1" dirty="0" smtClean="0"/>
              <a:t>ύλης</a:t>
            </a:r>
            <a:endParaRPr lang="en-US" sz="2400" b="1" dirty="0" smtClean="0"/>
          </a:p>
          <a:p>
            <a:pPr marL="0" indent="0">
              <a:buNone/>
            </a:pPr>
            <a:endParaRPr lang="el-GR" dirty="0" smtClean="0"/>
          </a:p>
          <a:p>
            <a:pPr marL="0" indent="0">
              <a:buNone/>
            </a:pPr>
            <a:r>
              <a:rPr lang="el-GR" dirty="0" smtClean="0"/>
              <a:t>Το </a:t>
            </a:r>
            <a:r>
              <a:rPr lang="el-GR" dirty="0"/>
              <a:t>εκπαιδευτικό υλικό να προέρχεται από τις εκπαιδευτικές διαδικασίες και δραστηριότητες του Ιδρύματος</a:t>
            </a:r>
          </a:p>
          <a:p>
            <a:pPr marL="0" indent="0">
              <a:buNone/>
            </a:pPr>
            <a:endParaRPr lang="el-GR" dirty="0"/>
          </a:p>
        </p:txBody>
      </p:sp>
      <p:sp>
        <p:nvSpPr>
          <p:cNvPr id="4" name="Slide Number Placeholder 3"/>
          <p:cNvSpPr>
            <a:spLocks noGrp="1"/>
          </p:cNvSpPr>
          <p:nvPr>
            <p:ph type="sldNum" sz="quarter" idx="10"/>
          </p:nvPr>
        </p:nvSpPr>
        <p:spPr/>
        <p:txBody>
          <a:bodyPr/>
          <a:lstStyle/>
          <a:p>
            <a:pPr>
              <a:defRPr/>
            </a:pPr>
            <a:fld id="{7E906631-8AF5-4265-9412-C49A3FE3D950}" type="slidenum">
              <a:rPr lang="el-GR" altLang="el-GR" smtClean="0"/>
              <a:pPr>
                <a:defRPr/>
              </a:pPr>
              <a:t>6</a:t>
            </a:fld>
            <a:endParaRPr lang="el-GR" altLang="el-GR"/>
          </a:p>
        </p:txBody>
      </p:sp>
    </p:spTree>
    <p:extLst>
      <p:ext uri="{BB962C8B-B14F-4D97-AF65-F5344CB8AC3E}">
        <p14:creationId xmlns:p14="http://schemas.microsoft.com/office/powerpoint/2010/main" val="382913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Περιεχόμενο</a:t>
            </a:r>
            <a:r>
              <a:rPr lang="en-US" dirty="0" smtClean="0"/>
              <a:t> </a:t>
            </a:r>
            <a:r>
              <a:rPr lang="el-GR" dirty="0" smtClean="0"/>
              <a:t>ΑΨΜ - 2/2</a:t>
            </a:r>
            <a:endParaRPr lang="en-US" dirty="0"/>
          </a:p>
        </p:txBody>
      </p:sp>
      <p:sp>
        <p:nvSpPr>
          <p:cNvPr id="3" name="Content Placeholder 2"/>
          <p:cNvSpPr>
            <a:spLocks noGrp="1"/>
          </p:cNvSpPr>
          <p:nvPr>
            <p:ph idx="1"/>
          </p:nvPr>
        </p:nvSpPr>
        <p:spPr/>
        <p:txBody>
          <a:bodyPr/>
          <a:lstStyle/>
          <a:p>
            <a:pPr marL="0" indent="0">
              <a:buNone/>
            </a:pPr>
            <a:r>
              <a:rPr lang="el-GR" sz="3200" dirty="0" smtClean="0"/>
              <a:t>Συνήθως </a:t>
            </a:r>
            <a:r>
              <a:rPr lang="el-GR" sz="3200" dirty="0"/>
              <a:t>ένα ΑΨΜ καλύπτει πλήρως ένα μάθημα του Προγράμματος Σπουδών (ΠΣ). </a:t>
            </a:r>
            <a:endParaRPr lang="el-GR" sz="3200" dirty="0" smtClean="0"/>
          </a:p>
          <a:p>
            <a:r>
              <a:rPr lang="el-GR" sz="2400" i="1" dirty="0" smtClean="0"/>
              <a:t>Μπορεί όμως και να καλύπτει ένα υποσύνολο των θεματικών ενοτήτων του μαθήματος του ΠΣ, υπό την προϋπόθεση ότι το καλυπτόμενο υποσύνολο πληροί το κριτήριο της αυτοτέλειας</a:t>
            </a:r>
            <a:r>
              <a:rPr lang="el-GR" sz="2400" i="1" dirty="0" smtClean="0"/>
              <a:t> + [να </a:t>
            </a:r>
            <a:r>
              <a:rPr lang="el-GR" sz="2400" i="1" dirty="0"/>
              <a:t>τεκμηριωθεί από το μέλος ΔΕΠ/ΕΠ η αυτοτέλεια του ΑΨΜ </a:t>
            </a:r>
            <a:r>
              <a:rPr lang="el-GR" sz="2400" i="1" dirty="0" smtClean="0"/>
              <a:t>(π.χ</a:t>
            </a:r>
            <a:r>
              <a:rPr lang="el-GR" sz="2400" i="1" dirty="0"/>
              <a:t>. αποτελεί αυτοτελές μάθημα σε άλλα ΠΣ της χώρας ή της </a:t>
            </a:r>
            <a:r>
              <a:rPr lang="el-GR" sz="2400" i="1" dirty="0" smtClean="0"/>
              <a:t>αλλοδαπής)]</a:t>
            </a:r>
            <a:endParaRPr lang="en-US" sz="2400" i="1" dirty="0"/>
          </a:p>
          <a:p>
            <a:r>
              <a:rPr lang="el-GR" sz="2400" i="1" dirty="0"/>
              <a:t>Σε </a:t>
            </a:r>
            <a:r>
              <a:rPr lang="el-GR" sz="2400" i="1" dirty="0"/>
              <a:t>ειδικές περιπτώσεις, ένα ΑΨΜ μπορεί να αφορά </a:t>
            </a:r>
            <a:r>
              <a:rPr lang="el-GR" sz="2400" i="1" dirty="0"/>
              <a:t>μάθημα που δεν εντάσσεται σε συγκεκριμένο ΠΣ.</a:t>
            </a:r>
          </a:p>
          <a:p>
            <a:pPr marL="0" indent="0">
              <a:buNone/>
            </a:pPr>
            <a:endParaRPr lang="el-GR" dirty="0"/>
          </a:p>
        </p:txBody>
      </p:sp>
      <p:sp>
        <p:nvSpPr>
          <p:cNvPr id="4" name="Slide Number Placeholder 3"/>
          <p:cNvSpPr>
            <a:spLocks noGrp="1"/>
          </p:cNvSpPr>
          <p:nvPr>
            <p:ph type="sldNum" sz="quarter" idx="10"/>
          </p:nvPr>
        </p:nvSpPr>
        <p:spPr/>
        <p:txBody>
          <a:bodyPr/>
          <a:lstStyle/>
          <a:p>
            <a:pPr>
              <a:defRPr/>
            </a:pPr>
            <a:fld id="{7E906631-8AF5-4265-9412-C49A3FE3D950}" type="slidenum">
              <a:rPr lang="el-GR" altLang="el-GR" smtClean="0"/>
              <a:pPr>
                <a:defRPr/>
              </a:pPr>
              <a:t>7</a:t>
            </a:fld>
            <a:endParaRPr lang="el-GR" altLang="el-GR"/>
          </a:p>
        </p:txBody>
      </p:sp>
    </p:spTree>
    <p:extLst>
      <p:ext uri="{BB962C8B-B14F-4D97-AF65-F5344CB8AC3E}">
        <p14:creationId xmlns:p14="http://schemas.microsoft.com/office/powerpoint/2010/main" val="293839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Γλώσσα</a:t>
            </a:r>
            <a:endParaRPr lang="el-GR" dirty="0"/>
          </a:p>
        </p:txBody>
      </p:sp>
      <p:sp>
        <p:nvSpPr>
          <p:cNvPr id="3" name="Θέση περιεχομένου 2"/>
          <p:cNvSpPr>
            <a:spLocks noGrp="1"/>
          </p:cNvSpPr>
          <p:nvPr>
            <p:ph idx="1"/>
          </p:nvPr>
        </p:nvSpPr>
        <p:spPr/>
        <p:txBody>
          <a:bodyPr/>
          <a:lstStyle/>
          <a:p>
            <a:pPr>
              <a:spcAft>
                <a:spcPts val="1200"/>
              </a:spcAft>
            </a:pPr>
            <a:r>
              <a:rPr lang="el-GR" sz="2800" dirty="0" smtClean="0"/>
              <a:t>Ελληνόγλωσσο </a:t>
            </a:r>
            <a:r>
              <a:rPr lang="el-GR" sz="2800" dirty="0"/>
              <a:t>ΑΨΜ </a:t>
            </a:r>
            <a:endParaRPr lang="el-GR" sz="2800" dirty="0" smtClean="0"/>
          </a:p>
          <a:p>
            <a:pPr lvl="1">
              <a:spcAft>
                <a:spcPts val="1200"/>
              </a:spcAft>
              <a:buFont typeface="Wingdings" pitchFamily="2" charset="2"/>
              <a:buChar char="ü"/>
            </a:pPr>
            <a:r>
              <a:rPr lang="el-GR" sz="2400" dirty="0" smtClean="0"/>
              <a:t>Ξενόγλωσση </a:t>
            </a:r>
            <a:r>
              <a:rPr lang="el-GR" sz="2400" dirty="0"/>
              <a:t>έκδοσή του, ως διακριτό ΑΨΜ</a:t>
            </a:r>
            <a:r>
              <a:rPr lang="el-GR" sz="2400" dirty="0" smtClean="0"/>
              <a:t>.</a:t>
            </a:r>
          </a:p>
          <a:p>
            <a:pPr>
              <a:spcAft>
                <a:spcPts val="1200"/>
              </a:spcAft>
            </a:pPr>
            <a:r>
              <a:rPr lang="el-GR" sz="2800" dirty="0" smtClean="0"/>
              <a:t>ΑΨΜ τμημάτων </a:t>
            </a:r>
            <a:r>
              <a:rPr lang="el-GR" sz="2800" dirty="0"/>
              <a:t>ξένων γλωσσών και </a:t>
            </a:r>
            <a:r>
              <a:rPr lang="el-GR" sz="2800" dirty="0" smtClean="0"/>
              <a:t>φιλολογίας</a:t>
            </a:r>
          </a:p>
          <a:p>
            <a:pPr lvl="1">
              <a:spcAft>
                <a:spcPts val="1200"/>
              </a:spcAft>
              <a:buFont typeface="Wingdings" pitchFamily="2" charset="2"/>
              <a:buChar char="ü"/>
            </a:pPr>
            <a:r>
              <a:rPr lang="el-GR" sz="2400" dirty="0" smtClean="0"/>
              <a:t>μόνο </a:t>
            </a:r>
            <a:r>
              <a:rPr lang="el-GR" sz="2400" dirty="0"/>
              <a:t>στην ξενόγλωσση ή </a:t>
            </a:r>
            <a:endParaRPr lang="el-GR" sz="2400" dirty="0" smtClean="0"/>
          </a:p>
          <a:p>
            <a:pPr lvl="1">
              <a:spcAft>
                <a:spcPts val="1200"/>
              </a:spcAft>
              <a:buFont typeface="Wingdings" pitchFamily="2" charset="2"/>
              <a:buChar char="ü"/>
            </a:pPr>
            <a:r>
              <a:rPr lang="el-GR" sz="2400" dirty="0" smtClean="0"/>
              <a:t>μικτή </a:t>
            </a:r>
            <a:r>
              <a:rPr lang="el-GR" sz="2400" dirty="0"/>
              <a:t>έκδοσή </a:t>
            </a:r>
            <a:r>
              <a:rPr lang="el-GR" sz="2400" dirty="0" smtClean="0"/>
              <a:t>τους</a:t>
            </a:r>
            <a:endParaRPr lang="el-GR" sz="2400" dirty="0"/>
          </a:p>
        </p:txBody>
      </p:sp>
      <p:sp>
        <p:nvSpPr>
          <p:cNvPr id="4" name="Θέση αριθμού διαφάνειας 3"/>
          <p:cNvSpPr>
            <a:spLocks noGrp="1"/>
          </p:cNvSpPr>
          <p:nvPr>
            <p:ph type="sldNum" sz="quarter" idx="10"/>
          </p:nvPr>
        </p:nvSpPr>
        <p:spPr/>
        <p:txBody>
          <a:bodyPr/>
          <a:lstStyle/>
          <a:p>
            <a:pPr>
              <a:defRPr/>
            </a:pPr>
            <a:fld id="{0DA940F4-2900-4377-A725-F8EBF631B80C}" type="slidenum">
              <a:rPr lang="el-GR" smtClean="0"/>
              <a:pPr>
                <a:defRPr/>
              </a:pPr>
              <a:t>8</a:t>
            </a:fld>
            <a:endParaRPr lang="el-GR" dirty="0"/>
          </a:p>
        </p:txBody>
      </p:sp>
    </p:spTree>
    <p:extLst>
      <p:ext uri="{BB962C8B-B14F-4D97-AF65-F5344CB8AC3E}">
        <p14:creationId xmlns:p14="http://schemas.microsoft.com/office/powerpoint/2010/main" val="525076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1"/>
            <a:r>
              <a:rPr lang="el-GR" dirty="0"/>
              <a:t>Εργαστήρια </a:t>
            </a:r>
          </a:p>
        </p:txBody>
      </p:sp>
      <p:sp>
        <p:nvSpPr>
          <p:cNvPr id="3" name="Θέση περιεχομένου 2"/>
          <p:cNvSpPr>
            <a:spLocks noGrp="1"/>
          </p:cNvSpPr>
          <p:nvPr>
            <p:ph idx="1"/>
          </p:nvPr>
        </p:nvSpPr>
        <p:spPr/>
        <p:txBody>
          <a:bodyPr/>
          <a:lstStyle/>
          <a:p>
            <a:pPr>
              <a:spcAft>
                <a:spcPts val="1200"/>
              </a:spcAft>
            </a:pPr>
            <a:r>
              <a:rPr lang="el-GR" sz="2800" dirty="0" smtClean="0"/>
              <a:t>Τα  εργαστήρια </a:t>
            </a:r>
            <a:r>
              <a:rPr lang="el-GR" sz="2800" dirty="0"/>
              <a:t>ή </a:t>
            </a:r>
            <a:r>
              <a:rPr lang="el-GR" sz="2800" dirty="0" smtClean="0"/>
              <a:t>ασκήσεις πράξης</a:t>
            </a:r>
            <a:endParaRPr lang="el-GR" sz="2800" dirty="0" smtClean="0"/>
          </a:p>
          <a:p>
            <a:pPr lvl="1">
              <a:spcAft>
                <a:spcPts val="1200"/>
              </a:spcAft>
            </a:pPr>
            <a:r>
              <a:rPr lang="el-GR" sz="2400" dirty="0" smtClean="0"/>
              <a:t>μέρος </a:t>
            </a:r>
            <a:r>
              <a:rPr lang="el-GR" sz="2400" dirty="0"/>
              <a:t>ενός ΑΨΜ </a:t>
            </a:r>
            <a:r>
              <a:rPr lang="el-GR" sz="2400" dirty="0" smtClean="0"/>
              <a:t>ή</a:t>
            </a:r>
          </a:p>
          <a:p>
            <a:pPr lvl="1">
              <a:spcAft>
                <a:spcPts val="1200"/>
              </a:spcAft>
            </a:pPr>
            <a:r>
              <a:rPr lang="el-GR" sz="2400" dirty="0" smtClean="0"/>
              <a:t>διακριτό </a:t>
            </a:r>
            <a:r>
              <a:rPr lang="el-GR" sz="2400" dirty="0"/>
              <a:t>ΑΨΜ, </a:t>
            </a:r>
            <a:r>
              <a:rPr lang="el-GR" sz="2400" dirty="0" smtClean="0"/>
              <a:t> </a:t>
            </a:r>
          </a:p>
          <a:p>
            <a:pPr marL="457200" lvl="1" indent="0">
              <a:spcAft>
                <a:spcPts val="1200"/>
              </a:spcAft>
              <a:buNone/>
            </a:pPr>
            <a:r>
              <a:rPr lang="el-GR" sz="2400" dirty="0" smtClean="0"/>
              <a:t>ανάλογα με το σχετικό </a:t>
            </a:r>
            <a:r>
              <a:rPr lang="el-GR" sz="2400" dirty="0"/>
              <a:t>ΠΣ του τμήματος ή με το κριτήριο </a:t>
            </a:r>
            <a:r>
              <a:rPr lang="el-GR" sz="2400" dirty="0" smtClean="0"/>
              <a:t>της αυτοτέλειας</a:t>
            </a:r>
          </a:p>
          <a:p>
            <a:pPr>
              <a:spcAft>
                <a:spcPts val="1200"/>
              </a:spcAft>
            </a:pPr>
            <a:r>
              <a:rPr lang="el-GR" sz="2800" dirty="0" smtClean="0"/>
              <a:t>Η συμπερίληψη στο ΑΨΜ είναι προαιρετική </a:t>
            </a:r>
            <a:endParaRPr lang="el-GR" sz="2800" dirty="0"/>
          </a:p>
        </p:txBody>
      </p:sp>
    </p:spTree>
    <p:extLst>
      <p:ext uri="{BB962C8B-B14F-4D97-AF65-F5344CB8AC3E}">
        <p14:creationId xmlns:p14="http://schemas.microsoft.com/office/powerpoint/2010/main" val="409384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άδεια χρήσης&amp;quot;&quot;/&gt;&lt;property id=&quot;20307&quot; value=&quot;326&quot;/&gt;&lt;/object&gt;&lt;object type=&quot;3&quot; unique_id=&quot;10006&quot;&gt;&lt;property id=&quot;20148&quot; value=&quot;5&quot;/&gt;&lt;property id=&quot;20300&quot; value=&quot;Slide 3 - &amp;quot;χρηματοδότηση&amp;quot;&quot;/&gt;&lt;property id=&quot;20307&quot; value=&quot;422&quot;/&gt;&lt;/object&gt;&lt;object type=&quot;3&quot; unique_id=&quot;10016&quot;&gt;&lt;property id=&quot;20148&quot; value=&quot;5&quot;/&gt;&lt;property id=&quot;20300&quot; value=&quot;Slide 26&quot;/&gt;&lt;property id=&quot;20307&quot; value=&quot;484&quot;/&gt;&lt;/object&gt;&lt;object type=&quot;3&quot; unique_id=&quot;10173&quot;&gt;&lt;property id=&quot;20148&quot; value=&quot;5&quot;/&gt;&lt;property id=&quot;20300&quot; value=&quot;Slide 4 - &amp;quot;Περιεχόμενα&amp;quot;&quot;/&gt;&lt;property id=&quot;20307&quot; value=&quot;536&quot;/&gt;&lt;/object&gt;&lt;object type=&quot;3&quot; unique_id=&quot;10174&quot;&gt;&lt;property id=&quot;20148&quot; value=&quot;5&quot;/&gt;&lt;property id=&quot;20300&quot; value=&quot;Slide 5 - &amp;quot;Ανοιχτά ψηφιακά μαθημάτα (ΑΨΜ)&amp;quot;&quot;/&gt;&lt;property id=&quot;20307&quot; value=&quot;534&quot;/&gt;&lt;/object&gt;&lt;object type=&quot;3&quot; unique_id=&quot;10178&quot;&gt;&lt;property id=&quot;20148&quot; value=&quot;5&quot;/&gt;&lt;property id=&quot;20300&quot; value=&quot;Slide 6 - &amp;quot;Περιεχόμενο ΑΨΜ - 1/2&amp;quot;&quot;/&gt;&lt;property id=&quot;20307&quot; value=&quot;552&quot;/&gt;&lt;/object&gt;&lt;object type=&quot;3&quot; unique_id=&quot;10190&quot;&gt;&lt;property id=&quot;20148&quot; value=&quot;5&quot;/&gt;&lt;property id=&quot;20300&quot; value=&quot;Slide 25 - &amp;quot;Βιβλιογραφία&amp;quot;&quot;/&gt;&lt;property id=&quot;20307&quot; value=&quot;532&quot;/&gt;&lt;/object&gt;&lt;object type=&quot;3&quot; unique_id=&quot;11030&quot;&gt;&lt;property id=&quot;20148&quot; value=&quot;5&quot;/&gt;&lt;property id=&quot;20300&quot; value=&quot;Slide 11&quot;/&gt;&lt;property id=&quot;20307&quot; value=&quot;555&quot;/&gt;&lt;/object&gt;&lt;object type=&quot;3&quot; unique_id=&quot;11031&quot;&gt;&lt;property id=&quot;20148&quot; value=&quot;5&quot;/&gt;&lt;property id=&quot;20300&quot; value=&quot;Slide 16 - &amp;quot;έντυπο καταγραφής πληροφοριών&amp;quot;&quot;/&gt;&lt;property id=&quot;20307&quot; value=&quot;553&quot;/&gt;&lt;/object&gt;&lt;object type=&quot;3&quot; unique_id=&quot;11032&quot;&gt;&lt;property id=&quot;20148&quot; value=&quot;5&quot;/&gt;&lt;property id=&quot;20300&quot; value=&quot;Slide 17 - &amp;quot;μεταδεδομένα μαθήματος&amp;quot;&quot;/&gt;&lt;property id=&quot;20307&quot; value=&quot;554&quot;/&gt;&lt;/object&gt;&lt;object type=&quot;3&quot; unique_id=&quot;11106&quot;&gt;&lt;property id=&quot;20148&quot; value=&quot;5&quot;/&gt;&lt;property id=&quot;20300&quot; value=&quot;Slide 7 - &amp;quot;Περιεχόμενο ΑΨΜ - 2/2&amp;quot;&quot;/&gt;&lt;property id=&quot;20307&quot; value=&quot;556&quot;/&gt;&lt;/object&gt;&lt;object type=&quot;3&quot; unique_id=&quot;11233&quot;&gt;&lt;property id=&quot;20148&quot; value=&quot;5&quot;/&gt;&lt;property id=&quot;20300&quot; value=&quot;Slide 8 - &amp;quot;Γλώσσα&amp;quot;&quot;/&gt;&lt;property id=&quot;20307&quot; value=&quot;557&quot;/&gt;&lt;/object&gt;&lt;object type=&quot;3&quot; unique_id=&quot;11234&quot;&gt;&lt;property id=&quot;20148&quot; value=&quot;5&quot;/&gt;&lt;property id=&quot;20300&quot; value=&quot;Slide 9 - &amp;quot;Εργαστήρια &amp;quot;&quot;/&gt;&lt;property id=&quot;20307&quot; value=&quot;558&quot;/&gt;&lt;/object&gt;&lt;object type=&quot;3&quot; unique_id=&quot;11235&quot;&gt;&lt;property id=&quot;20148&quot; value=&quot;5&quot;/&gt;&lt;property id=&quot;20300&quot; value=&quot;Slide 10 - &amp;quot;Τύποι ανοιχτών ψηφιακών μαθημάτων (ΑΨΜ)&amp;quot;&quot;/&gt;&lt;property id=&quot;20307&quot; value=&quot;563&quot;/&gt;&lt;/object&gt;&lt;object type=&quot;3&quot; unique_id=&quot;11236&quot;&gt;&lt;property id=&quot;20148&quot; value=&quot;5&quot;/&gt;&lt;property id=&quot;20300&quot; value=&quot;Slide 12 - &amp;quot;Κατηγορίες Ανοικτών Μαθημάτων&amp;quot;&quot;/&gt;&lt;property id=&quot;20307&quot; value=&quot;562&quot;/&gt;&lt;/object&gt;&lt;object type=&quot;3&quot; unique_id=&quot;11237&quot;&gt;&lt;property id=&quot;20148&quot; value=&quot;5&quot;/&gt;&lt;property id=&quot;20300&quot; value=&quot;Slide 14 - &amp;quot;Εκπαιδευτικό υλικό ΑΨΜ&amp;quot;&quot;/&gt;&lt;property id=&quot;20307&quot; value=&quot;560&quot;/&gt;&lt;/object&gt;&lt;object type=&quot;3&quot; unique_id=&quot;11238&quot;&gt;&lt;property id=&quot;20148&quot; value=&quot;5&quot;/&gt;&lt;property id=&quot;20300&quot; value=&quot;Slide 15 - &amp;quot;Πολυμεσικό Υλικό (Α+) &amp;quot;&quot;/&gt;&lt;property id=&quot;20307&quot; value=&quot;561&quot;/&gt;&lt;/object&gt;&lt;object type=&quot;3&quot; unique_id=&quot;11693&quot;&gt;&lt;property id=&quot;20148&quot; value=&quot;5&quot;/&gt;&lt;property id=&quot;20300&quot; value=&quot;Slide 13 - &amp;quot;Εκπαιδευτικό υλικό ΑΨΜ&amp;quot;&quot;/&gt;&lt;property id=&quot;20307&quot; value=&quot;566&quot;/&gt;&lt;/object&gt;&lt;object type=&quot;3&quot; unique_id=&quot;11694&quot;&gt;&lt;property id=&quot;20148&quot; value=&quot;5&quot;/&gt;&lt;property id=&quot;20300&quot; value=&quot;Slide 18 - &amp;quot;Έλεγχος συμμόρφωσης και πιστοποίηση&amp;quot;&quot;/&gt;&lt;property id=&quot;20307&quot; value=&quot;564&quot;/&gt;&lt;/object&gt;&lt;object type=&quot;3&quot; unique_id=&quot;11695&quot;&gt;&lt;property id=&quot;20148&quot; value=&quot;5&quot;/&gt;&lt;property id=&quot;20300&quot; value=&quot;Slide 19 - &amp;quot;Έλεγχος συμμόρφωσης και πιστοποίηση&amp;quot;&quot;/&gt;&lt;property id=&quot;20307&quot; value=&quot;565&quot;/&gt;&lt;/object&gt;&lt;object type=&quot;3&quot; unique_id=&quot;11696&quot;&gt;&lt;property id=&quot;20148&quot; value=&quot;5&quot;/&gt;&lt;property id=&quot;20300&quot; value=&quot;Slide 20 - &amp;quot;Καλές πρακτικές ΑΨΜ&amp;quot;&quot;/&gt;&lt;property id=&quot;20307&quot; value=&quot;567&quot;/&gt;&lt;/object&gt;&lt;object type=&quot;3&quot; unique_id=&quot;11698&quot;&gt;&lt;property id=&quot;20148&quot; value=&quot;5&quot;/&gt;&lt;property id=&quot;20300&quot; value=&quot;Slide 21 - &amp;quot;http://eclass.auth.gr/courses/OCRS107/ &amp;quot;&quot;/&gt;&lt;property id=&quot;20307&quot; value=&quot;569&quot;/&gt;&lt;/object&gt;&lt;object type=&quot;3&quot; unique_id=&quot;11699&quot;&gt;&lt;property id=&quot;20148&quot; value=&quot;5&quot;/&gt;&lt;property id=&quot;20300&quot; value=&quot;Slide 22&quot;/&gt;&lt;property id=&quot;20307&quot; value=&quot;571&quot;/&gt;&lt;/object&gt;&lt;object type=&quot;3&quot; unique_id=&quot;11700&quot;&gt;&lt;property id=&quot;20148&quot; value=&quot;5&quot;/&gt;&lt;property id=&quot;20300&quot; value=&quot;Slide 23&quot;/&gt;&lt;property id=&quot;20307&quot; value=&quot;570&quot;/&gt;&lt;/object&gt;&lt;object type=&quot;3&quot; unique_id=&quot;11701&quot;&gt;&lt;property id=&quot;20148&quot; value=&quot;5&quot;/&gt;&lt;property id=&quot;20300&quot; value=&quot;Slide 24&quot;/&gt;&lt;property id=&quot;20307&quot; value=&quot;572&quot;/&gt;&lt;/objec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6681</TotalTime>
  <Words>976</Words>
  <Application>Microsoft Office PowerPoint</Application>
  <PresentationFormat>Προβολή στην οθόνη (4:3)</PresentationFormat>
  <Paragraphs>192</Paragraphs>
  <Slides>26</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Παρουσίαση του PowerPoint</vt:lpstr>
      <vt:lpstr>άδεια χρήσης</vt:lpstr>
      <vt:lpstr>χρηματοδότηση</vt:lpstr>
      <vt:lpstr>Περιεχόμενα</vt:lpstr>
      <vt:lpstr>Ανοιχτά ψηφιακά μαθημάτα (ΑΨΜ)</vt:lpstr>
      <vt:lpstr>Περιεχόμενο ΑΨΜ - 1/2</vt:lpstr>
      <vt:lpstr>Περιεχόμενο ΑΨΜ - 2/2</vt:lpstr>
      <vt:lpstr>Γλώσσα</vt:lpstr>
      <vt:lpstr>Εργαστήρια </vt:lpstr>
      <vt:lpstr>Τύποι ανοιχτών ψηφιακών μαθημάτων (ΑΨΜ)</vt:lpstr>
      <vt:lpstr>Παρουσίαση του PowerPoint</vt:lpstr>
      <vt:lpstr>Κατηγορίες Ανοικτών Μαθημάτων</vt:lpstr>
      <vt:lpstr>Εκπαιδευτικό υλικό ΑΨΜ</vt:lpstr>
      <vt:lpstr>Εκπαιδευτικό υλικό ΑΨΜ</vt:lpstr>
      <vt:lpstr>Πολυμεσικό Υλικό (Α+) </vt:lpstr>
      <vt:lpstr>έντυπο καταγραφής πληροφοριών</vt:lpstr>
      <vt:lpstr>μεταδεδομένα μαθήματος</vt:lpstr>
      <vt:lpstr>Έλεγχος συμμόρφωσης και πιστοποίηση</vt:lpstr>
      <vt:lpstr>Έλεγχος συμμόρφωσης και πιστοποίηση</vt:lpstr>
      <vt:lpstr>Καλές πρακτικές ΑΨΜ</vt:lpstr>
      <vt:lpstr>http://eclass.auth.gr/courses/OCRS107/ </vt:lpstr>
      <vt:lpstr>Παρουσίαση του PowerPoint</vt:lpstr>
      <vt:lpstr>Παρουσίαση του PowerPoint</vt:lpstr>
      <vt:lpstr>Παρουσίαση του PowerPoint</vt:lpstr>
      <vt:lpstr>Βιβλιογραφία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Eugenia I. Toki</cp:lastModifiedBy>
  <cp:revision>639</cp:revision>
  <dcterms:created xsi:type="dcterms:W3CDTF">2012-09-06T09:03:05Z</dcterms:created>
  <dcterms:modified xsi:type="dcterms:W3CDTF">2014-10-31T08:35:07Z</dcterms:modified>
</cp:coreProperties>
</file>