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6" r:id="rId2"/>
    <p:sldId id="289" r:id="rId3"/>
    <p:sldId id="257" r:id="rId4"/>
    <p:sldId id="259" r:id="rId5"/>
    <p:sldId id="261" r:id="rId6"/>
    <p:sldId id="299" r:id="rId7"/>
    <p:sldId id="298" r:id="rId8"/>
    <p:sldId id="297" r:id="rId9"/>
    <p:sldId id="296" r:id="rId10"/>
    <p:sldId id="290" r:id="rId11"/>
    <p:sldId id="291" r:id="rId12"/>
    <p:sldId id="292" r:id="rId13"/>
    <p:sldId id="293" r:id="rId14"/>
    <p:sldId id="294" r:id="rId15"/>
    <p:sldId id="295" r:id="rId16"/>
    <p:sldId id="280" r:id="rId17"/>
  </p:sldIdLst>
  <p:sldSz cx="9144000" cy="5715000" type="screen16x10"/>
  <p:notesSz cx="6858000" cy="9144000"/>
  <p:custDataLst>
    <p:tags r:id="rId20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77" autoAdjust="0"/>
    <p:restoredTop sz="99309" autoAdjust="0"/>
  </p:normalViewPr>
  <p:slideViewPr>
    <p:cSldViewPr>
      <p:cViewPr>
        <p:scale>
          <a:sx n="106" d="100"/>
          <a:sy n="106" d="100"/>
        </p:scale>
        <p:origin x="-228" y="360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pPr/>
              <a:t>08/11/2015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pPr/>
              <a:t>8/11/2015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14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15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16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4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5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415683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10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11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12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13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oc-web.ioa.teiep.gr/OpenClass/courses/LOGO125/" TargetMode="External"/><Relationship Id="rId4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l-GR" sz="4000" dirty="0" smtClean="0"/>
              <a:t>Διεθνή Λογιστικά Πρότυπα</a:t>
            </a:r>
            <a:endParaRPr lang="el-GR" sz="4000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897167"/>
            <a:ext cx="7776864" cy="1460500"/>
          </a:xfrm>
        </p:spPr>
        <p:txBody>
          <a:bodyPr>
            <a:noAutofit/>
          </a:bodyPr>
          <a:lstStyle/>
          <a:p>
            <a:r>
              <a:rPr lang="el-GR" sz="3400" b="1" dirty="0" smtClean="0"/>
              <a:t>Διανομή – Οικονομικές Καταστάσεις</a:t>
            </a:r>
          </a:p>
          <a:p>
            <a:r>
              <a:rPr lang="el-GR" sz="2800" dirty="0" smtClean="0"/>
              <a:t>Χύτης Ευάγγελος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 cstate="print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=""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l-GR" sz="1400" dirty="0" smtClean="0"/>
              <a:t>Φίλος Ιωάννης, Αποστόλου Απόστολος (2010): Διεθνή Λογιστικά Πρότυπα – θεωρητική προσέγγιση και εφαρμογές μετατροπής, Εκδόσεις Κλειδάριθμος.</a:t>
            </a:r>
          </a:p>
          <a:p>
            <a:pPr>
              <a:buNone/>
            </a:pPr>
            <a:r>
              <a:rPr lang="el-GR" sz="1400" dirty="0" err="1" smtClean="0"/>
              <a:t>Σακέλλης</a:t>
            </a:r>
            <a:r>
              <a:rPr lang="el-GR" sz="1400" dirty="0" smtClean="0"/>
              <a:t> Ι. Εμμανουήλ (2005), Σύνταξη των Οικονομικών Καταστάσεων που προβλέπουν τα Διεθνή Λογιστικά Πρότυπα με βάση το Ελληνικό Γενικό Λογιστικό Σχέδιο, Εκδόσεις </a:t>
            </a:r>
            <a:r>
              <a:rPr lang="el-GR" sz="1400" dirty="0" err="1" smtClean="0"/>
              <a:t>Σακέλλη</a:t>
            </a:r>
            <a:r>
              <a:rPr lang="el-GR" sz="1400" dirty="0" smtClean="0"/>
              <a:t>.</a:t>
            </a:r>
          </a:p>
          <a:p>
            <a:pPr>
              <a:buNone/>
            </a:pPr>
            <a:r>
              <a:rPr lang="el-GR" sz="1400" dirty="0" smtClean="0"/>
              <a:t>Πρωτοψάλτης Γ. Νικόλαος &amp; </a:t>
            </a:r>
            <a:r>
              <a:rPr lang="el-GR" sz="1400" dirty="0" err="1" smtClean="0"/>
              <a:t>Βρουστούρης</a:t>
            </a:r>
            <a:r>
              <a:rPr lang="el-GR" sz="1400" dirty="0" smtClean="0"/>
              <a:t> Κ. Παναγιώτης (2002), Διεθνή Λογιστικά Πρότυπα και Διερμηνείες: Πρακτική Ανάλυση και Ερμηνεία με Λογιστικά Παραδείγματα Εφαρμογής, Εκδόσεις </a:t>
            </a:r>
            <a:r>
              <a:rPr lang="el-GR" sz="1400" dirty="0" err="1" smtClean="0"/>
              <a:t>Σταμούλη</a:t>
            </a:r>
            <a:r>
              <a:rPr lang="el-GR" sz="1400" dirty="0" smtClean="0"/>
              <a:t>.</a:t>
            </a:r>
          </a:p>
          <a:p>
            <a:pPr>
              <a:buNone/>
            </a:pPr>
            <a:r>
              <a:rPr lang="el-GR" sz="1400" dirty="0" err="1" smtClean="0"/>
              <a:t>Βλάχος</a:t>
            </a:r>
            <a:r>
              <a:rPr lang="el-GR" sz="1400" dirty="0" smtClean="0"/>
              <a:t> Χρίστος - Λουκάς Λουκά (2007), Διεθνή Λογιστικά Πρότυπα 2007, Δ' Έκδοση, Εκδόσεις </a:t>
            </a:r>
            <a:r>
              <a:rPr lang="el-GR" sz="1400" dirty="0" err="1" smtClean="0"/>
              <a:t>Gl</a:t>
            </a:r>
            <a:r>
              <a:rPr lang="en-US" sz="1400" dirty="0" smtClean="0"/>
              <a:t>o</a:t>
            </a:r>
            <a:r>
              <a:rPr lang="el-GR" sz="1400" dirty="0" err="1" smtClean="0"/>
              <a:t>baltraining</a:t>
            </a:r>
            <a:r>
              <a:rPr lang="el-GR" sz="1400" dirty="0" smtClean="0"/>
              <a:t>.</a:t>
            </a: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endParaRPr lang="el-GR" sz="1400" dirty="0" smtClean="0">
              <a:ea typeface="Arial Unicode MS"/>
              <a:cs typeface="Times New Roman" pitchFamily="18" charset="0"/>
            </a:endParaRP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endParaRPr lang="el-GR" sz="1400" dirty="0"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913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11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1200327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Χύτης Ε. </a:t>
            </a:r>
            <a:r>
              <a:rPr lang="el-GR" sz="2400" smtClean="0">
                <a:solidFill>
                  <a:schemeClr val="bg1">
                    <a:lumMod val="50000"/>
                  </a:schemeClr>
                </a:solidFill>
              </a:rPr>
              <a:t>(2015) Διεθνή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Λογιστικά Πρότυπα. ΤΕΙ Ηπείρου. Διαθέσιμο από:</a:t>
            </a:r>
          </a:p>
          <a:p>
            <a:pPr algn="just"/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5"/>
              </a:rPr>
              <a:t>http://oc-web.ioa.teiep.gr/OpenClass/courses/LOGO125/</a:t>
            </a:r>
            <a:endParaRPr lang="el-GR" sz="240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παρέχει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Βαφειάδης Νικόλαος</a:t>
            </a:r>
            <a:endParaRPr lang="el-GR" sz="2900" b="1" dirty="0"/>
          </a:p>
          <a:p>
            <a:pPr algn="r"/>
            <a:r>
              <a:rPr lang="el-GR" sz="2900" dirty="0" smtClean="0"/>
              <a:t>Πρέβεζα,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14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317212" y="2411595"/>
            <a:ext cx="45720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 dirty="0"/>
              <a:t>Σημειώματα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10973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15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Λογιστικής και Χρηματοοικονομικής</a:t>
            </a:r>
          </a:p>
          <a:p>
            <a:pPr algn="l"/>
            <a:r>
              <a:rPr lang="el-GR" sz="3000" b="1" dirty="0" smtClean="0"/>
              <a:t>Διεθνή Λογιστικά Πρότυπα</a:t>
            </a:r>
          </a:p>
          <a:p>
            <a:pPr algn="l"/>
            <a:r>
              <a:rPr lang="el-GR" sz="2800" b="1" dirty="0" smtClean="0"/>
              <a:t>Ενότητα </a:t>
            </a:r>
            <a:r>
              <a:rPr lang="el-GR" sz="2800" b="1" dirty="0" smtClean="0"/>
              <a:t>13:</a:t>
            </a:r>
            <a:r>
              <a:rPr lang="en-US" sz="2800" dirty="0" smtClean="0"/>
              <a:t> </a:t>
            </a:r>
            <a:r>
              <a:rPr lang="el-GR" sz="2800" b="1" dirty="0" smtClean="0"/>
              <a:t>Καθαρή θέση – Οικονομικές Καταστάσεις</a:t>
            </a:r>
            <a:endParaRPr lang="en-US" sz="2800" dirty="0" smtClean="0"/>
          </a:p>
          <a:p>
            <a:pPr algn="l"/>
            <a:r>
              <a:rPr lang="el-GR" sz="2800" dirty="0" smtClean="0"/>
              <a:t>Χύτης Ευάγγελος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/>
              <a:t>Πρέβεζα,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>
              <a:buNone/>
            </a:pPr>
            <a:r>
              <a:rPr lang="el-GR" dirty="0" smtClean="0"/>
              <a:t>Σκοπός της ενότητας αυτής είναι να δούμε πως η </a:t>
            </a:r>
            <a:r>
              <a:rPr lang="el-GR" dirty="0" smtClean="0"/>
              <a:t>καθαρή θέση, οι οικονομικές καταστάσεις και </a:t>
            </a:r>
            <a:r>
              <a:rPr lang="el-GR" smtClean="0"/>
              <a:t>οι </a:t>
            </a:r>
            <a:r>
              <a:rPr lang="el-GR" smtClean="0"/>
              <a:t>ενοποιήσεις καταχωρούνται </a:t>
            </a:r>
            <a:r>
              <a:rPr lang="el-GR" dirty="0" smtClean="0"/>
              <a:t>σύμφωνα με τα ΔΛΠ και τα ΕΛΠ.</a:t>
            </a:r>
          </a:p>
          <a:p>
            <a:pPr marL="0">
              <a:buNone/>
            </a:pPr>
            <a:endParaRPr lang="el-GR" dirty="0" smtClean="0"/>
          </a:p>
          <a:p>
            <a:pPr marL="0">
              <a:buNone/>
            </a:pPr>
            <a:endParaRPr lang="el-GR" dirty="0" smtClean="0"/>
          </a:p>
          <a:p>
            <a:pPr marL="0">
              <a:buNone/>
            </a:pPr>
            <a:endParaRPr lang="el-GR" dirty="0" smtClean="0"/>
          </a:p>
          <a:p>
            <a:pPr marL="0">
              <a:buNone/>
            </a:pPr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Καθαρή Θέση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90000"/>
              </a:lnSpc>
              <a:defRPr/>
            </a:pPr>
            <a:r>
              <a:rPr lang="el-GR" sz="2800" dirty="0" smtClean="0"/>
              <a:t>Με τα ΕΛΠ η καθαρή θέση μεταβάλλονταν κυρίως από τη διανομή αποτελεσμάτων, από αυξήσεις ή μειώσεις του κεφαλαίου και σε πολύ λίγες περιπτώσεις από άλλες αιτίες (επιχορηγήσεις, αναπροσαρμογή ακινήτων).</a:t>
            </a:r>
          </a:p>
          <a:p>
            <a:pPr algn="just">
              <a:lnSpc>
                <a:spcPct val="90000"/>
              </a:lnSpc>
              <a:defRPr/>
            </a:pPr>
            <a:r>
              <a:rPr lang="el-GR" sz="2800" dirty="0" smtClean="0"/>
              <a:t>Με τα ΔΛΠ υπάρχουν πολλές περιπτώσεις που κινούνται κατευθείαν οι λογαριασμοί καθαρής θέσης, χωρίς να επηρεαστούν τα αποτελέσματα</a:t>
            </a:r>
          </a:p>
          <a:p>
            <a:pPr algn="just">
              <a:buNone/>
            </a:pPr>
            <a:endParaRPr lang="en-US" sz="2800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6</a:t>
            </a:fld>
            <a:endParaRPr lang="el-G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Οικονομικές Καταστάσεις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>
              <a:defRPr/>
            </a:pPr>
            <a:r>
              <a:rPr lang="el-GR" sz="2800" b="1" dirty="0" smtClean="0"/>
              <a:t>Ο Ισολογισμός με τα ΔΛΠ είναι πολύ συνοπτικός σε σχέση με αυτόν με τα ΕΛΠ.</a:t>
            </a:r>
          </a:p>
          <a:p>
            <a:pPr algn="just">
              <a:defRPr/>
            </a:pPr>
            <a:r>
              <a:rPr lang="el-GR" sz="2800" dirty="0" smtClean="0"/>
              <a:t>Τα αποτελέσματα με ΔΛΠ είναι διαφορετικά με αυτά των ΕΛΠ, </a:t>
            </a:r>
            <a:r>
              <a:rPr lang="el-GR" sz="2800" b="1" dirty="0" smtClean="0"/>
              <a:t>είναι συνοπτικότερα και καταλήγουν στο αποτέλεσμα μετά φόρων </a:t>
            </a:r>
            <a:r>
              <a:rPr lang="el-GR" sz="2800" dirty="0" smtClean="0"/>
              <a:t>που μεταφέρεται στην καθαρή θέση</a:t>
            </a:r>
          </a:p>
          <a:p>
            <a:pPr algn="just">
              <a:defRPr/>
            </a:pPr>
            <a:r>
              <a:rPr lang="el-GR" sz="2800" b="1" dirty="0" smtClean="0"/>
              <a:t>Διανομή αποτελεσμάτων </a:t>
            </a:r>
            <a:r>
              <a:rPr lang="el-GR" sz="2800" dirty="0" smtClean="0"/>
              <a:t>δεν υπάρχει με βάση τα ΔΛΠ, όπως με τα ΕΛΠ</a:t>
            </a:r>
          </a:p>
          <a:p>
            <a:pPr algn="just"/>
            <a:endParaRPr lang="en-US" sz="2800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7</a:t>
            </a:fld>
            <a:endParaRPr lang="el-G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Οικονομικές Καταστάσεις</a:t>
            </a:r>
            <a:endParaRPr lang="en-US" b="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80000"/>
              </a:lnSpc>
              <a:defRPr/>
            </a:pPr>
            <a:r>
              <a:rPr lang="el-GR" sz="2700" dirty="0" smtClean="0"/>
              <a:t>Με τα ΔΛΠ πρέπει να συντάσσεται </a:t>
            </a:r>
            <a:r>
              <a:rPr lang="el-GR" sz="2700" b="1" dirty="0" smtClean="0"/>
              <a:t>κατάσταση ταμειακών ροών,</a:t>
            </a:r>
            <a:r>
              <a:rPr lang="el-GR" sz="2700" dirty="0" smtClean="0"/>
              <a:t> που δεν προβλέπονταν με τα ΕΛΠ</a:t>
            </a:r>
          </a:p>
          <a:p>
            <a:pPr algn="just">
              <a:lnSpc>
                <a:spcPct val="80000"/>
              </a:lnSpc>
              <a:defRPr/>
            </a:pPr>
            <a:r>
              <a:rPr lang="el-GR" sz="2700" dirty="0" smtClean="0"/>
              <a:t>Με τα ΔΛΠ πρέπει να συντάσσεται</a:t>
            </a:r>
            <a:r>
              <a:rPr lang="el-GR" sz="2700" b="1" dirty="0" smtClean="0"/>
              <a:t> κατάσταση μεταβολής των ιδίων κεφαλαίων</a:t>
            </a:r>
            <a:r>
              <a:rPr lang="el-GR" sz="2700" dirty="0" smtClean="0"/>
              <a:t>, που δεν προβλέπονταν με τα ΕΛΠ</a:t>
            </a:r>
          </a:p>
          <a:p>
            <a:pPr algn="just">
              <a:lnSpc>
                <a:spcPct val="80000"/>
              </a:lnSpc>
              <a:defRPr/>
            </a:pPr>
            <a:r>
              <a:rPr lang="el-GR" sz="2700" dirty="0" smtClean="0"/>
              <a:t>Τα </a:t>
            </a:r>
            <a:r>
              <a:rPr lang="en-US" sz="2700" dirty="0" smtClean="0"/>
              <a:t>Notes,</a:t>
            </a:r>
            <a:r>
              <a:rPr lang="el-GR" sz="2700" dirty="0" smtClean="0"/>
              <a:t> αντικαθιστούν το Προσάρτημα των ΕΛΠ, αλλά </a:t>
            </a:r>
            <a:r>
              <a:rPr lang="el-GR" sz="2700" b="1" dirty="0" smtClean="0"/>
              <a:t>είναι απείρως πιο αναλυτικά </a:t>
            </a:r>
            <a:r>
              <a:rPr lang="el-GR" sz="2700" dirty="0" smtClean="0"/>
              <a:t>και τεκμηριωμένα στις πληροφορίες που πρέπει να παρέχουν. Αποτελούν </a:t>
            </a:r>
            <a:r>
              <a:rPr lang="el-GR" sz="2700" b="1" dirty="0" smtClean="0"/>
              <a:t>το πλέον σημαντικό στοιχείο των οικονομικών καταστάσεων</a:t>
            </a:r>
          </a:p>
          <a:p>
            <a:pPr algn="just"/>
            <a:endParaRPr lang="en-US" sz="2700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8</a:t>
            </a:fld>
            <a:endParaRPr lang="el-G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Ενοποιήσεις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defRPr/>
            </a:pPr>
            <a:r>
              <a:rPr lang="el-GR" sz="2800" dirty="0" smtClean="0"/>
              <a:t>Η σημαντικότερη διαφορά, αφορά την ενοποίηση των Κοινοπραξιών.</a:t>
            </a:r>
          </a:p>
          <a:p>
            <a:pPr algn="just">
              <a:defRPr/>
            </a:pPr>
            <a:r>
              <a:rPr lang="el-GR" sz="2800" dirty="0" smtClean="0"/>
              <a:t>Σε αυτές τις περιπτώσεις γίνεται «αναλογική ενοποίηση», δηλαδή ενοποιείται η αναλογία της συμμετοχής στην κοινοπραξία, σε ισολογισμό και αποτελέσματα</a:t>
            </a:r>
          </a:p>
          <a:p>
            <a:pPr algn="just"/>
            <a:endParaRPr lang="en-US" sz="2800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9</a:t>
            </a:fld>
            <a:endParaRPr lang="el-GR" dirty="0"/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1360</TotalTime>
  <Words>718</Words>
  <Application>Microsoft Office PowerPoint</Application>
  <PresentationFormat>Προβολή στην οθόνη (16:10)</PresentationFormat>
  <Paragraphs>89</Paragraphs>
  <Slides>16</Slides>
  <Notes>12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16</vt:i4>
      </vt:variant>
    </vt:vector>
  </HeadingPairs>
  <TitlesOfParts>
    <vt:vector size="17" baseType="lpstr">
      <vt:lpstr>Θέμα του Office</vt:lpstr>
      <vt:lpstr>Διεθνή Λογιστικά Πρότυπα</vt:lpstr>
      <vt:lpstr>Διαφάνεια 2</vt:lpstr>
      <vt:lpstr>Άδειες Χρήσης</vt:lpstr>
      <vt:lpstr>Χρηματοδότηση</vt:lpstr>
      <vt:lpstr>Σκοποί  ενότητας</vt:lpstr>
      <vt:lpstr>Καθαρή Θέση</vt:lpstr>
      <vt:lpstr>Οικονομικές Καταστάσεις</vt:lpstr>
      <vt:lpstr>Οικονομικές Καταστάσεις</vt:lpstr>
      <vt:lpstr>Ενοποιήσεις</vt:lpstr>
      <vt:lpstr>Βιβλιογραφία</vt:lpstr>
      <vt:lpstr>Σημείωμα Αναφοράς</vt:lpstr>
      <vt:lpstr>Σημείωμα Αδειοδότησης</vt:lpstr>
      <vt:lpstr>Διαφάνεια 13</vt:lpstr>
      <vt:lpstr>Διαφάνεια 14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Afroditi</cp:lastModifiedBy>
  <cp:revision>186</cp:revision>
  <dcterms:created xsi:type="dcterms:W3CDTF">2012-09-06T09:03:05Z</dcterms:created>
  <dcterms:modified xsi:type="dcterms:W3CDTF">2015-11-08T17:31:33Z</dcterms:modified>
</cp:coreProperties>
</file>