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9" r:id="rId3"/>
    <p:sldId id="257" r:id="rId4"/>
    <p:sldId id="259" r:id="rId5"/>
    <p:sldId id="388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55" r:id="rId31"/>
    <p:sldId id="430" r:id="rId32"/>
    <p:sldId id="291" r:id="rId33"/>
    <p:sldId id="292" r:id="rId34"/>
    <p:sldId id="293" r:id="rId35"/>
    <p:sldId id="280" r:id="rId36"/>
  </p:sldIdLst>
  <p:sldSz cx="9144000" cy="5715000" type="screen16x10"/>
  <p:notesSz cx="6858000" cy="9144000"/>
  <p:custDataLst>
    <p:tags r:id="rId3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>
        <p:scale>
          <a:sx n="100" d="100"/>
          <a:sy n="100" d="100"/>
        </p:scale>
        <p:origin x="984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1305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1074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9407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9568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108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1169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2584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4910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2017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958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714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388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4806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2816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795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857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317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116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9588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2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582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0372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191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500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636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560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Θεωρία Υπολογισμού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Αλφάβητα, Γλώσσες, Κανονικές Εκφράσεις 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Υπολογισμού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6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Αλφάβητα</a:t>
            </a:r>
            <a:r>
              <a:rPr lang="en-US" sz="2800" b="1" dirty="0" smtClean="0"/>
              <a:t>, </a:t>
            </a:r>
            <a:r>
              <a:rPr lang="el-GR" sz="2800" b="1" dirty="0" smtClean="0"/>
              <a:t>Γλώσσες</a:t>
            </a:r>
            <a:r>
              <a:rPr lang="en-US" sz="2800" b="1" dirty="0" smtClean="0"/>
              <a:t>, </a:t>
            </a:r>
            <a:r>
              <a:rPr lang="el-GR" sz="2800" b="1" dirty="0"/>
              <a:t>Κανονικές Εκφράσεις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l-GR" sz="2800" dirty="0" smtClean="0"/>
              <a:t>Αλέξανδρος </a:t>
            </a:r>
            <a:r>
              <a:rPr lang="el-GR" sz="2800" dirty="0" smtClean="0"/>
              <a:t>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Συμβολοσειρά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 smtClean="0"/>
              <a:t>/3</a:t>
            </a:r>
            <a:r>
              <a:rPr lang="el-GR" dirty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400" dirty="0" err="1">
                <a:solidFill>
                  <a:srgbClr val="2F2B20"/>
                </a:solidFill>
              </a:rPr>
              <a:t>To</a:t>
            </a:r>
            <a:r>
              <a:rPr lang="el-GR" sz="2400" dirty="0">
                <a:solidFill>
                  <a:srgbClr val="2F2B20"/>
                </a:solidFill>
              </a:rPr>
              <a:t> μήκος μιας συμβολοσειράς x είναι το πλήθος των συμβόλων από τα οποία αποτελείται, και συμβολίζεται με |x|</a:t>
            </a: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Έτσι |</a:t>
            </a:r>
            <a:r>
              <a:rPr lang="el-GR" sz="2400" dirty="0" err="1">
                <a:solidFill>
                  <a:srgbClr val="2F2B20"/>
                </a:solidFill>
              </a:rPr>
              <a:t>abbba</a:t>
            </a:r>
            <a:r>
              <a:rPr lang="el-GR" sz="2400" dirty="0">
                <a:solidFill>
                  <a:srgbClr val="2F2B20"/>
                </a:solidFill>
              </a:rPr>
              <a:t>| = 5, |b| = 1 και |ε| = 0</a:t>
            </a: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Το σύνολο όλων των δυνατών συμβολοσειρών ενός αλφάβητου </a:t>
            </a:r>
            <a:r>
              <a:rPr lang="el-GR" sz="2400" b="1" dirty="0">
                <a:solidFill>
                  <a:srgbClr val="2F2B20"/>
                </a:solidFill>
              </a:rPr>
              <a:t>Σ</a:t>
            </a:r>
            <a:r>
              <a:rPr lang="el-GR" sz="2400" dirty="0">
                <a:solidFill>
                  <a:srgbClr val="2F2B20"/>
                </a:solidFill>
              </a:rPr>
              <a:t> θα το συμβολίζουμε με </a:t>
            </a:r>
            <a:r>
              <a:rPr lang="el-GR" sz="2400" b="1" dirty="0">
                <a:solidFill>
                  <a:srgbClr val="2F2B20"/>
                </a:solidFill>
              </a:rPr>
              <a:t>Σ*</a:t>
            </a: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Αν Σ = {a, b}, </a:t>
            </a:r>
            <a:r>
              <a:rPr lang="el-GR" sz="2400" dirty="0" smtClean="0">
                <a:solidFill>
                  <a:srgbClr val="2F2B20"/>
                </a:solidFill>
              </a:rPr>
              <a:t>τότε</a:t>
            </a:r>
            <a:endParaRPr lang="el-GR" sz="24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{</a:t>
            </a:r>
            <a:r>
              <a:rPr lang="el-GR" sz="2400" dirty="0" err="1">
                <a:solidFill>
                  <a:srgbClr val="2F2B20"/>
                </a:solidFill>
              </a:rPr>
              <a:t>a,b</a:t>
            </a:r>
            <a:r>
              <a:rPr lang="el-GR" sz="2400" dirty="0">
                <a:solidFill>
                  <a:srgbClr val="2F2B20"/>
                </a:solidFill>
              </a:rPr>
              <a:t>} *= {ε, a, b, </a:t>
            </a:r>
            <a:r>
              <a:rPr lang="el-GR" sz="2400" dirty="0" err="1">
                <a:solidFill>
                  <a:srgbClr val="2F2B20"/>
                </a:solidFill>
              </a:rPr>
              <a:t>aa</a:t>
            </a:r>
            <a:r>
              <a:rPr lang="el-GR" sz="2400" dirty="0">
                <a:solidFill>
                  <a:srgbClr val="2F2B20"/>
                </a:solidFill>
              </a:rPr>
              <a:t>, ab, </a:t>
            </a:r>
            <a:r>
              <a:rPr lang="el-GR" sz="2400" dirty="0" err="1">
                <a:solidFill>
                  <a:srgbClr val="2F2B20"/>
                </a:solidFill>
              </a:rPr>
              <a:t>ba</a:t>
            </a:r>
            <a:r>
              <a:rPr lang="el-GR" sz="2400" dirty="0">
                <a:solidFill>
                  <a:srgbClr val="2F2B20"/>
                </a:solidFill>
              </a:rPr>
              <a:t>, </a:t>
            </a:r>
            <a:r>
              <a:rPr lang="el-GR" sz="2400" dirty="0" err="1">
                <a:solidFill>
                  <a:srgbClr val="2F2B20"/>
                </a:solidFill>
              </a:rPr>
              <a:t>bb</a:t>
            </a:r>
            <a:r>
              <a:rPr lang="el-GR" sz="2400" dirty="0">
                <a:solidFill>
                  <a:srgbClr val="2F2B20"/>
                </a:solidFill>
              </a:rPr>
              <a:t>, </a:t>
            </a:r>
            <a:r>
              <a:rPr lang="el-GR" sz="2400" dirty="0" err="1">
                <a:solidFill>
                  <a:srgbClr val="2F2B20"/>
                </a:solidFill>
              </a:rPr>
              <a:t>aaa</a:t>
            </a:r>
            <a:r>
              <a:rPr lang="el-GR" sz="2400" dirty="0">
                <a:solidFill>
                  <a:srgbClr val="2F2B20"/>
                </a:solidFill>
              </a:rPr>
              <a:t>, </a:t>
            </a:r>
            <a:r>
              <a:rPr lang="el-GR" sz="2400" dirty="0" err="1">
                <a:solidFill>
                  <a:srgbClr val="2F2B20"/>
                </a:solidFill>
              </a:rPr>
              <a:t>aab</a:t>
            </a:r>
            <a:r>
              <a:rPr lang="el-GR" sz="2400" dirty="0">
                <a:solidFill>
                  <a:srgbClr val="2F2B20"/>
                </a:solidFill>
              </a:rPr>
              <a:t>, </a:t>
            </a:r>
            <a:r>
              <a:rPr lang="el-GR" sz="2400" dirty="0" err="1">
                <a:solidFill>
                  <a:srgbClr val="2F2B20"/>
                </a:solidFill>
              </a:rPr>
              <a:t>aba</a:t>
            </a:r>
            <a:r>
              <a:rPr lang="el-GR" sz="2400" dirty="0">
                <a:solidFill>
                  <a:srgbClr val="2F2B20"/>
                </a:solidFill>
              </a:rPr>
              <a:t>, </a:t>
            </a:r>
            <a:r>
              <a:rPr lang="el-GR" sz="2400" dirty="0" err="1">
                <a:solidFill>
                  <a:srgbClr val="2F2B20"/>
                </a:solidFill>
              </a:rPr>
              <a:t>abb</a:t>
            </a:r>
            <a:r>
              <a:rPr lang="el-GR" sz="2400" dirty="0">
                <a:solidFill>
                  <a:srgbClr val="2F2B20"/>
                </a:solidFill>
              </a:rPr>
              <a:t>, …}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           όπου η κενή συμβολοσειρά ανήκει στο </a:t>
            </a:r>
            <a:r>
              <a:rPr lang="el-GR" sz="2400" b="1" dirty="0">
                <a:solidFill>
                  <a:srgbClr val="2F2B20"/>
                </a:solidFill>
              </a:rPr>
              <a:t>Σ*</a:t>
            </a:r>
            <a:endParaRPr lang="el-GR" sz="2400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42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75E47"/>
                </a:solidFill>
              </a:rPr>
              <a:t>Κατάληξη-Πρόθεμα-Αντιστροφή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 lvl="0" indent="-228600">
              <a:lnSpc>
                <a:spcPct val="90000"/>
              </a:lnSpc>
              <a:spcBef>
                <a:spcPct val="20000"/>
              </a:spcBef>
              <a:buClr>
                <a:srgbClr val="A9A57C"/>
              </a:buClr>
            </a:pPr>
            <a:r>
              <a:rPr lang="el-GR" sz="2200" dirty="0">
                <a:solidFill>
                  <a:srgbClr val="2F2B20"/>
                </a:solidFill>
              </a:rPr>
              <a:t>Αν </a:t>
            </a:r>
            <a:r>
              <a:rPr lang="en-US" sz="2200" dirty="0">
                <a:solidFill>
                  <a:srgbClr val="2F2B20"/>
                </a:solidFill>
              </a:rPr>
              <a:t>w = xv </a:t>
            </a:r>
            <a:r>
              <a:rPr lang="el-GR" sz="2200" dirty="0">
                <a:solidFill>
                  <a:srgbClr val="2F2B20"/>
                </a:solidFill>
              </a:rPr>
              <a:t>για κάποιο </a:t>
            </a:r>
            <a:r>
              <a:rPr lang="en-US" sz="2200" dirty="0">
                <a:solidFill>
                  <a:srgbClr val="2F2B20"/>
                </a:solidFill>
              </a:rPr>
              <a:t>x, </a:t>
            </a:r>
            <a:r>
              <a:rPr lang="el-GR" sz="2200" dirty="0">
                <a:solidFill>
                  <a:srgbClr val="2F2B20"/>
                </a:solidFill>
              </a:rPr>
              <a:t>τότε το </a:t>
            </a:r>
            <a:r>
              <a:rPr lang="en-US" sz="2200" dirty="0">
                <a:solidFill>
                  <a:srgbClr val="2F2B20"/>
                </a:solidFill>
              </a:rPr>
              <a:t>v </a:t>
            </a:r>
            <a:r>
              <a:rPr lang="el-GR" sz="2200" dirty="0">
                <a:solidFill>
                  <a:srgbClr val="2F2B20"/>
                </a:solidFill>
              </a:rPr>
              <a:t>λέγεται </a:t>
            </a:r>
            <a:r>
              <a:rPr lang="el-GR" sz="2200" b="1" dirty="0">
                <a:solidFill>
                  <a:srgbClr val="2F2B20"/>
                </a:solidFill>
              </a:rPr>
              <a:t>κατάληξη</a:t>
            </a:r>
            <a:r>
              <a:rPr lang="el-GR" sz="2200" dirty="0">
                <a:solidFill>
                  <a:srgbClr val="2F2B20"/>
                </a:solidFill>
              </a:rPr>
              <a:t> του </a:t>
            </a:r>
            <a:r>
              <a:rPr lang="en-US" sz="2200" dirty="0">
                <a:solidFill>
                  <a:srgbClr val="2F2B20"/>
                </a:solidFill>
              </a:rPr>
              <a:t>w</a:t>
            </a:r>
          </a:p>
          <a:p>
            <a:pPr lvl="0" indent="-228600">
              <a:lnSpc>
                <a:spcPct val="90000"/>
              </a:lnSpc>
              <a:spcBef>
                <a:spcPct val="20000"/>
              </a:spcBef>
              <a:buClr>
                <a:srgbClr val="A9A57C"/>
              </a:buClr>
            </a:pPr>
            <a:endParaRPr lang="en-US" sz="2200" dirty="0">
              <a:solidFill>
                <a:srgbClr val="2F2B20"/>
              </a:solidFill>
            </a:endParaRPr>
          </a:p>
          <a:p>
            <a:pPr lvl="0" indent="-228600">
              <a:lnSpc>
                <a:spcPct val="90000"/>
              </a:lnSpc>
              <a:spcBef>
                <a:spcPct val="20000"/>
              </a:spcBef>
              <a:buClr>
                <a:srgbClr val="A9A57C"/>
              </a:buClr>
            </a:pPr>
            <a:r>
              <a:rPr lang="el-GR" sz="2200" dirty="0">
                <a:solidFill>
                  <a:srgbClr val="2F2B20"/>
                </a:solidFill>
              </a:rPr>
              <a:t>Αν </a:t>
            </a:r>
            <a:r>
              <a:rPr lang="en-US" sz="2200" dirty="0">
                <a:solidFill>
                  <a:srgbClr val="2F2B20"/>
                </a:solidFill>
              </a:rPr>
              <a:t>w = </a:t>
            </a:r>
            <a:r>
              <a:rPr lang="en-US" sz="2200" dirty="0" err="1">
                <a:solidFill>
                  <a:srgbClr val="2F2B20"/>
                </a:solidFill>
              </a:rPr>
              <a:t>vy</a:t>
            </a:r>
            <a:r>
              <a:rPr lang="en-US" sz="2200" dirty="0">
                <a:solidFill>
                  <a:srgbClr val="2F2B20"/>
                </a:solidFill>
              </a:rPr>
              <a:t> </a:t>
            </a:r>
            <a:r>
              <a:rPr lang="el-GR" sz="2200" dirty="0">
                <a:solidFill>
                  <a:srgbClr val="2F2B20"/>
                </a:solidFill>
              </a:rPr>
              <a:t>για κάποιο </a:t>
            </a:r>
            <a:r>
              <a:rPr lang="en-US" sz="2200" dirty="0">
                <a:solidFill>
                  <a:srgbClr val="2F2B20"/>
                </a:solidFill>
              </a:rPr>
              <a:t>y</a:t>
            </a:r>
            <a:r>
              <a:rPr lang="el-GR" sz="2200" dirty="0">
                <a:solidFill>
                  <a:srgbClr val="2F2B20"/>
                </a:solidFill>
              </a:rPr>
              <a:t>, τότε το </a:t>
            </a:r>
            <a:r>
              <a:rPr lang="en-US" sz="2200" dirty="0">
                <a:solidFill>
                  <a:srgbClr val="2F2B20"/>
                </a:solidFill>
              </a:rPr>
              <a:t>v </a:t>
            </a:r>
            <a:r>
              <a:rPr lang="el-GR" sz="2200" dirty="0">
                <a:solidFill>
                  <a:srgbClr val="2F2B20"/>
                </a:solidFill>
              </a:rPr>
              <a:t>λέγεται </a:t>
            </a:r>
            <a:r>
              <a:rPr lang="el-GR" sz="2200" b="1" dirty="0">
                <a:solidFill>
                  <a:srgbClr val="2F2B20"/>
                </a:solidFill>
              </a:rPr>
              <a:t>πρόθεμα</a:t>
            </a:r>
            <a:r>
              <a:rPr lang="el-GR" sz="2200" dirty="0">
                <a:solidFill>
                  <a:srgbClr val="2F2B20"/>
                </a:solidFill>
              </a:rPr>
              <a:t> του </a:t>
            </a:r>
            <a:r>
              <a:rPr lang="en-US" sz="2200" dirty="0">
                <a:solidFill>
                  <a:srgbClr val="2F2B20"/>
                </a:solidFill>
              </a:rPr>
              <a:t>w</a:t>
            </a:r>
          </a:p>
          <a:p>
            <a:pPr lvl="0" indent="-228600">
              <a:lnSpc>
                <a:spcPct val="90000"/>
              </a:lnSpc>
              <a:spcBef>
                <a:spcPct val="20000"/>
              </a:spcBef>
              <a:buClr>
                <a:srgbClr val="A9A57C"/>
              </a:buClr>
            </a:pPr>
            <a:endParaRPr lang="el-GR" sz="2200" dirty="0">
              <a:solidFill>
                <a:srgbClr val="2F2B20"/>
              </a:solidFill>
            </a:endParaRPr>
          </a:p>
          <a:p>
            <a:pPr lvl="0" indent="-228600">
              <a:lnSpc>
                <a:spcPct val="90000"/>
              </a:lnSpc>
              <a:spcBef>
                <a:spcPct val="20000"/>
              </a:spcBef>
              <a:buClr>
                <a:srgbClr val="A9A57C"/>
              </a:buClr>
            </a:pPr>
            <a:r>
              <a:rPr lang="el-GR" sz="2200" dirty="0">
                <a:solidFill>
                  <a:srgbClr val="2F2B20"/>
                </a:solidFill>
              </a:rPr>
              <a:t>Για κάθε συμβολοσειρά </a:t>
            </a:r>
            <a:r>
              <a:rPr lang="en-US" sz="2200" dirty="0">
                <a:solidFill>
                  <a:srgbClr val="2F2B20"/>
                </a:solidFill>
              </a:rPr>
              <a:t>w </a:t>
            </a:r>
            <a:r>
              <a:rPr lang="el-GR" sz="2200" dirty="0">
                <a:solidFill>
                  <a:srgbClr val="2F2B20"/>
                </a:solidFill>
              </a:rPr>
              <a:t>και κάθε φυσικό αριθμό </a:t>
            </a:r>
            <a:r>
              <a:rPr lang="en-US" sz="2200" dirty="0" err="1">
                <a:solidFill>
                  <a:srgbClr val="2F2B20"/>
                </a:solidFill>
              </a:rPr>
              <a:t>i</a:t>
            </a:r>
            <a:r>
              <a:rPr lang="en-US" sz="2200" dirty="0">
                <a:solidFill>
                  <a:srgbClr val="2F2B20"/>
                </a:solidFill>
              </a:rPr>
              <a:t>, </a:t>
            </a:r>
            <a:r>
              <a:rPr lang="el-GR" sz="2200" dirty="0">
                <a:solidFill>
                  <a:srgbClr val="2F2B20"/>
                </a:solidFill>
              </a:rPr>
              <a:t>η συμβολοσειρά </a:t>
            </a:r>
            <a:r>
              <a:rPr lang="en-US" sz="2200" dirty="0" err="1">
                <a:solidFill>
                  <a:srgbClr val="2F2B20"/>
                </a:solidFill>
              </a:rPr>
              <a:t>w</a:t>
            </a:r>
            <a:r>
              <a:rPr lang="en-US" sz="2200" baseline="30000" dirty="0" err="1">
                <a:solidFill>
                  <a:srgbClr val="2F2B20"/>
                </a:solidFill>
              </a:rPr>
              <a:t>i</a:t>
            </a:r>
            <a:r>
              <a:rPr lang="en-US" sz="2200" dirty="0">
                <a:solidFill>
                  <a:srgbClr val="2F2B20"/>
                </a:solidFill>
              </a:rPr>
              <a:t> </a:t>
            </a:r>
            <a:r>
              <a:rPr lang="el-GR" sz="2200" dirty="0">
                <a:solidFill>
                  <a:srgbClr val="2F2B20"/>
                </a:solidFill>
              </a:rPr>
              <a:t>ορίζεται ως</a:t>
            </a:r>
          </a:p>
          <a:p>
            <a:pPr lvl="0" indent="-228600">
              <a:lnSpc>
                <a:spcPct val="90000"/>
              </a:lnSpc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				</a:t>
            </a:r>
            <a:r>
              <a:rPr lang="en-US" sz="2200" dirty="0">
                <a:solidFill>
                  <a:srgbClr val="2F2B20"/>
                </a:solidFill>
              </a:rPr>
              <a:t>w</a:t>
            </a:r>
            <a:r>
              <a:rPr lang="en-US" sz="2200" baseline="30000" dirty="0">
                <a:solidFill>
                  <a:srgbClr val="2F2B20"/>
                </a:solidFill>
              </a:rPr>
              <a:t>0</a:t>
            </a:r>
            <a:r>
              <a:rPr lang="en-US" sz="2200" dirty="0">
                <a:solidFill>
                  <a:srgbClr val="2F2B20"/>
                </a:solidFill>
              </a:rPr>
              <a:t> = e</a:t>
            </a:r>
          </a:p>
          <a:p>
            <a:pPr lvl="0" indent="-228600">
              <a:lnSpc>
                <a:spcPct val="90000"/>
              </a:lnSpc>
              <a:spcBef>
                <a:spcPct val="20000"/>
              </a:spcBef>
              <a:buClr>
                <a:srgbClr val="A9A57C"/>
              </a:buClr>
              <a:buNone/>
            </a:pPr>
            <a:r>
              <a:rPr lang="en-US" sz="2200" dirty="0">
                <a:solidFill>
                  <a:srgbClr val="2F2B20"/>
                </a:solidFill>
              </a:rPr>
              <a:t>				w</a:t>
            </a:r>
            <a:r>
              <a:rPr lang="en-US" sz="2200" baseline="30000" dirty="0">
                <a:solidFill>
                  <a:srgbClr val="2F2B20"/>
                </a:solidFill>
              </a:rPr>
              <a:t>i+1</a:t>
            </a:r>
            <a:r>
              <a:rPr lang="en-US" sz="2200" dirty="0">
                <a:solidFill>
                  <a:srgbClr val="2F2B20"/>
                </a:solidFill>
              </a:rPr>
              <a:t> = </a:t>
            </a:r>
            <a:r>
              <a:rPr lang="en-US" sz="2200" dirty="0" err="1">
                <a:solidFill>
                  <a:srgbClr val="2F2B20"/>
                </a:solidFill>
              </a:rPr>
              <a:t>w</a:t>
            </a:r>
            <a:r>
              <a:rPr lang="en-US" sz="2200" baseline="30000" dirty="0" err="1">
                <a:solidFill>
                  <a:srgbClr val="2F2B20"/>
                </a:solidFill>
              </a:rPr>
              <a:t>i</a:t>
            </a:r>
            <a:r>
              <a:rPr lang="en-US" sz="2200" dirty="0" err="1">
                <a:solidFill>
                  <a:srgbClr val="2F2B20"/>
                </a:solidFill>
              </a:rPr>
              <a:t>w</a:t>
            </a:r>
            <a:r>
              <a:rPr lang="en-US" sz="2200" dirty="0">
                <a:solidFill>
                  <a:srgbClr val="2F2B20"/>
                </a:solidFill>
              </a:rPr>
              <a:t> </a:t>
            </a:r>
            <a:r>
              <a:rPr lang="el-GR" sz="2200" dirty="0">
                <a:solidFill>
                  <a:srgbClr val="2F2B20"/>
                </a:solidFill>
              </a:rPr>
              <a:t>για κάθε </a:t>
            </a:r>
            <a:r>
              <a:rPr lang="en-US" sz="2200" dirty="0">
                <a:solidFill>
                  <a:srgbClr val="2F2B20"/>
                </a:solidFill>
              </a:rPr>
              <a:t>i</a:t>
            </a:r>
            <a:r>
              <a:rPr lang="en-US" sz="2200" dirty="0">
                <a:solidFill>
                  <a:srgbClr val="2F2B20"/>
                </a:solidFill>
                <a:sym typeface="Symbol" pitchFamily="18" charset="2"/>
              </a:rPr>
              <a:t>0</a:t>
            </a:r>
            <a:r>
              <a:rPr lang="en-US" sz="2200" dirty="0">
                <a:solidFill>
                  <a:srgbClr val="2F2B20"/>
                </a:solidFill>
              </a:rPr>
              <a:t> </a:t>
            </a:r>
          </a:p>
          <a:p>
            <a:pPr lvl="0" indent="-228600">
              <a:lnSpc>
                <a:spcPct val="90000"/>
              </a:lnSpc>
              <a:spcBef>
                <a:spcPct val="20000"/>
              </a:spcBef>
              <a:buClr>
                <a:srgbClr val="A9A57C"/>
              </a:buClr>
              <a:buNone/>
            </a:pPr>
            <a:endParaRPr lang="en-US" sz="2200" dirty="0">
              <a:solidFill>
                <a:srgbClr val="2F2B20"/>
              </a:solidFill>
            </a:endParaRPr>
          </a:p>
          <a:p>
            <a:pPr lvl="0" indent="-228600">
              <a:lnSpc>
                <a:spcPct val="90000"/>
              </a:lnSpc>
              <a:spcBef>
                <a:spcPct val="20000"/>
              </a:spcBef>
              <a:buClr>
                <a:srgbClr val="A9A57C"/>
              </a:buClr>
            </a:pPr>
            <a:r>
              <a:rPr lang="el-GR" sz="2200" dirty="0">
                <a:solidFill>
                  <a:srgbClr val="2F2B20"/>
                </a:solidFill>
              </a:rPr>
              <a:t>Η </a:t>
            </a:r>
            <a:r>
              <a:rPr lang="el-GR" sz="2200" b="1" dirty="0">
                <a:solidFill>
                  <a:srgbClr val="2F2B20"/>
                </a:solidFill>
              </a:rPr>
              <a:t>αντίστροφη μιας συμβολοσειράς</a:t>
            </a:r>
            <a:r>
              <a:rPr lang="el-GR" sz="2200" dirty="0">
                <a:solidFill>
                  <a:srgbClr val="2F2B20"/>
                </a:solidFill>
              </a:rPr>
              <a:t> </a:t>
            </a:r>
            <a:r>
              <a:rPr lang="en-US" sz="2200" dirty="0">
                <a:solidFill>
                  <a:srgbClr val="2F2B20"/>
                </a:solidFill>
              </a:rPr>
              <a:t>w </a:t>
            </a:r>
            <a:r>
              <a:rPr lang="el-GR" sz="2200" dirty="0">
                <a:solidFill>
                  <a:srgbClr val="2F2B20"/>
                </a:solidFill>
              </a:rPr>
              <a:t>συμβολίζεται με </a:t>
            </a:r>
            <a:r>
              <a:rPr lang="en-US" sz="2200" dirty="0" err="1">
                <a:solidFill>
                  <a:srgbClr val="2F2B20"/>
                </a:solidFill>
              </a:rPr>
              <a:t>w</a:t>
            </a:r>
            <a:r>
              <a:rPr lang="en-US" sz="2200" baseline="30000" dirty="0" err="1">
                <a:solidFill>
                  <a:srgbClr val="2F2B20"/>
                </a:solidFill>
              </a:rPr>
              <a:t>R</a:t>
            </a:r>
            <a:r>
              <a:rPr lang="en-US" sz="2200" dirty="0">
                <a:solidFill>
                  <a:srgbClr val="2F2B20"/>
                </a:solidFill>
              </a:rPr>
              <a:t> </a:t>
            </a:r>
            <a:r>
              <a:rPr lang="el-GR" sz="2200" dirty="0">
                <a:solidFill>
                  <a:srgbClr val="2F2B20"/>
                </a:solidFill>
              </a:rPr>
              <a:t>και είναι η συμβολοσειρά διαβασμένη από το τέλος προς την αρχή</a:t>
            </a:r>
            <a:endParaRPr lang="en-GB" sz="22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61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75E47"/>
                </a:solidFill>
              </a:rPr>
              <a:t>Κατάληξη-Πρόθεμα-Αντιστροφή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400" dirty="0">
                <a:solidFill>
                  <a:srgbClr val="2F2B20"/>
                </a:solidFill>
              </a:rPr>
              <a:t>Τυπικά γράφουμε</a:t>
            </a:r>
          </a:p>
          <a:p>
            <a:pPr marL="640080" lvl="1" indent="-228600">
              <a:spcBef>
                <a:spcPct val="20000"/>
              </a:spcBef>
              <a:buClr>
                <a:srgbClr val="9CBEBD"/>
              </a:buClr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Αν </a:t>
            </a:r>
            <a:r>
              <a:rPr lang="en-US" sz="2400" dirty="0">
                <a:solidFill>
                  <a:srgbClr val="2F2B20"/>
                </a:solidFill>
              </a:rPr>
              <a:t>w </a:t>
            </a:r>
            <a:r>
              <a:rPr lang="el-GR" sz="2400" dirty="0">
                <a:solidFill>
                  <a:srgbClr val="2F2B20"/>
                </a:solidFill>
              </a:rPr>
              <a:t>είναι συμβολοσειρά μήκους </a:t>
            </a:r>
            <a:r>
              <a:rPr lang="en-US" sz="2400" dirty="0">
                <a:solidFill>
                  <a:srgbClr val="2F2B20"/>
                </a:solidFill>
              </a:rPr>
              <a:t>0, </a:t>
            </a:r>
            <a:r>
              <a:rPr lang="el-GR" sz="2400" dirty="0">
                <a:solidFill>
                  <a:srgbClr val="2F2B20"/>
                </a:solidFill>
              </a:rPr>
              <a:t>τότε </a:t>
            </a:r>
            <a:r>
              <a:rPr lang="en-US" sz="2400" dirty="0" err="1">
                <a:solidFill>
                  <a:srgbClr val="2F2B20"/>
                </a:solidFill>
              </a:rPr>
              <a:t>w</a:t>
            </a:r>
            <a:r>
              <a:rPr lang="en-US" sz="2400" baseline="30000" dirty="0" err="1">
                <a:solidFill>
                  <a:srgbClr val="2F2B20"/>
                </a:solidFill>
              </a:rPr>
              <a:t>R</a:t>
            </a:r>
            <a:r>
              <a:rPr lang="en-US" sz="2400" baseline="30000" dirty="0">
                <a:solidFill>
                  <a:srgbClr val="2F2B20"/>
                </a:solidFill>
              </a:rPr>
              <a:t> </a:t>
            </a:r>
            <a:r>
              <a:rPr lang="en-US" sz="2400" dirty="0">
                <a:solidFill>
                  <a:srgbClr val="2F2B20"/>
                </a:solidFill>
              </a:rPr>
              <a:t>= w = e</a:t>
            </a:r>
            <a:endParaRPr lang="el-GR" sz="2400" dirty="0">
              <a:solidFill>
                <a:srgbClr val="2F2B20"/>
              </a:solidFill>
            </a:endParaRPr>
          </a:p>
          <a:p>
            <a:pPr marL="640080" lvl="1" indent="-228600">
              <a:spcBef>
                <a:spcPct val="20000"/>
              </a:spcBef>
              <a:buClr>
                <a:srgbClr val="9CBEBD"/>
              </a:buClr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Αν </a:t>
            </a:r>
            <a:r>
              <a:rPr lang="en-US" sz="2400" dirty="0">
                <a:solidFill>
                  <a:srgbClr val="2F2B20"/>
                </a:solidFill>
              </a:rPr>
              <a:t>w </a:t>
            </a:r>
            <a:r>
              <a:rPr lang="el-GR" sz="2400" dirty="0">
                <a:solidFill>
                  <a:srgbClr val="2F2B20"/>
                </a:solidFill>
              </a:rPr>
              <a:t>είναι συμβολοσειρά μήκους </a:t>
            </a:r>
            <a:r>
              <a:rPr lang="en-US" sz="2400" dirty="0">
                <a:solidFill>
                  <a:srgbClr val="2F2B20"/>
                </a:solidFill>
              </a:rPr>
              <a:t>n+1 &gt;0 </a:t>
            </a:r>
            <a:r>
              <a:rPr lang="el-GR" sz="2400" dirty="0">
                <a:solidFill>
                  <a:srgbClr val="2F2B20"/>
                </a:solidFill>
              </a:rPr>
              <a:t>τότε </a:t>
            </a:r>
            <a:r>
              <a:rPr lang="en-US" sz="2400" dirty="0">
                <a:solidFill>
                  <a:srgbClr val="2F2B20"/>
                </a:solidFill>
              </a:rPr>
              <a:t>w = </a:t>
            </a:r>
            <a:r>
              <a:rPr lang="en-US" sz="2400" dirty="0" err="1">
                <a:solidFill>
                  <a:srgbClr val="2F2B20"/>
                </a:solidFill>
              </a:rPr>
              <a:t>ua</a:t>
            </a:r>
            <a:r>
              <a:rPr lang="en-US" sz="2400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για κάποιο </a:t>
            </a:r>
            <a:r>
              <a:rPr lang="en-US" sz="2400" dirty="0">
                <a:solidFill>
                  <a:srgbClr val="2F2B20"/>
                </a:solidFill>
              </a:rPr>
              <a:t>a</a:t>
            </a:r>
            <a:r>
              <a:rPr lang="en-US" sz="2400" dirty="0">
                <a:solidFill>
                  <a:srgbClr val="2F2B20"/>
                </a:solidFill>
                <a:sym typeface="Symbol" pitchFamily="18" charset="2"/>
              </a:rPr>
              <a:t></a:t>
            </a:r>
            <a:r>
              <a:rPr lang="el-GR" sz="2400" dirty="0">
                <a:solidFill>
                  <a:srgbClr val="2F2B20"/>
                </a:solidFill>
                <a:sym typeface="Symbol" pitchFamily="18" charset="2"/>
              </a:rPr>
              <a:t>Σ και </a:t>
            </a:r>
            <a:r>
              <a:rPr lang="en-US" sz="2400" dirty="0" err="1">
                <a:solidFill>
                  <a:srgbClr val="2F2B20"/>
                </a:solidFill>
                <a:sym typeface="Symbol" pitchFamily="18" charset="2"/>
              </a:rPr>
              <a:t>w</a:t>
            </a:r>
            <a:r>
              <a:rPr lang="en-US" sz="2400" baseline="30000" dirty="0" err="1">
                <a:solidFill>
                  <a:srgbClr val="2F2B20"/>
                </a:solidFill>
                <a:sym typeface="Symbol" pitchFamily="18" charset="2"/>
              </a:rPr>
              <a:t>R</a:t>
            </a:r>
            <a:r>
              <a:rPr lang="en-US" sz="2400" dirty="0">
                <a:solidFill>
                  <a:srgbClr val="2F2B20"/>
                </a:solidFill>
                <a:sym typeface="Symbol" pitchFamily="18" charset="2"/>
              </a:rPr>
              <a:t>=</a:t>
            </a:r>
            <a:r>
              <a:rPr lang="en-US" sz="2400" dirty="0" err="1">
                <a:solidFill>
                  <a:srgbClr val="2F2B20"/>
                </a:solidFill>
                <a:sym typeface="Symbol" pitchFamily="18" charset="2"/>
              </a:rPr>
              <a:t>au</a:t>
            </a:r>
            <a:r>
              <a:rPr lang="en-US" sz="2400" baseline="30000" dirty="0" err="1">
                <a:solidFill>
                  <a:srgbClr val="2F2B20"/>
                </a:solidFill>
                <a:sym typeface="Symbol" pitchFamily="18" charset="2"/>
              </a:rPr>
              <a:t>R</a:t>
            </a:r>
            <a:endParaRPr lang="en-US" sz="2400" baseline="30000" dirty="0">
              <a:solidFill>
                <a:srgbClr val="2F2B20"/>
              </a:solidFill>
              <a:sym typeface="Symbol" pitchFamily="18" charset="2"/>
            </a:endParaRPr>
          </a:p>
          <a:p>
            <a:pPr marL="640080" lvl="1" indent="-228600">
              <a:spcBef>
                <a:spcPct val="20000"/>
              </a:spcBef>
              <a:buClr>
                <a:srgbClr val="9CBEBD"/>
              </a:buClr>
              <a:buFont typeface="Arial" pitchFamily="34" charset="0"/>
              <a:buChar char="•"/>
            </a:pPr>
            <a:endParaRPr lang="en-US" sz="2400" baseline="30000" dirty="0">
              <a:solidFill>
                <a:srgbClr val="2F2B20"/>
              </a:solidFill>
            </a:endParaRP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400" dirty="0">
                <a:solidFill>
                  <a:srgbClr val="2F2B20"/>
                </a:solidFill>
              </a:rPr>
              <a:t>Αποδεικνύεται με επαγωγή ότι 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400" dirty="0">
                <a:solidFill>
                  <a:srgbClr val="2F2B20"/>
                </a:solidFill>
              </a:rPr>
              <a:t>		(</a:t>
            </a:r>
            <a:r>
              <a:rPr lang="en-US" sz="2400" dirty="0" err="1">
                <a:solidFill>
                  <a:srgbClr val="2F2B20"/>
                </a:solidFill>
              </a:rPr>
              <a:t>wx</a:t>
            </a:r>
            <a:r>
              <a:rPr lang="el-GR" sz="2400" dirty="0">
                <a:solidFill>
                  <a:srgbClr val="2F2B20"/>
                </a:solidFill>
              </a:rPr>
              <a:t>)</a:t>
            </a:r>
            <a:r>
              <a:rPr lang="en-US" sz="2400" baseline="30000" dirty="0">
                <a:solidFill>
                  <a:srgbClr val="2F2B20"/>
                </a:solidFill>
              </a:rPr>
              <a:t>R</a:t>
            </a:r>
            <a:r>
              <a:rPr lang="en-US" sz="2400" dirty="0">
                <a:solidFill>
                  <a:srgbClr val="2F2B20"/>
                </a:solidFill>
              </a:rPr>
              <a:t> = </a:t>
            </a:r>
            <a:r>
              <a:rPr lang="en-US" sz="2400" dirty="0" err="1">
                <a:solidFill>
                  <a:srgbClr val="2F2B20"/>
                </a:solidFill>
              </a:rPr>
              <a:t>x</a:t>
            </a:r>
            <a:r>
              <a:rPr lang="en-US" sz="2400" baseline="30000" dirty="0" err="1">
                <a:solidFill>
                  <a:srgbClr val="2F2B20"/>
                </a:solidFill>
              </a:rPr>
              <a:t>R</a:t>
            </a:r>
            <a:r>
              <a:rPr lang="en-US" sz="2400" dirty="0">
                <a:solidFill>
                  <a:srgbClr val="2F2B20"/>
                </a:solidFill>
              </a:rPr>
              <a:t> </a:t>
            </a:r>
            <a:r>
              <a:rPr lang="en-US" sz="2400" dirty="0" err="1">
                <a:solidFill>
                  <a:srgbClr val="2F2B20"/>
                </a:solidFill>
              </a:rPr>
              <a:t>w</a:t>
            </a:r>
            <a:r>
              <a:rPr lang="en-US" sz="2400" baseline="30000" dirty="0" err="1">
                <a:solidFill>
                  <a:srgbClr val="2F2B20"/>
                </a:solidFill>
              </a:rPr>
              <a:t>R</a:t>
            </a:r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0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Γλώσσα </a:t>
            </a:r>
            <a:r>
              <a:rPr lang="en-US" dirty="0"/>
              <a:t>(1/2)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Μια γλώσσα πάνω στο Σ είναι ένα υποσύνολο του Σ*</a:t>
            </a:r>
          </a:p>
          <a:p>
            <a:pPr lvl="0">
              <a:spcBef>
                <a:spcPts val="0"/>
              </a:spcBef>
            </a:pPr>
            <a:r>
              <a:rPr lang="el-GR" sz="2400" dirty="0" smtClean="0">
                <a:solidFill>
                  <a:srgbClr val="2F2B20"/>
                </a:solidFill>
              </a:rPr>
              <a:t>Έτσι</a:t>
            </a:r>
            <a:r>
              <a:rPr lang="el-GR" sz="2400" dirty="0">
                <a:solidFill>
                  <a:srgbClr val="2F2B20"/>
                </a:solidFill>
              </a:rPr>
              <a:t>, τα Σ*, </a:t>
            </a:r>
            <a:r>
              <a:rPr lang="el-GR" sz="2400" dirty="0">
                <a:solidFill>
                  <a:srgbClr val="2F2B20"/>
                </a:solidFill>
                <a:sym typeface="Symbol"/>
              </a:rPr>
              <a:t></a:t>
            </a:r>
            <a:r>
              <a:rPr lang="el-GR" sz="2400" dirty="0">
                <a:solidFill>
                  <a:srgbClr val="2F2B20"/>
                </a:solidFill>
              </a:rPr>
              <a:t> και Σ είναι γλώσσες </a:t>
            </a:r>
          </a:p>
          <a:p>
            <a:pPr lvl="0">
              <a:spcBef>
                <a:spcPts val="0"/>
              </a:spcBef>
            </a:pPr>
            <a:r>
              <a:rPr lang="el-GR" sz="2400" dirty="0" smtClean="0">
                <a:solidFill>
                  <a:srgbClr val="2F2B20"/>
                </a:solidFill>
              </a:rPr>
              <a:t>Τις </a:t>
            </a:r>
            <a:r>
              <a:rPr lang="el-GR" sz="2400" dirty="0">
                <a:solidFill>
                  <a:srgbClr val="2F2B20"/>
                </a:solidFill>
              </a:rPr>
              <a:t>γλώσσες τις αναπαριστούμε όπως και τα σύνολα απαριθμώντας τα μέλη τους, όποτε αυτό είναι δυνατό, ή χρησιμοποιώντας κάποια ιδιότητα που χαρακτηρίζει τις συμβολοσειρές της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     </a:t>
            </a:r>
            <a:endParaRPr lang="el-GR" sz="2400" dirty="0" smtClean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rgbClr val="2F2B20"/>
                </a:solidFill>
              </a:rPr>
              <a:t>       Παραδείγματα γλωσσών </a:t>
            </a:r>
            <a:r>
              <a:rPr lang="el-GR" sz="2400" dirty="0" smtClean="0">
                <a:solidFill>
                  <a:srgbClr val="2F2B20"/>
                </a:solidFill>
              </a:rPr>
              <a:t>πάνω στο {</a:t>
            </a:r>
            <a:r>
              <a:rPr lang="el-GR" sz="2400" i="1" dirty="0" smtClean="0">
                <a:solidFill>
                  <a:srgbClr val="2F2B20"/>
                </a:solidFill>
              </a:rPr>
              <a:t>α, b</a:t>
            </a:r>
            <a:r>
              <a:rPr lang="el-GR" sz="2400" dirty="0" smtClean="0">
                <a:solidFill>
                  <a:srgbClr val="2F2B20"/>
                </a:solidFill>
              </a:rPr>
              <a:t>} είναι τα:</a:t>
            </a:r>
            <a:endParaRPr lang="el-GR" sz="2400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11151"/>
            <a:ext cx="4818592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Γλώσσα </a:t>
            </a:r>
            <a:r>
              <a:rPr lang="en-US" dirty="0" smtClean="0"/>
              <a:t>(2/2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Οι γλώσσες μπορούν, ως σύνολα που είναι, να συνδυαστούν με τις πράξεις της τομής, της ένωσης και του συμπληρώματος</a:t>
            </a: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Το συμπλήρωμα L’ μίας γλώσσας L είναι το σύνολο των συμβολοσειρών του Σ* που δεν ανήκουν στην L</a:t>
            </a: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Υπάρχουν όμως και πράξεις που έχουν νόημα μόνο όταν εφαρμόζονται πάνω σε συμβολοσειρές και γενικότερα σε γλώσσες</a:t>
            </a:r>
            <a:endParaRPr lang="el-GR" sz="2400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89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Συνένωση (ή Παράθεση)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Αν </a:t>
            </a:r>
            <a:r>
              <a:rPr lang="el-GR" sz="2000" b="1" dirty="0">
                <a:solidFill>
                  <a:srgbClr val="2F2B20"/>
                </a:solidFill>
              </a:rPr>
              <a:t>x</a:t>
            </a:r>
            <a:r>
              <a:rPr lang="el-GR" sz="2000" dirty="0">
                <a:solidFill>
                  <a:srgbClr val="2F2B20"/>
                </a:solidFill>
              </a:rPr>
              <a:t> και </a:t>
            </a:r>
            <a:r>
              <a:rPr lang="el-GR" sz="2000" b="1" dirty="0">
                <a:solidFill>
                  <a:srgbClr val="2F2B20"/>
                </a:solidFill>
              </a:rPr>
              <a:t>y</a:t>
            </a:r>
            <a:r>
              <a:rPr lang="el-GR" sz="2000" dirty="0">
                <a:solidFill>
                  <a:srgbClr val="2F2B20"/>
                </a:solidFill>
              </a:rPr>
              <a:t> είναι  στοιχεία του </a:t>
            </a:r>
            <a:r>
              <a:rPr lang="el-GR" sz="2000" b="1" dirty="0">
                <a:solidFill>
                  <a:srgbClr val="2F2B20"/>
                </a:solidFill>
              </a:rPr>
              <a:t>Σ*</a:t>
            </a:r>
            <a:r>
              <a:rPr lang="el-GR" sz="2000" dirty="0">
                <a:solidFill>
                  <a:srgbClr val="2F2B20"/>
                </a:solidFill>
              </a:rPr>
              <a:t>, η συνένωση των </a:t>
            </a:r>
            <a:r>
              <a:rPr lang="el-GR" sz="2000" b="1" dirty="0">
                <a:solidFill>
                  <a:srgbClr val="2F2B20"/>
                </a:solidFill>
              </a:rPr>
              <a:t>x</a:t>
            </a:r>
            <a:r>
              <a:rPr lang="el-GR" sz="2000" dirty="0">
                <a:solidFill>
                  <a:srgbClr val="2F2B20"/>
                </a:solidFill>
              </a:rPr>
              <a:t> και </a:t>
            </a:r>
            <a:r>
              <a:rPr lang="el-GR" sz="2000" b="1" dirty="0">
                <a:solidFill>
                  <a:srgbClr val="2F2B20"/>
                </a:solidFill>
              </a:rPr>
              <a:t>y</a:t>
            </a:r>
            <a:r>
              <a:rPr lang="el-GR" sz="2000" dirty="0">
                <a:solidFill>
                  <a:srgbClr val="2F2B20"/>
                </a:solidFill>
              </a:rPr>
              <a:t>, συμβολίζεται με </a:t>
            </a:r>
            <a:r>
              <a:rPr lang="el-GR" sz="2000" b="1" dirty="0">
                <a:solidFill>
                  <a:srgbClr val="2F2B20"/>
                </a:solidFill>
              </a:rPr>
              <a:t>x ο y </a:t>
            </a:r>
            <a:r>
              <a:rPr lang="el-GR" sz="2000" dirty="0">
                <a:solidFill>
                  <a:srgbClr val="2F2B20"/>
                </a:solidFill>
              </a:rPr>
              <a:t>ή απλά </a:t>
            </a:r>
            <a:r>
              <a:rPr lang="el-GR" sz="2000" b="1" dirty="0" err="1">
                <a:solidFill>
                  <a:srgbClr val="2F2B20"/>
                </a:solidFill>
              </a:rPr>
              <a:t>xy</a:t>
            </a:r>
            <a:r>
              <a:rPr lang="el-GR" sz="2000" dirty="0">
                <a:solidFill>
                  <a:srgbClr val="2F2B20"/>
                </a:solidFill>
              </a:rPr>
              <a:t>, είναι η συμβολοσειρά που σχηματίζεται γράφοντας τα σύμβολα του x και στη συνέχεια τα σύμβολα του y </a:t>
            </a:r>
          </a:p>
          <a:p>
            <a:pPr lvl="0">
              <a:spcBef>
                <a:spcPts val="0"/>
              </a:spcBef>
            </a:pPr>
            <a:endParaRPr lang="el-GR" sz="2000" b="1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b="1" dirty="0">
                <a:solidFill>
                  <a:srgbClr val="2F2B20"/>
                </a:solidFill>
              </a:rPr>
              <a:t>Για παράδειγμα</a:t>
            </a:r>
            <a:r>
              <a:rPr lang="el-GR" sz="2000" dirty="0">
                <a:solidFill>
                  <a:srgbClr val="2F2B20"/>
                </a:solidFill>
              </a:rPr>
              <a:t>,  </a:t>
            </a:r>
            <a:r>
              <a:rPr lang="el-GR" sz="2000" dirty="0" err="1">
                <a:solidFill>
                  <a:srgbClr val="2F2B20"/>
                </a:solidFill>
              </a:rPr>
              <a:t>εοabb</a:t>
            </a:r>
            <a:r>
              <a:rPr lang="el-GR" sz="2000" dirty="0">
                <a:solidFill>
                  <a:srgbClr val="2F2B20"/>
                </a:solidFill>
              </a:rPr>
              <a:t> = </a:t>
            </a:r>
            <a:r>
              <a:rPr lang="el-GR" sz="2000" dirty="0" err="1">
                <a:solidFill>
                  <a:srgbClr val="2F2B20"/>
                </a:solidFill>
              </a:rPr>
              <a:t>abb</a:t>
            </a:r>
            <a:r>
              <a:rPr lang="el-GR" sz="2000" dirty="0">
                <a:solidFill>
                  <a:srgbClr val="2F2B20"/>
                </a:solidFill>
              </a:rPr>
              <a:t>, </a:t>
            </a:r>
            <a:r>
              <a:rPr lang="el-GR" sz="2000" dirty="0" err="1">
                <a:solidFill>
                  <a:srgbClr val="2F2B20"/>
                </a:solidFill>
              </a:rPr>
              <a:t>aaa</a:t>
            </a:r>
            <a:r>
              <a:rPr lang="el-GR" sz="2000" dirty="0">
                <a:solidFill>
                  <a:srgbClr val="2F2B20"/>
                </a:solidFill>
              </a:rPr>
              <a:t> ο </a:t>
            </a:r>
            <a:r>
              <a:rPr lang="el-GR" sz="2000" dirty="0" err="1">
                <a:solidFill>
                  <a:srgbClr val="2F2B20"/>
                </a:solidFill>
              </a:rPr>
              <a:t>bbb</a:t>
            </a:r>
            <a:r>
              <a:rPr lang="el-GR" sz="2000" dirty="0">
                <a:solidFill>
                  <a:srgbClr val="2F2B20"/>
                </a:solidFill>
              </a:rPr>
              <a:t> = </a:t>
            </a:r>
            <a:r>
              <a:rPr lang="el-GR" sz="2000" dirty="0" err="1">
                <a:solidFill>
                  <a:srgbClr val="2F2B20"/>
                </a:solidFill>
              </a:rPr>
              <a:t>aaabbb</a:t>
            </a:r>
            <a:r>
              <a:rPr lang="el-GR" sz="2000" dirty="0">
                <a:solidFill>
                  <a:srgbClr val="2F2B20"/>
                </a:solidFill>
              </a:rPr>
              <a:t>, </a:t>
            </a:r>
            <a:r>
              <a:rPr lang="el-GR" sz="2000" dirty="0" err="1">
                <a:solidFill>
                  <a:srgbClr val="2F2B20"/>
                </a:solidFill>
              </a:rPr>
              <a:t>makeο</a:t>
            </a:r>
            <a:r>
              <a:rPr lang="el-GR" sz="2000" dirty="0">
                <a:solidFill>
                  <a:srgbClr val="2F2B20"/>
                </a:solidFill>
              </a:rPr>
              <a:t> </a:t>
            </a:r>
            <a:r>
              <a:rPr lang="el-GR" sz="2000" dirty="0" err="1">
                <a:solidFill>
                  <a:srgbClr val="2F2B20"/>
                </a:solidFill>
              </a:rPr>
              <a:t>peace</a:t>
            </a:r>
            <a:r>
              <a:rPr lang="el-GR" sz="2000" dirty="0">
                <a:solidFill>
                  <a:srgbClr val="2F2B20"/>
                </a:solidFill>
              </a:rPr>
              <a:t> = </a:t>
            </a:r>
            <a:r>
              <a:rPr lang="el-GR" sz="2000" dirty="0" err="1">
                <a:solidFill>
                  <a:srgbClr val="2F2B20"/>
                </a:solidFill>
              </a:rPr>
              <a:t>makepeace</a:t>
            </a:r>
            <a:endParaRPr lang="el-GR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Επίσης θα λέμε ότι μια συμβολοσειρά x περιέχεται σε μία άλλη y, αν η x είναι τμήμα της y, δηλαδή αν υπάρχουν </a:t>
            </a:r>
            <a:r>
              <a:rPr lang="el-GR" sz="2000" dirty="0" err="1">
                <a:solidFill>
                  <a:srgbClr val="2F2B20"/>
                </a:solidFill>
              </a:rPr>
              <a:t>z,w</a:t>
            </a:r>
            <a:r>
              <a:rPr lang="el-GR" sz="2000" dirty="0" err="1">
                <a:solidFill>
                  <a:srgbClr val="2F2B20"/>
                </a:solidFill>
                <a:sym typeface="Symbol"/>
              </a:rPr>
              <a:t></a:t>
            </a:r>
            <a:r>
              <a:rPr lang="el-GR" sz="2000" b="1" dirty="0" err="1">
                <a:solidFill>
                  <a:srgbClr val="2F2B20"/>
                </a:solidFill>
              </a:rPr>
              <a:t>Σ</a:t>
            </a:r>
            <a:r>
              <a:rPr lang="el-GR" sz="2000" b="1" dirty="0">
                <a:solidFill>
                  <a:srgbClr val="2F2B20"/>
                </a:solidFill>
              </a:rPr>
              <a:t>*</a:t>
            </a:r>
            <a:r>
              <a:rPr lang="el-GR" sz="2000" dirty="0">
                <a:solidFill>
                  <a:srgbClr val="2F2B20"/>
                </a:solidFill>
              </a:rPr>
              <a:t>, όχι και οι δύο κενές, ώστε </a:t>
            </a:r>
            <a:r>
              <a:rPr lang="el-GR" sz="2000" b="1" dirty="0">
                <a:solidFill>
                  <a:srgbClr val="2F2B20"/>
                </a:solidFill>
              </a:rPr>
              <a:t>y = </a:t>
            </a:r>
            <a:r>
              <a:rPr lang="el-GR" sz="2000" b="1" dirty="0" err="1">
                <a:solidFill>
                  <a:srgbClr val="2F2B20"/>
                </a:solidFill>
              </a:rPr>
              <a:t>zxw</a:t>
            </a:r>
            <a:r>
              <a:rPr lang="el-GR" sz="2000" dirty="0">
                <a:solidFill>
                  <a:srgbClr val="2F2B20"/>
                </a:solidFill>
              </a:rPr>
              <a:t> </a:t>
            </a:r>
          </a:p>
          <a:p>
            <a:pPr lvl="0">
              <a:spcBef>
                <a:spcPts val="0"/>
              </a:spcBef>
            </a:pPr>
            <a:endParaRPr lang="el-GR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Έτσι η συμβολοσειρά και περιέχεται στις συμβολοσειρές καιρός και ευκαιρία αλλά όχι στην καλός.</a:t>
            </a:r>
            <a:endParaRPr lang="el-GR" sz="2000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74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</a:t>
            </a:r>
            <a:r>
              <a:rPr lang="en-US" baseline="-25000" dirty="0"/>
              <a:t>1</a:t>
            </a:r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”</a:t>
            </a:r>
            <a:r>
              <a:rPr lang="el-GR" dirty="0"/>
              <a:t> (1/2)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Αν </a:t>
            </a:r>
            <a:r>
              <a:rPr lang="el-GR" sz="2400" b="1" dirty="0">
                <a:solidFill>
                  <a:srgbClr val="2F2B20"/>
                </a:solidFill>
              </a:rPr>
              <a:t>L</a:t>
            </a:r>
            <a:r>
              <a:rPr lang="el-GR" sz="2400" b="1" baseline="-25000" dirty="0">
                <a:solidFill>
                  <a:srgbClr val="2F2B20"/>
                </a:solidFill>
              </a:rPr>
              <a:t>1</a:t>
            </a:r>
            <a:r>
              <a:rPr lang="el-GR" sz="2400" dirty="0">
                <a:solidFill>
                  <a:srgbClr val="2F2B20"/>
                </a:solidFill>
              </a:rPr>
              <a:t> και </a:t>
            </a:r>
            <a:r>
              <a:rPr lang="el-GR" sz="2400" b="1" dirty="0">
                <a:solidFill>
                  <a:srgbClr val="2F2B20"/>
                </a:solidFill>
              </a:rPr>
              <a:t>L</a:t>
            </a:r>
            <a:r>
              <a:rPr lang="el-GR" sz="2400" b="1" baseline="-25000" dirty="0">
                <a:solidFill>
                  <a:srgbClr val="2F2B20"/>
                </a:solidFill>
              </a:rPr>
              <a:t>2</a:t>
            </a:r>
            <a:r>
              <a:rPr lang="el-GR" sz="2400" dirty="0">
                <a:solidFill>
                  <a:srgbClr val="2F2B20"/>
                </a:solidFill>
              </a:rPr>
              <a:t> είναι γλώσσες ενός αλφάβητου </a:t>
            </a:r>
            <a:r>
              <a:rPr lang="el-GR" sz="2400" b="1" dirty="0">
                <a:solidFill>
                  <a:srgbClr val="2F2B20"/>
                </a:solidFill>
              </a:rPr>
              <a:t>Σ</a:t>
            </a:r>
            <a:r>
              <a:rPr lang="el-GR" sz="2400" dirty="0">
                <a:solidFill>
                  <a:srgbClr val="2F2B20"/>
                </a:solidFill>
              </a:rPr>
              <a:t>, τότε η συνένωσή τους είναι η γλώσσα </a:t>
            </a:r>
            <a:r>
              <a:rPr lang="el-GR" sz="2400" b="1" dirty="0">
                <a:solidFill>
                  <a:srgbClr val="2F2B20"/>
                </a:solidFill>
              </a:rPr>
              <a:t>L</a:t>
            </a:r>
            <a:r>
              <a:rPr lang="el-GR" sz="2400" b="1" baseline="-25000" dirty="0">
                <a:solidFill>
                  <a:srgbClr val="2F2B20"/>
                </a:solidFill>
              </a:rPr>
              <a:t>1</a:t>
            </a:r>
            <a:r>
              <a:rPr lang="el-GR" sz="2400" b="1" dirty="0">
                <a:solidFill>
                  <a:srgbClr val="2F2B20"/>
                </a:solidFill>
              </a:rPr>
              <a:t>οL</a:t>
            </a:r>
            <a:r>
              <a:rPr lang="el-GR" sz="2400" baseline="-25000" dirty="0">
                <a:solidFill>
                  <a:srgbClr val="2F2B20"/>
                </a:solidFill>
              </a:rPr>
              <a:t>2</a:t>
            </a:r>
            <a:r>
              <a:rPr lang="el-GR" sz="2400" dirty="0">
                <a:solidFill>
                  <a:srgbClr val="2F2B20"/>
                </a:solidFill>
              </a:rPr>
              <a:t> , ή απλά </a:t>
            </a:r>
            <a:r>
              <a:rPr lang="el-GR" sz="2400" b="1" dirty="0">
                <a:solidFill>
                  <a:srgbClr val="2F2B20"/>
                </a:solidFill>
              </a:rPr>
              <a:t>L</a:t>
            </a:r>
            <a:r>
              <a:rPr lang="el-GR" sz="2400" b="1" baseline="-25000" dirty="0">
                <a:solidFill>
                  <a:srgbClr val="2F2B20"/>
                </a:solidFill>
              </a:rPr>
              <a:t>1</a:t>
            </a:r>
            <a:r>
              <a:rPr lang="el-GR" sz="2400" b="1" dirty="0">
                <a:solidFill>
                  <a:srgbClr val="2F2B20"/>
                </a:solidFill>
              </a:rPr>
              <a:t>L</a:t>
            </a:r>
            <a:r>
              <a:rPr lang="el-GR" sz="2400" b="1" baseline="-25000" dirty="0">
                <a:solidFill>
                  <a:srgbClr val="2F2B20"/>
                </a:solidFill>
              </a:rPr>
              <a:t>2</a:t>
            </a:r>
            <a:r>
              <a:rPr lang="el-GR" sz="2400" dirty="0">
                <a:solidFill>
                  <a:srgbClr val="2F2B20"/>
                </a:solidFill>
              </a:rPr>
              <a:t>, όπου</a:t>
            </a: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L</a:t>
            </a:r>
            <a:r>
              <a:rPr lang="el-GR" sz="2400" baseline="-25000" dirty="0">
                <a:solidFill>
                  <a:srgbClr val="2F2B20"/>
                </a:solidFill>
              </a:rPr>
              <a:t>1</a:t>
            </a:r>
            <a:r>
              <a:rPr lang="el-GR" sz="2400" dirty="0">
                <a:solidFill>
                  <a:srgbClr val="2F2B20"/>
                </a:solidFill>
              </a:rPr>
              <a:t>L</a:t>
            </a:r>
            <a:r>
              <a:rPr lang="el-GR" sz="2400" baseline="-25000" dirty="0">
                <a:solidFill>
                  <a:srgbClr val="2F2B20"/>
                </a:solidFill>
              </a:rPr>
              <a:t>2</a:t>
            </a:r>
            <a:r>
              <a:rPr lang="el-GR" sz="2400" dirty="0">
                <a:solidFill>
                  <a:srgbClr val="2F2B20"/>
                </a:solidFill>
              </a:rPr>
              <a:t> = {</a:t>
            </a:r>
            <a:r>
              <a:rPr lang="el-GR" sz="2400" dirty="0" err="1">
                <a:solidFill>
                  <a:srgbClr val="2F2B20"/>
                </a:solidFill>
              </a:rPr>
              <a:t>xy</a:t>
            </a:r>
            <a:r>
              <a:rPr lang="el-GR" sz="2400" dirty="0">
                <a:solidFill>
                  <a:srgbClr val="2F2B20"/>
                </a:solidFill>
              </a:rPr>
              <a:t> : x </a:t>
            </a:r>
            <a:r>
              <a:rPr lang="el-GR" sz="2400" dirty="0">
                <a:solidFill>
                  <a:srgbClr val="2F2B20"/>
                </a:solidFill>
                <a:sym typeface="Symbol"/>
              </a:rPr>
              <a:t></a:t>
            </a:r>
            <a:r>
              <a:rPr lang="el-GR" sz="2400" dirty="0">
                <a:solidFill>
                  <a:srgbClr val="2F2B20"/>
                </a:solidFill>
              </a:rPr>
              <a:t> L</a:t>
            </a:r>
            <a:r>
              <a:rPr lang="el-GR" sz="2400" baseline="-25000" dirty="0">
                <a:solidFill>
                  <a:srgbClr val="2F2B20"/>
                </a:solidFill>
              </a:rPr>
              <a:t>1</a:t>
            </a:r>
            <a:r>
              <a:rPr lang="el-GR" sz="2400" dirty="0">
                <a:solidFill>
                  <a:srgbClr val="2F2B20"/>
                </a:solidFill>
              </a:rPr>
              <a:t> και y </a:t>
            </a:r>
            <a:r>
              <a:rPr lang="el-GR" sz="2400" dirty="0">
                <a:solidFill>
                  <a:srgbClr val="2F2B20"/>
                </a:solidFill>
                <a:sym typeface="Symbol"/>
              </a:rPr>
              <a:t></a:t>
            </a:r>
            <a:r>
              <a:rPr lang="el-GR" sz="2400" dirty="0">
                <a:solidFill>
                  <a:srgbClr val="2F2B20"/>
                </a:solidFill>
              </a:rPr>
              <a:t> L</a:t>
            </a:r>
            <a:r>
              <a:rPr lang="el-GR" sz="2400" baseline="-25000" dirty="0">
                <a:solidFill>
                  <a:srgbClr val="2F2B20"/>
                </a:solidFill>
              </a:rPr>
              <a:t>2</a:t>
            </a:r>
            <a:r>
              <a:rPr lang="el-GR" sz="2400" dirty="0">
                <a:solidFill>
                  <a:srgbClr val="2F2B20"/>
                </a:solidFill>
              </a:rPr>
              <a:t>}</a:t>
            </a:r>
            <a:endParaRPr lang="el-GR" sz="2400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57398"/>
            <a:ext cx="7191772" cy="10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1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</a:t>
            </a:r>
            <a:r>
              <a:rPr lang="en-US" baseline="-25000" dirty="0"/>
              <a:t>1</a:t>
            </a:r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”</a:t>
            </a:r>
            <a:r>
              <a:rPr lang="el-GR" dirty="0"/>
              <a:t> (2/2)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Παρόμοια, για κάθε γλώσσα </a:t>
            </a:r>
            <a:r>
              <a:rPr lang="el-GR" sz="2400" b="1" dirty="0">
                <a:solidFill>
                  <a:srgbClr val="2F2B20"/>
                </a:solidFill>
              </a:rPr>
              <a:t>L</a:t>
            </a:r>
            <a:r>
              <a:rPr lang="el-GR" sz="2400" b="1" dirty="0">
                <a:solidFill>
                  <a:srgbClr val="2F2B20"/>
                </a:solidFill>
                <a:sym typeface="Symbol"/>
              </a:rPr>
              <a:t></a:t>
            </a:r>
            <a:r>
              <a:rPr lang="el-GR" sz="2400" dirty="0">
                <a:solidFill>
                  <a:srgbClr val="2F2B20"/>
                </a:solidFill>
              </a:rPr>
              <a:t> </a:t>
            </a:r>
            <a:r>
              <a:rPr lang="el-GR" sz="2400" b="1" dirty="0">
                <a:solidFill>
                  <a:srgbClr val="2F2B20"/>
                </a:solidFill>
              </a:rPr>
              <a:t>Σ* </a:t>
            </a:r>
            <a:r>
              <a:rPr lang="el-GR" sz="2400" dirty="0">
                <a:solidFill>
                  <a:srgbClr val="2F2B20"/>
                </a:solidFill>
              </a:rPr>
              <a:t>και </a:t>
            </a:r>
            <a:r>
              <a:rPr lang="el-GR" sz="2400" b="1" dirty="0">
                <a:solidFill>
                  <a:srgbClr val="2F2B20"/>
                </a:solidFill>
              </a:rPr>
              <a:t>κ&gt;0,</a:t>
            </a: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l-GR" sz="2400" b="1" dirty="0" err="1">
                <a:solidFill>
                  <a:srgbClr val="2F2B20"/>
                </a:solidFill>
              </a:rPr>
              <a:t>L</a:t>
            </a:r>
            <a:r>
              <a:rPr lang="el-GR" sz="2400" b="1" baseline="30000" dirty="0" err="1">
                <a:solidFill>
                  <a:srgbClr val="2F2B20"/>
                </a:solidFill>
              </a:rPr>
              <a:t>κ</a:t>
            </a:r>
            <a:r>
              <a:rPr lang="el-GR" sz="2400" b="1" dirty="0">
                <a:solidFill>
                  <a:srgbClr val="2F2B20"/>
                </a:solidFill>
              </a:rPr>
              <a:t> = LL…L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l-GR" sz="2400" b="1" spc="-15" dirty="0">
              <a:solidFill>
                <a:srgbClr val="2F2B20"/>
              </a:solidFill>
              <a:cs typeface="Times New Roman"/>
            </a:endParaRPr>
          </a:p>
          <a:p>
            <a:pPr lvl="0">
              <a:spcBef>
                <a:spcPts val="0"/>
              </a:spcBef>
            </a:pPr>
            <a:r>
              <a:rPr lang="el-GR" sz="2400" dirty="0" smtClean="0">
                <a:solidFill>
                  <a:srgbClr val="2F2B20"/>
                </a:solidFill>
              </a:rPr>
              <a:t>είναι </a:t>
            </a:r>
            <a:r>
              <a:rPr lang="el-GR" sz="2400" dirty="0">
                <a:solidFill>
                  <a:srgbClr val="2F2B20"/>
                </a:solidFill>
              </a:rPr>
              <a:t>το σύνολο όλων των συμβολοσειρών που προκύπτουν συνενώνοντας οποιεσδήποτε </a:t>
            </a:r>
            <a:r>
              <a:rPr lang="el-GR" sz="2400" b="1" dirty="0">
                <a:solidFill>
                  <a:srgbClr val="2F2B20"/>
                </a:solidFill>
              </a:rPr>
              <a:t>κ</a:t>
            </a:r>
            <a:r>
              <a:rPr lang="el-GR" sz="2400" dirty="0">
                <a:solidFill>
                  <a:srgbClr val="2F2B20"/>
                </a:solidFill>
              </a:rPr>
              <a:t> συμβολοσειρές της </a:t>
            </a:r>
            <a:r>
              <a:rPr lang="el-GR" sz="2400" b="1" dirty="0">
                <a:solidFill>
                  <a:srgbClr val="2F2B20"/>
                </a:solidFill>
              </a:rPr>
              <a:t>L</a:t>
            </a: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Έτσι για </a:t>
            </a:r>
            <a:r>
              <a:rPr lang="el-GR" sz="2400" b="1" dirty="0">
                <a:solidFill>
                  <a:srgbClr val="2F2B20"/>
                </a:solidFill>
              </a:rPr>
              <a:t>κ = 0, L</a:t>
            </a:r>
            <a:r>
              <a:rPr lang="el-GR" sz="2400" b="1" baseline="30000" dirty="0">
                <a:solidFill>
                  <a:srgbClr val="2F2B20"/>
                </a:solidFill>
              </a:rPr>
              <a:t>0</a:t>
            </a:r>
            <a:r>
              <a:rPr lang="el-GR" sz="2400" b="1" dirty="0">
                <a:solidFill>
                  <a:srgbClr val="2F2B20"/>
                </a:solidFill>
              </a:rPr>
              <a:t> = {ε}, </a:t>
            </a:r>
            <a:r>
              <a:rPr lang="el-GR" sz="2400" dirty="0">
                <a:solidFill>
                  <a:srgbClr val="2F2B20"/>
                </a:solidFill>
              </a:rPr>
              <a:t>ενώ, αν στη θέση της γλώσσας </a:t>
            </a:r>
            <a:r>
              <a:rPr lang="el-GR" sz="2400" b="1" dirty="0">
                <a:solidFill>
                  <a:srgbClr val="2F2B20"/>
                </a:solidFill>
              </a:rPr>
              <a:t>L</a:t>
            </a:r>
            <a:r>
              <a:rPr lang="el-GR" sz="2400" dirty="0">
                <a:solidFill>
                  <a:srgbClr val="2F2B20"/>
                </a:solidFill>
              </a:rPr>
              <a:t> θέσουμε το αλφάβητο </a:t>
            </a:r>
            <a:r>
              <a:rPr lang="el-GR" sz="2400" b="1" dirty="0">
                <a:solidFill>
                  <a:srgbClr val="2F2B20"/>
                </a:solidFill>
              </a:rPr>
              <a:t>Σ</a:t>
            </a:r>
            <a:r>
              <a:rPr lang="el-GR" sz="2400" dirty="0">
                <a:solidFill>
                  <a:srgbClr val="2F2B20"/>
                </a:solidFill>
              </a:rPr>
              <a:t>, τότε </a:t>
            </a:r>
            <a:r>
              <a:rPr lang="el-GR" sz="2400" b="1" dirty="0" err="1">
                <a:solidFill>
                  <a:srgbClr val="2F2B20"/>
                </a:solidFill>
              </a:rPr>
              <a:t>Σ</a:t>
            </a:r>
            <a:r>
              <a:rPr lang="el-GR" sz="2400" b="1" baseline="30000" dirty="0" err="1">
                <a:solidFill>
                  <a:srgbClr val="2F2B20"/>
                </a:solidFill>
              </a:rPr>
              <a:t>κ</a:t>
            </a:r>
            <a:r>
              <a:rPr lang="el-GR" sz="2400" dirty="0">
                <a:solidFill>
                  <a:srgbClr val="2F2B20"/>
                </a:solidFill>
              </a:rPr>
              <a:t> είναι το σύνολο των συμβολοσειρών που αποτελούνται από ακριβώς </a:t>
            </a:r>
            <a:r>
              <a:rPr lang="el-GR" sz="2400" b="1" dirty="0">
                <a:solidFill>
                  <a:srgbClr val="2F2B20"/>
                </a:solidFill>
              </a:rPr>
              <a:t>κ</a:t>
            </a:r>
            <a:r>
              <a:rPr lang="el-GR" sz="2400" dirty="0">
                <a:solidFill>
                  <a:srgbClr val="2F2B20"/>
                </a:solidFill>
              </a:rPr>
              <a:t> σύμβολα του αλφάβητου, έχουν δηλαδή μήκος </a:t>
            </a:r>
            <a:r>
              <a:rPr lang="el-GR" sz="2400" b="1" dirty="0">
                <a:solidFill>
                  <a:srgbClr val="2F2B20"/>
                </a:solidFill>
              </a:rPr>
              <a:t>κ</a:t>
            </a:r>
            <a:endParaRPr lang="el-GR" sz="2400" b="1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21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</a:t>
            </a:r>
            <a:r>
              <a:rPr lang="el-GR" dirty="0"/>
              <a:t>*</a:t>
            </a:r>
            <a:r>
              <a:rPr lang="en-US" dirty="0"/>
              <a:t>”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Μια άλλη πράξη είναι το αστέρι </a:t>
            </a:r>
            <a:r>
              <a:rPr lang="el-GR" sz="2400" dirty="0" err="1">
                <a:solidFill>
                  <a:srgbClr val="2F2B20"/>
                </a:solidFill>
              </a:rPr>
              <a:t>Kleene</a:t>
            </a:r>
            <a:r>
              <a:rPr lang="el-GR" sz="2400" dirty="0">
                <a:solidFill>
                  <a:srgbClr val="2F2B20"/>
                </a:solidFill>
              </a:rPr>
              <a:t> μιας γλώσσας L που συμβολίζεται με  L*</a:t>
            </a: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L* είναι το σύνολο των συμβολοσειρών που προκύπτουν συνενώνοντας μηδέν ή περισσότερες  συμβολοσειρές της L,</a:t>
            </a: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marL="347663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όπως ακριβώς Σ* είναι το σύνολο των συμβολοσειρών που προκύπτουν συνενώνοντας οποιοδήποτε αριθμό από σύμβολα του Σ</a:t>
            </a:r>
            <a:endParaRPr lang="el-GR" sz="24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07" y="3217540"/>
            <a:ext cx="7247586" cy="112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3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0" y="3376696"/>
            <a:ext cx="7938218" cy="100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9348"/>
            <a:ext cx="7739821" cy="119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2"/>
          <p:cNvSpPr/>
          <p:nvPr/>
        </p:nvSpPr>
        <p:spPr>
          <a:xfrm>
            <a:off x="4284877" y="2687504"/>
            <a:ext cx="393185" cy="689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Θεωρία </a:t>
            </a:r>
            <a:r>
              <a:rPr lang="el-GR" b="1" dirty="0" smtClean="0"/>
              <a:t>Υπολογισμού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5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Αλφάβητα, Γλώσσες, Κανονικές Εκφράσεις </a:t>
            </a:r>
            <a:endParaRPr lang="en-US" sz="2800" dirty="0" smtClean="0"/>
          </a:p>
          <a:p>
            <a:pPr algn="l"/>
            <a:endParaRPr lang="en-US" sz="2800" dirty="0"/>
          </a:p>
          <a:p>
            <a:pPr algn="l">
              <a:lnSpc>
                <a:spcPts val="2600"/>
              </a:lnSpc>
            </a:pPr>
            <a:r>
              <a:rPr lang="el-GR" sz="2800" dirty="0" smtClean="0"/>
              <a:t>Αλέξανδρος </a:t>
            </a:r>
            <a:r>
              <a:rPr lang="el-GR" sz="2800" dirty="0"/>
              <a:t>Τζάλλας </a:t>
            </a:r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</a:t>
            </a:r>
            <a:r>
              <a:rPr lang="el-GR" baseline="30000" dirty="0"/>
              <a:t>+</a:t>
            </a:r>
            <a:r>
              <a:rPr lang="en-US" dirty="0"/>
              <a:t>”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Τέλος, με L</a:t>
            </a:r>
            <a:r>
              <a:rPr lang="el-GR" sz="2400" baseline="30000" dirty="0">
                <a:solidFill>
                  <a:srgbClr val="2F2B20"/>
                </a:solidFill>
              </a:rPr>
              <a:t>+</a:t>
            </a:r>
            <a:r>
              <a:rPr lang="el-GR" sz="2400" dirty="0">
                <a:solidFill>
                  <a:srgbClr val="2F2B20"/>
                </a:solidFill>
              </a:rPr>
              <a:t> θα συμβολίζουμε το σύνολο όλων των συμβολοσειρών που προκύπτουν από τη συνένωση μίας ή περισσότερων συμβολοσειρών της L,</a:t>
            </a: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7460"/>
            <a:ext cx="7162904" cy="11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6" y="4044048"/>
            <a:ext cx="7654239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/>
          <p:nvPr/>
        </p:nvSpPr>
        <p:spPr>
          <a:xfrm>
            <a:off x="827584" y="3656212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Ά</a:t>
            </a:r>
            <a:r>
              <a:rPr lang="el-GR" b="1" dirty="0" smtClean="0"/>
              <a:t>σκηση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5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Γλώσσας </a:t>
            </a:r>
            <a:r>
              <a:rPr lang="en-US" dirty="0"/>
              <a:t>L</a:t>
            </a:r>
            <a:r>
              <a:rPr lang="el-GR" dirty="0"/>
              <a:t> (1/2)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Υπάρχουν αρκετοί τρόποι για να περιγράψει κανείς μια γλώσσα L</a:t>
            </a:r>
            <a:endParaRPr lang="en-US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Σίγουρα, αν</a:t>
            </a:r>
            <a:r>
              <a:rPr lang="en-US" sz="2000" dirty="0">
                <a:solidFill>
                  <a:srgbClr val="2F2B20"/>
                </a:solidFill>
              </a:rPr>
              <a:t> </a:t>
            </a:r>
            <a:r>
              <a:rPr lang="el-GR" sz="2000" dirty="0">
                <a:solidFill>
                  <a:srgbClr val="2F2B20"/>
                </a:solidFill>
              </a:rPr>
              <a:t>η L περιέχει άπειρο αριθμό συμβολοσειρών δεν μπορεί να </a:t>
            </a:r>
            <a:r>
              <a:rPr lang="el-GR" sz="2000" dirty="0" err="1">
                <a:solidFill>
                  <a:srgbClr val="2F2B20"/>
                </a:solidFill>
              </a:rPr>
              <a:t>περιγραφεί</a:t>
            </a:r>
            <a:r>
              <a:rPr lang="el-GR" sz="2000" dirty="0">
                <a:solidFill>
                  <a:srgbClr val="2F2B20"/>
                </a:solidFill>
              </a:rPr>
              <a:t> απαριθμώντας</a:t>
            </a:r>
            <a:r>
              <a:rPr lang="en-US" sz="2000" dirty="0">
                <a:solidFill>
                  <a:srgbClr val="2F2B20"/>
                </a:solidFill>
              </a:rPr>
              <a:t> </a:t>
            </a:r>
            <a:r>
              <a:rPr lang="el-GR" sz="2000" dirty="0">
                <a:solidFill>
                  <a:srgbClr val="2F2B20"/>
                </a:solidFill>
              </a:rPr>
              <a:t>τα μέλη της</a:t>
            </a:r>
            <a:endParaRPr lang="en-US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Εκείνο που κάνουμε είναι να δώσουμε μια ιδιότητα που χαρακτηρίζει</a:t>
            </a:r>
            <a:r>
              <a:rPr lang="en-US" sz="2000" dirty="0">
                <a:solidFill>
                  <a:srgbClr val="2F2B20"/>
                </a:solidFill>
              </a:rPr>
              <a:t> </a:t>
            </a:r>
            <a:r>
              <a:rPr lang="el-GR" sz="2000" dirty="0">
                <a:solidFill>
                  <a:srgbClr val="2F2B20"/>
                </a:solidFill>
              </a:rPr>
              <a:t>τις συμβολοσειρές της ή να χρησιμοποιήσουμε τις βασικές πράξεις για να εκφράσουμε τη γλώσσα όπως φαίνεται στα παραδείγματα</a:t>
            </a:r>
            <a:r>
              <a:rPr lang="el-GR" sz="2000" dirty="0" smtClean="0">
                <a:solidFill>
                  <a:srgbClr val="2F2B20"/>
                </a:solidFill>
              </a:rPr>
              <a:t>:</a:t>
            </a:r>
            <a:endParaRPr lang="en-US" sz="2000" dirty="0" smtClean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000" dirty="0" smtClean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000" dirty="0" smtClean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+mj-lt"/>
              <a:buAutoNum type="arabicParenR"/>
            </a:pPr>
            <a:r>
              <a:rPr lang="el-GR" sz="1800" dirty="0">
                <a:solidFill>
                  <a:srgbClr val="2F2B20"/>
                </a:solidFill>
              </a:rPr>
              <a:t>Στην πρώτη περίπτωση, ο ορισμός περιγράφει πως μπορούμε να κατασκευάσουμε ή αλλιώς να παράγουμε συμβολοσειρές που ανήκουν στην </a:t>
            </a:r>
            <a:r>
              <a:rPr lang="el-GR" sz="1800" i="1" dirty="0">
                <a:solidFill>
                  <a:srgbClr val="2F2B20"/>
                </a:solidFill>
              </a:rPr>
              <a:t>L</a:t>
            </a:r>
            <a:r>
              <a:rPr lang="el-GR" sz="1800" i="1" baseline="-25000" dirty="0">
                <a:solidFill>
                  <a:srgbClr val="2F2B20"/>
                </a:solidFill>
              </a:rPr>
              <a:t>1</a:t>
            </a:r>
            <a:endParaRPr lang="el-GR" sz="1800" i="1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+mj-lt"/>
              <a:buAutoNum type="arabicParenR"/>
            </a:pPr>
            <a:r>
              <a:rPr lang="el-GR" sz="1800" dirty="0">
                <a:solidFill>
                  <a:srgbClr val="2F2B20"/>
                </a:solidFill>
              </a:rPr>
              <a:t>Στη δεύτερη, ο ορισμός μας βοηθάει να αναγνωρίσουμε</a:t>
            </a:r>
            <a:r>
              <a:rPr lang="el-GR" sz="1800" i="1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συμβολοσειρές που ανήκουν στην L2: μετράμε τα α και βλέπουμε αν είναι πολλαπλάσια του πέντε</a:t>
            </a:r>
            <a:endParaRPr lang="en-US" sz="1800" i="1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0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8" y="3145532"/>
            <a:ext cx="7610384" cy="106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2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Γλώσσας </a:t>
            </a:r>
            <a:r>
              <a:rPr lang="en-US" dirty="0"/>
              <a:t>L</a:t>
            </a:r>
            <a:r>
              <a:rPr lang="el-GR" dirty="0"/>
              <a:t>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en-US" sz="2000" dirty="0" smtClean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000" dirty="0" smtClean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000" dirty="0" smtClean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000" dirty="0" smtClean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 smtClean="0">
                <a:solidFill>
                  <a:srgbClr val="2F2B20"/>
                </a:solidFill>
              </a:rPr>
              <a:t>Η </a:t>
            </a:r>
            <a:r>
              <a:rPr lang="el-GR" sz="2000" dirty="0">
                <a:solidFill>
                  <a:srgbClr val="2F2B20"/>
                </a:solidFill>
              </a:rPr>
              <a:t>γλώσσα αυτή μας ζητάει να βρούμε τις συμβολοσειρές </a:t>
            </a:r>
            <a:r>
              <a:rPr lang="el-GR" sz="2000" i="1" dirty="0">
                <a:solidFill>
                  <a:srgbClr val="2F2B20"/>
                </a:solidFill>
              </a:rPr>
              <a:t>x</a:t>
            </a:r>
            <a:r>
              <a:rPr lang="el-GR" sz="2000" dirty="0">
                <a:solidFill>
                  <a:srgbClr val="2F2B20"/>
                </a:solidFill>
              </a:rPr>
              <a:t>, όπου </a:t>
            </a:r>
            <a:r>
              <a:rPr lang="el-GR" sz="2000" i="1" dirty="0">
                <a:solidFill>
                  <a:srgbClr val="2F2B20"/>
                </a:solidFill>
              </a:rPr>
              <a:t>|x| = n</a:t>
            </a:r>
            <a:r>
              <a:rPr lang="el-GR" sz="2000" dirty="0">
                <a:solidFill>
                  <a:srgbClr val="2F2B20"/>
                </a:solidFill>
              </a:rPr>
              <a:t>, ώστε για κάποια </a:t>
            </a:r>
            <a:r>
              <a:rPr lang="el-GR" sz="2000" i="1" dirty="0">
                <a:solidFill>
                  <a:srgbClr val="2F2B20"/>
                </a:solidFill>
              </a:rPr>
              <a:t>k</a:t>
            </a:r>
            <a:r>
              <a:rPr lang="en-US" sz="2000" i="1" dirty="0">
                <a:solidFill>
                  <a:srgbClr val="2F2B20"/>
                </a:solidFill>
              </a:rPr>
              <a:t>,</a:t>
            </a:r>
            <a:r>
              <a:rPr lang="el-GR" sz="2000" i="1" dirty="0">
                <a:solidFill>
                  <a:srgbClr val="2F2B20"/>
                </a:solidFill>
              </a:rPr>
              <a:t> </a:t>
            </a:r>
            <a:r>
              <a:rPr lang="en-US" sz="2000" i="1" dirty="0">
                <a:solidFill>
                  <a:srgbClr val="2F2B20"/>
                </a:solidFill>
              </a:rPr>
              <a:t>l, </a:t>
            </a:r>
            <a:r>
              <a:rPr lang="el-GR" sz="2000" i="1" dirty="0">
                <a:solidFill>
                  <a:srgbClr val="2F2B20"/>
                </a:solidFill>
              </a:rPr>
              <a:t>m </a:t>
            </a:r>
            <a:r>
              <a:rPr lang="el-GR" sz="2000" dirty="0">
                <a:solidFill>
                  <a:srgbClr val="2F2B20"/>
                </a:solidFill>
              </a:rPr>
              <a:t>να ισχύει </a:t>
            </a:r>
            <a:r>
              <a:rPr lang="el-GR" sz="2000" i="1" dirty="0" err="1">
                <a:solidFill>
                  <a:srgbClr val="2F2B20"/>
                </a:solidFill>
              </a:rPr>
              <a:t>k</a:t>
            </a:r>
            <a:r>
              <a:rPr lang="el-GR" sz="2000" i="1" baseline="30000" dirty="0" err="1">
                <a:solidFill>
                  <a:srgbClr val="2F2B20"/>
                </a:solidFill>
              </a:rPr>
              <a:t>n</a:t>
            </a:r>
            <a:r>
              <a:rPr lang="el-GR" sz="2000" i="1" dirty="0">
                <a:solidFill>
                  <a:srgbClr val="2F2B20"/>
                </a:solidFill>
              </a:rPr>
              <a:t> + </a:t>
            </a:r>
            <a:r>
              <a:rPr lang="el-GR" sz="2000" i="1" dirty="0" err="1">
                <a:solidFill>
                  <a:srgbClr val="2F2B20"/>
                </a:solidFill>
              </a:rPr>
              <a:t>l</a:t>
            </a:r>
            <a:r>
              <a:rPr lang="el-GR" sz="2000" i="1" baseline="30000" dirty="0" err="1">
                <a:solidFill>
                  <a:srgbClr val="2F2B20"/>
                </a:solidFill>
              </a:rPr>
              <a:t>n</a:t>
            </a:r>
            <a:r>
              <a:rPr lang="el-GR" sz="2000" i="1" dirty="0">
                <a:solidFill>
                  <a:srgbClr val="2F2B20"/>
                </a:solidFill>
              </a:rPr>
              <a:t> = </a:t>
            </a:r>
            <a:r>
              <a:rPr lang="el-GR" sz="2000" i="1" dirty="0" err="1">
                <a:solidFill>
                  <a:srgbClr val="2F2B20"/>
                </a:solidFill>
              </a:rPr>
              <a:t>m</a:t>
            </a:r>
            <a:r>
              <a:rPr lang="el-GR" sz="2000" i="1" baseline="30000" dirty="0" err="1">
                <a:solidFill>
                  <a:srgbClr val="2F2B20"/>
                </a:solidFill>
              </a:rPr>
              <a:t>n</a:t>
            </a:r>
            <a:endParaRPr lang="en-US" sz="2000" i="1" baseline="300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Η γλώσσα αυτή αποτελεί μια μεταμφίεση</a:t>
            </a:r>
            <a:r>
              <a:rPr lang="en-US" sz="2000" dirty="0">
                <a:solidFill>
                  <a:srgbClr val="2F2B20"/>
                </a:solidFill>
              </a:rPr>
              <a:t> </a:t>
            </a:r>
            <a:r>
              <a:rPr lang="el-GR" sz="2000" dirty="0">
                <a:solidFill>
                  <a:srgbClr val="2F2B20"/>
                </a:solidFill>
              </a:rPr>
              <a:t>του Θεωρήματος του </a:t>
            </a:r>
            <a:r>
              <a:rPr lang="el-GR" sz="2000" dirty="0" err="1">
                <a:solidFill>
                  <a:srgbClr val="2F2B20"/>
                </a:solidFill>
              </a:rPr>
              <a:t>Fermat</a:t>
            </a:r>
            <a:r>
              <a:rPr lang="el-GR" sz="2000" dirty="0">
                <a:solidFill>
                  <a:srgbClr val="2F2B20"/>
                </a:solidFill>
              </a:rPr>
              <a:t>: να αποφασιστεί αν ένας αριθμός </a:t>
            </a:r>
            <a:r>
              <a:rPr lang="el-GR" sz="2000" i="1" dirty="0" err="1">
                <a:solidFill>
                  <a:srgbClr val="2F2B20"/>
                </a:solidFill>
              </a:rPr>
              <a:t>m</a:t>
            </a:r>
            <a:r>
              <a:rPr lang="el-GR" sz="2000" i="1" baseline="30000" dirty="0" err="1">
                <a:solidFill>
                  <a:srgbClr val="2F2B20"/>
                </a:solidFill>
              </a:rPr>
              <a:t>n</a:t>
            </a:r>
            <a:r>
              <a:rPr lang="el-GR" sz="2000" dirty="0">
                <a:solidFill>
                  <a:srgbClr val="2F2B20"/>
                </a:solidFill>
              </a:rPr>
              <a:t> μπορεί να</a:t>
            </a:r>
            <a:r>
              <a:rPr lang="en-US" sz="2000" dirty="0">
                <a:solidFill>
                  <a:srgbClr val="2F2B20"/>
                </a:solidFill>
              </a:rPr>
              <a:t> </a:t>
            </a:r>
            <a:r>
              <a:rPr lang="el-GR" sz="2000" dirty="0">
                <a:solidFill>
                  <a:srgbClr val="2F2B20"/>
                </a:solidFill>
              </a:rPr>
              <a:t>εκφραστεί σαν το άθροισμα δύο αριθμών </a:t>
            </a:r>
            <a:r>
              <a:rPr lang="el-GR" sz="2000" i="1" dirty="0">
                <a:solidFill>
                  <a:srgbClr val="2F2B20"/>
                </a:solidFill>
              </a:rPr>
              <a:t>k</a:t>
            </a:r>
            <a:r>
              <a:rPr lang="en-US" sz="2000" i="1" dirty="0">
                <a:solidFill>
                  <a:srgbClr val="2F2B20"/>
                </a:solidFill>
              </a:rPr>
              <a:t>,</a:t>
            </a:r>
            <a:r>
              <a:rPr lang="el-GR" sz="2000" i="1" dirty="0">
                <a:solidFill>
                  <a:srgbClr val="2F2B20"/>
                </a:solidFill>
              </a:rPr>
              <a:t> l </a:t>
            </a:r>
            <a:r>
              <a:rPr lang="el-GR" sz="2000" dirty="0">
                <a:solidFill>
                  <a:srgbClr val="2F2B20"/>
                </a:solidFill>
              </a:rPr>
              <a:t>με τον ίδιο εκθέτη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81436"/>
            <a:ext cx="700391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/>
          <p:nvPr/>
        </p:nvSpPr>
        <p:spPr>
          <a:xfrm>
            <a:off x="827584" y="1519436"/>
            <a:ext cx="1785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Παράδειγμα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32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417340"/>
            <a:ext cx="796550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4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Κανονικές Εκφράσεις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r>
              <a:rPr lang="en-US" sz="2000" dirty="0" smtClean="0"/>
              <a:t>K</a:t>
            </a:r>
            <a:r>
              <a:rPr lang="el-GR" sz="2000" dirty="0" err="1" smtClean="0"/>
              <a:t>άθε</a:t>
            </a:r>
            <a:r>
              <a:rPr lang="el-GR" sz="2000" dirty="0" smtClean="0"/>
              <a:t> </a:t>
            </a:r>
            <a:r>
              <a:rPr lang="el-GR" sz="2000" dirty="0"/>
              <a:t>πεπερασμένη γλώσσα μπορεί να αναπαρασταθεί με μια απλή απαρίθμηση όλων των συμβολοσειρών που ανήκουν σε αυτή:</a:t>
            </a:r>
          </a:p>
          <a:p>
            <a:endParaRPr lang="el-GR" sz="2000" dirty="0"/>
          </a:p>
          <a:p>
            <a:r>
              <a:rPr lang="el-GR" sz="2000" dirty="0"/>
              <a:t>Τί γίνεται όμως στην περίπτωση μίας γλώσσας με άπειρο αριθμό συμβολοσειρών, </a:t>
            </a:r>
          </a:p>
          <a:p>
            <a:endParaRPr lang="el-GR" sz="2000" dirty="0"/>
          </a:p>
          <a:p>
            <a:r>
              <a:rPr lang="el-GR" sz="2000" dirty="0"/>
              <a:t>Μπορεί να αναπαρασταθεί από μια πεπερασμένη ακολουθία συμβόλων, </a:t>
            </a:r>
          </a:p>
        </p:txBody>
      </p:sp>
    </p:spTree>
    <p:extLst>
      <p:ext uri="{BB962C8B-B14F-4D97-AF65-F5344CB8AC3E}">
        <p14:creationId xmlns:p14="http://schemas.microsoft.com/office/powerpoint/2010/main" val="17740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Κανονικές Εκφράσεις 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3" y="2065412"/>
            <a:ext cx="7335782" cy="227933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/>
          <p:cNvSpPr/>
          <p:nvPr/>
        </p:nvSpPr>
        <p:spPr>
          <a:xfrm>
            <a:off x="899592" y="1561356"/>
            <a:ext cx="138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Παράδειγμα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7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Γλώσσα</a:t>
            </a:r>
            <a:r>
              <a:rPr lang="en-US" dirty="0"/>
              <a:t> (1/4)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Οι γλώσσες, σαν αυτή του προηγούμενου παραδείγματος, που προκύπτουν από ένα συνδυασμό των βασικών πράξεων ονομάζονται </a:t>
            </a:r>
            <a:r>
              <a:rPr lang="el-GR" sz="2000" i="1" dirty="0">
                <a:solidFill>
                  <a:srgbClr val="2F2B20"/>
                </a:solidFill>
              </a:rPr>
              <a:t>κανονικές γλώσσες </a:t>
            </a:r>
            <a:r>
              <a:rPr lang="el-GR" sz="2000" dirty="0">
                <a:solidFill>
                  <a:srgbClr val="2F2B20"/>
                </a:solidFill>
              </a:rPr>
              <a:t>&amp; οι περιγραφές τους που χρησιμοποιούν τα σύμβολα {,} , </a:t>
            </a:r>
            <a:r>
              <a:rPr lang="el-GR" sz="2000" dirty="0">
                <a:solidFill>
                  <a:srgbClr val="2F2B20"/>
                </a:solidFill>
                <a:sym typeface="Symbol"/>
              </a:rPr>
              <a:t>, *, </a:t>
            </a:r>
            <a:r>
              <a:rPr lang="el-GR" sz="2000" b="1" dirty="0">
                <a:solidFill>
                  <a:srgbClr val="2F2B20"/>
                </a:solidFill>
              </a:rPr>
              <a:t>κανονικές εκφράσεις</a:t>
            </a:r>
          </a:p>
          <a:p>
            <a:pPr lvl="0">
              <a:spcBef>
                <a:spcPts val="0"/>
              </a:spcBef>
            </a:pPr>
            <a:endParaRPr lang="el-GR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Στην πράξη όμως αντί για τα σύμβολα {,} , </a:t>
            </a:r>
            <a:r>
              <a:rPr lang="el-GR" sz="2000" dirty="0">
                <a:solidFill>
                  <a:srgbClr val="2F2B20"/>
                </a:solidFill>
                <a:sym typeface="Symbol"/>
              </a:rPr>
              <a:t>  </a:t>
            </a:r>
            <a:r>
              <a:rPr lang="el-GR" sz="2000" dirty="0">
                <a:solidFill>
                  <a:srgbClr val="2F2B20"/>
                </a:solidFill>
              </a:rPr>
              <a:t>θα χρησιμοποιούμε τα σύμβολα {,} , + για να είναι οι εκφράσεις ευκολότερα αναγνώσιμες  </a:t>
            </a:r>
          </a:p>
          <a:p>
            <a:pPr lvl="0">
              <a:spcBef>
                <a:spcPts val="0"/>
              </a:spcBef>
            </a:pPr>
            <a:endParaRPr lang="el-GR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Έτσι, η γλώσσα του προηγούμενου παραδείγματος απλά γίνεται</a:t>
            </a:r>
          </a:p>
          <a:p>
            <a:pPr lvl="0">
              <a:spcBef>
                <a:spcPts val="0"/>
              </a:spcBef>
            </a:pPr>
            <a:endParaRPr lang="el-GR" sz="2000" b="1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2F2B20"/>
                </a:solidFill>
              </a:rPr>
              <a:t>L = (a + b)</a:t>
            </a:r>
            <a:r>
              <a:rPr lang="el-GR" sz="2000" i="1" dirty="0">
                <a:solidFill>
                  <a:srgbClr val="2F2B20"/>
                </a:solidFill>
              </a:rPr>
              <a:t>*</a:t>
            </a:r>
            <a:r>
              <a:rPr lang="en-US" sz="2000" i="1" dirty="0" err="1">
                <a:solidFill>
                  <a:srgbClr val="2F2B20"/>
                </a:solidFill>
              </a:rPr>
              <a:t>ba</a:t>
            </a:r>
            <a:r>
              <a:rPr lang="en-US" sz="2000" i="1" dirty="0">
                <a:solidFill>
                  <a:srgbClr val="2F2B20"/>
                </a:solidFill>
              </a:rPr>
              <a:t>(a + b)</a:t>
            </a:r>
            <a:r>
              <a:rPr lang="el-GR" sz="2000" i="1" dirty="0">
                <a:solidFill>
                  <a:srgbClr val="2F2B20"/>
                </a:solidFill>
              </a:rPr>
              <a:t>*</a:t>
            </a:r>
            <a:r>
              <a:rPr lang="en-US" sz="2000" i="1" dirty="0">
                <a:solidFill>
                  <a:srgbClr val="2F2B20"/>
                </a:solidFill>
              </a:rPr>
              <a:t>b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2000" b="1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000" dirty="0" smtClean="0">
                <a:solidFill>
                  <a:srgbClr val="2F2B20"/>
                </a:solidFill>
              </a:rPr>
              <a:t>Όπου </a:t>
            </a:r>
            <a:r>
              <a:rPr lang="en-US" sz="2000" i="1" dirty="0">
                <a:solidFill>
                  <a:srgbClr val="2F2B20"/>
                </a:solidFill>
              </a:rPr>
              <a:t>{a, b}=(</a:t>
            </a:r>
            <a:r>
              <a:rPr lang="en-US" sz="2000" i="1" dirty="0" err="1">
                <a:solidFill>
                  <a:srgbClr val="2F2B20"/>
                </a:solidFill>
              </a:rPr>
              <a:t>a+b</a:t>
            </a:r>
            <a:r>
              <a:rPr lang="en-US" sz="2000" i="1" dirty="0">
                <a:solidFill>
                  <a:srgbClr val="2F2B20"/>
                </a:solidFill>
              </a:rPr>
              <a:t>)</a:t>
            </a:r>
            <a:r>
              <a:rPr lang="en-US" sz="2000" dirty="0">
                <a:solidFill>
                  <a:srgbClr val="2F2B20"/>
                </a:solidFill>
              </a:rPr>
              <a:t>, </a:t>
            </a:r>
            <a:r>
              <a:rPr lang="el-GR" sz="2000" dirty="0">
                <a:solidFill>
                  <a:srgbClr val="2F2B20"/>
                </a:solidFill>
              </a:rPr>
              <a:t>γιατί ένα σύνολο είναι ουσιαστικά </a:t>
            </a:r>
            <a:r>
              <a:rPr lang="el-GR" sz="2000" dirty="0" smtClean="0">
                <a:solidFill>
                  <a:srgbClr val="2F2B20"/>
                </a:solidFill>
              </a:rPr>
              <a:t>η</a:t>
            </a:r>
            <a:r>
              <a:rPr lang="en-US" sz="2000" dirty="0" smtClean="0">
                <a:solidFill>
                  <a:srgbClr val="2F2B20"/>
                </a:solidFill>
              </a:rPr>
              <a:t> </a:t>
            </a:r>
            <a:r>
              <a:rPr lang="el-GR" sz="2000" dirty="0" smtClean="0">
                <a:solidFill>
                  <a:srgbClr val="2F2B20"/>
                </a:solidFill>
              </a:rPr>
              <a:t>ένωση </a:t>
            </a:r>
            <a:r>
              <a:rPr lang="el-GR" sz="2000" dirty="0">
                <a:solidFill>
                  <a:srgbClr val="2F2B20"/>
                </a:solidFill>
              </a:rPr>
              <a:t>των στοιχείων</a:t>
            </a:r>
            <a:r>
              <a:rPr lang="en-US" sz="2000" dirty="0">
                <a:solidFill>
                  <a:srgbClr val="2F2B20"/>
                </a:solidFill>
              </a:rPr>
              <a:t> </a:t>
            </a:r>
            <a:r>
              <a:rPr lang="el-GR" sz="2000" dirty="0">
                <a:solidFill>
                  <a:srgbClr val="2F2B20"/>
                </a:solidFill>
              </a:rPr>
              <a:t>που το αποτελούν</a:t>
            </a:r>
            <a:endParaRPr lang="en-US" sz="2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Γλώσσα</a:t>
            </a:r>
            <a:r>
              <a:rPr lang="en-US" dirty="0"/>
              <a:t> (</a:t>
            </a:r>
            <a:r>
              <a:rPr lang="el-GR" dirty="0"/>
              <a:t>2</a:t>
            </a:r>
            <a:r>
              <a:rPr lang="en-US" dirty="0"/>
              <a:t>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Μία κανονική έκφραση μπορεί να θεωρηθεί ως μια </a:t>
            </a:r>
            <a:r>
              <a:rPr lang="el-GR" sz="2000" i="1" dirty="0">
                <a:solidFill>
                  <a:srgbClr val="2F2B20"/>
                </a:solidFill>
              </a:rPr>
              <a:t>τυπική συμβολοσειρά </a:t>
            </a:r>
            <a:r>
              <a:rPr lang="el-GR" sz="2000" dirty="0">
                <a:solidFill>
                  <a:srgbClr val="2F2B20"/>
                </a:solidFill>
              </a:rPr>
              <a:t>της γλώσσας που εκπροσωπεί.</a:t>
            </a:r>
          </a:p>
          <a:p>
            <a:pPr lvl="0" algn="just">
              <a:spcBef>
                <a:spcPts val="0"/>
              </a:spcBef>
            </a:pPr>
            <a:endParaRPr lang="el-GR" sz="2000" dirty="0">
              <a:solidFill>
                <a:srgbClr val="2F2B2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Για παράδειγμα, η έκφραση </a:t>
            </a:r>
            <a:r>
              <a:rPr lang="el-GR" sz="2000" b="1" i="1" dirty="0">
                <a:solidFill>
                  <a:srgbClr val="2F2B20"/>
                </a:solidFill>
              </a:rPr>
              <a:t>ab*</a:t>
            </a:r>
            <a:r>
              <a:rPr lang="el-GR" sz="2000" b="1" dirty="0">
                <a:solidFill>
                  <a:srgbClr val="2F2B20"/>
                </a:solidFill>
              </a:rPr>
              <a:t> </a:t>
            </a:r>
            <a:r>
              <a:rPr lang="el-GR" sz="2000" dirty="0">
                <a:solidFill>
                  <a:srgbClr val="2F2B20"/>
                </a:solidFill>
              </a:rPr>
              <a:t>αναπαριστά μια συμβολοσειρά που αρχίζει με </a:t>
            </a:r>
            <a:r>
              <a:rPr lang="en-US" sz="2000" b="1" i="1" dirty="0">
                <a:solidFill>
                  <a:srgbClr val="2F2B20"/>
                </a:solidFill>
              </a:rPr>
              <a:t>a</a:t>
            </a:r>
            <a:r>
              <a:rPr lang="el-GR" sz="2000" dirty="0">
                <a:solidFill>
                  <a:srgbClr val="2F2B20"/>
                </a:solidFill>
              </a:rPr>
              <a:t> και τελειώνει </a:t>
            </a:r>
            <a:r>
              <a:rPr lang="en-US" sz="2000" b="1" i="1" dirty="0">
                <a:solidFill>
                  <a:srgbClr val="2F2B20"/>
                </a:solidFill>
              </a:rPr>
              <a:t>b</a:t>
            </a:r>
            <a:r>
              <a:rPr lang="el-GR" sz="2000" dirty="0">
                <a:solidFill>
                  <a:srgbClr val="2F2B20"/>
                </a:solidFill>
              </a:rPr>
              <a:t>, έναν οποιοδήποτε αριθμό από </a:t>
            </a:r>
            <a:r>
              <a:rPr lang="el-GR" sz="2000" b="1" i="1" dirty="0">
                <a:solidFill>
                  <a:srgbClr val="2F2B20"/>
                </a:solidFill>
              </a:rPr>
              <a:t>b</a:t>
            </a:r>
          </a:p>
          <a:p>
            <a:pPr lvl="0" algn="just">
              <a:spcBef>
                <a:spcPts val="0"/>
              </a:spcBef>
            </a:pPr>
            <a:endParaRPr lang="el-GR" sz="2000" dirty="0">
              <a:solidFill>
                <a:srgbClr val="2F2B2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Φυσικά η έκφραση αυτή αντιστοιχεί σε μια άπειρη γλώσσα, την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l-GR" sz="20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l-GR" sz="2000" dirty="0">
                <a:solidFill>
                  <a:srgbClr val="2F2B20"/>
                </a:solidFill>
              </a:rPr>
              <a:t>{</a:t>
            </a:r>
            <a:r>
              <a:rPr lang="el-GR" sz="2000" b="1" i="1" dirty="0" err="1">
                <a:solidFill>
                  <a:srgbClr val="2F2B20"/>
                </a:solidFill>
              </a:rPr>
              <a:t>a,ab,abb</a:t>
            </a:r>
            <a:r>
              <a:rPr lang="el-GR" sz="2000" b="1" i="1" dirty="0">
                <a:solidFill>
                  <a:srgbClr val="2F2B20"/>
                </a:solidFill>
              </a:rPr>
              <a:t>, </a:t>
            </a:r>
            <a:r>
              <a:rPr lang="el-GR" sz="2000" b="1" i="1" dirty="0" err="1">
                <a:solidFill>
                  <a:srgbClr val="2F2B20"/>
                </a:solidFill>
              </a:rPr>
              <a:t>abbb</a:t>
            </a:r>
            <a:r>
              <a:rPr lang="el-GR" sz="2000" i="1" dirty="0">
                <a:solidFill>
                  <a:srgbClr val="2F2B20"/>
                </a:solidFill>
              </a:rPr>
              <a:t>, …</a:t>
            </a:r>
            <a:r>
              <a:rPr lang="el-GR" sz="2000" dirty="0">
                <a:solidFill>
                  <a:srgbClr val="2F2B20"/>
                </a:solidFill>
              </a:rPr>
              <a:t>}, </a:t>
            </a:r>
          </a:p>
          <a:p>
            <a:pPr lvl="0" algn="just">
              <a:spcBef>
                <a:spcPts val="0"/>
              </a:spcBef>
            </a:pPr>
            <a:endParaRPr lang="el-GR" sz="2000" dirty="0">
              <a:solidFill>
                <a:srgbClr val="2F2B20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l-GR" sz="2000" dirty="0">
                <a:solidFill>
                  <a:srgbClr val="2F2B20"/>
                </a:solidFill>
              </a:rPr>
              <a:t>          αφού ο αριθμός των </a:t>
            </a:r>
            <a:r>
              <a:rPr lang="el-GR" sz="2000" b="1" i="1" dirty="0">
                <a:solidFill>
                  <a:srgbClr val="2F2B20"/>
                </a:solidFill>
              </a:rPr>
              <a:t>b </a:t>
            </a:r>
            <a:r>
              <a:rPr lang="el-GR" sz="2000" dirty="0">
                <a:solidFill>
                  <a:srgbClr val="2F2B20"/>
                </a:solidFill>
              </a:rPr>
              <a:t>μπορεί να είναι οποιοσδήποτε</a:t>
            </a:r>
            <a:endParaRPr lang="en-US" sz="2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Γλώσσα</a:t>
            </a:r>
            <a:r>
              <a:rPr lang="en-US" dirty="0"/>
              <a:t> </a:t>
            </a:r>
            <a:r>
              <a:rPr lang="en-US" dirty="0" smtClean="0"/>
              <a:t>(3/4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Πιο πολύπλοκες εκφράσεις αλλά και γλώσσες μπορούν να φτιαχτούν χρησιμοποιώντας τις βασικές πράξεις πάνω σε απλούστερες εκφράσεις</a:t>
            </a:r>
            <a:endParaRPr lang="en-US" sz="2000" dirty="0">
              <a:solidFill>
                <a:srgbClr val="2F2B2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Αυτός ακριβώς</a:t>
            </a:r>
            <a:r>
              <a:rPr lang="en-US" sz="2000" dirty="0">
                <a:solidFill>
                  <a:srgbClr val="2F2B20"/>
                </a:solidFill>
              </a:rPr>
              <a:t> </a:t>
            </a:r>
            <a:r>
              <a:rPr lang="el-GR" sz="2000" dirty="0">
                <a:solidFill>
                  <a:srgbClr val="2F2B20"/>
                </a:solidFill>
              </a:rPr>
              <a:t>ο αναδρομικός χαρακτήρας των εκφράσεων μπορεί να, αποδοθεί με τον ακόλουθο ορισμό: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000" dirty="0">
              <a:solidFill>
                <a:srgbClr val="2F2B2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76" y="2641476"/>
            <a:ext cx="4752528" cy="297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/>
          <p:nvPr/>
        </p:nvSpPr>
        <p:spPr>
          <a:xfrm>
            <a:off x="6372200" y="2337657"/>
            <a:ext cx="999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Ορισμός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1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Γλώσσα</a:t>
            </a:r>
            <a:r>
              <a:rPr lang="en-US" dirty="0"/>
              <a:t> </a:t>
            </a:r>
            <a:r>
              <a:rPr lang="en-US" dirty="0" smtClean="0"/>
              <a:t>(4/4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Από τον ορισμό προκύπτει ότι μπορεί να υπάρχουν άπειρες εκφράσεις που αναπαριστούν την ίδια γλώσσα</a:t>
            </a:r>
          </a:p>
          <a:p>
            <a:pPr lvl="0">
              <a:spcBef>
                <a:spcPts val="0"/>
              </a:spcBef>
            </a:pPr>
            <a:endParaRPr lang="el-GR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Για παράδειγμα οι εκφράσεις </a:t>
            </a:r>
            <a:r>
              <a:rPr lang="el-GR" sz="2000" b="1" i="1" dirty="0">
                <a:solidFill>
                  <a:srgbClr val="2F2B20"/>
                </a:solidFill>
              </a:rPr>
              <a:t>α</a:t>
            </a:r>
            <a:r>
              <a:rPr lang="el-GR" sz="2000" dirty="0">
                <a:solidFill>
                  <a:srgbClr val="2F2B20"/>
                </a:solidFill>
              </a:rPr>
              <a:t> και (</a:t>
            </a:r>
            <a:r>
              <a:rPr lang="el-GR" sz="2000" b="1" dirty="0">
                <a:solidFill>
                  <a:srgbClr val="2F2B20"/>
                </a:solidFill>
              </a:rPr>
              <a:t>α</a:t>
            </a:r>
            <a:r>
              <a:rPr lang="el-GR" sz="2000" dirty="0">
                <a:solidFill>
                  <a:srgbClr val="2F2B20"/>
                </a:solidFill>
              </a:rPr>
              <a:t> + </a:t>
            </a:r>
            <a:r>
              <a:rPr lang="el-GR" sz="2000" b="1" dirty="0">
                <a:solidFill>
                  <a:srgbClr val="2F2B20"/>
                </a:solidFill>
                <a:sym typeface="Symbol"/>
              </a:rPr>
              <a:t></a:t>
            </a:r>
            <a:r>
              <a:rPr lang="el-GR" sz="2000" dirty="0">
                <a:solidFill>
                  <a:srgbClr val="2F2B20"/>
                </a:solidFill>
              </a:rPr>
              <a:t>) αντιστοιχούν στην ίδια γλώσσα. Το ίδιο και οι (</a:t>
            </a:r>
            <a:r>
              <a:rPr lang="el-GR" sz="2000" b="1" i="1" dirty="0">
                <a:solidFill>
                  <a:srgbClr val="2F2B20"/>
                </a:solidFill>
              </a:rPr>
              <a:t>α</a:t>
            </a:r>
            <a:r>
              <a:rPr lang="el-GR" sz="2000" dirty="0">
                <a:solidFill>
                  <a:srgbClr val="2F2B20"/>
                </a:solidFill>
              </a:rPr>
              <a:t>(</a:t>
            </a:r>
            <a:r>
              <a:rPr lang="el-GR" sz="2000" b="1" i="1" dirty="0">
                <a:solidFill>
                  <a:srgbClr val="2F2B20"/>
                </a:solidFill>
              </a:rPr>
              <a:t>α b</a:t>
            </a:r>
            <a:r>
              <a:rPr lang="el-GR" sz="2000" dirty="0">
                <a:solidFill>
                  <a:srgbClr val="2F2B20"/>
                </a:solidFill>
              </a:rPr>
              <a:t>)) και ((</a:t>
            </a:r>
            <a:r>
              <a:rPr lang="el-GR" sz="2000" b="1" i="1" dirty="0">
                <a:solidFill>
                  <a:srgbClr val="2F2B20"/>
                </a:solidFill>
              </a:rPr>
              <a:t>α α</a:t>
            </a:r>
            <a:r>
              <a:rPr lang="el-GR" sz="2000" dirty="0">
                <a:solidFill>
                  <a:srgbClr val="2F2B20"/>
                </a:solidFill>
              </a:rPr>
              <a:t>)</a:t>
            </a:r>
            <a:r>
              <a:rPr lang="el-GR" sz="2000" b="1" i="1" dirty="0">
                <a:solidFill>
                  <a:srgbClr val="2F2B20"/>
                </a:solidFill>
              </a:rPr>
              <a:t>b</a:t>
            </a:r>
            <a:r>
              <a:rPr lang="el-GR" sz="2000" dirty="0">
                <a:solidFill>
                  <a:srgbClr val="2F2B20"/>
                </a:solidFill>
              </a:rPr>
              <a:t>) </a:t>
            </a:r>
          </a:p>
          <a:p>
            <a:pPr lvl="0">
              <a:spcBef>
                <a:spcPts val="0"/>
              </a:spcBef>
            </a:pPr>
            <a:endParaRPr lang="el-GR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Σε αυτές τις περιπτώσεις θα παραλείπουμε τις περιττές παρενθέσεις μιας και οι πράξεις της ένωσης και της συνένωσης είναι </a:t>
            </a:r>
            <a:r>
              <a:rPr lang="el-GR" sz="2000" dirty="0" err="1">
                <a:solidFill>
                  <a:srgbClr val="2F2B20"/>
                </a:solidFill>
              </a:rPr>
              <a:t>προσεταιριστικές</a:t>
            </a:r>
            <a:endParaRPr lang="el-GR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Δεν μπορούμε όμως να εξαλείψουμε εντελώς τις παρενθέσεις από τον κανόνα 4, γιατί τότε εκφράσεις όπως η </a:t>
            </a:r>
            <a:r>
              <a:rPr lang="el-GR" sz="2000" b="1" i="1" dirty="0">
                <a:solidFill>
                  <a:srgbClr val="2F2B20"/>
                </a:solidFill>
              </a:rPr>
              <a:t>α + b α </a:t>
            </a:r>
            <a:r>
              <a:rPr lang="el-GR" sz="2000" dirty="0">
                <a:solidFill>
                  <a:srgbClr val="2F2B20"/>
                </a:solidFill>
              </a:rPr>
              <a:t>θα μπορούσαν να ερμηνευθούν σαν </a:t>
            </a:r>
            <a:r>
              <a:rPr lang="el-GR" sz="2000" b="1" i="1" dirty="0">
                <a:solidFill>
                  <a:srgbClr val="2F2B20"/>
                </a:solidFill>
              </a:rPr>
              <a:t>(α + b) α </a:t>
            </a:r>
            <a:r>
              <a:rPr lang="el-GR" sz="2000" dirty="0">
                <a:solidFill>
                  <a:srgbClr val="2F2B20"/>
                </a:solidFill>
              </a:rPr>
              <a:t>ή σαν </a:t>
            </a:r>
            <a:r>
              <a:rPr lang="el-GR" sz="2000" b="1" i="1" dirty="0">
                <a:solidFill>
                  <a:srgbClr val="2F2B20"/>
                </a:solidFill>
              </a:rPr>
              <a:t>α + (b α)</a:t>
            </a:r>
            <a:endParaRPr lang="en-US" sz="2000" b="1" i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Προτεραιότητα-Ίσες εκφράσεις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057300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Το πρόβλημα αυτό λύνεται αν δεχτούμε ότι η πράξη </a:t>
            </a:r>
            <a:r>
              <a:rPr lang="el-GR" sz="2000" b="1" dirty="0">
                <a:solidFill>
                  <a:srgbClr val="2F2B20"/>
                </a:solidFill>
              </a:rPr>
              <a:t>*</a:t>
            </a:r>
            <a:r>
              <a:rPr lang="el-GR" sz="2000" dirty="0">
                <a:solidFill>
                  <a:srgbClr val="2F2B20"/>
                </a:solidFill>
              </a:rPr>
              <a:t> έχει τη </a:t>
            </a:r>
            <a:r>
              <a:rPr lang="el-GR" sz="2000" b="1" dirty="0">
                <a:solidFill>
                  <a:srgbClr val="2F2B20"/>
                </a:solidFill>
              </a:rPr>
              <a:t>μεγαλύτερη προτεραιότητα</a:t>
            </a:r>
            <a:r>
              <a:rPr lang="el-GR" sz="2000" dirty="0">
                <a:solidFill>
                  <a:srgbClr val="2F2B20"/>
                </a:solidFill>
              </a:rPr>
              <a:t>, η </a:t>
            </a:r>
            <a:r>
              <a:rPr lang="el-GR" sz="2000" b="1" dirty="0">
                <a:solidFill>
                  <a:srgbClr val="2F2B20"/>
                </a:solidFill>
              </a:rPr>
              <a:t>συνένωση μικρότερη </a:t>
            </a:r>
            <a:r>
              <a:rPr lang="el-GR" sz="2000" dirty="0">
                <a:solidFill>
                  <a:srgbClr val="2F2B20"/>
                </a:solidFill>
              </a:rPr>
              <a:t>&amp; η </a:t>
            </a:r>
            <a:r>
              <a:rPr lang="el-GR" sz="2000" b="1" dirty="0">
                <a:solidFill>
                  <a:srgbClr val="2F2B20"/>
                </a:solidFill>
              </a:rPr>
              <a:t>ένωση</a:t>
            </a:r>
            <a:r>
              <a:rPr lang="el-GR" sz="2000" dirty="0">
                <a:solidFill>
                  <a:srgbClr val="2F2B20"/>
                </a:solidFill>
              </a:rPr>
              <a:t> </a:t>
            </a:r>
            <a:r>
              <a:rPr lang="el-GR" sz="2000" b="1" dirty="0">
                <a:solidFill>
                  <a:srgbClr val="2F2B20"/>
                </a:solidFill>
              </a:rPr>
              <a:t>την πιο μικρή</a:t>
            </a:r>
            <a:r>
              <a:rPr lang="el-GR" sz="2000" dirty="0">
                <a:solidFill>
                  <a:srgbClr val="2F2B20"/>
                </a:solidFill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Έτσι η έκφραση </a:t>
            </a:r>
            <a:r>
              <a:rPr lang="el-GR" sz="2000" b="1" dirty="0">
                <a:solidFill>
                  <a:srgbClr val="2F2B20"/>
                </a:solidFill>
              </a:rPr>
              <a:t>προτεραιότητα</a:t>
            </a:r>
            <a:r>
              <a:rPr lang="el-GR" sz="2000" dirty="0">
                <a:solidFill>
                  <a:srgbClr val="2F2B20"/>
                </a:solidFill>
              </a:rPr>
              <a:t> </a:t>
            </a:r>
            <a:r>
              <a:rPr lang="el-GR" sz="2000" b="1" i="1" dirty="0">
                <a:solidFill>
                  <a:srgbClr val="2F2B20"/>
                </a:solidFill>
              </a:rPr>
              <a:t>α + b α</a:t>
            </a:r>
            <a:r>
              <a:rPr lang="el-GR" sz="2000" b="1" dirty="0">
                <a:solidFill>
                  <a:srgbClr val="2F2B20"/>
                </a:solidFill>
              </a:rPr>
              <a:t> </a:t>
            </a:r>
            <a:r>
              <a:rPr lang="el-GR" sz="2000" dirty="0">
                <a:solidFill>
                  <a:srgbClr val="2F2B20"/>
                </a:solidFill>
              </a:rPr>
              <a:t>αντιστοιχεί πια με μοναδικό τρόπο στην </a:t>
            </a:r>
            <a:r>
              <a:rPr lang="el-GR" sz="2000" b="1" i="1" dirty="0">
                <a:solidFill>
                  <a:srgbClr val="2F2B20"/>
                </a:solidFill>
              </a:rPr>
              <a:t>α + (b α)</a:t>
            </a:r>
            <a:endParaRPr lang="el-GR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Επίσης εκφράσεις όπως η </a:t>
            </a:r>
            <a:r>
              <a:rPr lang="el-GR" sz="2000" b="1" i="1" dirty="0">
                <a:solidFill>
                  <a:srgbClr val="2F2B20"/>
                </a:solidFill>
              </a:rPr>
              <a:t>α + b + </a:t>
            </a:r>
            <a:r>
              <a:rPr lang="en-US" sz="2000" b="1" i="1" dirty="0">
                <a:solidFill>
                  <a:srgbClr val="2F2B20"/>
                </a:solidFill>
              </a:rPr>
              <a:t>c</a:t>
            </a:r>
            <a:r>
              <a:rPr lang="el-GR" sz="2000" dirty="0">
                <a:solidFill>
                  <a:srgbClr val="2F2B20"/>
                </a:solidFill>
              </a:rPr>
              <a:t>, που αναφέρονται στον ίδιο τελεστή, θα διαβάζονται από αριστερά προς τα δεξιά, αντιστοιχώντας στην έκφραση </a:t>
            </a:r>
            <a:r>
              <a:rPr lang="en-US" sz="2000" b="1" dirty="0">
                <a:solidFill>
                  <a:srgbClr val="2F2B20"/>
                </a:solidFill>
              </a:rPr>
              <a:t>(</a:t>
            </a:r>
            <a:r>
              <a:rPr lang="el-GR" sz="2000" b="1" i="1" dirty="0">
                <a:solidFill>
                  <a:srgbClr val="2F2B20"/>
                </a:solidFill>
              </a:rPr>
              <a:t>α + b</a:t>
            </a:r>
            <a:r>
              <a:rPr lang="en-US" sz="2000" b="1" i="1" dirty="0">
                <a:solidFill>
                  <a:srgbClr val="2F2B20"/>
                </a:solidFill>
              </a:rPr>
              <a:t>)</a:t>
            </a:r>
            <a:r>
              <a:rPr lang="el-GR" sz="2000" b="1" i="1" dirty="0">
                <a:solidFill>
                  <a:srgbClr val="2F2B20"/>
                </a:solidFill>
              </a:rPr>
              <a:t> + </a:t>
            </a:r>
            <a:r>
              <a:rPr lang="en-US" sz="2000" b="1" i="1" dirty="0">
                <a:solidFill>
                  <a:srgbClr val="2F2B20"/>
                </a:solidFill>
              </a:rPr>
              <a:t>c </a:t>
            </a: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Μία ακόμη διευκόλυνση που θα δεχτούμε είναι να γράφουμε (r</a:t>
            </a:r>
            <a:r>
              <a:rPr lang="el-GR" sz="2000" baseline="30000" dirty="0">
                <a:solidFill>
                  <a:srgbClr val="2F2B20"/>
                </a:solidFill>
              </a:rPr>
              <a:t>2</a:t>
            </a:r>
            <a:r>
              <a:rPr lang="el-GR" sz="2000" dirty="0">
                <a:solidFill>
                  <a:srgbClr val="2F2B20"/>
                </a:solidFill>
              </a:rPr>
              <a:t>) αντί για </a:t>
            </a:r>
            <a:r>
              <a:rPr lang="el-GR" sz="2000" b="1" i="1" dirty="0">
                <a:solidFill>
                  <a:srgbClr val="2F2B20"/>
                </a:solidFill>
              </a:rPr>
              <a:t>(</a:t>
            </a:r>
            <a:r>
              <a:rPr lang="el-GR" sz="2000" b="1" i="1" dirty="0" err="1">
                <a:solidFill>
                  <a:srgbClr val="2F2B20"/>
                </a:solidFill>
              </a:rPr>
              <a:t>rr</a:t>
            </a:r>
            <a:r>
              <a:rPr lang="el-GR" sz="2000" b="1" i="1" dirty="0">
                <a:solidFill>
                  <a:srgbClr val="2F2B20"/>
                </a:solidFill>
              </a:rPr>
              <a:t>), (r</a:t>
            </a:r>
            <a:r>
              <a:rPr lang="el-GR" sz="2000" b="1" i="1" baseline="30000" dirty="0">
                <a:solidFill>
                  <a:srgbClr val="2F2B20"/>
                </a:solidFill>
              </a:rPr>
              <a:t>3</a:t>
            </a:r>
            <a:r>
              <a:rPr lang="el-GR" sz="2000" b="1" i="1" dirty="0">
                <a:solidFill>
                  <a:srgbClr val="2F2B20"/>
                </a:solidFill>
              </a:rPr>
              <a:t>) </a:t>
            </a:r>
            <a:r>
              <a:rPr lang="el-GR" sz="2000" dirty="0">
                <a:solidFill>
                  <a:srgbClr val="2F2B20"/>
                </a:solidFill>
              </a:rPr>
              <a:t>αντί για </a:t>
            </a:r>
            <a:r>
              <a:rPr lang="el-GR" sz="2000" b="1" i="1" dirty="0">
                <a:solidFill>
                  <a:srgbClr val="2F2B20"/>
                </a:solidFill>
              </a:rPr>
              <a:t>((</a:t>
            </a:r>
            <a:r>
              <a:rPr lang="el-GR" sz="2000" b="1" i="1" dirty="0" err="1">
                <a:solidFill>
                  <a:srgbClr val="2F2B20"/>
                </a:solidFill>
              </a:rPr>
              <a:t>rr</a:t>
            </a:r>
            <a:r>
              <a:rPr lang="el-GR" sz="2000" b="1" i="1" dirty="0">
                <a:solidFill>
                  <a:srgbClr val="2F2B20"/>
                </a:solidFill>
              </a:rPr>
              <a:t>)r)</a:t>
            </a:r>
            <a:r>
              <a:rPr lang="el-GR" sz="2000" dirty="0">
                <a:solidFill>
                  <a:srgbClr val="2F2B20"/>
                </a:solidFill>
              </a:rPr>
              <a:t> καθώς επίσης και </a:t>
            </a:r>
            <a:r>
              <a:rPr lang="el-GR" sz="2000" b="1" i="1" dirty="0">
                <a:solidFill>
                  <a:srgbClr val="2F2B20"/>
                </a:solidFill>
              </a:rPr>
              <a:t>(r</a:t>
            </a:r>
            <a:r>
              <a:rPr lang="el-GR" sz="2000" b="1" i="1" baseline="30000" dirty="0">
                <a:solidFill>
                  <a:srgbClr val="2F2B20"/>
                </a:solidFill>
              </a:rPr>
              <a:t>+</a:t>
            </a:r>
            <a:r>
              <a:rPr lang="el-GR" sz="2000" b="1" i="1" dirty="0">
                <a:solidFill>
                  <a:srgbClr val="2F2B20"/>
                </a:solidFill>
              </a:rPr>
              <a:t>) </a:t>
            </a:r>
            <a:r>
              <a:rPr lang="el-GR" sz="2000" dirty="0">
                <a:solidFill>
                  <a:srgbClr val="2F2B20"/>
                </a:solidFill>
              </a:rPr>
              <a:t>αντί για </a:t>
            </a:r>
            <a:r>
              <a:rPr lang="el-GR" sz="2000" b="1" i="1" dirty="0">
                <a:solidFill>
                  <a:srgbClr val="2F2B20"/>
                </a:solidFill>
              </a:rPr>
              <a:t>((r</a:t>
            </a:r>
            <a:r>
              <a:rPr lang="en-US" sz="2000" b="1" i="1" dirty="0">
                <a:solidFill>
                  <a:srgbClr val="2F2B20"/>
                </a:solidFill>
              </a:rPr>
              <a:t>*</a:t>
            </a:r>
            <a:r>
              <a:rPr lang="el-GR" sz="2000" b="1" i="1" dirty="0">
                <a:solidFill>
                  <a:srgbClr val="2F2B20"/>
                </a:solidFill>
              </a:rPr>
              <a:t>)r)</a:t>
            </a:r>
            <a:r>
              <a:rPr lang="el-GR" sz="2000" dirty="0">
                <a:solidFill>
                  <a:srgbClr val="2F2B20"/>
                </a:solidFill>
              </a:rPr>
              <a:t> </a:t>
            </a:r>
            <a:endParaRPr lang="en-US" sz="20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Τέλος, θα λέμε ότι δύο εκφράσεις </a:t>
            </a:r>
            <a:r>
              <a:rPr lang="el-GR" sz="2000" b="1" i="1" dirty="0">
                <a:solidFill>
                  <a:srgbClr val="2F2B20"/>
                </a:solidFill>
              </a:rPr>
              <a:t>r </a:t>
            </a:r>
            <a:r>
              <a:rPr lang="en-US" sz="2000" i="1" dirty="0">
                <a:solidFill>
                  <a:srgbClr val="2F2B20"/>
                </a:solidFill>
              </a:rPr>
              <a:t>&amp;</a:t>
            </a:r>
            <a:r>
              <a:rPr lang="el-GR" sz="2000" b="1" i="1" dirty="0">
                <a:solidFill>
                  <a:srgbClr val="2F2B20"/>
                </a:solidFill>
              </a:rPr>
              <a:t> s</a:t>
            </a:r>
            <a:r>
              <a:rPr lang="el-GR" sz="2000" dirty="0">
                <a:solidFill>
                  <a:srgbClr val="2F2B20"/>
                </a:solidFill>
              </a:rPr>
              <a:t> είναι ίσες αν</a:t>
            </a:r>
            <a:r>
              <a:rPr lang="en-US" sz="2000" dirty="0">
                <a:solidFill>
                  <a:srgbClr val="2F2B20"/>
                </a:solidFill>
              </a:rPr>
              <a:t> </a:t>
            </a:r>
            <a:r>
              <a:rPr lang="el-GR" sz="2000" dirty="0">
                <a:solidFill>
                  <a:srgbClr val="2F2B20"/>
                </a:solidFill>
              </a:rPr>
              <a:t>αντιστοιχούν στην ίδια γλώσσα</a:t>
            </a: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Για παράδειγμα οι εκφράσεις </a:t>
            </a:r>
            <a:r>
              <a:rPr lang="el-GR" sz="2000" b="1" i="1" dirty="0">
                <a:solidFill>
                  <a:srgbClr val="2F2B20"/>
                </a:solidFill>
              </a:rPr>
              <a:t>α</a:t>
            </a:r>
            <a:r>
              <a:rPr lang="en-US" sz="2000" b="1" i="1" dirty="0">
                <a:solidFill>
                  <a:srgbClr val="2F2B20"/>
                </a:solidFill>
              </a:rPr>
              <a:t>*</a:t>
            </a:r>
            <a:r>
              <a:rPr lang="el-GR" sz="2000" b="1" i="1" dirty="0">
                <a:solidFill>
                  <a:srgbClr val="2F2B20"/>
                </a:solidFill>
              </a:rPr>
              <a:t> (α</a:t>
            </a:r>
            <a:r>
              <a:rPr lang="en-US" sz="2000" b="1" i="1" dirty="0">
                <a:solidFill>
                  <a:srgbClr val="2F2B20"/>
                </a:solidFill>
              </a:rPr>
              <a:t> + </a:t>
            </a:r>
            <a:r>
              <a:rPr lang="el-GR" sz="2000" b="1" i="1" dirty="0">
                <a:solidFill>
                  <a:srgbClr val="2F2B20"/>
                </a:solidFill>
              </a:rPr>
              <a:t>ε)</a:t>
            </a:r>
            <a:r>
              <a:rPr lang="el-GR" sz="2000" dirty="0">
                <a:solidFill>
                  <a:srgbClr val="2F2B20"/>
                </a:solidFill>
              </a:rPr>
              <a:t> και </a:t>
            </a:r>
            <a:r>
              <a:rPr lang="el-GR" sz="2000" b="1" i="1" dirty="0">
                <a:solidFill>
                  <a:srgbClr val="2F2B20"/>
                </a:solidFill>
              </a:rPr>
              <a:t>α</a:t>
            </a:r>
            <a:r>
              <a:rPr lang="en-US" sz="2000" b="1" i="1" dirty="0">
                <a:solidFill>
                  <a:srgbClr val="2F2B20"/>
                </a:solidFill>
              </a:rPr>
              <a:t>*</a:t>
            </a:r>
            <a:r>
              <a:rPr lang="el-GR" sz="2000" dirty="0">
                <a:solidFill>
                  <a:srgbClr val="2F2B20"/>
                </a:solidFill>
              </a:rPr>
              <a:t> είναι ίσες μεταξύ τους</a:t>
            </a:r>
          </a:p>
          <a:p>
            <a:pPr lvl="0">
              <a:spcBef>
                <a:spcPts val="0"/>
              </a:spcBef>
            </a:pPr>
            <a:r>
              <a:rPr lang="el-GR" sz="2000" dirty="0">
                <a:solidFill>
                  <a:srgbClr val="2F2B20"/>
                </a:solidFill>
              </a:rPr>
              <a:t>Το ίδιο και οι (</a:t>
            </a:r>
            <a:r>
              <a:rPr lang="el-GR" sz="2000" b="1" i="1" dirty="0">
                <a:solidFill>
                  <a:srgbClr val="2F2B20"/>
                </a:solidFill>
              </a:rPr>
              <a:t>α </a:t>
            </a:r>
            <a:r>
              <a:rPr lang="el-GR" sz="2000" baseline="30000" dirty="0">
                <a:solidFill>
                  <a:srgbClr val="2F2B20"/>
                </a:solidFill>
              </a:rPr>
              <a:t>+</a:t>
            </a:r>
            <a:r>
              <a:rPr lang="el-GR" sz="2000" dirty="0">
                <a:solidFill>
                  <a:srgbClr val="2F2B20"/>
                </a:solidFill>
              </a:rPr>
              <a:t>b + b) και </a:t>
            </a:r>
            <a:r>
              <a:rPr lang="el-GR" sz="2000" b="1" i="1" dirty="0">
                <a:solidFill>
                  <a:srgbClr val="2F2B20"/>
                </a:solidFill>
              </a:rPr>
              <a:t>α</a:t>
            </a:r>
            <a:r>
              <a:rPr lang="en-US" sz="2000" b="1" i="1" dirty="0">
                <a:solidFill>
                  <a:srgbClr val="2F2B20"/>
                </a:solidFill>
              </a:rPr>
              <a:t>*</a:t>
            </a:r>
            <a:r>
              <a:rPr lang="el-GR" sz="2000" b="1" i="1" dirty="0">
                <a:solidFill>
                  <a:srgbClr val="2F2B20"/>
                </a:solidFill>
              </a:rPr>
              <a:t> </a:t>
            </a:r>
            <a:r>
              <a:rPr lang="en-US" sz="2000" b="1" dirty="0">
                <a:solidFill>
                  <a:srgbClr val="2F2B20"/>
                </a:solidFill>
              </a:rPr>
              <a:t>b</a:t>
            </a:r>
            <a:endParaRPr lang="el-GR" sz="2000" b="1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0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000" b="1" dirty="0">
                <a:solidFill>
                  <a:srgbClr val="2F2B20"/>
                </a:solidFill>
              </a:rPr>
              <a:t>* </a:t>
            </a:r>
            <a:r>
              <a:rPr lang="el-GR" sz="2000" b="1" i="1" dirty="0">
                <a:solidFill>
                  <a:srgbClr val="2F2B20"/>
                </a:solidFill>
              </a:rPr>
              <a:t>Παράδειγμα</a:t>
            </a:r>
            <a:endParaRPr lang="el-GR" sz="2000" b="1" i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r>
              <a:rPr lang="en-US" sz="1400" dirty="0"/>
              <a:t>H.R. Lewis, </a:t>
            </a:r>
            <a:r>
              <a:rPr lang="el-GR" sz="1400" dirty="0"/>
              <a:t>Χ. Παπαδημητρίου, "Στοιχεία θεωρίας υπολογισμού", 1η έκδοση/2005, Εκδόσεις Κριτική, </a:t>
            </a:r>
            <a:r>
              <a:rPr lang="en-US" sz="1400" dirty="0"/>
              <a:t>ISBN: </a:t>
            </a:r>
            <a:r>
              <a:rPr lang="en-US" sz="1400" dirty="0" smtClean="0"/>
              <a:t>978-960-218-397-7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11776 2. </a:t>
            </a:r>
            <a:endParaRPr lang="el-GR" sz="1400" dirty="0" smtClean="0"/>
          </a:p>
          <a:p>
            <a:r>
              <a:rPr lang="en-US" sz="1400" dirty="0" smtClean="0"/>
              <a:t>M</a:t>
            </a:r>
            <a:r>
              <a:rPr lang="en-US" sz="1400" dirty="0"/>
              <a:t>. </a:t>
            </a:r>
            <a:r>
              <a:rPr lang="en-US" sz="1400" dirty="0" err="1"/>
              <a:t>Sipser</a:t>
            </a:r>
            <a:r>
              <a:rPr lang="en-US" sz="1400" dirty="0"/>
              <a:t>, "</a:t>
            </a:r>
            <a:r>
              <a:rPr lang="el-GR" sz="1400" dirty="0"/>
              <a:t>Εισαγωγή στη Θεωρία Υπολογισμού", 1η έκδοση/2009</a:t>
            </a:r>
            <a:r>
              <a:rPr lang="el-GR" sz="1400" dirty="0" smtClean="0"/>
              <a:t>, Εκδόσεις </a:t>
            </a:r>
            <a:r>
              <a:rPr lang="el-GR" sz="1400" dirty="0"/>
              <a:t>ΙΤΕ-Πανεπιστημιακές Εκδόσεις Κρήτης, </a:t>
            </a:r>
            <a:r>
              <a:rPr lang="en-US" sz="1400" dirty="0"/>
              <a:t>ISBN: 978-960-524-243-5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257</a:t>
            </a:r>
          </a:p>
          <a:p>
            <a:pPr marL="0" indent="0">
              <a:buNone/>
            </a:pPr>
            <a:r>
              <a:rPr lang="el-GR" sz="1400" b="1" dirty="0" smtClean="0"/>
              <a:t>Επιπλέον </a:t>
            </a:r>
            <a:r>
              <a:rPr lang="el-GR" sz="1400" b="1" dirty="0" err="1"/>
              <a:t>συνιστώμενη</a:t>
            </a:r>
            <a:r>
              <a:rPr lang="el-GR" sz="1400" b="1" dirty="0"/>
              <a:t> βιβλιογραφία</a:t>
            </a:r>
            <a:endParaRPr lang="el-GR" sz="1400" dirty="0"/>
          </a:p>
          <a:p>
            <a:pPr marL="358775" lvl="2" indent="-358775"/>
            <a:r>
              <a:rPr lang="en-US" sz="1400" dirty="0" smtClean="0"/>
              <a:t>E</a:t>
            </a:r>
            <a:r>
              <a:rPr lang="en-US" sz="1400" dirty="0"/>
              <a:t>. Rich, "Automata, Computability and Complexity: Theory and Applications", 1st edition/2007,</a:t>
            </a:r>
            <a:br>
              <a:rPr lang="en-US" sz="1400" dirty="0"/>
            </a:br>
            <a:r>
              <a:rPr lang="en-US" sz="1400" dirty="0"/>
              <a:t>Prentice Hall, ISBN: 978-0132288064 </a:t>
            </a:r>
            <a:endParaRPr lang="el-GR" sz="1400" dirty="0" smtClean="0"/>
          </a:p>
          <a:p>
            <a:pPr marL="358775" lvl="2" indent="-358775"/>
            <a:r>
              <a:rPr lang="en-US" sz="1400" dirty="0" smtClean="0"/>
              <a:t>J</a:t>
            </a:r>
            <a:r>
              <a:rPr lang="en-US" sz="1400" dirty="0"/>
              <a:t>. E.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D. Ullman, "Introduction</a:t>
            </a:r>
            <a:br>
              <a:rPr lang="en-US" sz="1400" dirty="0"/>
            </a:br>
            <a:r>
              <a:rPr lang="en-US" sz="1400" dirty="0"/>
              <a:t>to Automata Theory, Languages, and Computation", 3rd edition/2006, Prentice Hall, ISBN: 978-</a:t>
            </a:r>
            <a:br>
              <a:rPr lang="en-US" sz="1400" dirty="0"/>
            </a:br>
            <a:r>
              <a:rPr lang="en-US" sz="1400" dirty="0"/>
              <a:t>0321455369</a:t>
            </a:r>
          </a:p>
          <a:p>
            <a:pPr marL="358775" lvl="2" indent="-358775"/>
            <a:r>
              <a:rPr lang="en-US" sz="1400" dirty="0"/>
              <a:t>J.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Ullman, </a:t>
            </a:r>
            <a:r>
              <a:rPr lang="en-US" sz="1400" dirty="0" err="1"/>
              <a:t>Intoduction</a:t>
            </a:r>
            <a:r>
              <a:rPr lang="en-US" sz="1400" dirty="0"/>
              <a:t> to Automata Theory, Languages and</a:t>
            </a:r>
            <a:br>
              <a:rPr lang="en-US" sz="1400" dirty="0"/>
            </a:br>
            <a:r>
              <a:rPr lang="en-US" sz="1400" dirty="0"/>
              <a:t>Computation, 2nd ed., Pearson - Addison Wesley, 2003</a:t>
            </a:r>
          </a:p>
          <a:p>
            <a:pPr marL="358775" lvl="2" indent="-358775"/>
            <a:r>
              <a:rPr lang="en-US" sz="1400" dirty="0"/>
              <a:t>M. </a:t>
            </a:r>
            <a:r>
              <a:rPr lang="en-US" sz="1400" dirty="0" err="1"/>
              <a:t>Sipser</a:t>
            </a:r>
            <a:r>
              <a:rPr lang="en-US" sz="1400" dirty="0"/>
              <a:t>, </a:t>
            </a:r>
            <a:r>
              <a:rPr lang="el-GR" sz="1400" dirty="0"/>
              <a:t>Εισαγωγή στη Θεωρία Υπολογισμού, Πανεπιστημιακές Εκδόσεις Κρήτης, 2007</a:t>
            </a:r>
            <a:endParaRPr lang="el-GR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60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Αλέξανδρος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Τζάλλας.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Θεωρία Υπολογισμού.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eclass.teiep.gr/courses/COMP112/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Αλφάβητα, Γλώσσες, Κανονικές Εκφράσεις </a:t>
            </a:r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Σήμερα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200" b="1" dirty="0">
                <a:solidFill>
                  <a:srgbClr val="2F2B20"/>
                </a:solidFill>
              </a:rPr>
              <a:t>Αλφάβητα &amp; Γλώσσες</a:t>
            </a:r>
            <a:endParaRPr lang="en-US" sz="2200" b="1" dirty="0">
              <a:solidFill>
                <a:srgbClr val="2F2B20"/>
              </a:solidFill>
            </a:endParaRPr>
          </a:p>
          <a:p>
            <a:pPr marL="114300" lvl="0" indent="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b="1" dirty="0">
                <a:solidFill>
                  <a:srgbClr val="2F2B20"/>
                </a:solidFill>
              </a:rPr>
              <a:t>   </a:t>
            </a:r>
            <a:r>
              <a:rPr lang="en-US" sz="2200" dirty="0">
                <a:solidFill>
                  <a:srgbClr val="2F2B20"/>
                </a:solidFill>
              </a:rPr>
              <a:t>- </a:t>
            </a:r>
            <a:r>
              <a:rPr lang="el-GR" sz="2200" dirty="0">
                <a:solidFill>
                  <a:srgbClr val="2F2B20"/>
                </a:solidFill>
              </a:rPr>
              <a:t>Αλφάβητο</a:t>
            </a:r>
          </a:p>
          <a:p>
            <a:pPr marL="114300" lvl="0" indent="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   - Συμβολοσειρά</a:t>
            </a:r>
          </a:p>
          <a:p>
            <a:pPr marL="114300" lvl="0" indent="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   - Κατάληξη-Πρόθεμα-Αντιστροφή</a:t>
            </a:r>
          </a:p>
          <a:p>
            <a:pPr marL="114300" lvl="0" indent="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    -Γλώσσα</a:t>
            </a:r>
          </a:p>
          <a:p>
            <a:pPr marL="114300" lvl="0" indent="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    -Συνένωση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200" b="1" dirty="0">
                <a:solidFill>
                  <a:srgbClr val="2F2B20"/>
                </a:solidFill>
              </a:rPr>
              <a:t>Κανονικές Εκφράσεις &amp; Γλώσσες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200" b="1" dirty="0">
                <a:solidFill>
                  <a:srgbClr val="2F2B20"/>
                </a:solidFill>
              </a:rPr>
              <a:t>Προτεραιότητα-Ίσες εκφράσεις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Αλφάβητα &amp; Γλώσσες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Για να μελετήσουμε τις αφηρημένες μηχανές και τις δυνατότητές τους θα χρειαστεί να αναπτύξουμε ένα μοντέλο για τα δεδομένα που θα επεξεργάζονται αυτές </a:t>
            </a: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Διαλέγουμε να αναπαριστούμε τα δεδομένα </a:t>
            </a:r>
            <a:r>
              <a:rPr lang="el-GR" sz="2400" b="1" dirty="0">
                <a:solidFill>
                  <a:srgbClr val="2F2B20"/>
                </a:solidFill>
              </a:rPr>
              <a:t>με σειρές από σύμβολα</a:t>
            </a:r>
            <a:endParaRPr lang="el-GR" sz="2400" b="1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0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Αλφάβητο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Ας αρχίσουμε με την έννοια του </a:t>
            </a:r>
            <a:r>
              <a:rPr lang="el-GR" sz="2400" b="1" dirty="0">
                <a:solidFill>
                  <a:srgbClr val="2F2B20"/>
                </a:solidFill>
              </a:rPr>
              <a:t>αλφάβητου</a:t>
            </a:r>
            <a:r>
              <a:rPr lang="el-GR" sz="2400" dirty="0">
                <a:solidFill>
                  <a:srgbClr val="2F2B20"/>
                </a:solidFill>
              </a:rPr>
              <a:t>, το οποίο δεν είναι παρά ένα πεπερασμένο σύνολο από σύμβολα </a:t>
            </a: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Το δυαδικό αλφάβητο που χρησιμοποιούν οι υπολογιστές αποτελείται από τα σύμβολα </a:t>
            </a:r>
            <a:r>
              <a:rPr lang="el-GR" sz="2400" b="1" dirty="0">
                <a:solidFill>
                  <a:srgbClr val="2F2B20"/>
                </a:solidFill>
              </a:rPr>
              <a:t>0 </a:t>
            </a:r>
            <a:r>
              <a:rPr lang="el-GR" sz="2400" dirty="0">
                <a:solidFill>
                  <a:srgbClr val="2F2B20"/>
                </a:solidFill>
              </a:rPr>
              <a:t>&amp;</a:t>
            </a:r>
            <a:r>
              <a:rPr lang="el-GR" sz="2400" b="1" dirty="0">
                <a:solidFill>
                  <a:srgbClr val="2F2B20"/>
                </a:solidFill>
              </a:rPr>
              <a:t> 1</a:t>
            </a: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Σπάνια θα χρειαστεί να ορίσουμε ένα αλφάβητο με περισσότερα από δύο σύμβολα- τα σύμβολα </a:t>
            </a:r>
            <a:r>
              <a:rPr lang="el-GR" sz="2400" b="1" i="1" dirty="0">
                <a:solidFill>
                  <a:srgbClr val="2F2B20"/>
                </a:solidFill>
              </a:rPr>
              <a:t>α, b</a:t>
            </a:r>
            <a:r>
              <a:rPr lang="el-GR" sz="2400" b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ή </a:t>
            </a:r>
            <a:r>
              <a:rPr lang="el-GR" sz="2400" b="1" dirty="0">
                <a:solidFill>
                  <a:srgbClr val="2F2B20"/>
                </a:solidFill>
              </a:rPr>
              <a:t>0,1 </a:t>
            </a:r>
            <a:r>
              <a:rPr lang="el-GR" sz="2400" dirty="0">
                <a:solidFill>
                  <a:srgbClr val="2F2B20"/>
                </a:solidFill>
              </a:rPr>
              <a:t>θα είναι αρκετά</a:t>
            </a: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Ίσως αυτό φαίνεται αρκετά περιοριστικό, αρκεί όμως να σκεφτούμε ότι μεγαλύτερα αλφάβητα μπορούν να κωδικοποιηθούν χρησιμοποιώντας μόνο δύο σύμβολα, κάτι που κάνουν και οι υπολογιστές για να αναπαριστούν δεδομένα </a:t>
            </a:r>
            <a:endParaRPr lang="el-GR" sz="2400" b="1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57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Συμβολοσειρά (1/3)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Συνήθως, θα αναπαριστούμε τα αλφάβητα με το γράμμα </a:t>
            </a:r>
            <a:r>
              <a:rPr lang="el-GR" sz="2400" b="1" dirty="0">
                <a:solidFill>
                  <a:srgbClr val="2F2B20"/>
                </a:solidFill>
              </a:rPr>
              <a:t>Σ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Μια συμβολοσειρά ή λέξη του </a:t>
            </a:r>
            <a:r>
              <a:rPr lang="el-GR" sz="2400" b="1" dirty="0">
                <a:solidFill>
                  <a:srgbClr val="2F2B20"/>
                </a:solidFill>
              </a:rPr>
              <a:t>Σ</a:t>
            </a:r>
            <a:r>
              <a:rPr lang="el-GR" sz="2400" dirty="0">
                <a:solidFill>
                  <a:srgbClr val="2F2B20"/>
                </a:solidFill>
              </a:rPr>
              <a:t> είναι μια πεπερασμένη ακολουθία από σύμβολα του </a:t>
            </a:r>
            <a:r>
              <a:rPr lang="el-GR" sz="2400" b="1" dirty="0">
                <a:solidFill>
                  <a:srgbClr val="2F2B20"/>
                </a:solidFill>
              </a:rPr>
              <a:t>Σ</a:t>
            </a:r>
            <a:r>
              <a:rPr lang="el-GR" sz="2400" dirty="0">
                <a:solidFill>
                  <a:srgbClr val="2F2B20"/>
                </a:solidFill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Αν για παράδειγμα το αλφάβητό μας είναι το {</a:t>
            </a:r>
            <a:r>
              <a:rPr lang="el-GR" sz="2400" b="1" dirty="0" err="1">
                <a:solidFill>
                  <a:srgbClr val="2F2B20"/>
                </a:solidFill>
              </a:rPr>
              <a:t>a,b</a:t>
            </a:r>
            <a:r>
              <a:rPr lang="el-GR" sz="2400" dirty="0">
                <a:solidFill>
                  <a:srgbClr val="2F2B20"/>
                </a:solidFill>
              </a:rPr>
              <a:t>}, μερικές συμβολοσειρές είναι τα </a:t>
            </a:r>
            <a:r>
              <a:rPr lang="el-GR" sz="2400" b="1" dirty="0">
                <a:solidFill>
                  <a:srgbClr val="2F2B20"/>
                </a:solidFill>
              </a:rPr>
              <a:t>ab</a:t>
            </a:r>
            <a:r>
              <a:rPr lang="el-GR" sz="2400" dirty="0">
                <a:solidFill>
                  <a:srgbClr val="2F2B20"/>
                </a:solidFill>
              </a:rPr>
              <a:t>, </a:t>
            </a:r>
            <a:r>
              <a:rPr lang="el-GR" sz="2400" b="1" dirty="0" err="1">
                <a:solidFill>
                  <a:srgbClr val="2F2B20"/>
                </a:solidFill>
              </a:rPr>
              <a:t>abbb</a:t>
            </a:r>
            <a:r>
              <a:rPr lang="el-GR" sz="2400" dirty="0">
                <a:solidFill>
                  <a:srgbClr val="2F2B20"/>
                </a:solidFill>
              </a:rPr>
              <a:t>, </a:t>
            </a:r>
            <a:r>
              <a:rPr lang="el-GR" sz="2400" b="1" dirty="0" err="1">
                <a:solidFill>
                  <a:srgbClr val="2F2B20"/>
                </a:solidFill>
              </a:rPr>
              <a:t>bb</a:t>
            </a:r>
            <a:r>
              <a:rPr lang="el-GR" sz="2400" dirty="0">
                <a:solidFill>
                  <a:srgbClr val="2F2B20"/>
                </a:solidFill>
              </a:rPr>
              <a:t> και </a:t>
            </a:r>
            <a:r>
              <a:rPr lang="el-GR" sz="2400" b="1" dirty="0" err="1">
                <a:solidFill>
                  <a:srgbClr val="2F2B20"/>
                </a:solidFill>
              </a:rPr>
              <a:t>bbaabb</a:t>
            </a:r>
            <a:endParaRPr lang="el-GR" sz="2400" b="1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Αλλά μια συμβολοσειρά μπορεί να μην περιέχει καθόλου σύμβολα, να είναι δηλαδή κενή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Θα αναπαριστούμε την κενή συμβολοσειρά με το σύμβολο </a:t>
            </a:r>
            <a:r>
              <a:rPr lang="el-GR" sz="2400" b="1" i="1" dirty="0">
                <a:solidFill>
                  <a:srgbClr val="2F2B20"/>
                </a:solidFill>
              </a:rPr>
              <a:t>ε</a:t>
            </a:r>
            <a:endParaRPr lang="el-GR" sz="2400" b="1" i="1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54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Συμβολοσειρά (2/3)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Επίσης δε θα διακρίνουμε μεταξύ συμβολοσειρών μήκους ένα και των αντίστοιχων συμβόλων τους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Αν και αποτελούν διαφορετικές οντότητες διαλέγουμε να τις αναπαριστούμε με τον ίδιο τρόπο</a:t>
            </a: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Γενικά για την αναπαράσταση των συμβολοσειρών θα χρησιμοποιούμε τα γράμματα</a:t>
            </a:r>
            <a:r>
              <a:rPr lang="el-GR" sz="2400" b="1" dirty="0">
                <a:solidFill>
                  <a:srgbClr val="2F2B20"/>
                </a:solidFill>
              </a:rPr>
              <a:t> </a:t>
            </a:r>
            <a:r>
              <a:rPr lang="el-GR" sz="2400" b="1" dirty="0" err="1">
                <a:solidFill>
                  <a:srgbClr val="2F2B20"/>
                </a:solidFill>
              </a:rPr>
              <a:t>u,v,w,x,y</a:t>
            </a:r>
            <a:r>
              <a:rPr lang="el-GR" sz="2400" b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και </a:t>
            </a:r>
            <a:r>
              <a:rPr lang="el-GR" sz="2400" b="1" dirty="0">
                <a:solidFill>
                  <a:srgbClr val="2F2B20"/>
                </a:solidFill>
              </a:rPr>
              <a:t>z</a:t>
            </a: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Έτσι, </a:t>
            </a:r>
            <a:r>
              <a:rPr lang="el-GR" sz="2400" b="1" dirty="0">
                <a:solidFill>
                  <a:srgbClr val="2F2B20"/>
                </a:solidFill>
              </a:rPr>
              <a:t>x</a:t>
            </a:r>
            <a:r>
              <a:rPr lang="el-GR" sz="2400" dirty="0">
                <a:solidFill>
                  <a:srgbClr val="2F2B20"/>
                </a:solidFill>
              </a:rPr>
              <a:t> θα μπορούσε να είναι το όνομα του </a:t>
            </a:r>
            <a:r>
              <a:rPr lang="el-GR" sz="2400" b="1" dirty="0" err="1">
                <a:solidFill>
                  <a:srgbClr val="2F2B20"/>
                </a:solidFill>
              </a:rPr>
              <a:t>abbba</a:t>
            </a:r>
            <a:r>
              <a:rPr lang="el-GR" sz="2400" b="1" dirty="0">
                <a:solidFill>
                  <a:srgbClr val="2F2B20"/>
                </a:solidFill>
              </a:rPr>
              <a:t> </a:t>
            </a:r>
            <a:endParaRPr lang="el-GR" sz="2400" b="1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47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5556</TotalTime>
  <Words>2090</Words>
  <Application>Microsoft Office PowerPoint</Application>
  <PresentationFormat>Προβολή στην οθόνη (16:10)</PresentationFormat>
  <Paragraphs>300</Paragraphs>
  <Slides>35</Slides>
  <Notes>35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Θέμα του Office</vt:lpstr>
      <vt:lpstr>Θεωρία Υπολογισμού</vt:lpstr>
      <vt:lpstr>Παρουσίαση του PowerPoint</vt:lpstr>
      <vt:lpstr>Άδειες Χρήσης</vt:lpstr>
      <vt:lpstr>Χρηματοδότηση</vt:lpstr>
      <vt:lpstr>Σήμερα</vt:lpstr>
      <vt:lpstr>Αλφάβητα &amp; Γλώσσες</vt:lpstr>
      <vt:lpstr>Αλφάβητο</vt:lpstr>
      <vt:lpstr>Συμβολοσειρά (1/3)</vt:lpstr>
      <vt:lpstr>Συμβολοσειρά (2/3)</vt:lpstr>
      <vt:lpstr>Συμβολοσειρά (3/3)</vt:lpstr>
      <vt:lpstr>Κατάληξη-Πρόθεμα-Αντιστροφή</vt:lpstr>
      <vt:lpstr>Κατάληξη-Πρόθεμα-Αντιστροφή</vt:lpstr>
      <vt:lpstr>Γλώσσα (1/2)</vt:lpstr>
      <vt:lpstr>Γλώσσα (2/2)</vt:lpstr>
      <vt:lpstr>Συνένωση (ή Παράθεση) </vt:lpstr>
      <vt:lpstr>“L1L2” (1/2)</vt:lpstr>
      <vt:lpstr>“L1L2” (2/2)</vt:lpstr>
      <vt:lpstr>“L*”</vt:lpstr>
      <vt:lpstr>Παράδειγμα</vt:lpstr>
      <vt:lpstr>“L+”</vt:lpstr>
      <vt:lpstr>Περιγραφή Γλώσσας L (1/2)</vt:lpstr>
      <vt:lpstr>Περιγραφή Γλώσσας L (2/2)</vt:lpstr>
      <vt:lpstr>Άσκηση</vt:lpstr>
      <vt:lpstr>Κανονικές Εκφράσεις </vt:lpstr>
      <vt:lpstr>Κανονικές Εκφράσεις </vt:lpstr>
      <vt:lpstr>Κανονική Γλώσσα (1/4)</vt:lpstr>
      <vt:lpstr>Κανονική Γλώσσα (2/4)</vt:lpstr>
      <vt:lpstr>Κανονική Γλώσσα (3/4)</vt:lpstr>
      <vt:lpstr>Κανονική Γλώσσα (4/4)</vt:lpstr>
      <vt:lpstr>Προτεραιότητα-Ίσες εκφράσεις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266</cp:revision>
  <dcterms:created xsi:type="dcterms:W3CDTF">2012-09-06T09:03:05Z</dcterms:created>
  <dcterms:modified xsi:type="dcterms:W3CDTF">2015-09-19T21:54:45Z</dcterms:modified>
</cp:coreProperties>
</file>