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89" r:id="rId3"/>
    <p:sldId id="257" r:id="rId4"/>
    <p:sldId id="259" r:id="rId5"/>
    <p:sldId id="261" r:id="rId6"/>
    <p:sldId id="308" r:id="rId7"/>
    <p:sldId id="307" r:id="rId8"/>
    <p:sldId id="306" r:id="rId9"/>
    <p:sldId id="309" r:id="rId10"/>
    <p:sldId id="305" r:id="rId11"/>
    <p:sldId id="304" r:id="rId12"/>
    <p:sldId id="303" r:id="rId13"/>
    <p:sldId id="302" r:id="rId14"/>
    <p:sldId id="301" r:id="rId15"/>
    <p:sldId id="300" r:id="rId16"/>
    <p:sldId id="299" r:id="rId17"/>
    <p:sldId id="298" r:id="rId18"/>
    <p:sldId id="297" r:id="rId19"/>
    <p:sldId id="313" r:id="rId20"/>
    <p:sldId id="312" r:id="rId21"/>
    <p:sldId id="311" r:id="rId22"/>
    <p:sldId id="296" r:id="rId23"/>
    <p:sldId id="323" r:id="rId24"/>
    <p:sldId id="326" r:id="rId25"/>
    <p:sldId id="325" r:id="rId26"/>
    <p:sldId id="324" r:id="rId27"/>
    <p:sldId id="310" r:id="rId28"/>
    <p:sldId id="322" r:id="rId29"/>
    <p:sldId id="321" r:id="rId30"/>
    <p:sldId id="320" r:id="rId31"/>
    <p:sldId id="319" r:id="rId32"/>
    <p:sldId id="318" r:id="rId33"/>
    <p:sldId id="317" r:id="rId34"/>
    <p:sldId id="290" r:id="rId35"/>
    <p:sldId id="291" r:id="rId36"/>
    <p:sldId id="292" r:id="rId37"/>
    <p:sldId id="293" r:id="rId38"/>
    <p:sldId id="294" r:id="rId39"/>
    <p:sldId id="295" r:id="rId40"/>
    <p:sldId id="280" r:id="rId41"/>
  </p:sldIdLst>
  <p:sldSz cx="9144000" cy="5715000" type="screen16x10"/>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31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591B4-A92A-49E4-B7E0-1754BC454EE2}" type="doc">
      <dgm:prSet loTypeId="urn:microsoft.com/office/officeart/2005/8/layout/cycle6" loCatId="cycle" qsTypeId="urn:microsoft.com/office/officeart/2005/8/quickstyle/3d2" qsCatId="3D" csTypeId="urn:microsoft.com/office/officeart/2005/8/colors/colorful1#1" csCatId="colorful" phldr="1"/>
      <dgm:spPr/>
      <dgm:t>
        <a:bodyPr/>
        <a:lstStyle/>
        <a:p>
          <a:endParaRPr lang="el-GR"/>
        </a:p>
      </dgm:t>
    </dgm:pt>
    <dgm:pt modelId="{20CE3ECD-859E-48A4-B424-1E44F6FDBE65}">
      <dgm:prSet phldrT="[Κείμενο]"/>
      <dgm:spPr/>
      <dgm:t>
        <a:bodyPr/>
        <a:lstStyle/>
        <a:p>
          <a:r>
            <a:rPr lang="el-GR" b="1" dirty="0" smtClean="0"/>
            <a:t>ΔΗΜΟΓΡΑΦΙΚΗ</a:t>
          </a:r>
          <a:endParaRPr lang="el-GR" b="1" dirty="0"/>
        </a:p>
      </dgm:t>
    </dgm:pt>
    <dgm:pt modelId="{72EB31BC-E747-4058-9D75-EA26BAB10EAE}" type="parTrans" cxnId="{C3F55D82-3B99-4C35-BFBD-59E21093F46E}">
      <dgm:prSet/>
      <dgm:spPr/>
      <dgm:t>
        <a:bodyPr/>
        <a:lstStyle/>
        <a:p>
          <a:endParaRPr lang="el-GR"/>
        </a:p>
      </dgm:t>
    </dgm:pt>
    <dgm:pt modelId="{5082B467-44F4-4FD0-913D-F22BF9AB7914}" type="sibTrans" cxnId="{C3F55D82-3B99-4C35-BFBD-59E21093F46E}">
      <dgm:prSet/>
      <dgm:spPr/>
      <dgm:t>
        <a:bodyPr/>
        <a:lstStyle/>
        <a:p>
          <a:endParaRPr lang="el-GR"/>
        </a:p>
      </dgm:t>
    </dgm:pt>
    <dgm:pt modelId="{9E797FEC-13E3-4FBE-BEAD-844FE76C6074}">
      <dgm:prSet phldrT="[Κείμενο]"/>
      <dgm:spPr/>
      <dgm:t>
        <a:bodyPr/>
        <a:lstStyle/>
        <a:p>
          <a:r>
            <a:rPr lang="el-GR" b="1" dirty="0" smtClean="0"/>
            <a:t>ΠΟΛΙΤΙΚΗ/ΝΟΜΙΚΗ</a:t>
          </a:r>
          <a:endParaRPr lang="el-GR" b="1" dirty="0"/>
        </a:p>
      </dgm:t>
    </dgm:pt>
    <dgm:pt modelId="{00F342F9-F0A4-47F6-A607-C56C42CE1DD9}" type="parTrans" cxnId="{8011199D-EC9C-49E5-A679-36CE040B7F81}">
      <dgm:prSet/>
      <dgm:spPr/>
      <dgm:t>
        <a:bodyPr/>
        <a:lstStyle/>
        <a:p>
          <a:endParaRPr lang="el-GR"/>
        </a:p>
      </dgm:t>
    </dgm:pt>
    <dgm:pt modelId="{EA436983-CA31-4FF6-8B55-8A4BB5B08357}" type="sibTrans" cxnId="{8011199D-EC9C-49E5-A679-36CE040B7F81}">
      <dgm:prSet/>
      <dgm:spPr/>
      <dgm:t>
        <a:bodyPr/>
        <a:lstStyle/>
        <a:p>
          <a:endParaRPr lang="el-GR"/>
        </a:p>
      </dgm:t>
    </dgm:pt>
    <dgm:pt modelId="{90F15C7B-4E55-4742-9951-32B282D5985B}">
      <dgm:prSet phldrT="[Κείμενο]"/>
      <dgm:spPr/>
      <dgm:t>
        <a:bodyPr/>
        <a:lstStyle/>
        <a:p>
          <a:r>
            <a:rPr lang="el-GR" b="1" dirty="0" smtClean="0"/>
            <a:t>ΤΕΧΝΟΛΟΓΙΚΗ</a:t>
          </a:r>
          <a:endParaRPr lang="el-GR" b="1" dirty="0"/>
        </a:p>
      </dgm:t>
    </dgm:pt>
    <dgm:pt modelId="{A85E9DC2-BF5D-4CC3-80AF-298B6ADC24A0}" type="parTrans" cxnId="{07D054C2-1117-4249-A651-B12C1FAD4F24}">
      <dgm:prSet/>
      <dgm:spPr/>
      <dgm:t>
        <a:bodyPr/>
        <a:lstStyle/>
        <a:p>
          <a:endParaRPr lang="el-GR"/>
        </a:p>
      </dgm:t>
    </dgm:pt>
    <dgm:pt modelId="{B52963DE-1CC8-4D4F-BF6F-297278CC852A}" type="sibTrans" cxnId="{07D054C2-1117-4249-A651-B12C1FAD4F24}">
      <dgm:prSet/>
      <dgm:spPr/>
      <dgm:t>
        <a:bodyPr/>
        <a:lstStyle/>
        <a:p>
          <a:endParaRPr lang="el-GR"/>
        </a:p>
      </dgm:t>
    </dgm:pt>
    <dgm:pt modelId="{860BFEA1-6D1B-410E-AE2F-639C556154A3}">
      <dgm:prSet phldrT="[Κείμενο]"/>
      <dgm:spPr/>
      <dgm:t>
        <a:bodyPr/>
        <a:lstStyle/>
        <a:p>
          <a:r>
            <a:rPr lang="el-GR" b="1" dirty="0" smtClean="0"/>
            <a:t>ΠΑΓΚΟΣΜΙΑ</a:t>
          </a:r>
          <a:endParaRPr lang="el-GR" b="1" dirty="0"/>
        </a:p>
      </dgm:t>
    </dgm:pt>
    <dgm:pt modelId="{7A01596F-E030-4639-B8B4-42A64E4CF47B}" type="parTrans" cxnId="{67A9601A-CF23-4E08-B840-4A07DE53035E}">
      <dgm:prSet/>
      <dgm:spPr/>
      <dgm:t>
        <a:bodyPr/>
        <a:lstStyle/>
        <a:p>
          <a:endParaRPr lang="el-GR"/>
        </a:p>
      </dgm:t>
    </dgm:pt>
    <dgm:pt modelId="{8C33FE20-46D3-463B-80C4-66434D82F0FC}" type="sibTrans" cxnId="{67A9601A-CF23-4E08-B840-4A07DE53035E}">
      <dgm:prSet/>
      <dgm:spPr/>
      <dgm:t>
        <a:bodyPr/>
        <a:lstStyle/>
        <a:p>
          <a:endParaRPr lang="el-GR"/>
        </a:p>
      </dgm:t>
    </dgm:pt>
    <dgm:pt modelId="{B6A2B027-EDB8-457C-8A77-105206A5FC58}">
      <dgm:prSet phldrT="[Κείμενο]"/>
      <dgm:spPr/>
      <dgm:t>
        <a:bodyPr/>
        <a:lstStyle/>
        <a:p>
          <a:r>
            <a:rPr lang="el-GR" b="1" dirty="0" smtClean="0"/>
            <a:t>ΟΙΚΟΝΟΜΙΚΗ</a:t>
          </a:r>
          <a:endParaRPr lang="el-GR" b="1" dirty="0"/>
        </a:p>
      </dgm:t>
    </dgm:pt>
    <dgm:pt modelId="{1139F3B9-0C76-41EE-95C3-7E5E6C7C2909}" type="parTrans" cxnId="{B71E27BD-4E95-41D1-AA1D-D1C6D973B9BA}">
      <dgm:prSet/>
      <dgm:spPr/>
      <dgm:t>
        <a:bodyPr/>
        <a:lstStyle/>
        <a:p>
          <a:endParaRPr lang="el-GR"/>
        </a:p>
      </dgm:t>
    </dgm:pt>
    <dgm:pt modelId="{73D42FAF-64C8-456A-9A2A-15B53AC221DB}" type="sibTrans" cxnId="{B71E27BD-4E95-41D1-AA1D-D1C6D973B9BA}">
      <dgm:prSet/>
      <dgm:spPr/>
      <dgm:t>
        <a:bodyPr/>
        <a:lstStyle/>
        <a:p>
          <a:endParaRPr lang="el-GR"/>
        </a:p>
      </dgm:t>
    </dgm:pt>
    <dgm:pt modelId="{6DF61B90-E39D-402E-B82A-D53521A7B502}">
      <dgm:prSet/>
      <dgm:spPr/>
      <dgm:t>
        <a:bodyPr/>
        <a:lstStyle/>
        <a:p>
          <a:r>
            <a:rPr lang="el-GR" b="1" dirty="0" smtClean="0"/>
            <a:t>ΚΟΙΝΩΝΙΚΗ-ΠΟΛΙΤΙΣΤΙΚΗ</a:t>
          </a:r>
          <a:endParaRPr lang="el-GR" b="1" dirty="0"/>
        </a:p>
      </dgm:t>
    </dgm:pt>
    <dgm:pt modelId="{3DE31EB0-7606-4B26-90F2-025742947925}" type="parTrans" cxnId="{801257C9-E191-48F6-90AA-D4C34FFCB874}">
      <dgm:prSet/>
      <dgm:spPr/>
      <dgm:t>
        <a:bodyPr/>
        <a:lstStyle/>
        <a:p>
          <a:endParaRPr lang="el-GR"/>
        </a:p>
      </dgm:t>
    </dgm:pt>
    <dgm:pt modelId="{74D821B5-B3D3-411B-B372-422961B769A7}" type="sibTrans" cxnId="{801257C9-E191-48F6-90AA-D4C34FFCB874}">
      <dgm:prSet/>
      <dgm:spPr/>
      <dgm:t>
        <a:bodyPr/>
        <a:lstStyle/>
        <a:p>
          <a:endParaRPr lang="el-GR"/>
        </a:p>
      </dgm:t>
    </dgm:pt>
    <dgm:pt modelId="{8F944B0E-6069-4133-AF0A-B9B6249065D3}" type="pres">
      <dgm:prSet presAssocID="{176591B4-A92A-49E4-B7E0-1754BC454EE2}" presName="cycle" presStyleCnt="0">
        <dgm:presLayoutVars>
          <dgm:dir/>
          <dgm:resizeHandles val="exact"/>
        </dgm:presLayoutVars>
      </dgm:prSet>
      <dgm:spPr/>
      <dgm:t>
        <a:bodyPr/>
        <a:lstStyle/>
        <a:p>
          <a:endParaRPr lang="el-GR"/>
        </a:p>
      </dgm:t>
    </dgm:pt>
    <dgm:pt modelId="{5C94B08C-7F64-4A7E-A656-92CCFDD877D9}" type="pres">
      <dgm:prSet presAssocID="{20CE3ECD-859E-48A4-B424-1E44F6FDBE65}" presName="node" presStyleLbl="node1" presStyleIdx="0" presStyleCnt="6">
        <dgm:presLayoutVars>
          <dgm:bulletEnabled val="1"/>
        </dgm:presLayoutVars>
      </dgm:prSet>
      <dgm:spPr/>
      <dgm:t>
        <a:bodyPr/>
        <a:lstStyle/>
        <a:p>
          <a:endParaRPr lang="el-GR"/>
        </a:p>
      </dgm:t>
    </dgm:pt>
    <dgm:pt modelId="{882462BC-2F29-4612-A3B2-EFB08CFF5956}" type="pres">
      <dgm:prSet presAssocID="{20CE3ECD-859E-48A4-B424-1E44F6FDBE65}" presName="spNode" presStyleCnt="0"/>
      <dgm:spPr/>
      <dgm:t>
        <a:bodyPr/>
        <a:lstStyle/>
        <a:p>
          <a:endParaRPr lang="el-GR"/>
        </a:p>
      </dgm:t>
    </dgm:pt>
    <dgm:pt modelId="{15F5B0C0-FE52-424A-A969-213D383349B4}" type="pres">
      <dgm:prSet presAssocID="{5082B467-44F4-4FD0-913D-F22BF9AB7914}" presName="sibTrans" presStyleLbl="sibTrans1D1" presStyleIdx="0" presStyleCnt="6"/>
      <dgm:spPr/>
      <dgm:t>
        <a:bodyPr/>
        <a:lstStyle/>
        <a:p>
          <a:endParaRPr lang="el-GR"/>
        </a:p>
      </dgm:t>
    </dgm:pt>
    <dgm:pt modelId="{A5B52FCF-5FA8-4F24-8408-5BDE4038C1DF}" type="pres">
      <dgm:prSet presAssocID="{9E797FEC-13E3-4FBE-BEAD-844FE76C6074}" presName="node" presStyleLbl="node1" presStyleIdx="1" presStyleCnt="6">
        <dgm:presLayoutVars>
          <dgm:bulletEnabled val="1"/>
        </dgm:presLayoutVars>
      </dgm:prSet>
      <dgm:spPr/>
      <dgm:t>
        <a:bodyPr/>
        <a:lstStyle/>
        <a:p>
          <a:endParaRPr lang="el-GR"/>
        </a:p>
      </dgm:t>
    </dgm:pt>
    <dgm:pt modelId="{C4558E7E-5F6E-46C9-935F-A70376147DE3}" type="pres">
      <dgm:prSet presAssocID="{9E797FEC-13E3-4FBE-BEAD-844FE76C6074}" presName="spNode" presStyleCnt="0"/>
      <dgm:spPr/>
      <dgm:t>
        <a:bodyPr/>
        <a:lstStyle/>
        <a:p>
          <a:endParaRPr lang="el-GR"/>
        </a:p>
      </dgm:t>
    </dgm:pt>
    <dgm:pt modelId="{6DF37B02-9588-44C1-ABDA-792FA3D0FF25}" type="pres">
      <dgm:prSet presAssocID="{EA436983-CA31-4FF6-8B55-8A4BB5B08357}" presName="sibTrans" presStyleLbl="sibTrans1D1" presStyleIdx="1" presStyleCnt="6"/>
      <dgm:spPr/>
      <dgm:t>
        <a:bodyPr/>
        <a:lstStyle/>
        <a:p>
          <a:endParaRPr lang="el-GR"/>
        </a:p>
      </dgm:t>
    </dgm:pt>
    <dgm:pt modelId="{054BC05A-2B58-41C2-B21D-3EF33840FCD9}" type="pres">
      <dgm:prSet presAssocID="{90F15C7B-4E55-4742-9951-32B282D5985B}" presName="node" presStyleLbl="node1" presStyleIdx="2" presStyleCnt="6">
        <dgm:presLayoutVars>
          <dgm:bulletEnabled val="1"/>
        </dgm:presLayoutVars>
      </dgm:prSet>
      <dgm:spPr/>
      <dgm:t>
        <a:bodyPr/>
        <a:lstStyle/>
        <a:p>
          <a:endParaRPr lang="el-GR"/>
        </a:p>
      </dgm:t>
    </dgm:pt>
    <dgm:pt modelId="{66650A15-7289-4647-964E-D472A6AB96D4}" type="pres">
      <dgm:prSet presAssocID="{90F15C7B-4E55-4742-9951-32B282D5985B}" presName="spNode" presStyleCnt="0"/>
      <dgm:spPr/>
      <dgm:t>
        <a:bodyPr/>
        <a:lstStyle/>
        <a:p>
          <a:endParaRPr lang="el-GR"/>
        </a:p>
      </dgm:t>
    </dgm:pt>
    <dgm:pt modelId="{F46DDFF2-073B-4DB0-B85B-38B5B0B2AAA7}" type="pres">
      <dgm:prSet presAssocID="{B52963DE-1CC8-4D4F-BF6F-297278CC852A}" presName="sibTrans" presStyleLbl="sibTrans1D1" presStyleIdx="2" presStyleCnt="6"/>
      <dgm:spPr/>
      <dgm:t>
        <a:bodyPr/>
        <a:lstStyle/>
        <a:p>
          <a:endParaRPr lang="el-GR"/>
        </a:p>
      </dgm:t>
    </dgm:pt>
    <dgm:pt modelId="{0662C284-9F7B-4F08-BE93-C5C6E5303C8E}" type="pres">
      <dgm:prSet presAssocID="{860BFEA1-6D1B-410E-AE2F-639C556154A3}" presName="node" presStyleLbl="node1" presStyleIdx="3" presStyleCnt="6">
        <dgm:presLayoutVars>
          <dgm:bulletEnabled val="1"/>
        </dgm:presLayoutVars>
      </dgm:prSet>
      <dgm:spPr/>
      <dgm:t>
        <a:bodyPr/>
        <a:lstStyle/>
        <a:p>
          <a:endParaRPr lang="el-GR"/>
        </a:p>
      </dgm:t>
    </dgm:pt>
    <dgm:pt modelId="{450D4B8B-AD38-4802-BE99-536C7B08F35C}" type="pres">
      <dgm:prSet presAssocID="{860BFEA1-6D1B-410E-AE2F-639C556154A3}" presName="spNode" presStyleCnt="0"/>
      <dgm:spPr/>
      <dgm:t>
        <a:bodyPr/>
        <a:lstStyle/>
        <a:p>
          <a:endParaRPr lang="el-GR"/>
        </a:p>
      </dgm:t>
    </dgm:pt>
    <dgm:pt modelId="{AA87BE0B-D1A3-40B7-8D55-8ED8D245AD50}" type="pres">
      <dgm:prSet presAssocID="{8C33FE20-46D3-463B-80C4-66434D82F0FC}" presName="sibTrans" presStyleLbl="sibTrans1D1" presStyleIdx="3" presStyleCnt="6"/>
      <dgm:spPr/>
      <dgm:t>
        <a:bodyPr/>
        <a:lstStyle/>
        <a:p>
          <a:endParaRPr lang="el-GR"/>
        </a:p>
      </dgm:t>
    </dgm:pt>
    <dgm:pt modelId="{F99CE2C3-02A4-452B-9AE6-6A912CBCCA9D}" type="pres">
      <dgm:prSet presAssocID="{B6A2B027-EDB8-457C-8A77-105206A5FC58}" presName="node" presStyleLbl="node1" presStyleIdx="4" presStyleCnt="6">
        <dgm:presLayoutVars>
          <dgm:bulletEnabled val="1"/>
        </dgm:presLayoutVars>
      </dgm:prSet>
      <dgm:spPr/>
      <dgm:t>
        <a:bodyPr/>
        <a:lstStyle/>
        <a:p>
          <a:endParaRPr lang="el-GR"/>
        </a:p>
      </dgm:t>
    </dgm:pt>
    <dgm:pt modelId="{C22F137A-B556-4E45-A896-9A30B6A7E8C3}" type="pres">
      <dgm:prSet presAssocID="{B6A2B027-EDB8-457C-8A77-105206A5FC58}" presName="spNode" presStyleCnt="0"/>
      <dgm:spPr/>
      <dgm:t>
        <a:bodyPr/>
        <a:lstStyle/>
        <a:p>
          <a:endParaRPr lang="el-GR"/>
        </a:p>
      </dgm:t>
    </dgm:pt>
    <dgm:pt modelId="{E27D8C07-5B10-44B6-AA1A-68EEE75C1CCC}" type="pres">
      <dgm:prSet presAssocID="{73D42FAF-64C8-456A-9A2A-15B53AC221DB}" presName="sibTrans" presStyleLbl="sibTrans1D1" presStyleIdx="4" presStyleCnt="6"/>
      <dgm:spPr/>
      <dgm:t>
        <a:bodyPr/>
        <a:lstStyle/>
        <a:p>
          <a:endParaRPr lang="el-GR"/>
        </a:p>
      </dgm:t>
    </dgm:pt>
    <dgm:pt modelId="{D5C86C0D-2B98-4F2C-8551-CBF96C7E67C2}" type="pres">
      <dgm:prSet presAssocID="{6DF61B90-E39D-402E-B82A-D53521A7B502}" presName="node" presStyleLbl="node1" presStyleIdx="5" presStyleCnt="6">
        <dgm:presLayoutVars>
          <dgm:bulletEnabled val="1"/>
        </dgm:presLayoutVars>
      </dgm:prSet>
      <dgm:spPr/>
      <dgm:t>
        <a:bodyPr/>
        <a:lstStyle/>
        <a:p>
          <a:endParaRPr lang="el-GR"/>
        </a:p>
      </dgm:t>
    </dgm:pt>
    <dgm:pt modelId="{C4774FEC-C2FE-479D-9E1A-47964C8A256C}" type="pres">
      <dgm:prSet presAssocID="{6DF61B90-E39D-402E-B82A-D53521A7B502}" presName="spNode" presStyleCnt="0"/>
      <dgm:spPr/>
      <dgm:t>
        <a:bodyPr/>
        <a:lstStyle/>
        <a:p>
          <a:endParaRPr lang="el-GR"/>
        </a:p>
      </dgm:t>
    </dgm:pt>
    <dgm:pt modelId="{8E7F688C-07C1-4D52-AA3F-CCADBBA55250}" type="pres">
      <dgm:prSet presAssocID="{74D821B5-B3D3-411B-B372-422961B769A7}" presName="sibTrans" presStyleLbl="sibTrans1D1" presStyleIdx="5" presStyleCnt="6"/>
      <dgm:spPr/>
      <dgm:t>
        <a:bodyPr/>
        <a:lstStyle/>
        <a:p>
          <a:endParaRPr lang="el-GR"/>
        </a:p>
      </dgm:t>
    </dgm:pt>
  </dgm:ptLst>
  <dgm:cxnLst>
    <dgm:cxn modelId="{1C66D41B-3A72-4DB3-8CBA-E95A258C1826}" type="presOf" srcId="{20CE3ECD-859E-48A4-B424-1E44F6FDBE65}" destId="{5C94B08C-7F64-4A7E-A656-92CCFDD877D9}" srcOrd="0" destOrd="0" presId="urn:microsoft.com/office/officeart/2005/8/layout/cycle6"/>
    <dgm:cxn modelId="{0B9D7C48-7336-418A-85C9-2527B32A05E6}" type="presOf" srcId="{860BFEA1-6D1B-410E-AE2F-639C556154A3}" destId="{0662C284-9F7B-4F08-BE93-C5C6E5303C8E}" srcOrd="0" destOrd="0" presId="urn:microsoft.com/office/officeart/2005/8/layout/cycle6"/>
    <dgm:cxn modelId="{9C9C08C9-9E2B-4451-A689-57F5B19DA881}" type="presOf" srcId="{90F15C7B-4E55-4742-9951-32B282D5985B}" destId="{054BC05A-2B58-41C2-B21D-3EF33840FCD9}" srcOrd="0" destOrd="0" presId="urn:microsoft.com/office/officeart/2005/8/layout/cycle6"/>
    <dgm:cxn modelId="{07D054C2-1117-4249-A651-B12C1FAD4F24}" srcId="{176591B4-A92A-49E4-B7E0-1754BC454EE2}" destId="{90F15C7B-4E55-4742-9951-32B282D5985B}" srcOrd="2" destOrd="0" parTransId="{A85E9DC2-BF5D-4CC3-80AF-298B6ADC24A0}" sibTransId="{B52963DE-1CC8-4D4F-BF6F-297278CC852A}"/>
    <dgm:cxn modelId="{4C5BF4FE-B370-4559-B84C-38B7C014D7FA}" type="presOf" srcId="{6DF61B90-E39D-402E-B82A-D53521A7B502}" destId="{D5C86C0D-2B98-4F2C-8551-CBF96C7E67C2}" srcOrd="0" destOrd="0" presId="urn:microsoft.com/office/officeart/2005/8/layout/cycle6"/>
    <dgm:cxn modelId="{8011199D-EC9C-49E5-A679-36CE040B7F81}" srcId="{176591B4-A92A-49E4-B7E0-1754BC454EE2}" destId="{9E797FEC-13E3-4FBE-BEAD-844FE76C6074}" srcOrd="1" destOrd="0" parTransId="{00F342F9-F0A4-47F6-A607-C56C42CE1DD9}" sibTransId="{EA436983-CA31-4FF6-8B55-8A4BB5B08357}"/>
    <dgm:cxn modelId="{67A9601A-CF23-4E08-B840-4A07DE53035E}" srcId="{176591B4-A92A-49E4-B7E0-1754BC454EE2}" destId="{860BFEA1-6D1B-410E-AE2F-639C556154A3}" srcOrd="3" destOrd="0" parTransId="{7A01596F-E030-4639-B8B4-42A64E4CF47B}" sibTransId="{8C33FE20-46D3-463B-80C4-66434D82F0FC}"/>
    <dgm:cxn modelId="{C3F55D82-3B99-4C35-BFBD-59E21093F46E}" srcId="{176591B4-A92A-49E4-B7E0-1754BC454EE2}" destId="{20CE3ECD-859E-48A4-B424-1E44F6FDBE65}" srcOrd="0" destOrd="0" parTransId="{72EB31BC-E747-4058-9D75-EA26BAB10EAE}" sibTransId="{5082B467-44F4-4FD0-913D-F22BF9AB7914}"/>
    <dgm:cxn modelId="{CF20E619-CA99-42FD-8243-22222F7E9EDC}" type="presOf" srcId="{176591B4-A92A-49E4-B7E0-1754BC454EE2}" destId="{8F944B0E-6069-4133-AF0A-B9B6249065D3}" srcOrd="0" destOrd="0" presId="urn:microsoft.com/office/officeart/2005/8/layout/cycle6"/>
    <dgm:cxn modelId="{A5ED4090-B62B-4CD7-9635-1CD685248364}" type="presOf" srcId="{EA436983-CA31-4FF6-8B55-8A4BB5B08357}" destId="{6DF37B02-9588-44C1-ABDA-792FA3D0FF25}" srcOrd="0" destOrd="0" presId="urn:microsoft.com/office/officeart/2005/8/layout/cycle6"/>
    <dgm:cxn modelId="{BA3BE748-61B3-4D42-B36E-CE7C0E44D13C}" type="presOf" srcId="{73D42FAF-64C8-456A-9A2A-15B53AC221DB}" destId="{E27D8C07-5B10-44B6-AA1A-68EEE75C1CCC}" srcOrd="0" destOrd="0" presId="urn:microsoft.com/office/officeart/2005/8/layout/cycle6"/>
    <dgm:cxn modelId="{2A650D47-796A-4D3A-915C-652DDCF20441}" type="presOf" srcId="{9E797FEC-13E3-4FBE-BEAD-844FE76C6074}" destId="{A5B52FCF-5FA8-4F24-8408-5BDE4038C1DF}" srcOrd="0" destOrd="0" presId="urn:microsoft.com/office/officeart/2005/8/layout/cycle6"/>
    <dgm:cxn modelId="{B71E27BD-4E95-41D1-AA1D-D1C6D973B9BA}" srcId="{176591B4-A92A-49E4-B7E0-1754BC454EE2}" destId="{B6A2B027-EDB8-457C-8A77-105206A5FC58}" srcOrd="4" destOrd="0" parTransId="{1139F3B9-0C76-41EE-95C3-7E5E6C7C2909}" sibTransId="{73D42FAF-64C8-456A-9A2A-15B53AC221DB}"/>
    <dgm:cxn modelId="{40CC36CE-A853-4F02-BC5F-6C6CF4EE78E6}" type="presOf" srcId="{74D821B5-B3D3-411B-B372-422961B769A7}" destId="{8E7F688C-07C1-4D52-AA3F-CCADBBA55250}" srcOrd="0" destOrd="0" presId="urn:microsoft.com/office/officeart/2005/8/layout/cycle6"/>
    <dgm:cxn modelId="{B81EAF06-AD03-4C01-9D6F-E65F65836408}" type="presOf" srcId="{B6A2B027-EDB8-457C-8A77-105206A5FC58}" destId="{F99CE2C3-02A4-452B-9AE6-6A912CBCCA9D}" srcOrd="0" destOrd="0" presId="urn:microsoft.com/office/officeart/2005/8/layout/cycle6"/>
    <dgm:cxn modelId="{F5CB185E-C9A3-40D3-9408-4E25B9999527}" type="presOf" srcId="{B52963DE-1CC8-4D4F-BF6F-297278CC852A}" destId="{F46DDFF2-073B-4DB0-B85B-38B5B0B2AAA7}" srcOrd="0" destOrd="0" presId="urn:microsoft.com/office/officeart/2005/8/layout/cycle6"/>
    <dgm:cxn modelId="{536C6B52-46BE-4056-B16B-0F8A275E9090}" type="presOf" srcId="{8C33FE20-46D3-463B-80C4-66434D82F0FC}" destId="{AA87BE0B-D1A3-40B7-8D55-8ED8D245AD50}" srcOrd="0" destOrd="0" presId="urn:microsoft.com/office/officeart/2005/8/layout/cycle6"/>
    <dgm:cxn modelId="{801257C9-E191-48F6-90AA-D4C34FFCB874}" srcId="{176591B4-A92A-49E4-B7E0-1754BC454EE2}" destId="{6DF61B90-E39D-402E-B82A-D53521A7B502}" srcOrd="5" destOrd="0" parTransId="{3DE31EB0-7606-4B26-90F2-025742947925}" sibTransId="{74D821B5-B3D3-411B-B372-422961B769A7}"/>
    <dgm:cxn modelId="{EEE81862-8B1B-43D7-8A45-F668ED165912}" type="presOf" srcId="{5082B467-44F4-4FD0-913D-F22BF9AB7914}" destId="{15F5B0C0-FE52-424A-A969-213D383349B4}" srcOrd="0" destOrd="0" presId="urn:microsoft.com/office/officeart/2005/8/layout/cycle6"/>
    <dgm:cxn modelId="{A5D27C93-3CA4-412F-AB39-41CBE2601C5E}" type="presParOf" srcId="{8F944B0E-6069-4133-AF0A-B9B6249065D3}" destId="{5C94B08C-7F64-4A7E-A656-92CCFDD877D9}" srcOrd="0" destOrd="0" presId="urn:microsoft.com/office/officeart/2005/8/layout/cycle6"/>
    <dgm:cxn modelId="{0EAEE6E7-2BD1-490E-8476-73D29DFE18ED}" type="presParOf" srcId="{8F944B0E-6069-4133-AF0A-B9B6249065D3}" destId="{882462BC-2F29-4612-A3B2-EFB08CFF5956}" srcOrd="1" destOrd="0" presId="urn:microsoft.com/office/officeart/2005/8/layout/cycle6"/>
    <dgm:cxn modelId="{2BF679FD-1A76-4088-9702-0C248D72AE84}" type="presParOf" srcId="{8F944B0E-6069-4133-AF0A-B9B6249065D3}" destId="{15F5B0C0-FE52-424A-A969-213D383349B4}" srcOrd="2" destOrd="0" presId="urn:microsoft.com/office/officeart/2005/8/layout/cycle6"/>
    <dgm:cxn modelId="{0A034D01-AFA9-4F1A-993C-151AC4189702}" type="presParOf" srcId="{8F944B0E-6069-4133-AF0A-B9B6249065D3}" destId="{A5B52FCF-5FA8-4F24-8408-5BDE4038C1DF}" srcOrd="3" destOrd="0" presId="urn:microsoft.com/office/officeart/2005/8/layout/cycle6"/>
    <dgm:cxn modelId="{7AC9FE2A-6A22-4DA5-BB0A-7F03CF501BAB}" type="presParOf" srcId="{8F944B0E-6069-4133-AF0A-B9B6249065D3}" destId="{C4558E7E-5F6E-46C9-935F-A70376147DE3}" srcOrd="4" destOrd="0" presId="urn:microsoft.com/office/officeart/2005/8/layout/cycle6"/>
    <dgm:cxn modelId="{0B5B9798-D28A-403F-B9D6-07F4D0E68BAC}" type="presParOf" srcId="{8F944B0E-6069-4133-AF0A-B9B6249065D3}" destId="{6DF37B02-9588-44C1-ABDA-792FA3D0FF25}" srcOrd="5" destOrd="0" presId="urn:microsoft.com/office/officeart/2005/8/layout/cycle6"/>
    <dgm:cxn modelId="{6EFE7CA3-2BEE-46AB-94F5-71E4ED70C3EB}" type="presParOf" srcId="{8F944B0E-6069-4133-AF0A-B9B6249065D3}" destId="{054BC05A-2B58-41C2-B21D-3EF33840FCD9}" srcOrd="6" destOrd="0" presId="urn:microsoft.com/office/officeart/2005/8/layout/cycle6"/>
    <dgm:cxn modelId="{ADAFFF63-76CE-4AC0-A644-72EC5F231311}" type="presParOf" srcId="{8F944B0E-6069-4133-AF0A-B9B6249065D3}" destId="{66650A15-7289-4647-964E-D472A6AB96D4}" srcOrd="7" destOrd="0" presId="urn:microsoft.com/office/officeart/2005/8/layout/cycle6"/>
    <dgm:cxn modelId="{14B66567-2702-4240-92E1-BA527EA86EF3}" type="presParOf" srcId="{8F944B0E-6069-4133-AF0A-B9B6249065D3}" destId="{F46DDFF2-073B-4DB0-B85B-38B5B0B2AAA7}" srcOrd="8" destOrd="0" presId="urn:microsoft.com/office/officeart/2005/8/layout/cycle6"/>
    <dgm:cxn modelId="{D66F3150-D09B-4D62-A5C1-318B9EC94E5C}" type="presParOf" srcId="{8F944B0E-6069-4133-AF0A-B9B6249065D3}" destId="{0662C284-9F7B-4F08-BE93-C5C6E5303C8E}" srcOrd="9" destOrd="0" presId="urn:microsoft.com/office/officeart/2005/8/layout/cycle6"/>
    <dgm:cxn modelId="{67B5CA75-B742-479F-8C26-6C4083774B21}" type="presParOf" srcId="{8F944B0E-6069-4133-AF0A-B9B6249065D3}" destId="{450D4B8B-AD38-4802-BE99-536C7B08F35C}" srcOrd="10" destOrd="0" presId="urn:microsoft.com/office/officeart/2005/8/layout/cycle6"/>
    <dgm:cxn modelId="{F18C2179-55EF-45D3-AE75-94FA3E84D308}" type="presParOf" srcId="{8F944B0E-6069-4133-AF0A-B9B6249065D3}" destId="{AA87BE0B-D1A3-40B7-8D55-8ED8D245AD50}" srcOrd="11" destOrd="0" presId="urn:microsoft.com/office/officeart/2005/8/layout/cycle6"/>
    <dgm:cxn modelId="{02113D90-65FF-402F-978A-3C5B275E9BFB}" type="presParOf" srcId="{8F944B0E-6069-4133-AF0A-B9B6249065D3}" destId="{F99CE2C3-02A4-452B-9AE6-6A912CBCCA9D}" srcOrd="12" destOrd="0" presId="urn:microsoft.com/office/officeart/2005/8/layout/cycle6"/>
    <dgm:cxn modelId="{69BEB6DA-DCF2-4DF5-847C-E2E8FCEA7CFA}" type="presParOf" srcId="{8F944B0E-6069-4133-AF0A-B9B6249065D3}" destId="{C22F137A-B556-4E45-A896-9A30B6A7E8C3}" srcOrd="13" destOrd="0" presId="urn:microsoft.com/office/officeart/2005/8/layout/cycle6"/>
    <dgm:cxn modelId="{6CD6FBE3-DF14-4C73-882E-B45128BAC651}" type="presParOf" srcId="{8F944B0E-6069-4133-AF0A-B9B6249065D3}" destId="{E27D8C07-5B10-44B6-AA1A-68EEE75C1CCC}" srcOrd="14" destOrd="0" presId="urn:microsoft.com/office/officeart/2005/8/layout/cycle6"/>
    <dgm:cxn modelId="{77275CA9-630C-4002-AC89-2D550C64546F}" type="presParOf" srcId="{8F944B0E-6069-4133-AF0A-B9B6249065D3}" destId="{D5C86C0D-2B98-4F2C-8551-CBF96C7E67C2}" srcOrd="15" destOrd="0" presId="urn:microsoft.com/office/officeart/2005/8/layout/cycle6"/>
    <dgm:cxn modelId="{E2BFFD2A-BDF5-4DDA-909D-F3640F8967A6}" type="presParOf" srcId="{8F944B0E-6069-4133-AF0A-B9B6249065D3}" destId="{C4774FEC-C2FE-479D-9E1A-47964C8A256C}" srcOrd="16" destOrd="0" presId="urn:microsoft.com/office/officeart/2005/8/layout/cycle6"/>
    <dgm:cxn modelId="{AD0D52BA-BC04-48E0-9C03-095CCFBEC00C}" type="presParOf" srcId="{8F944B0E-6069-4133-AF0A-B9B6249065D3}" destId="{8E7F688C-07C1-4D52-AA3F-CCADBBA55250}"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94B08C-7F64-4A7E-A656-92CCFDD877D9}">
      <dsp:nvSpPr>
        <dsp:cNvPr id="0" name=""/>
        <dsp:cNvSpPr/>
      </dsp:nvSpPr>
      <dsp:spPr>
        <a:xfrm>
          <a:off x="3886510" y="1411"/>
          <a:ext cx="1152769" cy="7493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ΔΗΜΟΓΡΑΦΙΚΗ</a:t>
          </a:r>
          <a:endParaRPr lang="el-GR" sz="900" b="1" kern="1200" dirty="0"/>
        </a:p>
      </dsp:txBody>
      <dsp:txXfrm>
        <a:off x="3886510" y="1411"/>
        <a:ext cx="1152769" cy="749300"/>
      </dsp:txXfrm>
    </dsp:sp>
    <dsp:sp modelId="{15F5B0C0-FE52-424A-A969-213D383349B4}">
      <dsp:nvSpPr>
        <dsp:cNvPr id="0" name=""/>
        <dsp:cNvSpPr/>
      </dsp:nvSpPr>
      <dsp:spPr>
        <a:xfrm>
          <a:off x="2697274" y="376061"/>
          <a:ext cx="3531241" cy="3531241"/>
        </a:xfrm>
        <a:custGeom>
          <a:avLst/>
          <a:gdLst/>
          <a:ahLst/>
          <a:cxnLst/>
          <a:rect l="0" t="0" r="0" b="0"/>
          <a:pathLst>
            <a:path>
              <a:moveTo>
                <a:pt x="2349375" y="99293"/>
              </a:moveTo>
              <a:arcTo wR="1765620" hR="1765620" stAng="17358396" swAng="1501600"/>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5B52FCF-5FA8-4F24-8408-5BDE4038C1DF}">
      <dsp:nvSpPr>
        <dsp:cNvPr id="0" name=""/>
        <dsp:cNvSpPr/>
      </dsp:nvSpPr>
      <dsp:spPr>
        <a:xfrm>
          <a:off x="5415583" y="884221"/>
          <a:ext cx="1152769" cy="7493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ΠΟΛΙΤΙΚΗ/ΝΟΜΙΚΗ</a:t>
          </a:r>
          <a:endParaRPr lang="el-GR" sz="900" b="1" kern="1200" dirty="0"/>
        </a:p>
      </dsp:txBody>
      <dsp:txXfrm>
        <a:off x="5415583" y="884221"/>
        <a:ext cx="1152769" cy="749300"/>
      </dsp:txXfrm>
    </dsp:sp>
    <dsp:sp modelId="{6DF37B02-9588-44C1-ABDA-792FA3D0FF25}">
      <dsp:nvSpPr>
        <dsp:cNvPr id="0" name=""/>
        <dsp:cNvSpPr/>
      </dsp:nvSpPr>
      <dsp:spPr>
        <a:xfrm>
          <a:off x="2697274" y="376061"/>
          <a:ext cx="3531241" cy="3531241"/>
        </a:xfrm>
        <a:custGeom>
          <a:avLst/>
          <a:gdLst/>
          <a:ahLst/>
          <a:cxnLst/>
          <a:rect l="0" t="0" r="0" b="0"/>
          <a:pathLst>
            <a:path>
              <a:moveTo>
                <a:pt x="3459431" y="1267202"/>
              </a:moveTo>
              <a:arcTo wR="1765620" hR="1765620" stAng="20616181" swAng="1967638"/>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54BC05A-2B58-41C2-B21D-3EF33840FCD9}">
      <dsp:nvSpPr>
        <dsp:cNvPr id="0" name=""/>
        <dsp:cNvSpPr/>
      </dsp:nvSpPr>
      <dsp:spPr>
        <a:xfrm>
          <a:off x="5415583" y="2649842"/>
          <a:ext cx="1152769" cy="7493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ΤΕΧΝΟΛΟΓΙΚΗ</a:t>
          </a:r>
          <a:endParaRPr lang="el-GR" sz="900" b="1" kern="1200" dirty="0"/>
        </a:p>
      </dsp:txBody>
      <dsp:txXfrm>
        <a:off x="5415583" y="2649842"/>
        <a:ext cx="1152769" cy="749300"/>
      </dsp:txXfrm>
    </dsp:sp>
    <dsp:sp modelId="{F46DDFF2-073B-4DB0-B85B-38B5B0B2AAA7}">
      <dsp:nvSpPr>
        <dsp:cNvPr id="0" name=""/>
        <dsp:cNvSpPr/>
      </dsp:nvSpPr>
      <dsp:spPr>
        <a:xfrm>
          <a:off x="2697274" y="376061"/>
          <a:ext cx="3531241" cy="3531241"/>
        </a:xfrm>
        <a:custGeom>
          <a:avLst/>
          <a:gdLst/>
          <a:ahLst/>
          <a:cxnLst/>
          <a:rect l="0" t="0" r="0" b="0"/>
          <a:pathLst>
            <a:path>
              <a:moveTo>
                <a:pt x="2999490" y="3028546"/>
              </a:moveTo>
              <a:arcTo wR="1765620" hR="1765620" stAng="2740004" swAng="1501600"/>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62C284-9F7B-4F08-BE93-C5C6E5303C8E}">
      <dsp:nvSpPr>
        <dsp:cNvPr id="0" name=""/>
        <dsp:cNvSpPr/>
      </dsp:nvSpPr>
      <dsp:spPr>
        <a:xfrm>
          <a:off x="3886510" y="3532652"/>
          <a:ext cx="1152769" cy="7493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ΠΑΓΚΟΣΜΙΑ</a:t>
          </a:r>
          <a:endParaRPr lang="el-GR" sz="900" b="1" kern="1200" dirty="0"/>
        </a:p>
      </dsp:txBody>
      <dsp:txXfrm>
        <a:off x="3886510" y="3532652"/>
        <a:ext cx="1152769" cy="749300"/>
      </dsp:txXfrm>
    </dsp:sp>
    <dsp:sp modelId="{AA87BE0B-D1A3-40B7-8D55-8ED8D245AD50}">
      <dsp:nvSpPr>
        <dsp:cNvPr id="0" name=""/>
        <dsp:cNvSpPr/>
      </dsp:nvSpPr>
      <dsp:spPr>
        <a:xfrm>
          <a:off x="2697274" y="376061"/>
          <a:ext cx="3531241" cy="3531241"/>
        </a:xfrm>
        <a:custGeom>
          <a:avLst/>
          <a:gdLst/>
          <a:ahLst/>
          <a:cxnLst/>
          <a:rect l="0" t="0" r="0" b="0"/>
          <a:pathLst>
            <a:path>
              <a:moveTo>
                <a:pt x="1181866" y="3431948"/>
              </a:moveTo>
              <a:arcTo wR="1765620" hR="1765620" stAng="6558396" swAng="1501600"/>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99CE2C3-02A4-452B-9AE6-6A912CBCCA9D}">
      <dsp:nvSpPr>
        <dsp:cNvPr id="0" name=""/>
        <dsp:cNvSpPr/>
      </dsp:nvSpPr>
      <dsp:spPr>
        <a:xfrm>
          <a:off x="2357438" y="2649842"/>
          <a:ext cx="1152769" cy="7493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ΟΙΚΟΝΟΜΙΚΗ</a:t>
          </a:r>
          <a:endParaRPr lang="el-GR" sz="900" b="1" kern="1200" dirty="0"/>
        </a:p>
      </dsp:txBody>
      <dsp:txXfrm>
        <a:off x="2357438" y="2649842"/>
        <a:ext cx="1152769" cy="749300"/>
      </dsp:txXfrm>
    </dsp:sp>
    <dsp:sp modelId="{E27D8C07-5B10-44B6-AA1A-68EEE75C1CCC}">
      <dsp:nvSpPr>
        <dsp:cNvPr id="0" name=""/>
        <dsp:cNvSpPr/>
      </dsp:nvSpPr>
      <dsp:spPr>
        <a:xfrm>
          <a:off x="2697274" y="376061"/>
          <a:ext cx="3531241" cy="3531241"/>
        </a:xfrm>
        <a:custGeom>
          <a:avLst/>
          <a:gdLst/>
          <a:ahLst/>
          <a:cxnLst/>
          <a:rect l="0" t="0" r="0" b="0"/>
          <a:pathLst>
            <a:path>
              <a:moveTo>
                <a:pt x="71809" y="2264039"/>
              </a:moveTo>
              <a:arcTo wR="1765620" hR="1765620" stAng="9816181" swAng="1967638"/>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5C86C0D-2B98-4F2C-8551-CBF96C7E67C2}">
      <dsp:nvSpPr>
        <dsp:cNvPr id="0" name=""/>
        <dsp:cNvSpPr/>
      </dsp:nvSpPr>
      <dsp:spPr>
        <a:xfrm>
          <a:off x="2357438" y="884221"/>
          <a:ext cx="1152769" cy="7493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b="1" kern="1200" dirty="0" smtClean="0"/>
            <a:t>ΚΟΙΝΩΝΙΚΗ-ΠΟΛΙΤΙΣΤΙΚΗ</a:t>
          </a:r>
          <a:endParaRPr lang="el-GR" sz="900" b="1" kern="1200" dirty="0"/>
        </a:p>
      </dsp:txBody>
      <dsp:txXfrm>
        <a:off x="2357438" y="884221"/>
        <a:ext cx="1152769" cy="749300"/>
      </dsp:txXfrm>
    </dsp:sp>
    <dsp:sp modelId="{8E7F688C-07C1-4D52-AA3F-CCADBBA55250}">
      <dsp:nvSpPr>
        <dsp:cNvPr id="0" name=""/>
        <dsp:cNvSpPr/>
      </dsp:nvSpPr>
      <dsp:spPr>
        <a:xfrm>
          <a:off x="2697274" y="376061"/>
          <a:ext cx="3531241" cy="3531241"/>
        </a:xfrm>
        <a:custGeom>
          <a:avLst/>
          <a:gdLst/>
          <a:ahLst/>
          <a:cxnLst/>
          <a:rect l="0" t="0" r="0" b="0"/>
          <a:pathLst>
            <a:path>
              <a:moveTo>
                <a:pt x="531750" y="502694"/>
              </a:moveTo>
              <a:arcTo wR="1765620" hR="1765620" stAng="13540004" swAng="1501600"/>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eaa.gr/el/content/5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witter.com/intent/user?screen_name=JesseSolomonCN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Εξωτερικού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77500" lnSpcReduction="20000"/>
          </a:bodyPr>
          <a:lstStyle/>
          <a:p>
            <a:pPr>
              <a:buNone/>
            </a:pPr>
            <a:r>
              <a:rPr lang="el-GR" dirty="0" smtClean="0"/>
              <a:t>Πολιτική / Νομική Διάσταση</a:t>
            </a:r>
          </a:p>
          <a:p>
            <a:pPr algn="just"/>
            <a:r>
              <a:rPr lang="el-GR" dirty="0" smtClean="0"/>
              <a:t>Περιλαμβάνει το νομοθετικό πλαίσιο, την κυβέρνηση και τους φορείς της, τις ομάδες πίεσης που προκαλούν αλλαγές λόγω των συμφερόντων που εξυπηρετούν.</a:t>
            </a:r>
          </a:p>
          <a:p>
            <a:pPr algn="just"/>
            <a:r>
              <a:rPr lang="el-GR" dirty="0" smtClean="0"/>
              <a:t>Οποιαδήποτε αλλαγή του νομοθετικού πλαισίου από την κυβέρνηση της χώρας επιδρά στο επιχειρηματικό περιβάλλον είτε δημιουργώντας ευκαιρίες είτε απειλές.</a:t>
            </a:r>
          </a:p>
          <a:p>
            <a:pPr lvl="1" algn="just">
              <a:buFont typeface="Wingdings" pitchFamily="2" charset="2"/>
              <a:buChar char="Ø"/>
            </a:pPr>
            <a:r>
              <a:rPr lang="el-GR" dirty="0" smtClean="0"/>
              <a:t>Τήρηση κώδικα εταιρικής διακυβέρνησης</a:t>
            </a:r>
          </a:p>
          <a:p>
            <a:pPr lvl="1" algn="just">
              <a:buFont typeface="Wingdings" pitchFamily="2" charset="2"/>
              <a:buChar char="Ø"/>
            </a:pPr>
            <a:r>
              <a:rPr lang="el-GR" dirty="0" smtClean="0"/>
              <a:t>Οι συχνές αλλαγές στο φορολογικό σύστημα</a:t>
            </a:r>
          </a:p>
          <a:p>
            <a:pPr lvl="1" algn="just">
              <a:buFont typeface="Wingdings" pitchFamily="2" charset="2"/>
              <a:buChar char="Ø"/>
            </a:pPr>
            <a:r>
              <a:rPr lang="el-GR" dirty="0" err="1" smtClean="0"/>
              <a:t>Συνταγογράφηση</a:t>
            </a:r>
            <a:r>
              <a:rPr lang="el-GR" dirty="0" smtClean="0"/>
              <a:t> </a:t>
            </a:r>
            <a:r>
              <a:rPr lang="el-GR" dirty="0" err="1" smtClean="0"/>
              <a:t>γενοσήμων</a:t>
            </a:r>
            <a:r>
              <a:rPr lang="el-GR"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Πολιτική / Νομική Διάσταση</a:t>
            </a:r>
          </a:p>
          <a:p>
            <a:pPr marL="0" indent="0">
              <a:buNone/>
            </a:pPr>
            <a:r>
              <a:rPr lang="el-GR" sz="2600" dirty="0" smtClean="0"/>
              <a:t>Ενήμερες για το πολιτικό και νομικό περιβάλλον των χωρών που δραστηριοποιούνται επιβάλλονται να είναι οι πολυεθνικές επιχειρήσεις για την αποφυγή δυσάρεστων εκπλήξεων ή για την εκμετάλλευση ευνοϊκών συνθηκών. Πάντα λοιπόν, οι επιχειρήσεις θα πρέπει να είναι σε ετοιμότητα για την υιοθέτηση </a:t>
            </a:r>
            <a:r>
              <a:rPr lang="el-GR" sz="2600" b="1" dirty="0" smtClean="0"/>
              <a:t>ευέλικτης</a:t>
            </a:r>
            <a:r>
              <a:rPr lang="el-GR" sz="2600" dirty="0" smtClean="0"/>
              <a:t> στρατηγικής.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Οικονομική Διάσταση</a:t>
            </a:r>
          </a:p>
          <a:p>
            <a:r>
              <a:rPr lang="el-GR" dirty="0" smtClean="0"/>
              <a:t>Η οικονομία της χώρας που δραστηριοποιείται η επιχείρηση επιδρά στη βιωσιμότητα της. Οι οργανισμοί πρέπει να ενημερώνονται για την πορεία των οικονομικών μεγεθών της χώρας όπως π.χ. Α.Ε.Π., επιτόκια, προσφορά χρήματος, πληθωρισμός, ανεργία, διαθέσιμο εισόδημα, καθώς όταν η οικονομία της χώρας βρίσκεται σε ύφεση οι επιχειρηματίες αποθαρρύνονται να προχωρήσουν σε επενδύσεις.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sz="3700" dirty="0" smtClean="0"/>
              <a:t>Οικονομική Διάσταση</a:t>
            </a:r>
          </a:p>
          <a:p>
            <a:pPr lvl="1">
              <a:buFont typeface="Courier New" pitchFamily="49" charset="0"/>
              <a:buChar char="o"/>
            </a:pPr>
            <a:r>
              <a:rPr lang="el-GR" dirty="0" smtClean="0"/>
              <a:t>Βεβαία εξαρτάται από τον κλάδο της οικονομίας καθώς μπορεί ο συγκεκριμένος κλάδος να παρουσιάζει ανάπτυξη παρόλο που η οικονομία της χώρας παρουσιάζει σημαντικά οικονομικά προβλήματα.</a:t>
            </a:r>
          </a:p>
          <a:p>
            <a:pPr lvl="1">
              <a:buFont typeface="Courier New" pitchFamily="49" charset="0"/>
              <a:buChar char="o"/>
            </a:pPr>
            <a:r>
              <a:rPr lang="el-GR" dirty="0" smtClean="0"/>
              <a:t>Επίσης πολλές φορές μέσα από την κρίση μπορεί να δημιουργηθεί ζήτηση για άλλου είδους προϊόντα και υπηρεσίες η οποία να οδηγήσει στη χάραξη ευέλικτης στρατηγικής για τις ήδη υπάρχουσες επιχειρήσεις του κλάδου ή ευκαιρία να εισέλθουν νέες στον κλάδο.</a:t>
            </a:r>
          </a:p>
          <a:p>
            <a:r>
              <a:rPr lang="el-GR" dirty="0" smtClean="0"/>
              <a:t>Η απόφαση των επιχειρήσεων για επέκταση των δραστηριοτήτων τους σε συγκεκριμένες περιοχές είναι πιο εύκολη όταν σε αυτές τα οικονομικά μεγέθη εξελίσσονται ομαλά.</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2820144"/>
          </a:xfrm>
        </p:spPr>
        <p:txBody>
          <a:bodyPr>
            <a:normAutofit fontScale="70000" lnSpcReduction="20000"/>
          </a:bodyPr>
          <a:lstStyle/>
          <a:p>
            <a:pPr>
              <a:buNone/>
            </a:pPr>
            <a:r>
              <a:rPr lang="el-GR" sz="3900" dirty="0" smtClean="0"/>
              <a:t>Κοινωνική – Πολιτιστική Διάσταση</a:t>
            </a:r>
          </a:p>
          <a:p>
            <a:r>
              <a:rPr lang="el-GR" sz="3400" dirty="0" smtClean="0"/>
              <a:t>Περιλαμβάνει τους θεσμούς και τις άλλες δυνάμεις που επιδρούν στις βασικές αξίες, αντιλήψεις, προτιμήσεις και συμπεριφορές της κοινωνίας, όπως οι αλλαγές στους παραδοσιακούς ρόλους των φύλων όπου κυριαρχεί η αλλαγή της θέσης της γυναίκας στην κοινωνία και στην αγορά  εργασίας, το επίπεδο μόρφωσης των καταναλωτών,  η υιοθέτηση νέων τρόπων ζωής.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Κοινωνική – Πολιτιστική Διάσταση</a:t>
            </a:r>
          </a:p>
          <a:p>
            <a:r>
              <a:rPr lang="el-GR" sz="2600" dirty="0" smtClean="0"/>
              <a:t>Το πώς θα εξελιχθούν αυτές οι δυνάμεις στο μέλλον μπορεί να είναι απειλές για τις επιχειρήσεις ή ευκαιρίες για περαιτέρω ανάπτυξη. Η μελέτη των τάσεων και των εξελίξεων αναφορικά με τη γυναίκα και το ρόλο της τις τελευταίες δεκαετίες θα βοηθούσε στη χάραξη μακροχρόνιας στρατηγικής αρκετών βιομηχανικών κλάδων. </a:t>
            </a:r>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Τεχνολογική Διάσταση</a:t>
            </a:r>
          </a:p>
          <a:p>
            <a:r>
              <a:rPr lang="el-GR" dirty="0" smtClean="0"/>
              <a:t>Η τεχνολογία είναι ίσως η πιο δραματική δύναμη που διαμορφώνει τη στρατηγική της επιχείρησης. Οι </a:t>
            </a:r>
            <a:r>
              <a:rPr lang="el-GR" b="1" dirty="0" smtClean="0"/>
              <a:t>νέες τεχνολογίες </a:t>
            </a:r>
            <a:r>
              <a:rPr lang="el-GR" dirty="0" smtClean="0"/>
              <a:t>δημιουργούν νέες αγορές και </a:t>
            </a:r>
            <a:r>
              <a:rPr lang="el-GR" u="sng" dirty="0" smtClean="0"/>
              <a:t>ευκαιρίες</a:t>
            </a:r>
            <a:r>
              <a:rPr lang="el-GR" dirty="0" smtClean="0"/>
              <a:t> για εκείνες τις εταιρείες που παρακολουθούν τις εξελίξεις και είναι πρόθυμες να τις ακολουθήσουν σύντομα. </a:t>
            </a:r>
          </a:p>
          <a:p>
            <a:pPr lvl="1">
              <a:buFont typeface="Arial" pitchFamily="34" charset="0"/>
              <a:buChar char="•"/>
            </a:pPr>
            <a:r>
              <a:rPr lang="el-GR" dirty="0" smtClean="0"/>
              <a:t>Παράδειγμα: οι ευκαιρίες που ανέδειξε το διαδίκτυο , το ηλεκτρονικό </a:t>
            </a:r>
            <a:r>
              <a:rPr lang="el-GR" dirty="0" err="1" smtClean="0"/>
              <a:t>επιχειρείν</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Τεχνολογική Διάσταση</a:t>
            </a:r>
          </a:p>
          <a:p>
            <a:r>
              <a:rPr lang="el-GR" dirty="0" smtClean="0"/>
              <a:t>Οι εταιρίες που δεν τις ακολουθούν σύντομα θα δούνε τα προϊόντα τους να θωρούνται ξεπερασμένα και επομένως θα αντιμετωπίσουν σημαντική </a:t>
            </a:r>
            <a:r>
              <a:rPr lang="el-GR" u="sng" dirty="0" smtClean="0"/>
              <a:t>απειλή</a:t>
            </a:r>
            <a:r>
              <a:rPr lang="el-GR" dirty="0" smtClean="0"/>
              <a:t>.</a:t>
            </a:r>
          </a:p>
          <a:p>
            <a:pPr lvl="1">
              <a:buFont typeface="Arial" pitchFamily="34" charset="0"/>
              <a:buChar char="•"/>
            </a:pPr>
            <a:r>
              <a:rPr lang="el-GR" dirty="0" smtClean="0"/>
              <a:t>Παράδειγμα: η μη προσαρμογή της ελβετικής ωρολογοποιίας στην τεχνολογία </a:t>
            </a:r>
            <a:r>
              <a:rPr lang="en-US" dirty="0" smtClean="0"/>
              <a:t>Quartz </a:t>
            </a:r>
            <a:r>
              <a:rPr lang="el-GR" dirty="0" smtClean="0"/>
              <a:t>την οποία εκμεταλλεύτηκε η ανταγωνιστική της Ιαπωνική ωρολογοποιία.</a:t>
            </a:r>
          </a:p>
          <a:p>
            <a:r>
              <a:rPr lang="el-GR" dirty="0" smtClean="0"/>
              <a:t>Το πώς θα αναπτυχθεί μία εταιρεία εξαρτάται από τις νέες τεχνολογίες που έρχονται στο προσκήνιο. Το σημαντικό είναι η σωστή διαχείριση της μετάβασης από την υφιστάμενη στη νέα τεχνολογία.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Δημογραφική Διάσταση</a:t>
            </a:r>
          </a:p>
          <a:p>
            <a:pPr marL="0">
              <a:lnSpc>
                <a:spcPct val="80000"/>
              </a:lnSpc>
              <a:buNone/>
            </a:pPr>
            <a:r>
              <a:rPr lang="el-GR" sz="2600" dirty="0" smtClean="0"/>
              <a:t>Οι οργανισμοί παρακολουθούν στενά τις δημογραφικές τάσεις και εξελίξεις στις αγορές τους τόσο στο εσωτερικό της χώρας όσο και στο εξωτερικό. Εντοπίζουν μεταβαλλόμενες ηλικιακές και οικογενειακές δομές, γεωγραφικές μετατοπίσεις πληθυσμών, χαρακτηριστικά στοιχεία εκπαίδευσης και διαφοροποίησης πληθυσμών.</a:t>
            </a:r>
            <a:r>
              <a:rPr lang="en-US" sz="2600" dirty="0" smtClean="0"/>
              <a:t>   </a:t>
            </a:r>
            <a:endParaRPr lang="el-GR"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381500"/>
          </a:xfrm>
        </p:spPr>
        <p:txBody>
          <a:bodyPr>
            <a:normAutofit/>
          </a:bodyPr>
          <a:lstStyle/>
          <a:p>
            <a:pPr>
              <a:lnSpc>
                <a:spcPct val="95000"/>
              </a:lnSpc>
              <a:buNone/>
            </a:pPr>
            <a:r>
              <a:rPr lang="el-GR" dirty="0" smtClean="0"/>
              <a:t>Δημογραφική Διάσταση</a:t>
            </a:r>
          </a:p>
          <a:p>
            <a:pPr>
              <a:lnSpc>
                <a:spcPct val="95000"/>
              </a:lnSpc>
            </a:pPr>
            <a:r>
              <a:rPr lang="el-GR" b="1" dirty="0" smtClean="0"/>
              <a:t>Σημαντικές τάσεις:</a:t>
            </a:r>
          </a:p>
          <a:p>
            <a:pPr lvl="1">
              <a:lnSpc>
                <a:spcPct val="95000"/>
              </a:lnSpc>
              <a:buFont typeface="Courier New" pitchFamily="49" charset="0"/>
              <a:buChar char="o"/>
            </a:pPr>
            <a:r>
              <a:rPr lang="el-GR" b="1" dirty="0" smtClean="0"/>
              <a:t>Το μέγεθος του πληθυσμού</a:t>
            </a:r>
            <a:r>
              <a:rPr lang="el-GR" dirty="0" smtClean="0"/>
              <a:t>: μία </a:t>
            </a:r>
            <a:r>
              <a:rPr lang="el-GR" dirty="0" err="1" smtClean="0"/>
              <a:t>γηράσκουσα</a:t>
            </a:r>
            <a:r>
              <a:rPr lang="el-GR" dirty="0" smtClean="0"/>
              <a:t> κοινωνία που θα πρέπει να στηρίζεται μόνη της στα πόδια της θα προκαλέσει μεγάλη ανάπτυξη στις αγορές υπηρεσιών, (εκπαίδευση ηλικιωμένων, λέσχες αναψυχής, ιδιωτικές κλινικές)</a:t>
            </a:r>
          </a:p>
          <a:p>
            <a:pPr>
              <a:lnSpc>
                <a:spcPct val="95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4: </a:t>
            </a:r>
            <a:r>
              <a:rPr lang="el-GR" altLang="zh-CN" sz="2800" b="1" dirty="0" smtClean="0">
                <a:cs typeface="Segoe UI" pitchFamily="18" charset="0"/>
              </a:rPr>
              <a:t>Στρατηγική Ανάλυση του Εξωτερικού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044280"/>
          </a:xfrm>
        </p:spPr>
        <p:txBody>
          <a:bodyPr>
            <a:normAutofit fontScale="85000" lnSpcReduction="20000"/>
          </a:bodyPr>
          <a:lstStyle/>
          <a:p>
            <a:pPr>
              <a:buNone/>
            </a:pPr>
            <a:r>
              <a:rPr lang="el-GR" dirty="0" smtClean="0"/>
              <a:t>Δημογραφική Διάσταση</a:t>
            </a:r>
          </a:p>
          <a:p>
            <a:pPr marL="548640" lvl="1">
              <a:lnSpc>
                <a:spcPct val="95000"/>
              </a:lnSpc>
              <a:buFont typeface="Courier New" pitchFamily="49" charset="0"/>
              <a:buChar char="o"/>
            </a:pPr>
            <a:r>
              <a:rPr lang="el-GR" b="1" dirty="0" smtClean="0"/>
              <a:t>Η μεταβαλλόμενη ηλικιακή δομή του πληθυσμού</a:t>
            </a:r>
            <a:r>
              <a:rPr lang="el-GR" dirty="0" smtClean="0"/>
              <a:t>. </a:t>
            </a:r>
            <a:r>
              <a:rPr lang="el-GR" sz="2400" dirty="0" smtClean="0"/>
              <a:t>Χαρακτηριστικός είναι ο διαχωρισμός στις ΗΠΑ , τριών ηλικιακών ομάδων :</a:t>
            </a:r>
          </a:p>
          <a:p>
            <a:pPr marL="822960" lvl="2">
              <a:lnSpc>
                <a:spcPct val="95000"/>
              </a:lnSpc>
            </a:pPr>
            <a:r>
              <a:rPr lang="el-GR" dirty="0" smtClean="0"/>
              <a:t>Η μεταπολεμική γενιά (</a:t>
            </a:r>
            <a:r>
              <a:rPr lang="en-US" dirty="0" smtClean="0"/>
              <a:t>Baby boomers</a:t>
            </a:r>
            <a:r>
              <a:rPr lang="el-GR" dirty="0" smtClean="0"/>
              <a:t>). Η πληθυσμιακή έκρηξη μετά τον Β΄ παγκόσμιο πόλεμο απέφερε </a:t>
            </a:r>
            <a:r>
              <a:rPr lang="en-US" dirty="0" smtClean="0"/>
              <a:t>78 </a:t>
            </a:r>
            <a:r>
              <a:rPr lang="el-GR" dirty="0" smtClean="0"/>
              <a:t>εκ. παιδιά γεννημένα </a:t>
            </a:r>
            <a:r>
              <a:rPr lang="en-US" dirty="0" smtClean="0"/>
              <a:t> </a:t>
            </a:r>
            <a:r>
              <a:rPr lang="el-GR" dirty="0" smtClean="0"/>
              <a:t>μεταξύ του </a:t>
            </a:r>
            <a:r>
              <a:rPr lang="en-US" dirty="0" smtClean="0"/>
              <a:t>1946 </a:t>
            </a:r>
            <a:r>
              <a:rPr lang="el-GR" dirty="0" smtClean="0"/>
              <a:t>και του </a:t>
            </a:r>
            <a:r>
              <a:rPr lang="en-US" dirty="0" smtClean="0"/>
              <a:t>1964</a:t>
            </a:r>
            <a:r>
              <a:rPr lang="el-GR" dirty="0" smtClean="0"/>
              <a:t> πλησιάζοντας το</a:t>
            </a:r>
            <a:r>
              <a:rPr lang="en-US" dirty="0" smtClean="0"/>
              <a:t> </a:t>
            </a:r>
            <a:r>
              <a:rPr lang="el-GR" dirty="0" smtClean="0"/>
              <a:t>30</a:t>
            </a:r>
            <a:r>
              <a:rPr lang="en-US" dirty="0" smtClean="0"/>
              <a:t>% </a:t>
            </a:r>
            <a:r>
              <a:rPr lang="el-GR" dirty="0" smtClean="0"/>
              <a:t>του πληθυσμού</a:t>
            </a:r>
          </a:p>
          <a:p>
            <a:pPr marL="822960" lvl="2">
              <a:lnSpc>
                <a:spcPct val="95000"/>
              </a:lnSpc>
            </a:pPr>
            <a:r>
              <a:rPr lang="en-US" dirty="0" smtClean="0"/>
              <a:t> </a:t>
            </a:r>
            <a:r>
              <a:rPr lang="el-GR" dirty="0" smtClean="0"/>
              <a:t>Η γενιά Χ (</a:t>
            </a:r>
            <a:r>
              <a:rPr lang="en-US" dirty="0" smtClean="0"/>
              <a:t>Generation X</a:t>
            </a:r>
            <a:r>
              <a:rPr lang="el-GR" dirty="0" smtClean="0"/>
              <a:t>)</a:t>
            </a:r>
            <a:r>
              <a:rPr lang="en-US" dirty="0" smtClean="0"/>
              <a:t>,</a:t>
            </a:r>
            <a:r>
              <a:rPr lang="el-GR" dirty="0" smtClean="0"/>
              <a:t> </a:t>
            </a:r>
            <a:r>
              <a:rPr lang="en-US" dirty="0" smtClean="0"/>
              <a:t>49 </a:t>
            </a:r>
            <a:r>
              <a:rPr lang="el-GR" dirty="0" smtClean="0"/>
              <a:t>εκ. παιδιά γεννημένα </a:t>
            </a:r>
            <a:r>
              <a:rPr lang="en-US" dirty="0" smtClean="0"/>
              <a:t> </a:t>
            </a:r>
            <a:r>
              <a:rPr lang="el-GR" dirty="0" smtClean="0"/>
              <a:t>μεταξύ του </a:t>
            </a:r>
            <a:r>
              <a:rPr lang="en-US" dirty="0" smtClean="0"/>
              <a:t>1965 </a:t>
            </a:r>
            <a:r>
              <a:rPr lang="el-GR" dirty="0" smtClean="0"/>
              <a:t> και του 1</a:t>
            </a:r>
            <a:r>
              <a:rPr lang="en-US" dirty="0" smtClean="0"/>
              <a:t>976</a:t>
            </a:r>
            <a:endParaRPr lang="el-GR" dirty="0" smtClean="0"/>
          </a:p>
          <a:p>
            <a:pPr marL="822960" lvl="2">
              <a:lnSpc>
                <a:spcPct val="95000"/>
              </a:lnSpc>
            </a:pPr>
            <a:r>
              <a:rPr lang="el-GR" dirty="0" smtClean="0"/>
              <a:t>Η γενιά της χιλιετηρίδας ή γενιά Υ (</a:t>
            </a:r>
            <a:r>
              <a:rPr lang="en-US" dirty="0" err="1" smtClean="0"/>
              <a:t>Millennials</a:t>
            </a:r>
            <a:r>
              <a:rPr lang="el-GR" dirty="0" smtClean="0"/>
              <a:t>) , </a:t>
            </a:r>
            <a:r>
              <a:rPr lang="en-US" dirty="0" smtClean="0"/>
              <a:t>83 </a:t>
            </a:r>
            <a:r>
              <a:rPr lang="el-GR" dirty="0" smtClean="0"/>
              <a:t>εκ. παιδιά που γεννήθηκαν </a:t>
            </a:r>
            <a:r>
              <a:rPr lang="en-US" dirty="0" smtClean="0"/>
              <a:t> </a:t>
            </a:r>
            <a:r>
              <a:rPr lang="el-GR" dirty="0" smtClean="0"/>
              <a:t>μεταξύ του</a:t>
            </a:r>
            <a:r>
              <a:rPr lang="en-US" dirty="0" smtClean="0"/>
              <a:t> 1977</a:t>
            </a:r>
            <a:r>
              <a:rPr lang="el-GR" dirty="0" smtClean="0"/>
              <a:t> και του </a:t>
            </a:r>
            <a:r>
              <a:rPr lang="en-US" dirty="0" smtClean="0"/>
              <a:t>2000</a:t>
            </a:r>
            <a:r>
              <a:rPr lang="el-GR" dirty="0" smtClean="0"/>
              <a:t> </a:t>
            </a:r>
            <a:r>
              <a:rPr lang="el-GR" dirty="0" smtClean="0">
                <a:cs typeface="Times New Roman" pitchFamily="18" charset="0"/>
              </a:rPr>
              <a:t>–. </a:t>
            </a:r>
            <a:r>
              <a:rPr lang="el-GR" dirty="0" smtClean="0"/>
              <a:t>Περιλαμβάνει ηλικιακές κατηγορίες : </a:t>
            </a:r>
            <a:r>
              <a:rPr lang="el-GR" dirty="0" err="1" smtClean="0"/>
              <a:t>προέφηβοι</a:t>
            </a:r>
            <a:r>
              <a:rPr lang="el-GR" dirty="0" smtClean="0"/>
              <a:t> (8-12 ετών), έφηβοι (13-18 ετών ) και νεαροί ενήλικες ( 20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Δημογραφική Διάσταση</a:t>
            </a:r>
          </a:p>
          <a:p>
            <a:pPr lvl="1">
              <a:lnSpc>
                <a:spcPct val="110000"/>
              </a:lnSpc>
              <a:buFont typeface="Courier New" pitchFamily="49" charset="0"/>
              <a:buChar char="o"/>
            </a:pPr>
            <a:r>
              <a:rPr lang="el-GR" b="1" dirty="0" smtClean="0">
                <a:cs typeface="Arial" charset="0"/>
              </a:rPr>
              <a:t>Το επίπεδο μόρφωσης, περισσότεροι εργαζόμενοι σε γραφεία</a:t>
            </a:r>
            <a:r>
              <a:rPr lang="el-GR" dirty="0" smtClean="0">
                <a:cs typeface="Arial" charset="0"/>
              </a:rPr>
              <a:t>: Ο αυξανόμενος αριθμός των μορφωμένων ανθρώπων θα αυξήσει τη ζήτηση για ποιοτικά προϊόντα, βιβλία, περιοδικά, ταξίδια, προσωπικούς υπολογιστές και υπηρεσίες διαδικτύου. Επίσης ,</a:t>
            </a:r>
            <a:r>
              <a:rPr lang="el-GR" dirty="0" smtClean="0"/>
              <a:t>το εργατικό δυναμικό μετατρέπεται σε πιο υπαλληλικό.</a:t>
            </a:r>
          </a:p>
          <a:p>
            <a:pPr lvl="1">
              <a:lnSpc>
                <a:spcPct val="110000"/>
              </a:lnSpc>
              <a:buFont typeface="Courier New" pitchFamily="49" charset="0"/>
              <a:buChar char="o"/>
            </a:pPr>
            <a:r>
              <a:rPr lang="el-GR" b="1" dirty="0" smtClean="0"/>
              <a:t>Η διανομή του εισοδήματος</a:t>
            </a:r>
            <a:r>
              <a:rPr lang="el-GR" dirty="0" smtClean="0"/>
              <a:t>  επηρεάζει τη διαμόρφωση των κοινωνικών ομάδων. Στις τελευταίες τρεις δεκαετίες οι πλούσιοι έγιναν πλουσιότεροι, η μεσαία τάξη συρρικνώθηκε και οι φτωχοί παρέμειναν φτωχοί.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Δημογραφική Διάσταση</a:t>
            </a:r>
          </a:p>
          <a:p>
            <a:pPr lvl="1">
              <a:lnSpc>
                <a:spcPct val="110000"/>
              </a:lnSpc>
              <a:buFont typeface="Courier New" pitchFamily="49" charset="0"/>
              <a:buChar char="o"/>
            </a:pPr>
            <a:r>
              <a:rPr lang="el-GR" b="1" dirty="0" smtClean="0">
                <a:cs typeface="Arial" charset="0"/>
              </a:rPr>
              <a:t>Το εθνικό μίγμα:</a:t>
            </a:r>
            <a:r>
              <a:rPr lang="el-GR" dirty="0" smtClean="0">
                <a:cs typeface="Arial" charset="0"/>
              </a:rPr>
              <a:t> </a:t>
            </a:r>
            <a:r>
              <a:rPr lang="el-GR" dirty="0" smtClean="0"/>
              <a:t>Οι χώρες ποικίλουν όσον αφορά την εθνολογική και φυλετική τους σύνθεση. Στο ένα άκρο είναι η Ιαπωνία, όπου όλοι σχεδόν είναι Ιάπωνες. Στο άλλο άκρο είναι οι ΗΠΑ με ανθρώπους από όλα τα έθνη.</a:t>
            </a:r>
          </a:p>
          <a:p>
            <a:pPr lvl="1">
              <a:lnSpc>
                <a:spcPct val="110000"/>
              </a:lnSpc>
              <a:buFont typeface="Courier New" pitchFamily="49" charset="0"/>
              <a:buChar char="o"/>
            </a:pPr>
            <a:r>
              <a:rPr lang="el-GR" b="1" dirty="0" smtClean="0"/>
              <a:t>Γεωγραφικές Μετακινήσεις πληθυσμού</a:t>
            </a:r>
            <a:r>
              <a:rPr lang="el-GR" dirty="0" smtClean="0"/>
              <a:t>: περίοδος μεγάλων μεταναστευτικών κινήσεων εντός των γεωγραφικών πλαισίων μιας χώρας αλλά και μεταξύ των χωρών.</a:t>
            </a:r>
            <a:endParaRPr lang="el-GR" dirty="0" smtClean="0">
              <a:cs typeface="Arial" charset="0"/>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273324"/>
            <a:ext cx="8229600" cy="4752528"/>
          </a:xfrm>
        </p:spPr>
        <p:txBody>
          <a:bodyPr>
            <a:normAutofit fontScale="70000" lnSpcReduction="20000"/>
          </a:bodyPr>
          <a:lstStyle/>
          <a:p>
            <a:pPr>
              <a:buNone/>
            </a:pPr>
            <a:r>
              <a:rPr lang="el-GR" sz="3400" dirty="0" smtClean="0"/>
              <a:t>Παγκόσμια Διάσταση</a:t>
            </a:r>
          </a:p>
          <a:p>
            <a:pPr>
              <a:lnSpc>
                <a:spcPct val="96000"/>
              </a:lnSpc>
            </a:pPr>
            <a:r>
              <a:rPr lang="el-GR" dirty="0" smtClean="0"/>
              <a:t>Μία επιχείρηση οφείλει να μελετά τις αλλαγές στο διεθνές περιβάλλον και να προσαρμόζεται σε αυτές, ιδιαίτερα καθώς η Παγκοσμιοποίηση επεκτείνεται ταχύτατα. Δεν υπάρχουν πλέον σύνορα και περιορισμοί που απομονώνουν τις αγορές .</a:t>
            </a:r>
          </a:p>
          <a:p>
            <a:pPr lvl="1">
              <a:lnSpc>
                <a:spcPct val="96000"/>
              </a:lnSpc>
              <a:buFont typeface="Wingdings" pitchFamily="2" charset="2"/>
              <a:buChar char="ü"/>
            </a:pPr>
            <a:r>
              <a:rPr lang="el-GR" dirty="0" smtClean="0"/>
              <a:t>Η </a:t>
            </a:r>
            <a:r>
              <a:rPr lang="en-US" dirty="0" smtClean="0"/>
              <a:t>Mercedes </a:t>
            </a:r>
            <a:r>
              <a:rPr lang="el-GR" dirty="0" smtClean="0"/>
              <a:t>κατασκευάζει τη σειρά αυτοκινήτων </a:t>
            </a:r>
            <a:r>
              <a:rPr lang="en-US" dirty="0" smtClean="0"/>
              <a:t>M-Class </a:t>
            </a:r>
            <a:r>
              <a:rPr lang="el-GR" dirty="0" smtClean="0"/>
              <a:t>στην </a:t>
            </a:r>
            <a:r>
              <a:rPr lang="el-GR" dirty="0" err="1" smtClean="0"/>
              <a:t>Τασκαλούσα</a:t>
            </a:r>
            <a:r>
              <a:rPr lang="el-GR" dirty="0" smtClean="0"/>
              <a:t> της Αλαμπάμα ενώ η </a:t>
            </a:r>
            <a:r>
              <a:rPr lang="en-US" dirty="0" smtClean="0"/>
              <a:t>Dell </a:t>
            </a:r>
            <a:r>
              <a:rPr lang="el-GR" dirty="0" smtClean="0"/>
              <a:t>παράγει ηλεκτρονικούς υπολογιστές στην Κίνα.</a:t>
            </a:r>
          </a:p>
          <a:p>
            <a:pPr lvl="1">
              <a:lnSpc>
                <a:spcPct val="96000"/>
              </a:lnSpc>
              <a:buFont typeface="Wingdings" pitchFamily="2" charset="2"/>
              <a:buChar char="ü"/>
            </a:pPr>
            <a:r>
              <a:rPr lang="el-GR" dirty="0" smtClean="0"/>
              <a:t>Ζώνες Ελεύθερου Εμπορίου ενθαρρύνουν το Διεθνές Εμπόριο.</a:t>
            </a:r>
          </a:p>
          <a:p>
            <a:pPr lvl="2">
              <a:lnSpc>
                <a:spcPct val="96000"/>
              </a:lnSpc>
              <a:buNone/>
            </a:pPr>
            <a:r>
              <a:rPr lang="en-US" sz="2900" dirty="0" smtClean="0"/>
              <a:t>NAFTA </a:t>
            </a:r>
            <a:r>
              <a:rPr lang="el-GR" sz="2900" dirty="0" smtClean="0"/>
              <a:t>και Ε.Ε.</a:t>
            </a:r>
          </a:p>
          <a:p>
            <a:pPr>
              <a:lnSpc>
                <a:spcPct val="96000"/>
              </a:lnSpc>
            </a:pPr>
            <a:r>
              <a:rPr lang="el-GR" dirty="0" smtClean="0"/>
              <a:t> Μεγαλύτερη παγκοσμιοποίηση σημαίνει εντονότερο ανταγωνισμό που με τη σειρά του οδηγεί σε περισσότερες πιέσεις για τις επιχειρήσεις να είναι «παγκοσμίου» επιπέδου, δηλαδή να λειτουργούν με ολοένα και χαμηλότερο κόστος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07505" y="-121920"/>
          <a:ext cx="9036495" cy="5836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88968"/>
                <a:gridCol w="1458162"/>
                <a:gridCol w="1340070"/>
                <a:gridCol w="1737129"/>
                <a:gridCol w="1430779"/>
                <a:gridCol w="1581387"/>
              </a:tblGrid>
              <a:tr h="304577">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dirty="0" smtClean="0"/>
                        <a:t>ΑΝΑΛΥΣΗ</a:t>
                      </a:r>
                      <a:r>
                        <a:rPr lang="el-GR" sz="1500" baseline="0" dirty="0" smtClean="0"/>
                        <a:t> ΜΑΚΡΟ ΠΕΡΙΒΑΛΛΟΝΤΟΣ ΜΙΑΣ ΕΠΙΧΕΙΡΗΣΗΣ</a:t>
                      </a:r>
                      <a:endParaRPr lang="el-GR" sz="1500" dirty="0"/>
                    </a:p>
                  </a:txBody>
                  <a:tcPr marL="68580" marR="68580" marT="38100" marB="3810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800" dirty="0" smtClean="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800" dirty="0" smtClean="0"/>
                    </a:p>
                  </a:txBody>
                  <a:tcPr/>
                </a:tc>
                <a:tc hMerge="1">
                  <a:txBody>
                    <a:bodyPr/>
                    <a:lstStyle/>
                    <a:p>
                      <a:pPr algn="ctr"/>
                      <a:endParaRPr lang="el-GR" dirty="0"/>
                    </a:p>
                  </a:txBody>
                  <a:tcPr/>
                </a:tc>
                <a:tc hMerge="1">
                  <a:txBody>
                    <a:bodyPr/>
                    <a:lstStyle/>
                    <a:p>
                      <a:pPr algn="ctr"/>
                      <a:endParaRPr lang="el-GR" dirty="0"/>
                    </a:p>
                  </a:txBody>
                  <a:tcPr/>
                </a:tc>
              </a:tr>
              <a:tr h="304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effectLst>
                            <a:glow rad="139700">
                              <a:schemeClr val="accent1">
                                <a:satMod val="175000"/>
                                <a:alpha val="40000"/>
                              </a:schemeClr>
                            </a:glow>
                          </a:effectLst>
                        </a:rPr>
                        <a:t>P</a:t>
                      </a:r>
                      <a:endParaRPr lang="el-GR" sz="1500" dirty="0">
                        <a:effectLst>
                          <a:glow rad="139700">
                            <a:schemeClr val="accent1">
                              <a:satMod val="175000"/>
                              <a:alpha val="40000"/>
                            </a:schemeClr>
                          </a:glow>
                        </a:effectLst>
                      </a:endParaRPr>
                    </a:p>
                  </a:txBody>
                  <a:tcPr marL="68580" marR="68580" marT="38100" marB="381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effectLst>
                            <a:glow rad="139700">
                              <a:schemeClr val="accent1">
                                <a:satMod val="175000"/>
                                <a:alpha val="40000"/>
                              </a:schemeClr>
                            </a:glow>
                          </a:effectLst>
                        </a:rPr>
                        <a:t>E</a:t>
                      </a:r>
                      <a:endParaRPr lang="el-GR" sz="1500" dirty="0">
                        <a:effectLst>
                          <a:glow rad="139700">
                            <a:schemeClr val="accent1">
                              <a:satMod val="175000"/>
                              <a:alpha val="40000"/>
                            </a:schemeClr>
                          </a:glow>
                        </a:effectLst>
                      </a:endParaRPr>
                    </a:p>
                  </a:txBody>
                  <a:tcPr marL="68580" marR="68580" marT="38100" marB="381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effectLst>
                            <a:glow rad="139700">
                              <a:schemeClr val="accent1">
                                <a:satMod val="175000"/>
                                <a:alpha val="40000"/>
                              </a:schemeClr>
                            </a:glow>
                          </a:effectLst>
                        </a:rPr>
                        <a:t>S</a:t>
                      </a:r>
                      <a:endParaRPr lang="el-GR" sz="1500" dirty="0" smtClean="0">
                        <a:effectLst>
                          <a:glow rad="139700">
                            <a:schemeClr val="accent1">
                              <a:satMod val="175000"/>
                              <a:alpha val="40000"/>
                            </a:schemeClr>
                          </a:glow>
                        </a:effectLst>
                      </a:endParaRPr>
                    </a:p>
                  </a:txBody>
                  <a:tcPr marL="68580" marR="68580" marT="38100" marB="381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effectLst>
                            <a:glow rad="139700">
                              <a:schemeClr val="accent1">
                                <a:satMod val="175000"/>
                                <a:alpha val="40000"/>
                              </a:schemeClr>
                            </a:glow>
                          </a:effectLst>
                        </a:rPr>
                        <a:t>T</a:t>
                      </a:r>
                      <a:endParaRPr lang="el-GR" sz="1500" dirty="0" smtClean="0">
                        <a:effectLst>
                          <a:glow rad="139700">
                            <a:schemeClr val="accent1">
                              <a:satMod val="175000"/>
                              <a:alpha val="40000"/>
                            </a:schemeClr>
                          </a:glow>
                        </a:effectLst>
                      </a:endParaRPr>
                    </a:p>
                  </a:txBody>
                  <a:tcPr marL="68580" marR="68580" marT="38100" marB="38100"/>
                </a:tc>
                <a:tc>
                  <a:txBody>
                    <a:bodyPr/>
                    <a:lstStyle/>
                    <a:p>
                      <a:pPr algn="ctr"/>
                      <a:r>
                        <a:rPr lang="en-US" sz="1500" dirty="0" smtClean="0">
                          <a:effectLst>
                            <a:glow rad="139700">
                              <a:schemeClr val="accent1">
                                <a:satMod val="175000"/>
                                <a:alpha val="40000"/>
                              </a:schemeClr>
                            </a:glow>
                          </a:effectLst>
                        </a:rPr>
                        <a:t>D</a:t>
                      </a:r>
                      <a:endParaRPr lang="el-GR" sz="1500" dirty="0">
                        <a:effectLst>
                          <a:glow rad="139700">
                            <a:schemeClr val="accent1">
                              <a:satMod val="175000"/>
                              <a:alpha val="40000"/>
                            </a:schemeClr>
                          </a:glow>
                        </a:effectLst>
                      </a:endParaRPr>
                    </a:p>
                  </a:txBody>
                  <a:tcPr marL="68580" marR="68580" marT="38100" marB="38100"/>
                </a:tc>
                <a:tc>
                  <a:txBody>
                    <a:bodyPr/>
                    <a:lstStyle/>
                    <a:p>
                      <a:pPr algn="ctr"/>
                      <a:r>
                        <a:rPr lang="en-US" sz="1500" dirty="0" smtClean="0">
                          <a:effectLst>
                            <a:glow rad="139700">
                              <a:schemeClr val="accent1">
                                <a:satMod val="175000"/>
                                <a:alpha val="40000"/>
                              </a:schemeClr>
                            </a:glow>
                          </a:effectLst>
                        </a:rPr>
                        <a:t>G</a:t>
                      </a:r>
                      <a:endParaRPr lang="el-GR" sz="1500" dirty="0">
                        <a:effectLst>
                          <a:glow rad="139700">
                            <a:schemeClr val="accent1">
                              <a:satMod val="175000"/>
                              <a:alpha val="40000"/>
                            </a:schemeClr>
                          </a:glow>
                        </a:effectLst>
                      </a:endParaRPr>
                    </a:p>
                  </a:txBody>
                  <a:tcPr marL="68580" marR="68580" marT="38100" marB="38100"/>
                </a:tc>
              </a:tr>
              <a:tr h="68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500" dirty="0" smtClean="0"/>
                        <a:t>ΠΟΛΙΤΙΚΟ</a:t>
                      </a:r>
                      <a:r>
                        <a:rPr lang="el-GR" sz="1500" baseline="0" dirty="0" smtClean="0"/>
                        <a:t> – ΝΟΜΙΚΟ ΠΕΡΙΒΑΛΛΟΝ</a:t>
                      </a:r>
                      <a:endParaRPr lang="el-GR" sz="1500" dirty="0"/>
                    </a:p>
                  </a:txBody>
                  <a:tcPr marL="68580" marR="68580" marT="38100" marB="38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500" dirty="0" smtClean="0"/>
                        <a:t>ΟΙΚΟΝΟΜΙΚΟ ΠΕΡΙΒΑΛΛΟΝ</a:t>
                      </a:r>
                      <a:endParaRPr lang="el-GR" sz="1500" dirty="0"/>
                    </a:p>
                  </a:txBody>
                  <a:tcPr marL="68580" marR="68580" marT="38100" marB="38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500" dirty="0" smtClean="0"/>
                        <a:t>ΚΟΙΝΩΝΙΚΟ  - ΠΟΛΙΤΙΣΤΙΚΟ ΠΕΡΙΒΑΛΛΟΝ</a:t>
                      </a:r>
                    </a:p>
                  </a:txBody>
                  <a:tcPr marL="68580" marR="68580" marT="38100" marB="38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500" dirty="0" smtClean="0"/>
                        <a:t>ΤΕΧΝΟΛΟΓΙΚΟ ΠΕΡΙΒΑΛΛΟΝ</a:t>
                      </a:r>
                    </a:p>
                  </a:txBody>
                  <a:tcPr marL="68580" marR="68580" marT="38100" marB="38100"/>
                </a:tc>
                <a:tc>
                  <a:txBody>
                    <a:bodyPr/>
                    <a:lstStyle/>
                    <a:p>
                      <a:r>
                        <a:rPr lang="el-GR" sz="1500" dirty="0" smtClean="0"/>
                        <a:t>ΔΗΜΟΓΡΑΦΙΚΟ ΠΕΡΙΒΑΛΛΟΝ</a:t>
                      </a:r>
                      <a:endParaRPr lang="el-GR" sz="1500" dirty="0"/>
                    </a:p>
                  </a:txBody>
                  <a:tcPr marL="68580" marR="68580" marT="38100" marB="38100"/>
                </a:tc>
                <a:tc>
                  <a:txBody>
                    <a:bodyPr/>
                    <a:lstStyle/>
                    <a:p>
                      <a:r>
                        <a:rPr lang="el-GR" sz="1500" dirty="0" smtClean="0"/>
                        <a:t>ΠΑΓΚΟΣΜΙΟ</a:t>
                      </a:r>
                      <a:r>
                        <a:rPr lang="el-GR" sz="1500" baseline="0" dirty="0" smtClean="0"/>
                        <a:t> ΠΕΡΙΒΑΛΛΟΝ</a:t>
                      </a:r>
                      <a:endParaRPr lang="el-GR" sz="1500" dirty="0"/>
                    </a:p>
                  </a:txBody>
                  <a:tcPr marL="68580" marR="68580" marT="38100" marB="38100"/>
                </a:tc>
              </a:tr>
              <a:tr h="4462052">
                <a:tc>
                  <a:txBody>
                    <a:bodyPr/>
                    <a:lstStyle/>
                    <a:p>
                      <a:pPr marL="0" lvl="0" algn="l" defTabSz="914400" rtl="0" eaLnBrk="1" latinLnBrk="0" hangingPunct="1">
                        <a:buFont typeface="Arial" pitchFamily="34" charset="0"/>
                        <a:buChar char="•"/>
                      </a:pPr>
                      <a:r>
                        <a:rPr lang="en-US" sz="1200" kern="1200" dirty="0" smtClean="0">
                          <a:solidFill>
                            <a:schemeClr val="dk1"/>
                          </a:solidFill>
                          <a:latin typeface="+mn-lt"/>
                          <a:ea typeface="+mn-ea"/>
                          <a:cs typeface="+mn-cs"/>
                        </a:rPr>
                        <a:t>O</a:t>
                      </a:r>
                      <a:r>
                        <a:rPr lang="el-GR" sz="1200" kern="1200" dirty="0" err="1" smtClean="0">
                          <a:solidFill>
                            <a:schemeClr val="dk1"/>
                          </a:solidFill>
                          <a:latin typeface="+mn-lt"/>
                          <a:ea typeface="+mn-ea"/>
                          <a:cs typeface="+mn-cs"/>
                        </a:rPr>
                        <a:t>ικολογικά</a:t>
                      </a:r>
                      <a:r>
                        <a:rPr lang="el-GR" sz="1200" kern="1200" dirty="0" smtClean="0">
                          <a:solidFill>
                            <a:schemeClr val="dk1"/>
                          </a:solidFill>
                          <a:latin typeface="+mn-lt"/>
                          <a:ea typeface="+mn-ea"/>
                          <a:cs typeface="+mn-cs"/>
                        </a:rPr>
                        <a:t> / περιβαλλοντικά θέματα</a:t>
                      </a:r>
                    </a:p>
                    <a:p>
                      <a:pPr marL="0" lvl="0" algn="l" defTabSz="914400" rtl="0" eaLnBrk="1" latinLnBrk="0" hangingPunct="1">
                        <a:buFont typeface="Arial" pitchFamily="34" charset="0"/>
                        <a:buChar char="•"/>
                      </a:pPr>
                      <a:r>
                        <a:rPr lang="en-US" sz="1200" kern="1200" dirty="0" smtClean="0">
                          <a:solidFill>
                            <a:schemeClr val="dk1"/>
                          </a:solidFill>
                          <a:latin typeface="+mn-lt"/>
                          <a:ea typeface="+mn-ea"/>
                          <a:cs typeface="+mn-cs"/>
                        </a:rPr>
                        <a:t>I</a:t>
                      </a:r>
                      <a:r>
                        <a:rPr lang="el-GR" sz="1200" kern="1200" dirty="0" err="1" smtClean="0">
                          <a:solidFill>
                            <a:schemeClr val="dk1"/>
                          </a:solidFill>
                          <a:latin typeface="+mn-lt"/>
                          <a:ea typeface="+mn-ea"/>
                          <a:cs typeface="+mn-cs"/>
                        </a:rPr>
                        <a:t>σχύουσα</a:t>
                      </a:r>
                      <a:r>
                        <a:rPr lang="el-GR" sz="1200" kern="1200" dirty="0" smtClean="0">
                          <a:solidFill>
                            <a:schemeClr val="dk1"/>
                          </a:solidFill>
                          <a:latin typeface="+mn-lt"/>
                          <a:ea typeface="+mn-ea"/>
                          <a:cs typeface="+mn-cs"/>
                        </a:rPr>
                        <a:t> εθνική</a:t>
                      </a:r>
                      <a:r>
                        <a:rPr lang="el-GR" sz="1200" kern="1200" baseline="0" dirty="0" smtClean="0">
                          <a:solidFill>
                            <a:schemeClr val="dk1"/>
                          </a:solidFill>
                          <a:latin typeface="+mn-lt"/>
                          <a:ea typeface="+mn-ea"/>
                          <a:cs typeface="+mn-cs"/>
                        </a:rPr>
                        <a:t> </a:t>
                      </a:r>
                      <a:r>
                        <a:rPr lang="el-GR" sz="1200" kern="1200" dirty="0" smtClean="0">
                          <a:solidFill>
                            <a:schemeClr val="dk1"/>
                          </a:solidFill>
                          <a:latin typeface="+mn-lt"/>
                          <a:ea typeface="+mn-ea"/>
                          <a:cs typeface="+mn-cs"/>
                        </a:rPr>
                        <a:t>νομοθεσία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Διεθνή νομοθεσία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Ρυθμιστικές αρχές και διαδικασίες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Κυβερνητικές πολιτικές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Κυβερνητική σταθερότητα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Πολιτική εμπορίου</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Αναπτυξιακοί νόμοι</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ομάδες πίεσης (εγχώριο</a:t>
                      </a:r>
                      <a:r>
                        <a:rPr lang="el-GR" sz="1200" kern="1200" baseline="0" dirty="0" smtClean="0">
                          <a:solidFill>
                            <a:schemeClr val="dk1"/>
                          </a:solidFill>
                          <a:latin typeface="+mn-lt"/>
                          <a:ea typeface="+mn-ea"/>
                          <a:cs typeface="+mn-cs"/>
                        </a:rPr>
                        <a:t> και διεθνές </a:t>
                      </a:r>
                      <a:r>
                        <a:rPr lang="en-US" sz="1200" kern="1200" baseline="0" dirty="0" smtClean="0">
                          <a:solidFill>
                            <a:schemeClr val="dk1"/>
                          </a:solidFill>
                          <a:latin typeface="+mn-lt"/>
                          <a:ea typeface="+mn-ea"/>
                          <a:cs typeface="+mn-cs"/>
                        </a:rPr>
                        <a:t>Lobbying)</a:t>
                      </a:r>
                      <a:r>
                        <a:rPr lang="el-GR" sz="1200" kern="1200" dirty="0" smtClean="0">
                          <a:solidFill>
                            <a:schemeClr val="dk1"/>
                          </a:solidFill>
                          <a:latin typeface="+mn-lt"/>
                          <a:ea typeface="+mn-ea"/>
                          <a:cs typeface="+mn-cs"/>
                        </a:rPr>
                        <a:t> </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Πόλεμοι</a:t>
                      </a:r>
                      <a:r>
                        <a:rPr lang="en-US" sz="1200" kern="1200" dirty="0" smtClean="0">
                          <a:solidFill>
                            <a:schemeClr val="dk1"/>
                          </a:solidFill>
                          <a:latin typeface="+mn-lt"/>
                          <a:ea typeface="+mn-ea"/>
                          <a:cs typeface="+mn-cs"/>
                        </a:rPr>
                        <a:t> </a:t>
                      </a:r>
                      <a:r>
                        <a:rPr lang="el-GR" sz="1200" kern="1200" dirty="0" smtClean="0">
                          <a:solidFill>
                            <a:schemeClr val="dk1"/>
                          </a:solidFill>
                          <a:latin typeface="+mn-lt"/>
                          <a:ea typeface="+mn-ea"/>
                          <a:cs typeface="+mn-cs"/>
                        </a:rPr>
                        <a:t>και συγκρούσεις</a:t>
                      </a:r>
                      <a:endParaRPr lang="el-GR" sz="1200" kern="1200" dirty="0">
                        <a:solidFill>
                          <a:schemeClr val="dk1"/>
                        </a:solidFill>
                        <a:latin typeface="+mn-lt"/>
                        <a:ea typeface="+mn-ea"/>
                        <a:cs typeface="+mn-cs"/>
                      </a:endParaRPr>
                    </a:p>
                  </a:txBody>
                  <a:tcPr marL="68580" marR="68580" marT="38100" marB="38100"/>
                </a:tc>
                <a:tc>
                  <a:txBody>
                    <a:bodyPr/>
                    <a:lstStyle/>
                    <a:p>
                      <a:pPr lvl="0" algn="l">
                        <a:buFont typeface="Arial" pitchFamily="34" charset="0"/>
                        <a:buChar char="•"/>
                      </a:pPr>
                      <a:r>
                        <a:rPr lang="el-GR" sz="1200" dirty="0" smtClean="0"/>
                        <a:t>Κατάσταση της εθνικής οικονομίας</a:t>
                      </a:r>
                    </a:p>
                    <a:p>
                      <a:pPr lvl="0" algn="l">
                        <a:buFont typeface="Arial" pitchFamily="34" charset="0"/>
                        <a:buChar char="•"/>
                      </a:pPr>
                      <a:r>
                        <a:rPr lang="el-GR" sz="1200" dirty="0" smtClean="0"/>
                        <a:t>Α.Ε.Π.</a:t>
                      </a:r>
                    </a:p>
                    <a:p>
                      <a:pPr lvl="0" algn="l">
                        <a:buFont typeface="Arial" pitchFamily="34" charset="0"/>
                        <a:buChar char="•"/>
                      </a:pPr>
                      <a:r>
                        <a:rPr lang="el-GR" sz="1200" dirty="0" smtClean="0"/>
                        <a:t>Επιτόκιο</a:t>
                      </a:r>
                    </a:p>
                    <a:p>
                      <a:pPr lvl="0" algn="l">
                        <a:buFont typeface="Arial" pitchFamily="34" charset="0"/>
                        <a:buChar char="•"/>
                      </a:pPr>
                      <a:r>
                        <a:rPr lang="el-GR" sz="1200" dirty="0" smtClean="0"/>
                        <a:t>Συναλλαγματικές Ισοτιμίες</a:t>
                      </a:r>
                    </a:p>
                    <a:p>
                      <a:pPr lvl="0" algn="l">
                        <a:buFont typeface="Arial" pitchFamily="34" charset="0"/>
                        <a:buChar char="•"/>
                      </a:pPr>
                      <a:r>
                        <a:rPr lang="el-GR" sz="1200" dirty="0" smtClean="0"/>
                        <a:t>Προσφορά Χρήματος</a:t>
                      </a:r>
                    </a:p>
                    <a:p>
                      <a:pPr lvl="0" algn="l">
                        <a:buFont typeface="Arial" pitchFamily="34" charset="0"/>
                        <a:buChar char="•"/>
                      </a:pPr>
                      <a:r>
                        <a:rPr lang="el-GR" sz="1200" dirty="0" smtClean="0"/>
                        <a:t>Πληθωρισμός</a:t>
                      </a:r>
                    </a:p>
                    <a:p>
                      <a:pPr lvl="0" algn="l">
                        <a:buFont typeface="Arial" pitchFamily="34" charset="0"/>
                        <a:buChar char="•"/>
                      </a:pPr>
                      <a:r>
                        <a:rPr lang="el-GR" sz="1200" dirty="0" smtClean="0"/>
                        <a:t>Φορολογία</a:t>
                      </a:r>
                    </a:p>
                    <a:p>
                      <a:pPr lvl="0" algn="l">
                        <a:buFont typeface="Arial" pitchFamily="34" charset="0"/>
                        <a:buChar char="•"/>
                      </a:pPr>
                      <a:r>
                        <a:rPr lang="el-GR" sz="1200" dirty="0" smtClean="0"/>
                        <a:t>Επίπεδο Ανεργίας</a:t>
                      </a:r>
                    </a:p>
                    <a:p>
                      <a:pPr lvl="0" algn="l">
                        <a:buFont typeface="Arial" pitchFamily="34" charset="0"/>
                        <a:buChar char="•"/>
                      </a:pPr>
                      <a:r>
                        <a:rPr lang="el-GR" sz="1200" dirty="0" smtClean="0"/>
                        <a:t>Έλεγχοι τιμών / μισθών</a:t>
                      </a:r>
                    </a:p>
                    <a:p>
                      <a:pPr lvl="0" algn="l">
                        <a:buFont typeface="Arial" pitchFamily="34" charset="0"/>
                        <a:buChar char="•"/>
                      </a:pPr>
                      <a:r>
                        <a:rPr lang="el-GR" sz="1200" dirty="0" smtClean="0"/>
                        <a:t>Υποτίμηση / Ανατίμηση</a:t>
                      </a:r>
                    </a:p>
                    <a:p>
                      <a:pPr lvl="0" algn="l">
                        <a:buFont typeface="Arial" pitchFamily="34" charset="0"/>
                        <a:buChar char="•"/>
                      </a:pPr>
                      <a:r>
                        <a:rPr lang="el-GR" sz="1200" dirty="0" smtClean="0"/>
                        <a:t>Διαθεσιμότητα και κόστος ενέργειας</a:t>
                      </a:r>
                    </a:p>
                    <a:p>
                      <a:pPr lvl="0" algn="l">
                        <a:buFont typeface="Arial" pitchFamily="34" charset="0"/>
                        <a:buChar char="•"/>
                      </a:pPr>
                      <a:r>
                        <a:rPr lang="el-GR" sz="1200" dirty="0" smtClean="0"/>
                        <a:t>Διάθεση εισοδήματος</a:t>
                      </a:r>
                    </a:p>
                    <a:p>
                      <a:pPr lvl="0" algn="l">
                        <a:buFont typeface="Arial" pitchFamily="34" charset="0"/>
                        <a:buChar char="•"/>
                      </a:pPr>
                      <a:r>
                        <a:rPr lang="el-GR" sz="1200" dirty="0" smtClean="0"/>
                        <a:t>Τάσεις στο διεθνές εμπόριο</a:t>
                      </a:r>
                    </a:p>
                    <a:p>
                      <a:pPr lvl="0" algn="l">
                        <a:buFont typeface="Arial" pitchFamily="34" charset="0"/>
                        <a:buChar char="•"/>
                      </a:pPr>
                      <a:r>
                        <a:rPr lang="el-GR" sz="1200" dirty="0" smtClean="0"/>
                        <a:t>Βιομηχανικοί κλάδοι</a:t>
                      </a:r>
                    </a:p>
                  </a:txBody>
                  <a:tcPr marL="68580" marR="68580" marT="38100" marB="38100"/>
                </a:tc>
                <a:tc>
                  <a:txBody>
                    <a:bodyPr/>
                    <a:lstStyle/>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Νέες</a:t>
                      </a:r>
                      <a:r>
                        <a:rPr lang="el-GR" sz="1200" kern="1200" baseline="0" dirty="0" smtClean="0">
                          <a:solidFill>
                            <a:schemeClr val="dk1"/>
                          </a:solidFill>
                          <a:latin typeface="+mn-lt"/>
                          <a:ea typeface="+mn-ea"/>
                          <a:cs typeface="+mn-cs"/>
                        </a:rPr>
                        <a:t> </a:t>
                      </a:r>
                      <a:r>
                        <a:rPr lang="el-GR" sz="1200" kern="1200" dirty="0" smtClean="0">
                          <a:solidFill>
                            <a:schemeClr val="dk1"/>
                          </a:solidFill>
                          <a:latin typeface="+mn-lt"/>
                          <a:ea typeface="+mn-ea"/>
                          <a:cs typeface="+mn-cs"/>
                        </a:rPr>
                        <a:t>τάσεις στον τρόπο ζωής </a:t>
                      </a:r>
                      <a:r>
                        <a:rPr lang="en-US" sz="1200" kern="1200" dirty="0" smtClean="0">
                          <a:solidFill>
                            <a:schemeClr val="dk1"/>
                          </a:solidFill>
                          <a:latin typeface="+mn-lt"/>
                          <a:ea typeface="+mn-ea"/>
                          <a:cs typeface="+mn-cs"/>
                        </a:rPr>
                        <a:t>(lifestyle</a:t>
                      </a:r>
                      <a:r>
                        <a:rPr lang="en-US" sz="1200" kern="1200" baseline="0" dirty="0" smtClean="0">
                          <a:solidFill>
                            <a:schemeClr val="dk1"/>
                          </a:solidFill>
                          <a:latin typeface="+mn-lt"/>
                          <a:ea typeface="+mn-ea"/>
                          <a:cs typeface="+mn-cs"/>
                        </a:rPr>
                        <a:t> trends)</a:t>
                      </a:r>
                      <a:endParaRPr lang="el-GR" sz="1200" kern="1200" dirty="0" smtClean="0">
                        <a:solidFill>
                          <a:schemeClr val="dk1"/>
                        </a:solidFill>
                        <a:latin typeface="+mn-lt"/>
                        <a:ea typeface="+mn-ea"/>
                        <a:cs typeface="+mn-cs"/>
                      </a:endParaRP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Συμπεριφορά καταναλωτών</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Επίδραση των μέσων ενημέρωσης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Νομοθετικές αλλαγές που αφορούν κοινωνικούς παράγοντες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Η επίδραση της μόδας και των πρότυπων της</a:t>
                      </a:r>
                    </a:p>
                    <a:p>
                      <a:pPr marL="0" lvl="0" algn="l" defTabSz="914400" rtl="0" eaLnBrk="1" latinLnBrk="0" hangingPunct="1">
                        <a:buFont typeface="Arial" pitchFamily="34" charset="0"/>
                        <a:buChar char="•"/>
                      </a:pPr>
                      <a:r>
                        <a:rPr lang="el-GR" sz="1200" kern="1200" baseline="0" dirty="0" smtClean="0">
                          <a:solidFill>
                            <a:schemeClr val="dk1"/>
                          </a:solidFill>
                          <a:latin typeface="+mn-lt"/>
                          <a:ea typeface="+mn-ea"/>
                          <a:cs typeface="+mn-cs"/>
                        </a:rPr>
                        <a:t> Πρόσβαση στην </a:t>
                      </a:r>
                      <a:r>
                        <a:rPr lang="el-GR" sz="1200" kern="1200" dirty="0" smtClean="0">
                          <a:solidFill>
                            <a:schemeClr val="dk1"/>
                          </a:solidFill>
                          <a:latin typeface="+mn-lt"/>
                          <a:ea typeface="+mn-ea"/>
                          <a:cs typeface="+mn-cs"/>
                        </a:rPr>
                        <a:t>αγορά και τάσεις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Εθνικοί / θρησκευτικοί παράγοντες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Διαφήμιση και δημοσιότητα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Ζητήματα ηθικής</a:t>
                      </a:r>
                    </a:p>
                  </a:txBody>
                  <a:tcPr marL="68580" marR="68580" marT="38100" marB="38100"/>
                </a:tc>
                <a:tc>
                  <a:txBody>
                    <a:bodyPr/>
                    <a:lstStyle/>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Εθνική Δαπάνη και Δαπάνη του κλάδου για έρευνα και ανάπτυξη</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Δικαιώματα ευρεσιτεχνίας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Ανταγωνιστικό τεχνολογικό περιβάλλον</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Μεταφορά τεχνολογίας από το εργαστήριο στην αγορά</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Ωρίμανση της τεχνολογίας </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Νομοθετικό πλαίσιο γύρω από την τεχνολογία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Ικανότητα Καινοτομίας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Τεχνολογία της πληροφορίας και της επικοινωνίας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Συνδεδεμένες τεχνολογίες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Βελτίωση της παραγωγικότητας  αυτοματισμό</a:t>
                      </a:r>
                    </a:p>
                  </a:txBody>
                  <a:tcPr marL="68580" marR="68580" marT="38100" marB="38100"/>
                </a:tc>
                <a:tc>
                  <a:txBody>
                    <a:bodyPr/>
                    <a:lstStyle/>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Το μέγεθος του πληθυσμού</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Η Μεταβαλλόμενη ηλικιακή δομή του</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Το επίπεδο μόρφωσης, περισσότεροι εργαζόμενοι σε γραφεία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Η διανομή του εισοδήματος </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Το εθνικό μίγμα</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Γεωγραφικές μετακινήσεις πληθυσμού</a:t>
                      </a:r>
                    </a:p>
                    <a:p>
                      <a:pPr marL="0" lvl="0" algn="l" defTabSz="914400" rtl="0" eaLnBrk="1" latinLnBrk="0" hangingPunct="1">
                        <a:buFont typeface="Arial" pitchFamily="34" charset="0"/>
                        <a:buChar char="•"/>
                      </a:pPr>
                      <a:endParaRPr lang="el-GR" sz="1200" kern="1200" dirty="0">
                        <a:solidFill>
                          <a:schemeClr val="dk1"/>
                        </a:solidFill>
                        <a:latin typeface="+mn-lt"/>
                        <a:ea typeface="+mn-ea"/>
                        <a:cs typeface="+mn-cs"/>
                      </a:endParaRPr>
                    </a:p>
                  </a:txBody>
                  <a:tcPr marL="68580" marR="68580" marT="38100" marB="38100"/>
                </a:tc>
                <a:tc>
                  <a:txBody>
                    <a:bodyPr/>
                    <a:lstStyle/>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Νέες τάσεις στις διεθνείς αγορές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Αλλαγές στις υφιστάμενες αγορές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Διεθνείς πολιτικές εξελίξεις</a:t>
                      </a:r>
                    </a:p>
                    <a:p>
                      <a:pPr marL="0" lvl="0" algn="l" defTabSz="914400" rtl="0" eaLnBrk="1" latinLnBrk="0" hangingPunct="1">
                        <a:buFont typeface="Arial" pitchFamily="34" charset="0"/>
                        <a:buChar char="•"/>
                      </a:pPr>
                      <a:r>
                        <a:rPr lang="el-GR" sz="1200" kern="1200" dirty="0" smtClean="0">
                          <a:solidFill>
                            <a:schemeClr val="dk1"/>
                          </a:solidFill>
                          <a:latin typeface="+mn-lt"/>
                          <a:ea typeface="+mn-ea"/>
                          <a:cs typeface="+mn-cs"/>
                        </a:rPr>
                        <a:t>Διεθνή χαρακτηριστικά αγορών</a:t>
                      </a:r>
                      <a:endParaRPr lang="el-GR" sz="1200" kern="1200" dirty="0">
                        <a:solidFill>
                          <a:schemeClr val="dk1"/>
                        </a:solidFill>
                        <a:latin typeface="+mn-lt"/>
                        <a:ea typeface="+mn-ea"/>
                        <a:cs typeface="+mn-cs"/>
                      </a:endParaRPr>
                    </a:p>
                  </a:txBody>
                  <a:tcPr marL="68580" marR="68580" marT="38100" marB="3810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Autofit/>
          </a:bodyPr>
          <a:lstStyle/>
          <a:p>
            <a:pPr algn="l"/>
            <a:r>
              <a:rPr lang="el-GR" altLang="zh-CN" sz="2800" dirty="0" smtClean="0">
                <a:cs typeface="Segoe UI" pitchFamily="18" charset="0"/>
              </a:rPr>
              <a:t>Στρατηγική Ανάλυση του Εξωτερικού Περιβάλλοντος</a:t>
            </a:r>
            <a:endParaRPr lang="en-US" sz="2800" dirty="0"/>
          </a:p>
        </p:txBody>
      </p:sp>
      <p:sp>
        <p:nvSpPr>
          <p:cNvPr id="3" name="2 - Θέση περιεχομένου"/>
          <p:cNvSpPr>
            <a:spLocks noGrp="1"/>
          </p:cNvSpPr>
          <p:nvPr>
            <p:ph idx="1"/>
          </p:nvPr>
        </p:nvSpPr>
        <p:spPr>
          <a:xfrm>
            <a:off x="107504" y="674440"/>
            <a:ext cx="8507288" cy="5040560"/>
          </a:xfrm>
        </p:spPr>
        <p:txBody>
          <a:bodyPr>
            <a:normAutofit fontScale="85000" lnSpcReduction="20000"/>
          </a:bodyPr>
          <a:lstStyle/>
          <a:p>
            <a:pPr marL="0" indent="0">
              <a:buNone/>
            </a:pPr>
            <a:r>
              <a:rPr lang="el-GR" dirty="0" smtClean="0"/>
              <a:t>Μακροπεριβαλλοντική ανάλυση στην Ελληνική αγορά αυτοκίνητων (1/2)</a:t>
            </a:r>
          </a:p>
          <a:p>
            <a:pPr marL="457200" indent="-434975"/>
            <a:r>
              <a:rPr lang="el-GR" sz="2400" dirty="0" smtClean="0"/>
              <a:t>Την περίοδο </a:t>
            </a:r>
            <a:r>
              <a:rPr lang="el-GR" sz="2400" b="1" dirty="0" smtClean="0"/>
              <a:t>1995-2000</a:t>
            </a:r>
            <a:r>
              <a:rPr lang="el-GR" sz="2400" dirty="0" smtClean="0"/>
              <a:t> παρατηρήθηκε η ανάκαμψη της αγοράς αυτοκινήτων στην Ελλάδα όπου οφείλονταν σε πολλούς παράγοντες  του πολιτικού, οικονομικού, κοινωνικού περιβάλλοντος. </a:t>
            </a:r>
          </a:p>
          <a:p>
            <a:pPr marL="731520" lvl="2"/>
            <a:r>
              <a:rPr lang="el-GR" dirty="0" smtClean="0"/>
              <a:t>Η απελευθέρωση της καταναλωτικής πίστης αύξησε τις πωλήσεις των αυτοκινήτων με διακανονισμό. </a:t>
            </a:r>
          </a:p>
          <a:p>
            <a:pPr marL="731520" lvl="2"/>
            <a:r>
              <a:rPr lang="el-GR" dirty="0" smtClean="0"/>
              <a:t>Η πολιτική της «σκληρής» δραχμής που εφάρμοσε η ελληνική κυβέρνηση μετά το 1998 οδήγησε στην εισαγωγή των αυτοκινήτων με σταθερές τιμές, γεγονός που ενισχύθηκε και με την ένταξη της δραχμής στο μηχανισμό συναλλαγματικών ισοτιμιών.</a:t>
            </a:r>
          </a:p>
          <a:p>
            <a:pPr marL="731520" lvl="2"/>
            <a:r>
              <a:rPr lang="el-GR" dirty="0" smtClean="0"/>
              <a:t>Η σταδιακή μείωση των επιτοκίων εξαιτίας της πτώσης του πληθωρισμού, αύξησε τα καταναλωτικά δάνεια, </a:t>
            </a:r>
          </a:p>
          <a:p>
            <a:pPr marL="731520" lvl="2"/>
            <a:r>
              <a:rPr lang="el-GR" dirty="0" smtClean="0"/>
              <a:t>Η ξέφρενη πορεία των μετοχών στο χρηματιστήριο (1998-99) έδωσε σε πολλούς την οικονομική δυνατότητα να αποκτήσουν το αυτοκίνητο των ονείρων τους.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67544" y="1201316"/>
            <a:ext cx="8229600" cy="4836368"/>
          </a:xfrm>
        </p:spPr>
        <p:txBody>
          <a:bodyPr>
            <a:normAutofit fontScale="70000" lnSpcReduction="20000"/>
          </a:bodyPr>
          <a:lstStyle/>
          <a:p>
            <a:pPr marL="0" indent="0">
              <a:buNone/>
            </a:pPr>
            <a:r>
              <a:rPr lang="el-GR" sz="3700" dirty="0" smtClean="0"/>
              <a:t>Μακροπεριβαλλοντική ανάλυση στην Ελληνική αγορά αυτοκίνητων (1/2)</a:t>
            </a:r>
          </a:p>
          <a:p>
            <a:pPr lvl="1">
              <a:buFont typeface="Wingdings" pitchFamily="2" charset="2"/>
              <a:buChar char="§"/>
            </a:pPr>
            <a:r>
              <a:rPr lang="el-GR" sz="2900" dirty="0" smtClean="0"/>
              <a:t>Την περίοδο </a:t>
            </a:r>
            <a:r>
              <a:rPr lang="el-GR" sz="2900" b="1" dirty="0" smtClean="0"/>
              <a:t>2009-2012</a:t>
            </a:r>
            <a:r>
              <a:rPr lang="el-GR" sz="2900" dirty="0" smtClean="0"/>
              <a:t> σημειώθηκε ύφεση στην αγορά αυτοκινήτων στην Ελλάδα που οφείλονταν πάλι σε παράγοντες του </a:t>
            </a:r>
            <a:r>
              <a:rPr lang="el-GR" sz="2900" dirty="0" err="1" smtClean="0"/>
              <a:t>μακροπεριβάλλοντος</a:t>
            </a:r>
            <a:r>
              <a:rPr lang="el-GR" sz="2900" dirty="0" smtClean="0"/>
              <a:t> και είναι επακόλουθο της χρηματοπιστωτικής κρίσης. Συγκεκριμένα:</a:t>
            </a:r>
          </a:p>
          <a:p>
            <a:pPr lvl="2"/>
            <a:r>
              <a:rPr lang="el-GR" sz="2900" dirty="0" smtClean="0"/>
              <a:t>Η μείωση του διαθέσιμου εισοδήματος,</a:t>
            </a:r>
          </a:p>
          <a:p>
            <a:pPr lvl="2"/>
            <a:r>
              <a:rPr lang="el-GR" sz="2900" dirty="0" smtClean="0"/>
              <a:t>Η κατακόρυφη αύξηση της ανεργίας, η αύξηση της τιμής της βενζίνης κ.α.</a:t>
            </a:r>
          </a:p>
          <a:p>
            <a:pPr lvl="1">
              <a:buNone/>
            </a:pPr>
            <a:r>
              <a:rPr lang="el-GR" sz="2900" dirty="0" smtClean="0"/>
              <a:t>     Σύμφωνα με στοιχεία της ΕΛ.ΣΤΑΤ. Το διάστημα Ιανουαρίου-Μαρτίου 2012 κυκλοφόρησαν για πρώτη φορά 23.292 αυτοκίνητα (καινούργια ή μεταχειρισμένα εξωτερικού), παρουσιάζοντας μείωση 31,8% ως προς την αντίστοιχη περίοδο του 2011. Το δυσάρεστο όμως είναι ότι και το τρίμηνο Ιανουαρίου-Μαρτίου 2011 η μείωση ήταν 54,4% σε σχέση με το αντίστοιχο τρίμηνο του 2010.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188296"/>
          </a:xfrm>
        </p:spPr>
        <p:txBody>
          <a:bodyPr>
            <a:normAutofit fontScale="70000" lnSpcReduction="20000"/>
          </a:bodyPr>
          <a:lstStyle/>
          <a:p>
            <a:pPr marL="0" indent="0">
              <a:lnSpc>
                <a:spcPct val="80000"/>
              </a:lnSpc>
              <a:buNone/>
            </a:pPr>
            <a:r>
              <a:rPr lang="el-GR" sz="3700" dirty="0" smtClean="0"/>
              <a:t>Μακροπεριβαλλοντική ανάλυση στην Ελληνική αγορά αυτοκίνητων (2/2)</a:t>
            </a:r>
          </a:p>
          <a:p>
            <a:pPr>
              <a:lnSpc>
                <a:spcPct val="120000"/>
              </a:lnSpc>
            </a:pPr>
            <a:r>
              <a:rPr lang="el-GR" dirty="0" smtClean="0"/>
              <a:t>Σύμφωνα με στοιχεία του Σ.Ε.Α.Α.(</a:t>
            </a:r>
            <a:r>
              <a:rPr lang="en-GB" dirty="0" smtClean="0">
                <a:hlinkClick r:id="rId2"/>
              </a:rPr>
              <a:t>http://www.seaa.gr/el/content/58</a:t>
            </a:r>
            <a:r>
              <a:rPr lang="el-GR" dirty="0" smtClean="0"/>
              <a:t>) για τον </a:t>
            </a:r>
            <a:r>
              <a:rPr lang="el-GR" b="1" dirty="0" smtClean="0"/>
              <a:t>Σεπτέμβριο του 2014 </a:t>
            </a:r>
            <a:r>
              <a:rPr lang="el-GR" dirty="0" smtClean="0"/>
              <a:t>η αγορά των επιβατικών αυτοκινήτων σημειώνει </a:t>
            </a:r>
            <a:r>
              <a:rPr lang="el-GR" b="1" dirty="0" smtClean="0"/>
              <a:t>αύξηση</a:t>
            </a:r>
            <a:r>
              <a:rPr lang="el-GR" dirty="0" smtClean="0"/>
              <a:t> της τάξεως του 32,6% σε σχέση με τον αντίστοιχο μήνα του 2013. </a:t>
            </a:r>
          </a:p>
          <a:p>
            <a:pPr lvl="1">
              <a:lnSpc>
                <a:spcPct val="120000"/>
              </a:lnSpc>
            </a:pPr>
            <a:r>
              <a:rPr lang="el-GR" dirty="0" smtClean="0"/>
              <a:t>Αναλυτικότερα, τον περασμένο μήνα ταξινομήθηκαν συνολικά 5.055 επιβατικά αυτοκίνητα έναντι 3.814 το Σεπτέμβριο του 2013.</a:t>
            </a:r>
          </a:p>
          <a:p>
            <a:pPr>
              <a:lnSpc>
                <a:spcPct val="120000"/>
              </a:lnSpc>
              <a:buNone/>
            </a:pPr>
            <a:r>
              <a:rPr lang="el-GR" dirty="0" smtClean="0"/>
              <a:t>    Στο διάστημα  Ιανουαρίου – Σεπτεμβρίου  του 2014, ταξινομήθηκαν συνολικά 53.844 επιβατικά αυτοκίνητα, συγκριτικά με 44.010 την ίδια περίοδο πέρυσι, σημειώνοντας αύξηση 22,3%.</a:t>
            </a:r>
          </a:p>
          <a:p>
            <a:pPr marL="0" indent="0">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600" dirty="0" smtClean="0">
                <a:cs typeface="Segoe UI" pitchFamily="18" charset="0"/>
              </a:rPr>
              <a:t>Στρατηγική Ανάλυση του Εξωτερικού Περιβάλλοντος</a:t>
            </a:r>
            <a:endParaRPr lang="en-US" sz="3600" dirty="0"/>
          </a:p>
        </p:txBody>
      </p:sp>
      <p:sp>
        <p:nvSpPr>
          <p:cNvPr id="3" name="2 - Θέση περιεχομένου"/>
          <p:cNvSpPr>
            <a:spLocks noGrp="1"/>
          </p:cNvSpPr>
          <p:nvPr>
            <p:ph idx="1"/>
          </p:nvPr>
        </p:nvSpPr>
        <p:spPr>
          <a:xfrm>
            <a:off x="251520" y="1201316"/>
            <a:ext cx="8445624" cy="4908376"/>
          </a:xfrm>
        </p:spPr>
        <p:txBody>
          <a:bodyPr>
            <a:normAutofit fontScale="62500" lnSpcReduction="20000"/>
          </a:bodyPr>
          <a:lstStyle/>
          <a:p>
            <a:pPr marL="0" indent="0">
              <a:lnSpc>
                <a:spcPct val="80000"/>
              </a:lnSpc>
              <a:buNone/>
            </a:pPr>
            <a:r>
              <a:rPr lang="el-GR" sz="4000" dirty="0" smtClean="0"/>
              <a:t>Μακροπεριβαλλοντική ανάλυση στην Ελληνική αγορά αυτοκίνητων (2/2)</a:t>
            </a:r>
          </a:p>
          <a:p>
            <a:r>
              <a:rPr lang="el-GR" dirty="0" smtClean="0"/>
              <a:t>Η ανάκαμψη αυτή αποδίδεται σε παράγοντες του </a:t>
            </a:r>
            <a:r>
              <a:rPr lang="el-GR" dirty="0" err="1" smtClean="0"/>
              <a:t>μακροπεριβάλλοντος</a:t>
            </a:r>
            <a:r>
              <a:rPr lang="el-GR" dirty="0" smtClean="0"/>
              <a:t> όπως</a:t>
            </a:r>
          </a:p>
          <a:p>
            <a:pPr lvl="1"/>
            <a:r>
              <a:rPr lang="el-GR" dirty="0" smtClean="0"/>
              <a:t>Η σταθερότητα της καταναλωτικής εμπιστοσύνης τους τελευταίους μήνες </a:t>
            </a:r>
          </a:p>
          <a:p>
            <a:pPr lvl="1"/>
            <a:r>
              <a:rPr lang="el-GR" dirty="0" smtClean="0"/>
              <a:t>Η  θετική πορεία του τουρισμού στη χώρα (αύξηση της ζήτησης από εταιρείες ενοικιάσεων)</a:t>
            </a:r>
          </a:p>
          <a:p>
            <a:pPr lvl="1"/>
            <a:r>
              <a:rPr lang="el-GR" dirty="0" smtClean="0"/>
              <a:t>Η διάθεση για στροφή προς οικονομικούς </a:t>
            </a:r>
            <a:r>
              <a:rPr lang="el-GR" b="1" dirty="0" smtClean="0"/>
              <a:t>κινητήρες </a:t>
            </a:r>
            <a:r>
              <a:rPr lang="el-GR" dirty="0" smtClean="0"/>
              <a:t>βενζίνης, πετρελαίου, υγραερίου ή και φυσικού αερίου </a:t>
            </a:r>
          </a:p>
          <a:p>
            <a:r>
              <a:rPr lang="el-GR" dirty="0" smtClean="0"/>
              <a:t> Παρόλα αυτά, οι πιέσεις που υφίστανται τα νοικοκυριά εξαιτίας της βαριάς φορολογίας, η διατήρηση της ανεργίας σε υψηλά επίπεδα αποτελούν παράγοντες που δεν επιτρέπουν την επαναφορά του κλάδου στα προ-κρίσης επίπεδα. Επίσης,  τα σημεία ανόδου του κλάδου οφείλονται και στην ιδιαίτερα χαμηλή βάση σύγκρισης με το προηγούμενο έτος, καθώς ο κλάδος αυτοκινήτου κατέγραψε τα τελευταία χρόνια ζημιές της τάξης του 80%.</a:t>
            </a:r>
          </a:p>
          <a:p>
            <a:pPr marL="0" indent="0">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marL="0" indent="0">
              <a:lnSpc>
                <a:spcPct val="80000"/>
              </a:lnSpc>
              <a:buNone/>
            </a:pPr>
            <a:r>
              <a:rPr lang="el-GR" dirty="0" smtClean="0"/>
              <a:t>Σχέση </a:t>
            </a:r>
            <a:r>
              <a:rPr lang="el-GR" dirty="0" err="1" smtClean="0"/>
              <a:t>Μακροπεριβάλλοντος</a:t>
            </a:r>
            <a:r>
              <a:rPr lang="el-GR" dirty="0" smtClean="0"/>
              <a:t> και Επιχειρησιακής Στρατηγικής</a:t>
            </a:r>
          </a:p>
          <a:p>
            <a:pPr marL="0" indent="0">
              <a:buNone/>
            </a:pPr>
            <a:r>
              <a:rPr lang="el-GR" dirty="0" smtClean="0"/>
              <a:t>Τα στελέχη της επιχείρησης  πρέπει να διαμορφώσουν την στρατηγική της λαμβάνοντας  υπόψη του παράγοντες που επιδρούν στο </a:t>
            </a:r>
            <a:r>
              <a:rPr lang="el-GR" dirty="0" err="1" smtClean="0"/>
              <a:t>μακροπεριβάλλον</a:t>
            </a:r>
            <a:r>
              <a:rPr lang="el-GR" dirty="0" smtClean="0"/>
              <a:t> της ώστε να προσαρμόσουν την εταιρεία με επιτυχία στις αλλαγές του. Συγκεκριμένα:</a:t>
            </a:r>
            <a:endParaRPr lang="el-GR" sz="2400" dirty="0" smtClean="0"/>
          </a:p>
          <a:p>
            <a:r>
              <a:rPr lang="el-GR" dirty="0" smtClean="0"/>
              <a:t>Οι εξελίξεις στο εξωτερικό περιβάλλον αλλάζουν  το πεδίο του ανταγωνισμού σε έναν κλάδο. </a:t>
            </a:r>
          </a:p>
          <a:p>
            <a:r>
              <a:rPr lang="el-GR" dirty="0" smtClean="0"/>
              <a:t>Η ίδια περιβαλλοντική τάση είναι πιθανό να έχει διαφορετικές επιδράσεις πάνω σε επιχειρήσεις διαφορετικών κλάδων. </a:t>
            </a:r>
          </a:p>
          <a:p>
            <a:pPr marL="0" indent="0">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marL="0" indent="0">
              <a:lnSpc>
                <a:spcPct val="80000"/>
              </a:lnSpc>
              <a:buNone/>
            </a:pPr>
            <a:r>
              <a:rPr lang="el-GR" dirty="0" smtClean="0"/>
              <a:t>Σχέση </a:t>
            </a:r>
            <a:r>
              <a:rPr lang="el-GR" dirty="0" err="1" smtClean="0"/>
              <a:t>Μακροπεριβάλλοντος</a:t>
            </a:r>
            <a:r>
              <a:rPr lang="el-GR" dirty="0" smtClean="0"/>
              <a:t> και Επιχειρησιακής Στρατηγικής</a:t>
            </a:r>
          </a:p>
          <a:p>
            <a:r>
              <a:rPr lang="el-GR" dirty="0" smtClean="0"/>
              <a:t>Ο ίδιος περιβαλλοντικός παράγοντας είναι δυνατό να επηρεάσει διαφορετικά επιχειρήσεις του ίδιου κλάδου. </a:t>
            </a:r>
          </a:p>
          <a:p>
            <a:r>
              <a:rPr lang="el-GR" dirty="0" smtClean="0"/>
              <a:t>Πολλές εξελίξεις του </a:t>
            </a:r>
            <a:r>
              <a:rPr lang="el-GR" dirty="0" err="1" smtClean="0"/>
              <a:t>μακρο</a:t>
            </a:r>
            <a:r>
              <a:rPr lang="el-GR" dirty="0" smtClean="0"/>
              <a:t>-περιβάλλοντος της επιχείρησης δεν είναι δυνατό να προβλεφθούν με ένα συγκεκριμένο βαθμό ακρίβειας, ενώ αντίθετα άλλες, λόγω της φύσης τους είναι άμεσα προβλέψιμες. </a:t>
            </a:r>
          </a:p>
          <a:p>
            <a:r>
              <a:rPr lang="el-GR" dirty="0" smtClean="0"/>
              <a:t>Οι διαστάσεις του ευρύτερου περιβάλλοντος που επηρεάζουν τις επιχειρήσεις είναι δυνατό να διαφέρουν από χώρα σε χώρα. </a:t>
            </a:r>
          </a:p>
          <a:p>
            <a:pPr marL="0" indent="0">
              <a:lnSpc>
                <a:spcPct val="80000"/>
              </a:lnSpc>
              <a:buNone/>
            </a:pPr>
            <a:endParaRPr lang="el-GR" dirty="0" smtClean="0"/>
          </a:p>
          <a:p>
            <a:pPr marL="0" indent="0">
              <a:lnSpc>
                <a:spcPct val="80000"/>
              </a:lnSpc>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044280"/>
          </a:xfrm>
        </p:spPr>
        <p:txBody>
          <a:bodyPr>
            <a:normAutofit/>
          </a:bodyPr>
          <a:lstStyle/>
          <a:p>
            <a:pPr marL="0" indent="0">
              <a:lnSpc>
                <a:spcPct val="80000"/>
              </a:lnSpc>
              <a:buNone/>
            </a:pPr>
            <a:r>
              <a:rPr lang="el-GR" sz="2800" dirty="0" smtClean="0"/>
              <a:t>Επίδραση Επιχείρησης στο </a:t>
            </a:r>
            <a:r>
              <a:rPr lang="el-GR" sz="2800" dirty="0" err="1" smtClean="0"/>
              <a:t>Μακροπεριβάλλον</a:t>
            </a:r>
            <a:r>
              <a:rPr lang="el-GR" sz="2800" dirty="0" smtClean="0"/>
              <a:t> της</a:t>
            </a:r>
          </a:p>
          <a:p>
            <a:r>
              <a:rPr lang="el-GR" sz="2400" b="1" dirty="0" smtClean="0"/>
              <a:t>Δύο είναι οι τρόποι με τους οποίους μια επιχείρηση μπορεί να επηρεάσει το περιβάλλον της</a:t>
            </a:r>
            <a:r>
              <a:rPr lang="el-GR" sz="2400" dirty="0" smtClean="0"/>
              <a:t>.</a:t>
            </a:r>
          </a:p>
          <a:p>
            <a:pPr lvl="1">
              <a:buFont typeface="Wingdings" pitchFamily="2" charset="2"/>
              <a:buChar char="Ø"/>
            </a:pPr>
            <a:r>
              <a:rPr lang="el-GR" sz="2000" b="1" u="sng" dirty="0" smtClean="0"/>
              <a:t>Θέματα Διοίκησης</a:t>
            </a:r>
          </a:p>
          <a:p>
            <a:pPr lvl="2"/>
            <a:r>
              <a:rPr lang="el-GR" sz="2000" dirty="0" smtClean="0"/>
              <a:t>Η επιχείρηση αναγνωρίζει </a:t>
            </a:r>
            <a:r>
              <a:rPr lang="en-US" sz="2000" dirty="0" smtClean="0"/>
              <a:t> </a:t>
            </a:r>
            <a:r>
              <a:rPr lang="el-GR" sz="2000" dirty="0" smtClean="0"/>
              <a:t>τους παράγοντες του περιβάλλοντος που ενδεχομένως θα την επηρεάσουν αρνητικά και ψάχνει τρόπους αποτελεσματικής αντιμετώπισής τους. </a:t>
            </a:r>
          </a:p>
          <a:p>
            <a:pPr lvl="2"/>
            <a:r>
              <a:rPr lang="el-GR" sz="2000" dirty="0" smtClean="0"/>
              <a:t>Παράδειγμα καπνοβιομηχανίας </a:t>
            </a:r>
            <a:r>
              <a:rPr lang="en-US" sz="2000" dirty="0" smtClean="0"/>
              <a:t>Phillip Morris</a:t>
            </a:r>
            <a:r>
              <a:rPr lang="el-GR" sz="2000" dirty="0" smtClean="0"/>
              <a:t>.</a:t>
            </a:r>
          </a:p>
          <a:p>
            <a:pPr marL="0" indent="0">
              <a:lnSpc>
                <a:spcPct val="8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800" dirty="0" smtClean="0"/>
              <a:t>Επίδραση Επιχείρησης στο </a:t>
            </a:r>
            <a:r>
              <a:rPr lang="el-GR" sz="2800" dirty="0" err="1" smtClean="0"/>
              <a:t>Μακροπεριβάλλον</a:t>
            </a:r>
            <a:r>
              <a:rPr lang="el-GR" sz="2800" dirty="0" smtClean="0"/>
              <a:t> της</a:t>
            </a:r>
          </a:p>
          <a:p>
            <a:pPr lvl="1">
              <a:buFont typeface="Wingdings" pitchFamily="2" charset="2"/>
              <a:buChar char="Ø"/>
            </a:pPr>
            <a:r>
              <a:rPr lang="el-GR" sz="2000" b="1" u="sng" dirty="0" smtClean="0"/>
              <a:t>Επιχειρησιακή πολιτική δραστηριότητα (</a:t>
            </a:r>
            <a:r>
              <a:rPr lang="en-US" sz="2000" b="1" u="sng" dirty="0" smtClean="0"/>
              <a:t>lobbying)</a:t>
            </a:r>
            <a:r>
              <a:rPr lang="el-GR" sz="2000" b="1" u="sng" dirty="0" smtClean="0"/>
              <a:t> </a:t>
            </a:r>
          </a:p>
          <a:p>
            <a:pPr lvl="2" fontAlgn="base">
              <a:lnSpc>
                <a:spcPct val="120000"/>
              </a:lnSpc>
            </a:pPr>
            <a:r>
              <a:rPr lang="el-GR" sz="1600" dirty="0" smtClean="0"/>
              <a:t>Προσπάθεια των επιχειρήσεων να επηρεάσουν προς όφελός τους τις κυβερνητικές ρυθμίσεις και να απενεργοποιήσουν εκείνες που στρέφονται ενάντια στα συμφέροντά τους. Αυτή η πρακτική είναι πολύ συνηθισμένη και σύμφωνα με το άρθρο «</a:t>
            </a:r>
            <a:r>
              <a:rPr lang="en-US" sz="1600" b="1" dirty="0" smtClean="0"/>
              <a:t>Top 10 companies lobbying Washington</a:t>
            </a:r>
            <a:r>
              <a:rPr lang="el-GR" sz="1600" b="1" dirty="0" smtClean="0"/>
              <a:t>»,</a:t>
            </a:r>
            <a:r>
              <a:rPr lang="en-US" sz="1600" b="1" dirty="0" smtClean="0"/>
              <a:t> </a:t>
            </a:r>
            <a:r>
              <a:rPr lang="el-GR" sz="1600" dirty="0" smtClean="0"/>
              <a:t>του</a:t>
            </a:r>
            <a:r>
              <a:rPr lang="en-US" sz="1600" dirty="0" smtClean="0"/>
              <a:t> Jesse Solomon </a:t>
            </a:r>
            <a:r>
              <a:rPr lang="el-GR" sz="1600" dirty="0" smtClean="0"/>
              <a:t>(</a:t>
            </a:r>
            <a:r>
              <a:rPr lang="en-US" sz="1600" dirty="0" smtClean="0"/>
              <a:t> </a:t>
            </a:r>
            <a:r>
              <a:rPr lang="en-US" sz="1600" dirty="0" smtClean="0">
                <a:hlinkClick r:id="rId2"/>
              </a:rPr>
              <a:t>@</a:t>
            </a:r>
            <a:r>
              <a:rPr lang="en-US" sz="1600" dirty="0" err="1" smtClean="0">
                <a:hlinkClick r:id="rId2"/>
              </a:rPr>
              <a:t>JesseSolomonCNN</a:t>
            </a:r>
            <a:r>
              <a:rPr lang="el-GR" sz="1600" dirty="0" smtClean="0"/>
              <a:t>) που δημοσιεύτηκε στις  </a:t>
            </a:r>
            <a:r>
              <a:rPr lang="en-US" sz="1600" dirty="0" smtClean="0"/>
              <a:t>1</a:t>
            </a:r>
            <a:r>
              <a:rPr lang="el-GR" sz="1600" dirty="0" smtClean="0"/>
              <a:t>.10.</a:t>
            </a:r>
            <a:r>
              <a:rPr lang="en-US" sz="1600" dirty="0" smtClean="0"/>
              <a:t> 2014</a:t>
            </a:r>
            <a:r>
              <a:rPr lang="el-GR" sz="1600" dirty="0" smtClean="0"/>
              <a:t> οι εισηγμένες στο χρηματιστήριο εταιρείες που έχουν κάνει την πιο άμεση άσκηση πίεσης από το 2009, είναι οι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201316"/>
            <a:ext cx="8229600" cy="4513684"/>
          </a:xfrm>
        </p:spPr>
        <p:txBody>
          <a:bodyPr>
            <a:normAutofit fontScale="85000" lnSpcReduction="20000"/>
          </a:bodyPr>
          <a:lstStyle/>
          <a:p>
            <a:pPr marL="0" indent="0">
              <a:lnSpc>
                <a:spcPct val="80000"/>
              </a:lnSpc>
              <a:buNone/>
            </a:pPr>
            <a:r>
              <a:rPr lang="el-GR" sz="3100" dirty="0" smtClean="0"/>
              <a:t>Επίδραση Επιχείρησης στο </a:t>
            </a:r>
            <a:r>
              <a:rPr lang="el-GR" sz="3100" dirty="0" err="1" smtClean="0"/>
              <a:t>Μακροπεριβάλλον</a:t>
            </a:r>
            <a:r>
              <a:rPr lang="el-GR" sz="3100" dirty="0" smtClean="0"/>
              <a:t> της</a:t>
            </a:r>
          </a:p>
          <a:p>
            <a:pPr lvl="3">
              <a:lnSpc>
                <a:spcPct val="100000"/>
              </a:lnSpc>
              <a:buNone/>
            </a:pPr>
            <a:r>
              <a:rPr lang="el-GR" sz="2400" dirty="0" smtClean="0"/>
              <a:t>1. </a:t>
            </a:r>
            <a:r>
              <a:rPr lang="en-GB" sz="2400" dirty="0" smtClean="0"/>
              <a:t>General Electric (GE): 134 </a:t>
            </a:r>
            <a:r>
              <a:rPr lang="el-GR" sz="2400" dirty="0" smtClean="0"/>
              <a:t>εκ.  δολάρια</a:t>
            </a:r>
          </a:p>
          <a:p>
            <a:pPr lvl="3">
              <a:lnSpc>
                <a:spcPct val="100000"/>
              </a:lnSpc>
              <a:buNone/>
            </a:pPr>
            <a:r>
              <a:rPr lang="el-GR" sz="2400" dirty="0" smtClean="0"/>
              <a:t>2. </a:t>
            </a:r>
            <a:r>
              <a:rPr lang="en-GB" sz="2400" dirty="0" smtClean="0"/>
              <a:t>AT &amp; T: (</a:t>
            </a:r>
            <a:r>
              <a:rPr lang="el-GR" sz="2400" dirty="0" smtClean="0"/>
              <a:t>Τ, </a:t>
            </a:r>
            <a:r>
              <a:rPr lang="en-GB" sz="2400" dirty="0" smtClean="0"/>
              <a:t>Tech30) 91</a:t>
            </a:r>
            <a:r>
              <a:rPr lang="el-GR" sz="2400" dirty="0" smtClean="0"/>
              <a:t>,</a:t>
            </a:r>
            <a:r>
              <a:rPr lang="en-GB" sz="2400" dirty="0" smtClean="0"/>
              <a:t>2</a:t>
            </a:r>
            <a:r>
              <a:rPr lang="el-GR" sz="2400" dirty="0" smtClean="0"/>
              <a:t> εκ.</a:t>
            </a:r>
            <a:r>
              <a:rPr lang="en-GB" sz="2400" dirty="0" smtClean="0"/>
              <a:t> </a:t>
            </a:r>
            <a:r>
              <a:rPr lang="el-GR" sz="2400" dirty="0" smtClean="0"/>
              <a:t>δολάρια</a:t>
            </a:r>
          </a:p>
          <a:p>
            <a:pPr lvl="3">
              <a:lnSpc>
                <a:spcPct val="100000"/>
              </a:lnSpc>
              <a:buNone/>
            </a:pPr>
            <a:r>
              <a:rPr lang="el-GR" sz="2400" dirty="0" smtClean="0"/>
              <a:t>3. Η </a:t>
            </a:r>
            <a:r>
              <a:rPr lang="en-GB" sz="2400" dirty="0" smtClean="0"/>
              <a:t>Boeing Co (BA):  90,3</a:t>
            </a:r>
            <a:r>
              <a:rPr lang="el-GR" sz="2400" dirty="0" smtClean="0"/>
              <a:t> εκ. δολάρια</a:t>
            </a:r>
            <a:endParaRPr lang="en-GB" sz="2400" dirty="0" smtClean="0"/>
          </a:p>
          <a:p>
            <a:pPr lvl="3">
              <a:lnSpc>
                <a:spcPct val="100000"/>
              </a:lnSpc>
              <a:buNone/>
            </a:pPr>
            <a:r>
              <a:rPr lang="en-GB" sz="2400" dirty="0" smtClean="0"/>
              <a:t>4. </a:t>
            </a:r>
            <a:r>
              <a:rPr lang="el-GR" sz="2400" dirty="0" smtClean="0"/>
              <a:t>Η </a:t>
            </a:r>
            <a:r>
              <a:rPr lang="en-GB" sz="2400" dirty="0" smtClean="0"/>
              <a:t>Northrop Grumman (NOC): 87</a:t>
            </a:r>
            <a:r>
              <a:rPr lang="el-GR" sz="2400" dirty="0" smtClean="0"/>
              <a:t>,9 εκ. δολάρια</a:t>
            </a:r>
          </a:p>
          <a:p>
            <a:pPr lvl="3">
              <a:lnSpc>
                <a:spcPct val="100000"/>
              </a:lnSpc>
              <a:buNone/>
            </a:pPr>
            <a:r>
              <a:rPr lang="el-GR" sz="2400" dirty="0" smtClean="0"/>
              <a:t>5. </a:t>
            </a:r>
            <a:r>
              <a:rPr lang="en-GB" sz="2400" dirty="0" smtClean="0"/>
              <a:t>Comcast Corp (CMCSA): 86</a:t>
            </a:r>
            <a:r>
              <a:rPr lang="el-GR" sz="2400" dirty="0" smtClean="0"/>
              <a:t>,</a:t>
            </a:r>
            <a:r>
              <a:rPr lang="en-GB" sz="2400" dirty="0" smtClean="0"/>
              <a:t>4</a:t>
            </a:r>
            <a:r>
              <a:rPr lang="el-GR" sz="2400" dirty="0" smtClean="0"/>
              <a:t> εκ. δολάρια</a:t>
            </a:r>
          </a:p>
          <a:p>
            <a:pPr lvl="3">
              <a:lnSpc>
                <a:spcPct val="100000"/>
              </a:lnSpc>
              <a:buNone/>
            </a:pPr>
            <a:r>
              <a:rPr lang="el-GR" sz="2400" dirty="0" smtClean="0"/>
              <a:t>6. </a:t>
            </a:r>
            <a:r>
              <a:rPr lang="en-GB" sz="2400" dirty="0" smtClean="0"/>
              <a:t>Verizon Communications: (VZ, Tech30) 86</a:t>
            </a:r>
            <a:r>
              <a:rPr lang="el-GR" sz="2400" dirty="0" smtClean="0"/>
              <a:t>,</a:t>
            </a:r>
            <a:r>
              <a:rPr lang="en-GB" sz="2400" dirty="0" smtClean="0"/>
              <a:t>4</a:t>
            </a:r>
            <a:r>
              <a:rPr lang="el-GR" sz="2400" dirty="0" smtClean="0"/>
              <a:t> εκ.</a:t>
            </a:r>
            <a:r>
              <a:rPr lang="en-GB" sz="2400" dirty="0" smtClean="0"/>
              <a:t> </a:t>
            </a:r>
            <a:r>
              <a:rPr lang="el-GR" sz="2400" dirty="0" smtClean="0"/>
              <a:t>δολάρια</a:t>
            </a:r>
          </a:p>
          <a:p>
            <a:pPr lvl="3">
              <a:lnSpc>
                <a:spcPct val="100000"/>
              </a:lnSpc>
              <a:buNone/>
            </a:pPr>
            <a:r>
              <a:rPr lang="el-GR" sz="2400" dirty="0" smtClean="0"/>
              <a:t>7. </a:t>
            </a:r>
            <a:r>
              <a:rPr lang="en-GB" sz="2400" dirty="0" err="1" smtClean="0"/>
              <a:t>FedExCorp</a:t>
            </a:r>
            <a:r>
              <a:rPr lang="en-GB" sz="2400" dirty="0" smtClean="0"/>
              <a:t> (FDX):  85</a:t>
            </a:r>
            <a:r>
              <a:rPr lang="el-GR" sz="2400" dirty="0" smtClean="0"/>
              <a:t>,</a:t>
            </a:r>
            <a:r>
              <a:rPr lang="en-GB" sz="2400" dirty="0" smtClean="0"/>
              <a:t>7 </a:t>
            </a:r>
            <a:r>
              <a:rPr lang="el-GR" sz="2400" dirty="0" smtClean="0"/>
              <a:t>εκ. δολάρια</a:t>
            </a:r>
          </a:p>
          <a:p>
            <a:pPr lvl="3">
              <a:lnSpc>
                <a:spcPct val="100000"/>
              </a:lnSpc>
              <a:buNone/>
            </a:pPr>
            <a:r>
              <a:rPr lang="el-GR" sz="2400" dirty="0" smtClean="0"/>
              <a:t>8. Η </a:t>
            </a:r>
            <a:r>
              <a:rPr lang="en-GB" sz="2400" dirty="0" smtClean="0"/>
              <a:t>Exxon Mobil (XOM): 85 </a:t>
            </a:r>
            <a:r>
              <a:rPr lang="el-GR" sz="2400" dirty="0" smtClean="0"/>
              <a:t>εκ. δολάρια</a:t>
            </a:r>
          </a:p>
          <a:p>
            <a:pPr lvl="3">
              <a:lnSpc>
                <a:spcPct val="100000"/>
              </a:lnSpc>
              <a:buNone/>
            </a:pPr>
            <a:r>
              <a:rPr lang="el-GR" sz="2400" dirty="0" smtClean="0"/>
              <a:t>9. Η </a:t>
            </a:r>
            <a:r>
              <a:rPr lang="en-GB" sz="2400" dirty="0" smtClean="0"/>
              <a:t>Lockheed Martin (LMT): 78</a:t>
            </a:r>
            <a:r>
              <a:rPr lang="el-GR" sz="2400" dirty="0" smtClean="0"/>
              <a:t>,</a:t>
            </a:r>
            <a:r>
              <a:rPr lang="en-GB" sz="2400" dirty="0" smtClean="0"/>
              <a:t>8</a:t>
            </a:r>
            <a:r>
              <a:rPr lang="el-GR" sz="2400" dirty="0" smtClean="0"/>
              <a:t> εκ. </a:t>
            </a:r>
            <a:r>
              <a:rPr lang="en-GB" sz="2400" dirty="0" smtClean="0"/>
              <a:t> </a:t>
            </a:r>
            <a:r>
              <a:rPr lang="el-GR" sz="2400" dirty="0" smtClean="0"/>
              <a:t>δολάρια</a:t>
            </a:r>
          </a:p>
          <a:p>
            <a:pPr lvl="3">
              <a:lnSpc>
                <a:spcPct val="100000"/>
              </a:lnSpc>
              <a:buNone/>
            </a:pPr>
            <a:r>
              <a:rPr lang="el-GR" sz="2400" dirty="0" smtClean="0"/>
              <a:t>10. </a:t>
            </a:r>
            <a:r>
              <a:rPr lang="en-GB" sz="2400" dirty="0" smtClean="0"/>
              <a:t>Pfizer (PFE): 77</a:t>
            </a:r>
            <a:r>
              <a:rPr lang="el-GR" sz="2400" dirty="0" smtClean="0"/>
              <a:t>,</a:t>
            </a:r>
            <a:r>
              <a:rPr lang="en-GB" sz="2400" dirty="0" smtClean="0"/>
              <a:t>8 </a:t>
            </a:r>
            <a:r>
              <a:rPr lang="el-GR" sz="2400" dirty="0" smtClean="0"/>
              <a:t>εκ. </a:t>
            </a:r>
            <a:r>
              <a:rPr lang="en-GB" sz="2400" dirty="0" smtClean="0"/>
              <a:t> </a:t>
            </a:r>
            <a:r>
              <a:rPr lang="el-GR" sz="2400" dirty="0" smtClean="0"/>
              <a:t>δολάρια</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a:t>
            </a:r>
            <a:r>
              <a:rPr lang="el-GR" sz="2400" smtClean="0">
                <a:solidFill>
                  <a:schemeClr val="bg1">
                    <a:lumMod val="50000"/>
                  </a:schemeClr>
                </a:solidFill>
              </a:rPr>
              <a:t>και </a:t>
            </a:r>
            <a:r>
              <a:rPr lang="el-GR" sz="240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200" dirty="0" smtClean="0">
                <a:ea typeface="ＭＳ Ｐゴシック" pitchFamily="34" charset="-128"/>
              </a:rPr>
              <a:t>Εξηγήσουν τις δυνάμεις που διαμορφώνουν το εξωτερικό περιβάλλον μιας επιχείρησης.</a:t>
            </a:r>
          </a:p>
          <a:p>
            <a:pPr marL="971550" lvl="1" indent="-514350">
              <a:lnSpc>
                <a:spcPct val="80000"/>
              </a:lnSpc>
              <a:buFont typeface="Wingdings" pitchFamily="2" charset="2"/>
              <a:buChar char="Ø"/>
            </a:pPr>
            <a:r>
              <a:rPr lang="el-GR" sz="2200" dirty="0" smtClean="0">
                <a:ea typeface="ＭＳ Ｐゴシック" pitchFamily="34" charset="-128"/>
              </a:rPr>
              <a:t>Διακρίνουν  τις δύο συνιστώσες του εξωτερικού περιβάλλοντος.</a:t>
            </a:r>
          </a:p>
          <a:p>
            <a:pPr marL="971550" lvl="1" indent="-514350">
              <a:lnSpc>
                <a:spcPct val="80000"/>
              </a:lnSpc>
              <a:buFont typeface="Wingdings" pitchFamily="2" charset="2"/>
              <a:buChar char="Ø"/>
            </a:pPr>
            <a:r>
              <a:rPr lang="el-GR" sz="2200" dirty="0" smtClean="0">
                <a:ea typeface="ＭＳ Ｐゴシック" pitchFamily="34" charset="-128"/>
              </a:rPr>
              <a:t>Κατανοήσουν τη χρησιμότητα της </a:t>
            </a:r>
            <a:r>
              <a:rPr lang="en-US" sz="2200" dirty="0" smtClean="0">
                <a:ea typeface="ＭＳ Ｐゴシック" pitchFamily="34" charset="-128"/>
              </a:rPr>
              <a:t> </a:t>
            </a:r>
            <a:r>
              <a:rPr lang="el-GR" sz="2200" dirty="0" smtClean="0">
                <a:ea typeface="ＭＳ Ｐゴシック" pitchFamily="34" charset="-128"/>
              </a:rPr>
              <a:t>ανάλυση </a:t>
            </a:r>
            <a:r>
              <a:rPr lang="en-US" sz="2200" dirty="0" smtClean="0">
                <a:ea typeface="ＭＳ Ｐゴシック" pitchFamily="34" charset="-128"/>
              </a:rPr>
              <a:t>PEST - DG</a:t>
            </a:r>
            <a:r>
              <a:rPr lang="el-GR" sz="2200" dirty="0" smtClean="0">
                <a:ea typeface="ＭＳ Ｐゴシック" pitchFamily="34" charset="-128"/>
              </a:rPr>
              <a:t>.</a:t>
            </a:r>
          </a:p>
          <a:p>
            <a:pPr marL="971550" lvl="1" indent="-514350">
              <a:lnSpc>
                <a:spcPct val="80000"/>
              </a:lnSpc>
              <a:buFont typeface="Wingdings" pitchFamily="2" charset="2"/>
              <a:buChar char="Ø"/>
            </a:pPr>
            <a:r>
              <a:rPr lang="el-GR" sz="2200" dirty="0" smtClean="0">
                <a:ea typeface="ＭＳ Ｐゴシック" pitchFamily="34" charset="-128"/>
              </a:rPr>
              <a:t>Κατανοήσουν και άλλες τεχνικής ανάλυσης του εξωτερικού περιβάλλοντος: ανάλυση στρατηγικών ομάδων, προγραμματισμός βάσει σεναρίων</a:t>
            </a:r>
            <a:endParaRPr lang="en-US" sz="2200" dirty="0" smtClean="0">
              <a:ea typeface="ＭＳ Ｐゴシック" pitchFamily="34" charset="-128"/>
            </a:endParaRPr>
          </a:p>
          <a:p>
            <a:pPr marL="0" indent="0">
              <a:lnSpc>
                <a:spcPct val="80000"/>
              </a:lnSpc>
              <a:buNone/>
            </a:pPr>
            <a:endParaRPr lang="el-GR" sz="2000" dirty="0" smtClean="0"/>
          </a:p>
          <a:p>
            <a:pPr>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err="1" smtClean="0"/>
              <a:t>Μακροπεριβάλλον</a:t>
            </a:r>
            <a:endParaRPr lang="en-US" dirty="0"/>
          </a:p>
        </p:txBody>
      </p:sp>
      <p:sp>
        <p:nvSpPr>
          <p:cNvPr id="6" name="5 - Θέση κειμένου"/>
          <p:cNvSpPr>
            <a:spLocks noGrp="1"/>
          </p:cNvSpPr>
          <p:nvPr>
            <p:ph type="body" idx="1"/>
          </p:nvPr>
        </p:nvSpPr>
        <p:spPr/>
        <p:txBody>
          <a:bodyPr>
            <a:normAutofit/>
          </a:bodyPr>
          <a:lstStyle/>
          <a:p>
            <a:r>
              <a:rPr lang="el-GR" altLang="zh-CN" sz="3800" b="1" dirty="0" smtClean="0">
                <a:cs typeface="Segoe UI" pitchFamily="18" charset="0"/>
              </a:rPr>
              <a:t>Στρατηγική Ανάλυση του Εξωτερικού Περιβάλλοντος</a:t>
            </a:r>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b="0" dirty="0"/>
          </a:p>
        </p:txBody>
      </p:sp>
      <p:sp>
        <p:nvSpPr>
          <p:cNvPr id="3" name="2 - Θέση περιεχομένου"/>
          <p:cNvSpPr>
            <a:spLocks noGrp="1"/>
          </p:cNvSpPr>
          <p:nvPr>
            <p:ph idx="1"/>
          </p:nvPr>
        </p:nvSpPr>
        <p:spPr/>
        <p:txBody>
          <a:bodyPr>
            <a:normAutofit lnSpcReduction="10000"/>
          </a:bodyPr>
          <a:lstStyle/>
          <a:p>
            <a:r>
              <a:rPr lang="el-GR" dirty="0" smtClean="0"/>
              <a:t>Έχει 6 επιμέρους διαστάσεις:</a:t>
            </a:r>
          </a:p>
          <a:p>
            <a:pPr marL="1474234" lvl="1" indent="-914400">
              <a:buFont typeface="+mj-lt"/>
              <a:buAutoNum type="arabicPeriod"/>
            </a:pPr>
            <a:r>
              <a:rPr lang="el-GR" dirty="0" smtClean="0"/>
              <a:t>Το </a:t>
            </a:r>
            <a:r>
              <a:rPr lang="el-GR" b="1" dirty="0" smtClean="0"/>
              <a:t>οικονομικό</a:t>
            </a:r>
            <a:r>
              <a:rPr lang="el-GR" dirty="0" smtClean="0"/>
              <a:t> περιβάλλον</a:t>
            </a:r>
            <a:r>
              <a:rPr lang="en-US" dirty="0" smtClean="0"/>
              <a:t> </a:t>
            </a:r>
            <a:endParaRPr lang="el-GR" dirty="0" smtClean="0"/>
          </a:p>
          <a:p>
            <a:pPr marL="1474234" lvl="1" indent="-914400">
              <a:buFont typeface="+mj-lt"/>
              <a:buAutoNum type="arabicPeriod"/>
            </a:pPr>
            <a:r>
              <a:rPr lang="el-GR" dirty="0" smtClean="0"/>
              <a:t>Το </a:t>
            </a:r>
            <a:r>
              <a:rPr lang="el-GR" b="1" dirty="0" smtClean="0"/>
              <a:t>τεχνολογικό</a:t>
            </a:r>
            <a:r>
              <a:rPr lang="el-GR" dirty="0" smtClean="0"/>
              <a:t> περιβάλλον</a:t>
            </a:r>
          </a:p>
          <a:p>
            <a:pPr marL="1474234" lvl="1" indent="-914400">
              <a:buFont typeface="+mj-lt"/>
              <a:buAutoNum type="arabicPeriod"/>
            </a:pPr>
            <a:r>
              <a:rPr lang="el-GR" dirty="0" smtClean="0"/>
              <a:t>Το </a:t>
            </a:r>
            <a:r>
              <a:rPr lang="el-GR" b="1" dirty="0" smtClean="0"/>
              <a:t>πολιτικό-νομικό </a:t>
            </a:r>
            <a:r>
              <a:rPr lang="el-GR" dirty="0" smtClean="0"/>
              <a:t>περιβάλλον</a:t>
            </a:r>
          </a:p>
          <a:p>
            <a:pPr marL="1474234" lvl="1" indent="-914400">
              <a:buFont typeface="+mj-lt"/>
              <a:buAutoNum type="arabicPeriod"/>
            </a:pPr>
            <a:r>
              <a:rPr lang="el-GR" dirty="0" smtClean="0"/>
              <a:t>Το</a:t>
            </a:r>
            <a:r>
              <a:rPr lang="el-GR" b="1" dirty="0" smtClean="0"/>
              <a:t> κοινωνικό-πολιτιστικό </a:t>
            </a:r>
            <a:r>
              <a:rPr lang="el-GR" dirty="0" smtClean="0"/>
              <a:t>περιβάλλον</a:t>
            </a:r>
          </a:p>
          <a:p>
            <a:pPr marL="1474234" lvl="1" indent="-914400">
              <a:buFont typeface="+mj-lt"/>
              <a:buAutoNum type="arabicPeriod"/>
            </a:pPr>
            <a:r>
              <a:rPr lang="el-GR" dirty="0" smtClean="0"/>
              <a:t>Το </a:t>
            </a:r>
            <a:r>
              <a:rPr lang="el-GR" b="1" dirty="0" smtClean="0"/>
              <a:t>δημογραφικό</a:t>
            </a:r>
            <a:r>
              <a:rPr lang="el-GR" dirty="0" smtClean="0"/>
              <a:t> περιβάλλον</a:t>
            </a:r>
          </a:p>
          <a:p>
            <a:pPr marL="1474234" lvl="1" indent="-914400">
              <a:buFont typeface="+mj-lt"/>
              <a:buAutoNum type="arabicPeriod"/>
            </a:pPr>
            <a:r>
              <a:rPr lang="el-GR" dirty="0" smtClean="0"/>
              <a:t>Το </a:t>
            </a:r>
            <a:r>
              <a:rPr lang="el-GR" b="1" dirty="0" smtClean="0"/>
              <a:t>παγκόσμιο</a:t>
            </a:r>
            <a:r>
              <a:rPr lang="el-GR" dirty="0" smtClean="0"/>
              <a:t> περιβάλλον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10000"/>
          </a:bodyPr>
          <a:lstStyle/>
          <a:p>
            <a:pPr marL="457200" indent="-914400">
              <a:lnSpc>
                <a:spcPct val="90000"/>
              </a:lnSpc>
            </a:pPr>
            <a:r>
              <a:rPr lang="el-GR" dirty="0" smtClean="0"/>
              <a:t>Αποτελεσματική μέθοδος μελέτης: </a:t>
            </a:r>
          </a:p>
          <a:p>
            <a:pPr marL="822960" lvl="1" indent="-457200">
              <a:buNone/>
            </a:pPr>
            <a:r>
              <a:rPr lang="el-GR" dirty="0" smtClean="0"/>
              <a:t>       </a:t>
            </a:r>
            <a:r>
              <a:rPr lang="el-GR" sz="2600" dirty="0" smtClean="0"/>
              <a:t>Η ανάλυση </a:t>
            </a:r>
            <a:r>
              <a:rPr lang="en-US" sz="2600" b="1" dirty="0" smtClean="0"/>
              <a:t>PEST-DG </a:t>
            </a:r>
            <a:r>
              <a:rPr lang="en-US" sz="2600" dirty="0" smtClean="0"/>
              <a:t>(Political, Economic, Social, Technological, Demographic, Global) </a:t>
            </a:r>
            <a:r>
              <a:rPr lang="el-GR" sz="2600" dirty="0" smtClean="0"/>
              <a:t>που χρησιμοποιείται από την επιχείρηση για την εκτίμηση της αγοράς </a:t>
            </a:r>
            <a:r>
              <a:rPr lang="en-US" sz="2600" dirty="0" smtClean="0"/>
              <a:t> </a:t>
            </a:r>
            <a:endParaRPr lang="el-GR" sz="2600" dirty="0" smtClean="0"/>
          </a:p>
          <a:p>
            <a:pPr marL="2491268" lvl="3" indent="-914400">
              <a:buNone/>
            </a:pPr>
            <a:endParaRPr lang="en-US" dirty="0" smtClean="0"/>
          </a:p>
          <a:p>
            <a:pPr marL="914400" lvl="1" indent="-914400">
              <a:buFont typeface="Wingdings" pitchFamily="2" charset="2"/>
              <a:buChar char="Ø"/>
            </a:pPr>
            <a:r>
              <a:rPr lang="el-GR" dirty="0" smtClean="0"/>
              <a:t>Χρησιμότητα ανάλυσης : Δίνει το πλαίσιο για την επανεξέταση της στρατηγικής ή τη χάραξη νέας  , για την πρόβλεψη Μελλοντικών τάσεων στο ευρύτερο περιβάλλον της επιχείρησης ώστε να υπάρξει καλύτερη προετοιμασία για τις προκλήσεις του μέλλοντος.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265212"/>
            <a:ext cx="7485512" cy="733137"/>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l"/>
            <a:r>
              <a:rPr lang="el-GR" sz="3000" dirty="0" smtClean="0"/>
              <a:t>ΟΙ ΕΞΙ ΔΙΑΣΤΑΣΕΙΣ ΤΟΥ ΜΑΚΡΟ-ΠΕΡΙΒΑΛΛΟΝΤΟΣ</a:t>
            </a:r>
            <a:endParaRPr lang="el-GR" sz="3000" dirty="0"/>
          </a:p>
        </p:txBody>
      </p:sp>
      <p:graphicFrame>
        <p:nvGraphicFramePr>
          <p:cNvPr id="7" name="6 - Θέση περιεχομένου"/>
          <p:cNvGraphicFramePr>
            <a:graphicFrameLocks noGrp="1"/>
          </p:cNvGraphicFramePr>
          <p:nvPr>
            <p:ph idx="1"/>
          </p:nvPr>
        </p:nvGraphicFramePr>
        <p:xfrm>
          <a:off x="218209" y="1085273"/>
          <a:ext cx="8925791" cy="428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2024</TotalTime>
  <Words>2702</Words>
  <Application>Microsoft Office PowerPoint</Application>
  <PresentationFormat>Προβολή στην οθόνη (16:10)</PresentationFormat>
  <Paragraphs>313</Paragraphs>
  <Slides>40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Μακροπεριβάλλον</vt:lpstr>
      <vt:lpstr>Στρατηγική Ανάλυση του Εξωτερικού Περιβάλλοντος</vt:lpstr>
      <vt:lpstr>Στρατηγική Ανάλυση του Εξωτερικού Περιβάλλοντος</vt:lpstr>
      <vt:lpstr>ΟΙ ΕΞΙ ΔΙΑΣΤΑΣΕΙΣ ΤΟΥ ΜΑΚΡΟ-ΠΕΡΙΒΑΛΛΟΝΤΟΣ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Διαφάνεια 24</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Βιβλιογραφία</vt:lpstr>
      <vt:lpstr>Σημείωμα Αναφοράς</vt:lpstr>
      <vt:lpstr>Σημείωμα Αδειοδότησης</vt:lpstr>
      <vt:lpstr>Διαφάνεια 37</vt:lpstr>
      <vt:lpstr>Διαφάνεια 38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343</cp:revision>
  <dcterms:created xsi:type="dcterms:W3CDTF">2012-09-06T09:03:05Z</dcterms:created>
  <dcterms:modified xsi:type="dcterms:W3CDTF">2015-11-07T18:43:32Z</dcterms:modified>
</cp:coreProperties>
</file>