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89" r:id="rId3"/>
    <p:sldId id="257" r:id="rId4"/>
    <p:sldId id="259" r:id="rId5"/>
    <p:sldId id="261" r:id="rId6"/>
    <p:sldId id="262" r:id="rId7"/>
    <p:sldId id="331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81" r:id="rId23"/>
    <p:sldId id="377" r:id="rId24"/>
    <p:sldId id="378" r:id="rId25"/>
    <p:sldId id="379" r:id="rId26"/>
    <p:sldId id="380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5" r:id="rId40"/>
    <p:sldId id="394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290" r:id="rId63"/>
    <p:sldId id="418" r:id="rId64"/>
    <p:sldId id="417" r:id="rId65"/>
    <p:sldId id="419" r:id="rId66"/>
    <p:sldId id="292" r:id="rId67"/>
    <p:sldId id="293" r:id="rId68"/>
    <p:sldId id="294" r:id="rId69"/>
    <p:sldId id="295" r:id="rId70"/>
    <p:sldId id="280" r:id="rId71"/>
  </p:sldIdLst>
  <p:sldSz cx="9144000" cy="5715000" type="screen16x10"/>
  <p:notesSz cx="6858000" cy="9144000"/>
  <p:custDataLst>
    <p:tags r:id="rId7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l.wikipedia.org/w/index.php?title=E-Inclusion&amp;action=edit&amp;redlink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75B9A-CD26-443A-B768-2265DD41B3B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D2E1B5E-2813-4EDE-9242-121B1B3642B0}">
      <dgm:prSet phldrT="[Κείμενο]"/>
      <dgm:spPr/>
      <dgm:t>
        <a:bodyPr/>
        <a:lstStyle/>
        <a:p>
          <a:r>
            <a:rPr lang="el-GR" dirty="0" smtClean="0"/>
            <a:t>Υποστήριξη ηλεκτρονικής ενσωμάτωσης (</a:t>
          </a:r>
          <a:r>
            <a:rPr lang="el-GR" dirty="0" smtClean="0">
              <a:hlinkClick xmlns:r="http://schemas.openxmlformats.org/officeDocument/2006/relationships" r:id="rId1" tooltip="E-Inclusion (δεν έχει γραφτεί ακόμα)"/>
            </a:rPr>
            <a:t>e-</a:t>
          </a:r>
          <a:r>
            <a:rPr lang="el-GR" dirty="0" err="1" smtClean="0">
              <a:hlinkClick xmlns:r="http://schemas.openxmlformats.org/officeDocument/2006/relationships" r:id="rId1" tooltip="E-Inclusion (δεν έχει γραφτεί ακόμα)"/>
            </a:rPr>
            <a:t>Inclusio</a:t>
          </a:r>
          <a:r>
            <a:rPr lang="el-GR" dirty="0" smtClean="0">
              <a:hlinkClick xmlns:r="http://schemas.openxmlformats.org/officeDocument/2006/relationships" r:id="rId1" tooltip="E-Inclusion (δεν έχει γραφτεί ακόμα)"/>
            </a:rPr>
            <a:t>n</a:t>
          </a:r>
          <a:r>
            <a:rPr lang="el-GR" dirty="0" smtClean="0"/>
            <a:t>)</a:t>
          </a:r>
          <a:endParaRPr lang="en-GB" dirty="0"/>
        </a:p>
      </dgm:t>
    </dgm:pt>
    <dgm:pt modelId="{DCF8F331-ADFB-494C-AEB7-455139B5489E}" type="parTrans" cxnId="{9967DFE9-A41D-4AAF-8E94-5B609C597795}">
      <dgm:prSet/>
      <dgm:spPr/>
      <dgm:t>
        <a:bodyPr/>
        <a:lstStyle/>
        <a:p>
          <a:endParaRPr lang="en-GB"/>
        </a:p>
      </dgm:t>
    </dgm:pt>
    <dgm:pt modelId="{BB5DE3FB-AA75-4303-9F23-C62CD141A0D9}" type="sibTrans" cxnId="{9967DFE9-A41D-4AAF-8E94-5B609C597795}">
      <dgm:prSet/>
      <dgm:spPr/>
      <dgm:t>
        <a:bodyPr/>
        <a:lstStyle/>
        <a:p>
          <a:endParaRPr lang="en-GB"/>
        </a:p>
      </dgm:t>
    </dgm:pt>
    <dgm:pt modelId="{3A739E37-9F01-49E0-A3C0-2839C4CFDE4A}">
      <dgm:prSet phldrT="[Κείμενο]"/>
      <dgm:spPr/>
      <dgm:t>
        <a:bodyPr/>
        <a:lstStyle/>
        <a:p>
          <a:r>
            <a:rPr lang="el-GR" dirty="0" smtClean="0"/>
            <a:t>Υποστηρικτική Τεχνολογία</a:t>
          </a:r>
          <a:endParaRPr lang="en-GB" dirty="0"/>
        </a:p>
      </dgm:t>
    </dgm:pt>
    <dgm:pt modelId="{9EDF03F8-0A76-4E1D-9AF3-C63BADF4CB6A}" type="parTrans" cxnId="{88637060-FF05-465E-B5BC-AFDCD12F805B}">
      <dgm:prSet/>
      <dgm:spPr/>
      <dgm:t>
        <a:bodyPr/>
        <a:lstStyle/>
        <a:p>
          <a:endParaRPr lang="en-GB"/>
        </a:p>
      </dgm:t>
    </dgm:pt>
    <dgm:pt modelId="{DB16BDFA-A039-4A08-B0E0-7AAE3155C4F4}" type="sibTrans" cxnId="{88637060-FF05-465E-B5BC-AFDCD12F805B}">
      <dgm:prSet/>
      <dgm:spPr/>
      <dgm:t>
        <a:bodyPr/>
        <a:lstStyle/>
        <a:p>
          <a:endParaRPr lang="en-GB"/>
        </a:p>
      </dgm:t>
    </dgm:pt>
    <dgm:pt modelId="{FAAD03B4-FA3F-4116-96BC-260FEDEE9FF3}">
      <dgm:prSet/>
      <dgm:spPr/>
      <dgm:t>
        <a:bodyPr/>
        <a:lstStyle/>
        <a:p>
          <a:r>
            <a:rPr lang="el-GR" dirty="0" smtClean="0"/>
            <a:t>Καθολική Πρόσβαση</a:t>
          </a:r>
        </a:p>
      </dgm:t>
    </dgm:pt>
    <dgm:pt modelId="{F7EC8A61-F14B-4ADD-AA32-583DAD82FD2A}" type="parTrans" cxnId="{9E989249-D6B1-465E-A8CC-72FD28E4B6C0}">
      <dgm:prSet/>
      <dgm:spPr/>
      <dgm:t>
        <a:bodyPr/>
        <a:lstStyle/>
        <a:p>
          <a:endParaRPr lang="en-GB"/>
        </a:p>
      </dgm:t>
    </dgm:pt>
    <dgm:pt modelId="{5CEAA7BB-B55A-45B1-943A-359048A0CC68}" type="sibTrans" cxnId="{9E989249-D6B1-465E-A8CC-72FD28E4B6C0}">
      <dgm:prSet/>
      <dgm:spPr/>
      <dgm:t>
        <a:bodyPr/>
        <a:lstStyle/>
        <a:p>
          <a:endParaRPr lang="en-GB"/>
        </a:p>
      </dgm:t>
    </dgm:pt>
    <dgm:pt modelId="{6290AEB5-A5B3-4B1D-B871-65800AE56544}">
      <dgm:prSet/>
      <dgm:spPr/>
      <dgm:t>
        <a:bodyPr/>
        <a:lstStyle/>
        <a:p>
          <a:r>
            <a:rPr lang="el-GR" dirty="0" smtClean="0"/>
            <a:t>Σχεδίαση για όλους </a:t>
          </a:r>
          <a:endParaRPr lang="en-GB" dirty="0"/>
        </a:p>
      </dgm:t>
    </dgm:pt>
    <dgm:pt modelId="{D3BF8A41-950B-4F0E-844D-5013421D35E1}" type="parTrans" cxnId="{74053490-C2D6-4DE7-8BD8-6E203084D27D}">
      <dgm:prSet/>
      <dgm:spPr/>
      <dgm:t>
        <a:bodyPr/>
        <a:lstStyle/>
        <a:p>
          <a:endParaRPr lang="en-GB"/>
        </a:p>
      </dgm:t>
    </dgm:pt>
    <dgm:pt modelId="{F45AAD3A-DD79-40CE-8CC1-F1D4F154CB97}" type="sibTrans" cxnId="{74053490-C2D6-4DE7-8BD8-6E203084D27D}">
      <dgm:prSet/>
      <dgm:spPr/>
      <dgm:t>
        <a:bodyPr/>
        <a:lstStyle/>
        <a:p>
          <a:endParaRPr lang="en-GB"/>
        </a:p>
      </dgm:t>
    </dgm:pt>
    <dgm:pt modelId="{57A611FD-488F-49D7-9E59-3059CAA67498}" type="pres">
      <dgm:prSet presAssocID="{A7575B9A-CD26-443A-B768-2265DD41B3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0C9A6E-E089-464E-A8D1-0441745F39F7}" type="pres">
      <dgm:prSet presAssocID="{8D2E1B5E-2813-4EDE-9242-121B1B3642B0}" presName="centerShape" presStyleLbl="node0" presStyleIdx="0" presStyleCnt="1"/>
      <dgm:spPr/>
      <dgm:t>
        <a:bodyPr/>
        <a:lstStyle/>
        <a:p>
          <a:endParaRPr lang="en-GB"/>
        </a:p>
      </dgm:t>
    </dgm:pt>
    <dgm:pt modelId="{C4FB747F-CE66-4168-AE3C-E01E833CDD51}" type="pres">
      <dgm:prSet presAssocID="{9EDF03F8-0A76-4E1D-9AF3-C63BADF4CB6A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5727096F-09E6-4231-921C-DB61CD70E7F3}" type="pres">
      <dgm:prSet presAssocID="{3A739E37-9F01-49E0-A3C0-2839C4CFDE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7040D1-31F7-47A7-9474-C174E00AAD35}" type="pres">
      <dgm:prSet presAssocID="{F7EC8A61-F14B-4ADD-AA32-583DAD82FD2A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CC3D8F89-1EFA-4B38-B7C7-ED6663077049}" type="pres">
      <dgm:prSet presAssocID="{FAAD03B4-FA3F-4116-96BC-260FEDEE9F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D7931-B6B6-4F8A-A905-9C3021C253E9}" type="pres">
      <dgm:prSet presAssocID="{D3BF8A41-950B-4F0E-844D-5013421D35E1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A63D47B8-5E6E-42C8-9EC5-48385E393811}" type="pres">
      <dgm:prSet presAssocID="{6290AEB5-A5B3-4B1D-B871-65800AE565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4B48D0-076A-4C16-9A4E-DCCA4423FCC5}" type="presOf" srcId="{8D2E1B5E-2813-4EDE-9242-121B1B3642B0}" destId="{190C9A6E-E089-464E-A8D1-0441745F39F7}" srcOrd="0" destOrd="0" presId="urn:microsoft.com/office/officeart/2005/8/layout/radial4"/>
    <dgm:cxn modelId="{88637060-FF05-465E-B5BC-AFDCD12F805B}" srcId="{8D2E1B5E-2813-4EDE-9242-121B1B3642B0}" destId="{3A739E37-9F01-49E0-A3C0-2839C4CFDE4A}" srcOrd="0" destOrd="0" parTransId="{9EDF03F8-0A76-4E1D-9AF3-C63BADF4CB6A}" sibTransId="{DB16BDFA-A039-4A08-B0E0-7AAE3155C4F4}"/>
    <dgm:cxn modelId="{B0D40387-80A9-4BF0-BA92-FF4E0D11238A}" type="presOf" srcId="{D3BF8A41-950B-4F0E-844D-5013421D35E1}" destId="{7F7D7931-B6B6-4F8A-A905-9C3021C253E9}" srcOrd="0" destOrd="0" presId="urn:microsoft.com/office/officeart/2005/8/layout/radial4"/>
    <dgm:cxn modelId="{019283B7-F8D4-44F0-B23E-4974FAF38AC6}" type="presOf" srcId="{FAAD03B4-FA3F-4116-96BC-260FEDEE9FF3}" destId="{CC3D8F89-1EFA-4B38-B7C7-ED6663077049}" srcOrd="0" destOrd="0" presId="urn:microsoft.com/office/officeart/2005/8/layout/radial4"/>
    <dgm:cxn modelId="{74053490-C2D6-4DE7-8BD8-6E203084D27D}" srcId="{8D2E1B5E-2813-4EDE-9242-121B1B3642B0}" destId="{6290AEB5-A5B3-4B1D-B871-65800AE56544}" srcOrd="2" destOrd="0" parTransId="{D3BF8A41-950B-4F0E-844D-5013421D35E1}" sibTransId="{F45AAD3A-DD79-40CE-8CC1-F1D4F154CB97}"/>
    <dgm:cxn modelId="{9E989249-D6B1-465E-A8CC-72FD28E4B6C0}" srcId="{8D2E1B5E-2813-4EDE-9242-121B1B3642B0}" destId="{FAAD03B4-FA3F-4116-96BC-260FEDEE9FF3}" srcOrd="1" destOrd="0" parTransId="{F7EC8A61-F14B-4ADD-AA32-583DAD82FD2A}" sibTransId="{5CEAA7BB-B55A-45B1-943A-359048A0CC68}"/>
    <dgm:cxn modelId="{50374A10-B263-4155-A7A3-C78842AF5347}" type="presOf" srcId="{9EDF03F8-0A76-4E1D-9AF3-C63BADF4CB6A}" destId="{C4FB747F-CE66-4168-AE3C-E01E833CDD51}" srcOrd="0" destOrd="0" presId="urn:microsoft.com/office/officeart/2005/8/layout/radial4"/>
    <dgm:cxn modelId="{497885A5-B827-45FA-8403-10B4691DAEC0}" type="presOf" srcId="{F7EC8A61-F14B-4ADD-AA32-583DAD82FD2A}" destId="{C37040D1-31F7-47A7-9474-C174E00AAD35}" srcOrd="0" destOrd="0" presId="urn:microsoft.com/office/officeart/2005/8/layout/radial4"/>
    <dgm:cxn modelId="{08289C4B-C57A-4086-933B-8EF09D709542}" type="presOf" srcId="{A7575B9A-CD26-443A-B768-2265DD41B3BF}" destId="{57A611FD-488F-49D7-9E59-3059CAA67498}" srcOrd="0" destOrd="0" presId="urn:microsoft.com/office/officeart/2005/8/layout/radial4"/>
    <dgm:cxn modelId="{3EF885B2-977F-43C4-A380-8895DD1F5AA9}" type="presOf" srcId="{6290AEB5-A5B3-4B1D-B871-65800AE56544}" destId="{A63D47B8-5E6E-42C8-9EC5-48385E393811}" srcOrd="0" destOrd="0" presId="urn:microsoft.com/office/officeart/2005/8/layout/radial4"/>
    <dgm:cxn modelId="{9967DFE9-A41D-4AAF-8E94-5B609C597795}" srcId="{A7575B9A-CD26-443A-B768-2265DD41B3BF}" destId="{8D2E1B5E-2813-4EDE-9242-121B1B3642B0}" srcOrd="0" destOrd="0" parTransId="{DCF8F331-ADFB-494C-AEB7-455139B5489E}" sibTransId="{BB5DE3FB-AA75-4303-9F23-C62CD141A0D9}"/>
    <dgm:cxn modelId="{432A464C-FB26-4041-B1E8-C229E9FEAC63}" type="presOf" srcId="{3A739E37-9F01-49E0-A3C0-2839C4CFDE4A}" destId="{5727096F-09E6-4231-921C-DB61CD70E7F3}" srcOrd="0" destOrd="0" presId="urn:microsoft.com/office/officeart/2005/8/layout/radial4"/>
    <dgm:cxn modelId="{246E3FE9-6ED8-410C-8A2A-C6A38DB475B0}" type="presParOf" srcId="{57A611FD-488F-49D7-9E59-3059CAA67498}" destId="{190C9A6E-E089-464E-A8D1-0441745F39F7}" srcOrd="0" destOrd="0" presId="urn:microsoft.com/office/officeart/2005/8/layout/radial4"/>
    <dgm:cxn modelId="{34FCF124-42E4-412B-9A86-476766E89E36}" type="presParOf" srcId="{57A611FD-488F-49D7-9E59-3059CAA67498}" destId="{C4FB747F-CE66-4168-AE3C-E01E833CDD51}" srcOrd="1" destOrd="0" presId="urn:microsoft.com/office/officeart/2005/8/layout/radial4"/>
    <dgm:cxn modelId="{678134B1-745C-4E2D-8F79-DA538C445123}" type="presParOf" srcId="{57A611FD-488F-49D7-9E59-3059CAA67498}" destId="{5727096F-09E6-4231-921C-DB61CD70E7F3}" srcOrd="2" destOrd="0" presId="urn:microsoft.com/office/officeart/2005/8/layout/radial4"/>
    <dgm:cxn modelId="{CAC18239-D8F1-448C-9EF5-950B00040C71}" type="presParOf" srcId="{57A611FD-488F-49D7-9E59-3059CAA67498}" destId="{C37040D1-31F7-47A7-9474-C174E00AAD35}" srcOrd="3" destOrd="0" presId="urn:microsoft.com/office/officeart/2005/8/layout/radial4"/>
    <dgm:cxn modelId="{0ED14122-8D0F-4312-8C8B-BEBA6A95A40E}" type="presParOf" srcId="{57A611FD-488F-49D7-9E59-3059CAA67498}" destId="{CC3D8F89-1EFA-4B38-B7C7-ED6663077049}" srcOrd="4" destOrd="0" presId="urn:microsoft.com/office/officeart/2005/8/layout/radial4"/>
    <dgm:cxn modelId="{19A4E6A7-7BC5-40A8-B341-42A10DC8B7CE}" type="presParOf" srcId="{57A611FD-488F-49D7-9E59-3059CAA67498}" destId="{7F7D7931-B6B6-4F8A-A905-9C3021C253E9}" srcOrd="5" destOrd="0" presId="urn:microsoft.com/office/officeart/2005/8/layout/radial4"/>
    <dgm:cxn modelId="{B0C8FF22-B3F4-4C6F-B8B7-955333864B29}" type="presParOf" srcId="{57A611FD-488F-49D7-9E59-3059CAA67498}" destId="{A63D47B8-5E6E-42C8-9EC5-48385E3938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65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97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02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Υποστηρικτικές και </a:t>
            </a:r>
            <a:r>
              <a:rPr lang="el-GR" sz="900" b="0" baseline="0" dirty="0" err="1" smtClean="0">
                <a:solidFill>
                  <a:schemeClr val="bg1"/>
                </a:solidFill>
              </a:rPr>
              <a:t>επαυξητικές</a:t>
            </a:r>
            <a:r>
              <a:rPr lang="el-GR" sz="900" b="0" baseline="0" dirty="0" smtClean="0">
                <a:solidFill>
                  <a:schemeClr val="bg1"/>
                </a:solidFill>
              </a:rPr>
              <a:t> τεχνολογίες Ι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13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Υποστηρικτικές και </a:t>
            </a:r>
            <a:r>
              <a:rPr lang="el-GR" sz="900" b="0" baseline="0" dirty="0" err="1" smtClean="0">
                <a:solidFill>
                  <a:schemeClr val="bg1"/>
                </a:solidFill>
              </a:rPr>
              <a:t>επαυξητικές</a:t>
            </a:r>
            <a:r>
              <a:rPr lang="el-GR" sz="900" b="0" baseline="0" dirty="0" smtClean="0">
                <a:solidFill>
                  <a:schemeClr val="bg1"/>
                </a:solidFill>
              </a:rPr>
              <a:t> τεχνολογίες Ι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ledata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able/at/types.asp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ideasis.gr/components/com_virtuemart/shop_image/product/KTL-LS-LXG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sis.gr/components/com_virtuemart/shop_image/product/RDN-1300000702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alyou.com/mouth-controlle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torianuk.com/images/datasheets/Optimax_Trackball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enable/at/matvplist.aspx" TargetMode="External"/><Relationship Id="rId3" Type="http://schemas.openxmlformats.org/officeDocument/2006/relationships/hyperlink" Target="https://www.facebook.com/pages/Assistive-Technology-%CE%A5%CF%80%CE%BF%CF%83%CF%84%CE%B7%CF%81%CE%B9%CE%BA%CF%84%CE%B9%CE%BA%CE%AE-%CE%A4%CE%B5%CF%87%CE%BD%CE%BF%CE%BB%CE%BF%CE%B3%CE%AF%CE%B1/26215668516" TargetMode="External"/><Relationship Id="rId7" Type="http://schemas.openxmlformats.org/officeDocument/2006/relationships/hyperlink" Target="http://el.wikipedia.org/wiki/&#931;&#967;&#949;&#948;&#943;&#945;&#963;&#951;_&#947;&#953;&#945;_&#908;&#955;&#959;&#965;&#962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cHStXdlu5Y" TargetMode="External"/><Relationship Id="rId5" Type="http://schemas.openxmlformats.org/officeDocument/2006/relationships/hyperlink" Target="http://www.tobii.com/en/assistive-technology/global/products/partner-software/beamz/" TargetMode="External"/><Relationship Id="rId4" Type="http://schemas.openxmlformats.org/officeDocument/2006/relationships/hyperlink" Target="https://www.youtube.com/watch?v=GEmgl7smJpE#t=92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ii.com/en/assistive-technology/global/products/hardware/pceye/" TargetMode="External"/><Relationship Id="rId7" Type="http://schemas.openxmlformats.org/officeDocument/2006/relationships/hyperlink" Target="http://www.mkprosopsi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cmw.abilitynet.org.uk/" TargetMode="External"/><Relationship Id="rId5" Type="http://schemas.openxmlformats.org/officeDocument/2006/relationships/hyperlink" Target="https://mcmw.abilitynet.org.uk/typing-less-with-microsoft-word-2007-and-2010/" TargetMode="External"/><Relationship Id="rId4" Type="http://schemas.openxmlformats.org/officeDocument/2006/relationships/hyperlink" Target="http://www.disabled-world.com/assistivedevices/computer/camera-mouse.php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Υποστηρικτικές και </a:t>
            </a:r>
            <a:r>
              <a:rPr lang="el-GR" sz="2800" b="1" dirty="0" err="1" smtClean="0"/>
              <a:t>επαυξητικές</a:t>
            </a:r>
            <a:r>
              <a:rPr lang="el-GR" sz="2800" b="1" dirty="0" smtClean="0"/>
              <a:t> τεχνολογίες</a:t>
            </a:r>
            <a:r>
              <a:rPr lang="en-US" sz="2800" b="1" dirty="0" smtClean="0"/>
              <a:t> </a:t>
            </a:r>
            <a:r>
              <a:rPr lang="el-GR" sz="2800" b="1" dirty="0" smtClean="0"/>
              <a:t>Ι</a:t>
            </a:r>
            <a:endParaRPr lang="el-GR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b="4677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Υποστηρικτική τεχνολογία - ρόλος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0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8222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Ταξινόμηση υποστηρικτικής τεχνολογίας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Κατάλογοι και βάσεις δεδομένων: </a:t>
            </a:r>
            <a:endParaRPr lang="en-GB" dirty="0"/>
          </a:p>
          <a:p>
            <a:pPr lvl="1"/>
            <a:r>
              <a:rPr lang="en-GB" dirty="0"/>
              <a:t>HANDYNET (</a:t>
            </a:r>
            <a:r>
              <a:rPr lang="el-GR" dirty="0"/>
              <a:t>ευρωπαϊκό κοινοτικό πληροφορικό σύστημα πληροφοριών για ζητήματα </a:t>
            </a:r>
            <a:r>
              <a:rPr lang="el-GR" dirty="0" err="1"/>
              <a:t>μειονεκτούντων</a:t>
            </a:r>
            <a:r>
              <a:rPr lang="el-GR" dirty="0"/>
              <a:t> ατόμων</a:t>
            </a:r>
            <a:r>
              <a:rPr lang="en-US" dirty="0"/>
              <a:t>) (1993-1997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GB" dirty="0"/>
              <a:t>ABLEDATA</a:t>
            </a:r>
            <a:r>
              <a:rPr lang="el-GR" dirty="0"/>
              <a:t> (</a:t>
            </a:r>
            <a:r>
              <a:rPr lang="en-US" dirty="0">
                <a:hlinkClick r:id="rId2"/>
              </a:rPr>
              <a:t>http://www.abledata.com/</a:t>
            </a:r>
            <a:r>
              <a:rPr lang="el-GR" dirty="0" smtClean="0"/>
              <a:t>)</a:t>
            </a:r>
          </a:p>
          <a:p>
            <a:pPr lvl="1"/>
            <a:r>
              <a:rPr lang="el-GR" dirty="0"/>
              <a:t>EASTIN (www.eastin.info) European </a:t>
            </a:r>
            <a:r>
              <a:rPr lang="el-GR" dirty="0" err="1"/>
              <a:t>Assistive</a:t>
            </a:r>
            <a:r>
              <a:rPr lang="el-GR" dirty="0"/>
              <a:t> </a:t>
            </a:r>
            <a:r>
              <a:rPr lang="el-GR" dirty="0" err="1"/>
              <a:t>Technology</a:t>
            </a:r>
            <a:r>
              <a:rPr lang="el-GR" dirty="0"/>
              <a:t> Information </a:t>
            </a:r>
            <a:r>
              <a:rPr lang="el-GR" dirty="0" err="1" smtClean="0"/>
              <a:t>Network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42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Ταξινόμηση υποστηρικτικής </a:t>
            </a:r>
            <a:r>
              <a:rPr lang="el-GR" dirty="0" smtClean="0"/>
              <a:t>τεχνολογίας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400" dirty="0"/>
              <a:t>EASTIN (www.eastin.info) European </a:t>
            </a:r>
            <a:r>
              <a:rPr lang="el-GR" sz="3400" dirty="0" err="1"/>
              <a:t>Assistive</a:t>
            </a:r>
            <a:r>
              <a:rPr lang="el-GR" sz="3400" dirty="0"/>
              <a:t> </a:t>
            </a:r>
            <a:r>
              <a:rPr lang="el-GR" sz="3400" dirty="0" err="1"/>
              <a:t>Technology</a:t>
            </a:r>
            <a:r>
              <a:rPr lang="el-GR" sz="3400" dirty="0"/>
              <a:t> Information </a:t>
            </a:r>
            <a:r>
              <a:rPr lang="el-GR" sz="3400" dirty="0" err="1"/>
              <a:t>Network</a:t>
            </a:r>
            <a:r>
              <a:rPr lang="el-GR" sz="3400" dirty="0"/>
              <a:t> - ευρωπαϊκό δίκτυο πληροφοριών σχετικά με τα Τεχνολογικά Βοηθήματα για τα άτομα με </a:t>
            </a:r>
            <a:r>
              <a:rPr lang="el-GR" sz="3400" dirty="0" smtClean="0"/>
              <a:t>αναπηρία</a:t>
            </a:r>
          </a:p>
          <a:p>
            <a:pPr lvl="1"/>
            <a:r>
              <a:rPr lang="el-GR" dirty="0" smtClean="0"/>
              <a:t>πλήρες </a:t>
            </a:r>
            <a:r>
              <a:rPr lang="el-GR" dirty="0"/>
              <a:t>φάσμα εργαλείων </a:t>
            </a:r>
            <a:r>
              <a:rPr lang="el-GR" dirty="0" err="1"/>
              <a:t>συμβούλευσης</a:t>
            </a:r>
            <a:r>
              <a:rPr lang="el-GR" dirty="0"/>
              <a:t> στον τομέα των βοηθητικών τεχνολογιών, σε όλες τις επίσημες γλώσσες της Ευρωπαϊκής Ένωσης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επιτρέπει </a:t>
            </a:r>
            <a:r>
              <a:rPr lang="el-GR" dirty="0"/>
              <a:t>την πρόσβαση σε ολοκληρωμένες και </a:t>
            </a:r>
            <a:r>
              <a:rPr lang="el-GR" dirty="0" err="1"/>
              <a:t>επικαιροποιημένες</a:t>
            </a:r>
            <a:r>
              <a:rPr lang="el-GR" dirty="0"/>
              <a:t> πληροφορίες για περισσότερα από 50.000 διαθέσιμα βοηθήματα της ευρωπαϊκής αγοράς, 5.000 εταιρείες παραγωγής και διανομής, εξειδικευμένα λήμματα και ιδέες ή προτάσεις για την επίλυση προβλημάτων της καθημερινής ζωής που αφορούν την αναπηρία.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62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Ταξινόμηση υποστηρικτικής τεχνολογίας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Ταξινόμηση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διεθνής </a:t>
            </a:r>
            <a:r>
              <a:rPr lang="el-GR" dirty="0"/>
              <a:t>ταξινόμηση ISO </a:t>
            </a:r>
            <a:r>
              <a:rPr lang="el-GR" dirty="0" smtClean="0"/>
              <a:t>9999</a:t>
            </a:r>
          </a:p>
          <a:p>
            <a:pPr lvl="1"/>
            <a:r>
              <a:rPr lang="el-GR" dirty="0" smtClean="0"/>
              <a:t>ευρωπαϊκό </a:t>
            </a:r>
            <a:r>
              <a:rPr lang="el-GR" dirty="0"/>
              <a:t>πρότυπο CEN </a:t>
            </a:r>
            <a:r>
              <a:rPr lang="el-GR" dirty="0" smtClean="0"/>
              <a:t>29999</a:t>
            </a:r>
          </a:p>
          <a:p>
            <a:r>
              <a:rPr lang="el-GR" dirty="0" smtClean="0"/>
              <a:t>ευρείες </a:t>
            </a:r>
            <a:r>
              <a:rPr lang="el-GR" dirty="0"/>
              <a:t>κατηγορίες αναπηρίας</a:t>
            </a:r>
            <a:r>
              <a:rPr lang="el-GR" dirty="0" smtClean="0"/>
              <a:t>: προβλήματα όρασης, διαταραχές ακοής, γνωστική αναπηρία, κινητική, κ.λπ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067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Καθολική πρόσβαση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1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Καθολική πρόσβαση - Εισαγωγή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αναφορά στο χώρο της </a:t>
            </a:r>
            <a:r>
              <a:rPr lang="el-GR" dirty="0" smtClean="0"/>
              <a:t>αναπηρίας</a:t>
            </a:r>
          </a:p>
          <a:p>
            <a:pPr lvl="0"/>
            <a:r>
              <a:rPr lang="el-GR" dirty="0"/>
              <a:t>παροχή σε όλους πρόσβασης σε υπηρεσίες, τεχνολογίες και προϊόντα </a:t>
            </a:r>
            <a:r>
              <a:rPr lang="el-GR" dirty="0" smtClean="0"/>
              <a:t>ΤΠΕ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2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" b="493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Σχεδίαση για όλους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Καθολική πρόσβαση -</a:t>
            </a:r>
            <a:r>
              <a:rPr lang="el-GR" dirty="0" smtClean="0"/>
              <a:t> Εισαγωγή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5056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Ο όρος στην Ευρώπη και τις ΗΠΑ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Καθολική πρόσβαση - Εισαγωγή </a:t>
            </a:r>
            <a:r>
              <a:rPr lang="el-GR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Καθολική πρόσβαση - Εισαγωγή </a:t>
            </a:r>
            <a:r>
              <a:rPr lang="el-GR" dirty="0" smtClean="0"/>
              <a:t>(4)</a:t>
            </a:r>
            <a:endParaRPr lang="en-US" dirty="0"/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4129728434"/>
              </p:ext>
            </p:extLst>
          </p:nvPr>
        </p:nvGraphicFramePr>
        <p:xfrm>
          <a:off x="1907196" y="1047857"/>
          <a:ext cx="52565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60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11:</a:t>
            </a:r>
            <a:r>
              <a:rPr lang="en-US" sz="2800" dirty="0" smtClean="0"/>
              <a:t> </a:t>
            </a:r>
            <a:r>
              <a:rPr lang="el-GR" sz="2800" dirty="0" smtClean="0"/>
              <a:t>Υποστηρικτικές και </a:t>
            </a:r>
            <a:r>
              <a:rPr lang="el-GR" sz="2800" dirty="0" err="1" smtClean="0"/>
              <a:t>επαυξητικές</a:t>
            </a:r>
            <a:r>
              <a:rPr lang="el-GR" sz="2800" dirty="0" smtClean="0"/>
              <a:t> τεχνολογίες Ι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l-GR" sz="28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Ευγενία, </a:t>
            </a:r>
            <a:r>
              <a:rPr lang="el-GR" sz="2400" i="1" smtClean="0">
                <a:solidFill>
                  <a:schemeClr val="tx2">
                    <a:lumMod val="50000"/>
                  </a:schemeClr>
                </a:solidFill>
              </a:rPr>
              <a:t>Επίκουρη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Σκοπός υποστηρικτικής τεχνολογίας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</a:t>
            </a:r>
            <a:r>
              <a:rPr lang="el-GR" dirty="0"/>
              <a:t>: </a:t>
            </a:r>
            <a:r>
              <a:rPr lang="el-GR" dirty="0" smtClean="0"/>
              <a:t>ενίσχυση </a:t>
            </a:r>
            <a:r>
              <a:rPr lang="el-GR" dirty="0"/>
              <a:t>της </a:t>
            </a:r>
            <a:r>
              <a:rPr lang="el-GR" dirty="0" smtClean="0"/>
              <a:t>ανεξάρτητης λειτουργίας </a:t>
            </a:r>
            <a:r>
              <a:rPr lang="el-GR" dirty="0"/>
              <a:t>των </a:t>
            </a:r>
            <a:r>
              <a:rPr lang="el-GR" dirty="0" smtClean="0"/>
              <a:t>ανθρώπων </a:t>
            </a:r>
            <a:r>
              <a:rPr lang="el-GR" dirty="0"/>
              <a:t>που </a:t>
            </a:r>
            <a:r>
              <a:rPr lang="el-GR" dirty="0" smtClean="0"/>
              <a:t>έχουν φυσικούς περιορισμούς ή γνωστικές διαταραχές.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50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Σκοπός υποστηρικτικής </a:t>
            </a:r>
            <a:r>
              <a:rPr lang="el-GR" dirty="0" smtClean="0"/>
              <a:t>τεχνολογίας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εξοπλισμός καλύπτει ένα ευρύ φάσμα εφαρμογών: </a:t>
            </a:r>
            <a:endParaRPr lang="el-GR" dirty="0" smtClean="0"/>
          </a:p>
          <a:p>
            <a:pPr lvl="1"/>
            <a:r>
              <a:rPr lang="el-GR" dirty="0" smtClean="0"/>
              <a:t>επικοινωνίας </a:t>
            </a:r>
          </a:p>
          <a:p>
            <a:pPr lvl="1"/>
            <a:r>
              <a:rPr lang="el-GR" dirty="0" smtClean="0"/>
              <a:t>κινητικότητας</a:t>
            </a:r>
            <a:r>
              <a:rPr lang="el-GR" dirty="0"/>
              <a:t>, </a:t>
            </a:r>
            <a:r>
              <a:rPr lang="el-GR" dirty="0" smtClean="0"/>
              <a:t>του </a:t>
            </a:r>
            <a:r>
              <a:rPr lang="el-GR" dirty="0"/>
              <a:t>καθίσματος και της τοποθέτησης, </a:t>
            </a:r>
            <a:r>
              <a:rPr lang="el-GR" dirty="0" smtClean="0"/>
              <a:t>των </a:t>
            </a:r>
            <a:r>
              <a:rPr lang="el-GR" dirty="0"/>
              <a:t>αισθητηριακών </a:t>
            </a:r>
            <a:r>
              <a:rPr lang="el-GR" dirty="0" smtClean="0"/>
              <a:t>αναπηριών</a:t>
            </a:r>
          </a:p>
          <a:p>
            <a:pPr lvl="1"/>
            <a:r>
              <a:rPr lang="el-GR" dirty="0" smtClean="0"/>
              <a:t>τεχνολογίας </a:t>
            </a:r>
            <a:r>
              <a:rPr lang="el-GR" dirty="0"/>
              <a:t>καθημερινής διαβίωσης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39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Τύποι Υποστηρικτικής Τεχνολογίας (ΥΤ)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56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ΥΤ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συσκευές χαμηλής τεχνολογίας (βάση </a:t>
            </a:r>
            <a:r>
              <a:rPr lang="el-GR" dirty="0"/>
              <a:t>για το </a:t>
            </a:r>
            <a:r>
              <a:rPr lang="el-GR" dirty="0" smtClean="0"/>
              <a:t>κράτημα </a:t>
            </a:r>
            <a:r>
              <a:rPr lang="el-GR" dirty="0"/>
              <a:t>του </a:t>
            </a:r>
            <a:r>
              <a:rPr lang="el-GR" dirty="0" smtClean="0"/>
              <a:t>στυλό)</a:t>
            </a:r>
            <a:endParaRPr lang="el-GR" dirty="0"/>
          </a:p>
          <a:p>
            <a:r>
              <a:rPr lang="el-GR" dirty="0" smtClean="0"/>
              <a:t>συσκευές υψηλής τεχνολογίας </a:t>
            </a:r>
            <a:r>
              <a:rPr lang="el-GR" dirty="0"/>
              <a:t>(</a:t>
            </a:r>
            <a:r>
              <a:rPr lang="el-GR" dirty="0" smtClean="0"/>
              <a:t>συστήματα επικοινωνίας </a:t>
            </a:r>
            <a:r>
              <a:rPr lang="el-GR" dirty="0"/>
              <a:t>σε </a:t>
            </a:r>
            <a:r>
              <a:rPr lang="el-GR" dirty="0" smtClean="0"/>
              <a:t>φορητό υπολογιστή, οικιακές ψηφιακές τεχνολογίες</a:t>
            </a:r>
            <a:r>
              <a:rPr lang="el-GR" dirty="0"/>
              <a:t>, </a:t>
            </a:r>
            <a:r>
              <a:rPr lang="el-GR" dirty="0" smtClean="0"/>
              <a:t>συσκευές περιβαλλοντικού ελέγχου</a:t>
            </a:r>
            <a:r>
              <a:rPr lang="el-GR" dirty="0"/>
              <a:t>)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32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</a:t>
            </a:r>
            <a:r>
              <a:rPr lang="el-GR" dirty="0" smtClean="0"/>
              <a:t>ΥΤ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err="1"/>
              <a:t>Azevedo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 199</a:t>
            </a:r>
            <a:r>
              <a:rPr lang="en-US" dirty="0"/>
              <a:t>5</a:t>
            </a:r>
            <a:r>
              <a:rPr lang="el-GR" dirty="0"/>
              <a:t>: </a:t>
            </a:r>
          </a:p>
          <a:p>
            <a:r>
              <a:rPr lang="el-GR" dirty="0" smtClean="0"/>
              <a:t>κατάταξη </a:t>
            </a:r>
            <a:r>
              <a:rPr lang="el-GR" dirty="0"/>
              <a:t>σε </a:t>
            </a:r>
            <a:r>
              <a:rPr lang="el-GR" dirty="0" smtClean="0"/>
              <a:t>ευρείες κατηγορίες αναπηρίας</a:t>
            </a:r>
            <a:r>
              <a:rPr lang="el-GR" dirty="0"/>
              <a:t>: </a:t>
            </a:r>
          </a:p>
          <a:p>
            <a:pPr lvl="1"/>
            <a:r>
              <a:rPr lang="el-GR" dirty="0" smtClean="0"/>
              <a:t>προβλήματα όρασης</a:t>
            </a:r>
            <a:endParaRPr lang="el-GR" dirty="0"/>
          </a:p>
          <a:p>
            <a:pPr lvl="1"/>
            <a:r>
              <a:rPr lang="el-GR" dirty="0" smtClean="0"/>
              <a:t>διαταραχές ακοής</a:t>
            </a:r>
            <a:endParaRPr lang="el-GR" dirty="0"/>
          </a:p>
          <a:p>
            <a:pPr lvl="1"/>
            <a:r>
              <a:rPr lang="el-GR" dirty="0" smtClean="0"/>
              <a:t>γνωστική αναπηρία</a:t>
            </a:r>
            <a:endParaRPr lang="el-GR" dirty="0"/>
          </a:p>
          <a:p>
            <a:pPr lvl="1"/>
            <a:r>
              <a:rPr lang="el-GR" dirty="0" smtClean="0"/>
              <a:t>κινητική, </a:t>
            </a:r>
            <a:r>
              <a:rPr lang="el-GR" dirty="0"/>
              <a:t>κλπ.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641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</a:t>
            </a:r>
            <a:r>
              <a:rPr lang="el-GR" dirty="0" smtClean="0"/>
              <a:t>ΥΤ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err="1"/>
              <a:t>Azevedo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 199</a:t>
            </a:r>
            <a:r>
              <a:rPr lang="en-US" dirty="0"/>
              <a:t>5</a:t>
            </a:r>
            <a:r>
              <a:rPr lang="el-GR" dirty="0"/>
              <a:t>: </a:t>
            </a:r>
          </a:p>
          <a:p>
            <a:r>
              <a:rPr lang="el-GR" dirty="0"/>
              <a:t>Σε </a:t>
            </a:r>
            <a:r>
              <a:rPr lang="el-GR" dirty="0" smtClean="0"/>
              <a:t>κάθε κατηγορία, τεχνολογίες </a:t>
            </a:r>
            <a:r>
              <a:rPr lang="el-GR" dirty="0"/>
              <a:t>που </a:t>
            </a:r>
            <a:r>
              <a:rPr lang="el-GR" dirty="0" smtClean="0"/>
              <a:t>αυξάνουν:</a:t>
            </a:r>
            <a:endParaRPr lang="el-GR" dirty="0"/>
          </a:p>
          <a:p>
            <a:pPr lvl="1"/>
            <a:r>
              <a:rPr lang="el-GR" dirty="0"/>
              <a:t> την </a:t>
            </a:r>
            <a:r>
              <a:rPr lang="el-GR" dirty="0" smtClean="0"/>
              <a:t>υφιστάμενη ικανότητα, </a:t>
            </a:r>
            <a:endParaRPr lang="el-GR" dirty="0"/>
          </a:p>
          <a:p>
            <a:pPr lvl="1"/>
            <a:r>
              <a:rPr lang="el-GR" dirty="0" smtClean="0"/>
              <a:t>αυτές </a:t>
            </a:r>
            <a:r>
              <a:rPr lang="el-GR" dirty="0"/>
              <a:t>που </a:t>
            </a:r>
            <a:r>
              <a:rPr lang="el-GR" dirty="0" smtClean="0"/>
              <a:t>αντικαθιστούν τη χαμένη ικανότητα </a:t>
            </a:r>
            <a:r>
              <a:rPr lang="el-GR" dirty="0"/>
              <a:t>με </a:t>
            </a:r>
            <a:r>
              <a:rPr lang="el-GR" dirty="0" smtClean="0"/>
              <a:t>μία άλλη </a:t>
            </a:r>
            <a:endParaRPr lang="el-GR" dirty="0"/>
          </a:p>
          <a:p>
            <a:pPr lvl="1"/>
            <a:r>
              <a:rPr lang="el-GR" dirty="0" smtClean="0"/>
              <a:t>όλα </a:t>
            </a:r>
            <a:r>
              <a:rPr lang="el-GR" dirty="0"/>
              <a:t>τα </a:t>
            </a:r>
            <a:r>
              <a:rPr lang="el-GR" dirty="0" smtClean="0"/>
              <a:t>υπόλοιπα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050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</a:t>
            </a:r>
            <a:r>
              <a:rPr lang="el-GR" dirty="0" smtClean="0"/>
              <a:t>ΥΤ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Εναλλακτικές συσκευές εισόδου:</a:t>
            </a:r>
          </a:p>
          <a:p>
            <a:r>
              <a:rPr lang="el-GR" dirty="0"/>
              <a:t>Επιτρέπουν στο χρήστη να ελέγχουν τον Η/Υ με διαφορετικές συσκευές από τα κοινά πληκτρολόγια και ποντίκια.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9283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εισόδου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Σύμφωνα με την </a:t>
            </a:r>
            <a:r>
              <a:rPr lang="en-GB" dirty="0" smtClean="0">
                <a:hlinkClick r:id="rId2"/>
              </a:rPr>
              <a:t>http://www.microsoft.com/enable/at/types.aspx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dirty="0"/>
              <a:t>Εναλλακτικά πληκτρολόγια που διαθέτουν μεγαλύτερα ή μικρότερα πλήκτρα, ή πληκτρολόγια με διαφορετική διαρρύθμιση ή για χρήση με ένα χέρι. 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90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Πληκτρολόγιο Μεγάλων Πλήκτρων (60 Πλήκτρων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εισόδου (2)</a:t>
            </a:r>
            <a:endParaRPr lang="en-US" dirty="0"/>
          </a:p>
        </p:txBody>
      </p:sp>
      <p:pic>
        <p:nvPicPr>
          <p:cNvPr id="9" name="Picture 2" descr="http://www.ideasis.gr/components/com_virtuemart/shop_image/product/_________________550d6272c496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70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6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Πληκτρολόγιο Μεγάλων Πλήκτρων (60 Πλήκτρων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6" name="Picture 4" descr="http://www.ideasis.gr/components/com_virtuemart/shop_image/product/KTL-LS-LXG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49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796848" y="4720580"/>
            <a:ext cx="6030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http://</a:t>
            </a:r>
            <a:r>
              <a:rPr lang="en-GB" sz="1100" dirty="0" smtClean="0">
                <a:hlinkClick r:id="rId4"/>
              </a:rPr>
              <a:t>www.ideasis.gr/components/com_virtuemart/shop_image/product/KTL-LS-LXGR.jpg</a:t>
            </a:r>
            <a:r>
              <a:rPr lang="el-GR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2192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Πληκτρολόγιο Μεγάλων Πλήκτρων (67 Πλήκτρων)</a:t>
            </a:r>
            <a:endParaRPr lang="en-GB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79" y="1561356"/>
            <a:ext cx="5399956" cy="234070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807781" y="4720580"/>
            <a:ext cx="582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3"/>
              </a:rPr>
              <a:t>http://</a:t>
            </a:r>
            <a:r>
              <a:rPr lang="en-GB" sz="1000" dirty="0" smtClean="0">
                <a:hlinkClick r:id="rId3"/>
              </a:rPr>
              <a:t>www.ideasis.gr/components/com_virtuemart/shop_image/product/RDN-1300000702.jpg</a:t>
            </a:r>
            <a:r>
              <a:rPr lang="el-GR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3332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Συσκευές Ηλεκτρονικής κατάδειξης (</a:t>
            </a:r>
            <a:r>
              <a:rPr lang="en-US" sz="3000" dirty="0"/>
              <a:t>Electronic pointing devices</a:t>
            </a:r>
            <a:r>
              <a:rPr lang="el-GR" sz="3000" dirty="0"/>
              <a:t>)</a:t>
            </a:r>
          </a:p>
          <a:p>
            <a:r>
              <a:rPr lang="el-GR" sz="3000" dirty="0"/>
              <a:t>χρησιμοποιούνται για τον έλεγχο του κέρσορα στην οθόνη χωρίς τη χρήση των </a:t>
            </a:r>
            <a:r>
              <a:rPr lang="el-GR" sz="3000" dirty="0" smtClean="0"/>
              <a:t>χεριών</a:t>
            </a:r>
            <a:endParaRPr lang="el-GR" sz="3000" dirty="0"/>
          </a:p>
          <a:p>
            <a:r>
              <a:rPr lang="el-GR" sz="3000" dirty="0"/>
              <a:t>περιλαμβάνουν υπερήχους, υπέρυθρες ακτίνες, κινήσεις των ματιών, σήματα των νευρώνων, ή εγκεφαλικά κύματα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64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Ποντίκι με χειρισμό με τη </a:t>
            </a:r>
            <a:r>
              <a:rPr lang="el-GR" dirty="0" smtClean="0"/>
              <a:t>Γλώσσα: μαγνητικούς </a:t>
            </a:r>
            <a:r>
              <a:rPr lang="el-GR" dirty="0"/>
              <a:t>αισθητήρες </a:t>
            </a:r>
            <a:endParaRPr lang="en-GB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(6)</a:t>
            </a:r>
            <a:endParaRPr lang="en-US" dirty="0"/>
          </a:p>
        </p:txBody>
      </p:sp>
      <p:pic>
        <p:nvPicPr>
          <p:cNvPr id="10" name="Picture 2" descr="http://netdna.walyou.netdna-cdn.com/wp-content/uploads/2012/02/tongue-contro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17" y="1561356"/>
            <a:ext cx="5589571" cy="24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790000" y="4943230"/>
            <a:ext cx="2585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http://walyou.com/mouth-controller</a:t>
            </a:r>
            <a:r>
              <a:rPr lang="en-GB" sz="1200" dirty="0" smtClean="0">
                <a:hlinkClick r:id="rId3"/>
              </a:rPr>
              <a:t>/</a:t>
            </a:r>
            <a:r>
              <a:rPr lang="el-GR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552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εισόδου (7)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03" b="30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08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(8)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err="1"/>
              <a:t>games</a:t>
            </a:r>
            <a:r>
              <a:rPr lang="el-GR" dirty="0"/>
              <a:t>: Ήρθε η ώρα της τεχνολογίας </a:t>
            </a:r>
            <a:r>
              <a:rPr lang="el-GR" dirty="0" err="1" smtClean="0"/>
              <a:t>eye-tracking</a:t>
            </a:r>
            <a:r>
              <a:rPr lang="el-GR" dirty="0" smtClean="0"/>
              <a:t> Π.χ</a:t>
            </a:r>
            <a:r>
              <a:rPr lang="el-GR" dirty="0"/>
              <a:t>.: </a:t>
            </a:r>
          </a:p>
          <a:p>
            <a:pPr marL="457200" indent="-457200"/>
            <a:r>
              <a:rPr lang="el-GR" dirty="0" err="1"/>
              <a:t>Tobii-EyeX</a:t>
            </a:r>
            <a:r>
              <a:rPr lang="el-GR" dirty="0"/>
              <a:t> νέα γενιά των </a:t>
            </a:r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err="1"/>
              <a:t>games</a:t>
            </a:r>
            <a:endParaRPr lang="el-GR" dirty="0"/>
          </a:p>
          <a:p>
            <a:pPr marL="457200" indent="-457200"/>
            <a:r>
              <a:rPr lang="el-GR" dirty="0"/>
              <a:t>τεχνολογία </a:t>
            </a:r>
            <a:r>
              <a:rPr lang="el-GR" dirty="0" err="1"/>
              <a:t>eye-tracking</a:t>
            </a:r>
            <a:r>
              <a:rPr lang="el-GR" dirty="0"/>
              <a:t> ενσωματώθηκε στο νέο τηλεχειριστήριο της </a:t>
            </a:r>
            <a:r>
              <a:rPr lang="el-GR" dirty="0" err="1"/>
              <a:t>Tobii</a:t>
            </a:r>
            <a:r>
              <a:rPr lang="el-GR" dirty="0"/>
              <a:t> σε συνεργασία με τη </a:t>
            </a:r>
            <a:r>
              <a:rPr lang="el-GR" dirty="0" err="1"/>
              <a:t>SteelSeries</a:t>
            </a:r>
            <a:endParaRPr lang="el-GR" dirty="0"/>
          </a:p>
          <a:p>
            <a:pPr marL="457200" indent="-457200"/>
            <a:r>
              <a:rPr lang="el-GR" dirty="0"/>
              <a:t>επιτρέπει στο χρήστη να χειρίζεται το τηλεχειριστήριο και τα παιχνίδια του μόνο με τα μάτια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28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εισόδου (9)</a:t>
            </a:r>
            <a:endParaRPr lang="en-US" dirty="0"/>
          </a:p>
        </p:txBody>
      </p:sp>
      <p:pic>
        <p:nvPicPr>
          <p:cNvPr id="8" name="Picture 2" descr="Tobii: τεχνολογία eye-track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09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Samsung </a:t>
            </a:r>
            <a:r>
              <a:rPr lang="en-US" dirty="0" err="1" smtClean="0"/>
              <a:t>EyeCAN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(10)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5" b="100000" l="0" r="97266"/>
                    </a14:imgEffect>
                  </a14:imgLayer>
                </a14:imgProps>
              </a:ext>
            </a:extLst>
          </a:blip>
          <a:srcRect t="12446" b="1244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1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http://www.tobii.com/eyex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11)</a:t>
            </a:r>
            <a:endParaRPr lang="en-US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2359823" y="864655"/>
            <a:ext cx="4212468" cy="3356276"/>
            <a:chOff x="0" y="980728"/>
            <a:chExt cx="9180512" cy="6734176"/>
          </a:xfrm>
        </p:grpSpPr>
        <p:pic>
          <p:nvPicPr>
            <p:cNvPr id="17" name="Picture 2" descr="Tobii EyeX controller on scre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262" y="980728"/>
              <a:ext cx="5429250" cy="673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Ομάδα 17"/>
            <p:cNvGrpSpPr/>
            <p:nvPr/>
          </p:nvGrpSpPr>
          <p:grpSpPr>
            <a:xfrm>
              <a:off x="0" y="2878371"/>
              <a:ext cx="3569363" cy="1480787"/>
              <a:chOff x="0" y="2878371"/>
              <a:chExt cx="3569363" cy="1480787"/>
            </a:xfrm>
          </p:grpSpPr>
          <p:sp>
            <p:nvSpPr>
              <p:cNvPr id="19" name="Επεξήγηση με γραμμή 3 18"/>
              <p:cNvSpPr/>
              <p:nvPr/>
            </p:nvSpPr>
            <p:spPr>
              <a:xfrm>
                <a:off x="213637" y="2878371"/>
                <a:ext cx="3355726" cy="1480787"/>
              </a:xfrm>
              <a:prstGeom prst="borderCallout3">
                <a:avLst>
                  <a:gd name="adj1" fmla="val 100149"/>
                  <a:gd name="adj2" fmla="val 50294"/>
                  <a:gd name="adj3" fmla="val 132896"/>
                  <a:gd name="adj4" fmla="val 50217"/>
                  <a:gd name="adj5" fmla="val 198240"/>
                  <a:gd name="adj6" fmla="val 112559"/>
                  <a:gd name="adj7" fmla="val 168165"/>
                  <a:gd name="adj8" fmla="val 141124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4" descr="Tobii EyeX Dev Kit Box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" t="13474" b="16971"/>
              <a:stretch/>
            </p:blipFill>
            <p:spPr bwMode="auto">
              <a:xfrm>
                <a:off x="0" y="2946180"/>
                <a:ext cx="3353340" cy="1341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4945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12)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Συσκευές</a:t>
            </a:r>
            <a:r>
              <a:rPr lang="en-US" dirty="0" smtClean="0"/>
              <a:t> </a:t>
            </a:r>
            <a:r>
              <a:rPr lang="el-GR" dirty="0" smtClean="0"/>
              <a:t>στόματος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r>
              <a:rPr lang="en-US" dirty="0" smtClean="0"/>
              <a:t>Sip-and-puff </a:t>
            </a:r>
            <a:r>
              <a:rPr lang="en-US" dirty="0"/>
              <a:t>systems: «…used to send signals to a device using air pressure by "sipping" (inhaling) or "puffing" (exhaling) on a straw, tube or "wand." It is primarily used by people who do not have the use of their hands. It is commonly used to control a motorized wheelchair by quadriplegics with very high injury to their spinal cord or people with ALS</a:t>
            </a:r>
            <a:r>
              <a:rPr lang="en-US" dirty="0" smtClean="0"/>
              <a:t>…»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en.wikipedia.org/wiki/Sip-and-puff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893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Μηχανισμός επιλογής </a:t>
            </a:r>
            <a:r>
              <a:rPr lang="el-GR" dirty="0" smtClean="0"/>
              <a:t>για ασθενείς </a:t>
            </a:r>
            <a:r>
              <a:rPr lang="el-GR" dirty="0"/>
              <a:t>με </a:t>
            </a:r>
            <a:r>
              <a:rPr lang="el-GR" dirty="0" smtClean="0"/>
              <a:t>χειρισμό </a:t>
            </a:r>
            <a:r>
              <a:rPr lang="el-GR" dirty="0"/>
              <a:t>ελέγχου στόματος</a:t>
            </a:r>
            <a:endParaRPr lang="en-GB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13)</a:t>
            </a:r>
            <a:endParaRPr lang="en-US" dirty="0"/>
          </a:p>
        </p:txBody>
      </p:sp>
      <p:pic>
        <p:nvPicPr>
          <p:cNvPr id="6" name="Picture 4" descr="http://upload.wikimedia.org/wikipedia/commons/f/f8/Patient_Operated_Selector_Mechanis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0" b="300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2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Συσκευή για χειρισμό ελέγχου </a:t>
            </a:r>
            <a:r>
              <a:rPr lang="el-GR" dirty="0" smtClean="0"/>
              <a:t>στόματος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14)</a:t>
            </a:r>
            <a:endParaRPr lang="en-US" dirty="0"/>
          </a:p>
        </p:txBody>
      </p:sp>
      <p:pic>
        <p:nvPicPr>
          <p:cNvPr id="9" name="Picture 6" descr="sip-puff-s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27" y="1381765"/>
            <a:ext cx="2741922" cy="274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13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http://jason-webb.info/wp-content/uploads/2013/02/sip-n-puff-example1.jpg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15)</a:t>
            </a:r>
            <a:endParaRPr lang="en-US" dirty="0"/>
          </a:p>
        </p:txBody>
      </p:sp>
      <p:pic>
        <p:nvPicPr>
          <p:cNvPr id="6" name="Picture 2" descr="http://jason-webb.info/wp-content/uploads/2013/02/sip-n-puff-example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2547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0" b="36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88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16)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Ποντίκι στόματος: </a:t>
            </a:r>
          </a:p>
          <a:p>
            <a:r>
              <a:rPr lang="el-GR" dirty="0"/>
              <a:t>δείκτης του ποντικιού κινείται ανάλογα με τις ελαφρές κινήσεις του στομίου της συσκευής από το στόμα (χείλια) του χρήστη. </a:t>
            </a:r>
          </a:p>
          <a:p>
            <a:r>
              <a:rPr lang="el-GR" dirty="0"/>
              <a:t>αριστερό και δεξί κλικ ενεργοποιούνται με την εισπνοή και εκπνοή στο επιστόμιο της συσκευής, </a:t>
            </a:r>
          </a:p>
          <a:p>
            <a:r>
              <a:rPr lang="el-GR" dirty="0"/>
              <a:t>διπλό κλικ &amp; σύρε και άσε (</a:t>
            </a:r>
            <a:r>
              <a:rPr lang="el-GR" dirty="0" err="1"/>
              <a:t>drag</a:t>
            </a:r>
            <a:r>
              <a:rPr lang="el-GR" dirty="0"/>
              <a:t> &amp; </a:t>
            </a:r>
            <a:r>
              <a:rPr lang="el-GR" dirty="0" err="1"/>
              <a:t>drop</a:t>
            </a:r>
            <a:r>
              <a:rPr lang="el-GR" dirty="0"/>
              <a:t>) επίσης μόνο μέσω κινήσεων του στόματος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112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</a:t>
            </a:r>
            <a:r>
              <a:rPr lang="en-GB" dirty="0"/>
              <a:t>://home.comcast.net/~diannerosekelly/AssistiveTechnology/mobility.htm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17)</a:t>
            </a:r>
            <a:endParaRPr lang="en-US" dirty="0"/>
          </a:p>
        </p:txBody>
      </p:sp>
      <p:pic>
        <p:nvPicPr>
          <p:cNvPr id="8" name="Picture 4" descr="Sip and Puff Devic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" b="45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86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https://quadjoy.com/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18)</a:t>
            </a:r>
            <a:endParaRPr lang="en-US" dirty="0"/>
          </a:p>
        </p:txBody>
      </p:sp>
      <p:pic>
        <p:nvPicPr>
          <p:cNvPr id="6" name="Picture 2" descr="https://quadjoy.com/wp-content/uploads/Quadjoy-2-Final.pn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b="63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42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https://t3h5onlineb.wikispaces.com/Sip-and-puff+Systems?responseToken=0bc0f689a7a00bca98140a6572c79e803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εισόδου (19)</a:t>
            </a:r>
            <a:endParaRPr lang="en-US" dirty="0"/>
          </a:p>
        </p:txBody>
      </p:sp>
      <p:pic>
        <p:nvPicPr>
          <p:cNvPr id="7" name="Picture 6" descr="SP wheelchai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61" y="968939"/>
            <a:ext cx="2901254" cy="31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40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(20)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πιθανοί </a:t>
            </a:r>
            <a:r>
              <a:rPr lang="el-GR" dirty="0" smtClean="0"/>
              <a:t>χρήστες άτομα </a:t>
            </a:r>
          </a:p>
          <a:p>
            <a:pPr lvl="1"/>
            <a:r>
              <a:rPr lang="el-GR" dirty="0" smtClean="0"/>
              <a:t>με ελάχιστη κινητικότητα</a:t>
            </a:r>
          </a:p>
          <a:p>
            <a:pPr lvl="1"/>
            <a:r>
              <a:rPr lang="el-GR" dirty="0" smtClean="0"/>
              <a:t>εξελισσόμενες </a:t>
            </a:r>
            <a:r>
              <a:rPr lang="el-GR" dirty="0"/>
              <a:t>ασθένειες όπως</a:t>
            </a:r>
            <a:r>
              <a:rPr lang="el-GR" dirty="0" smtClean="0"/>
              <a:t>:</a:t>
            </a:r>
          </a:p>
          <a:p>
            <a:pPr lvl="2"/>
            <a:r>
              <a:rPr lang="el-GR" dirty="0" err="1"/>
              <a:t>μυική</a:t>
            </a:r>
            <a:r>
              <a:rPr lang="el-GR" dirty="0"/>
              <a:t> δυστροφία,</a:t>
            </a:r>
          </a:p>
          <a:p>
            <a:pPr lvl="2"/>
            <a:r>
              <a:rPr lang="el-GR" dirty="0" err="1"/>
              <a:t>αμυοτροφική</a:t>
            </a:r>
            <a:r>
              <a:rPr lang="el-GR" dirty="0"/>
              <a:t> πλευρική σκλήρωση (ALS)</a:t>
            </a:r>
          </a:p>
          <a:p>
            <a:pPr lvl="2"/>
            <a:r>
              <a:rPr lang="el-GR" dirty="0"/>
              <a:t>σκλήρυνση κατά </a:t>
            </a:r>
            <a:r>
              <a:rPr lang="el-GR" dirty="0" smtClean="0"/>
              <a:t>πλάκας</a:t>
            </a:r>
          </a:p>
          <a:p>
            <a:pPr lvl="1"/>
            <a:r>
              <a:rPr lang="el-GR" dirty="0"/>
              <a:t>Απαιτείται καλός έλεγχος του </a:t>
            </a:r>
            <a:r>
              <a:rPr lang="el-GR" dirty="0" smtClean="0"/>
              <a:t>στόματος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844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21)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Ραβδιά &amp; μπαστούνια:</a:t>
            </a:r>
          </a:p>
          <a:p>
            <a:r>
              <a:rPr lang="el-GR" sz="2800" dirty="0"/>
              <a:t>φοριέται στο κεφάλι, το κρατά με το στόμα ή δένεται στο πηγούνι </a:t>
            </a:r>
          </a:p>
          <a:p>
            <a:r>
              <a:rPr lang="el-GR" sz="2800" dirty="0"/>
              <a:t>χρησιμοποιείται για να πατήσετε τα πλήκτρα στο πληκτρολόγιο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7805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Ραβδιά &amp; </a:t>
            </a:r>
            <a:r>
              <a:rPr lang="el-GR" dirty="0" smtClean="0"/>
              <a:t>μπαστούνια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22)</a:t>
            </a:r>
            <a:endParaRPr lang="en-US" dirty="0"/>
          </a:p>
        </p:txBody>
      </p:sp>
      <p:grpSp>
        <p:nvGrpSpPr>
          <p:cNvPr id="18" name="Ομάδα 17"/>
          <p:cNvGrpSpPr/>
          <p:nvPr/>
        </p:nvGrpSpPr>
        <p:grpSpPr>
          <a:xfrm>
            <a:off x="2229924" y="1243884"/>
            <a:ext cx="4684151" cy="2991891"/>
            <a:chOff x="1544033" y="2093293"/>
            <a:chExt cx="5280974" cy="3282057"/>
          </a:xfrm>
        </p:grpSpPr>
        <p:pic>
          <p:nvPicPr>
            <p:cNvPr id="19" name="Picture 2" descr="mouth stick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75" b="94792" l="1579" r="978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875" y="2093293"/>
              <a:ext cx="2992829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ead w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23" b="94737" l="3057" r="925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673" y="3514316"/>
              <a:ext cx="3204334" cy="1861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single switch acce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650057"/>
              <a:ext cx="1762481" cy="98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Επιλογής Μηνυμάτων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033" y="3863181"/>
              <a:ext cx="1512166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422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Ανθεκτική συσκευή ποντικιού με μοχλό (</a:t>
            </a:r>
            <a:r>
              <a:rPr lang="el-GR" dirty="0" err="1"/>
              <a:t>joystick</a:t>
            </a:r>
            <a:r>
              <a:rPr lang="el-GR" dirty="0"/>
              <a:t>) </a:t>
            </a:r>
          </a:p>
          <a:p>
            <a:r>
              <a:rPr lang="el-GR" dirty="0"/>
              <a:t>Έλεγχος του κέρσορα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cursor</a:t>
            </a:r>
            <a:r>
              <a:rPr lang="el-GR" dirty="0"/>
              <a:t>) στην οθόνη</a:t>
            </a:r>
          </a:p>
          <a:p>
            <a:r>
              <a:rPr lang="el-GR" dirty="0"/>
              <a:t>Χειρισμός με το χέρι, πόδι, σαγόνι κ.λπ. 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36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/>
            <a:r>
              <a:rPr lang="el-GR" dirty="0"/>
              <a:t>Αναλύεται η δυνατότητα να ολοκληρώνονται βασικές λειτουργίες του υπολογιστή από άτομα με γνωστικά, αισθητηριακά ή κινητικά προβλήματα τα οποία δεν μπορούν να ασκήσουν λειτουργικό έλεγχο σε έναν υπολογιστή με συμβατικές μεθόδους. </a:t>
            </a:r>
            <a:endParaRPr lang="el-GR" dirty="0" smtClean="0"/>
          </a:p>
          <a:p>
            <a:pPr marL="0"/>
            <a:r>
              <a:rPr lang="el-GR" dirty="0" smtClean="0"/>
              <a:t>Παρουσιάζονται </a:t>
            </a:r>
            <a:r>
              <a:rPr lang="el-GR" dirty="0"/>
              <a:t>τεχνικές πληροφορίες για συσκευές εισόδου-εξόδου, διαθέσιμες στρατηγικές και λογισμικά.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Joystick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24)</a:t>
            </a:r>
            <a:endParaRPr lang="en-US" dirty="0"/>
          </a:p>
        </p:txBody>
      </p:sp>
      <p:pic>
        <p:nvPicPr>
          <p:cNvPr id="8" name="Picture 2" descr="http://www.ideasis.gr/components/com_virtuemart/shop_image/product/_________________550d58dab94f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104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15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</a:t>
            </a:r>
            <a:r>
              <a:rPr lang="el-GR" dirty="0"/>
              <a:t>5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Εναλλακτικές λαβές: κανονική, σφαιρική, τύπου Τ</a:t>
            </a:r>
          </a:p>
          <a:p>
            <a:r>
              <a:rPr lang="el-GR" dirty="0"/>
              <a:t>Κατάλληλο για άτομα με νοητικά/κινητικά προβλήματα που  αδυνατούν στη χρήση του συμβατικού ποντικιού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420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Joystick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</a:t>
            </a:r>
            <a:r>
              <a:rPr lang="el-GR" dirty="0"/>
              <a:t>6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8" name="Picture 2" descr="http://www.ideasis.gr/components/com_virtuemart/shop_image/product/TRX-DS50916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28" b="146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97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</a:t>
            </a:r>
            <a:r>
              <a:rPr lang="el-GR" dirty="0"/>
              <a:t>7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Ιχνόσφαιρα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trackball</a:t>
            </a:r>
            <a:r>
              <a:rPr lang="el-GR" dirty="0"/>
              <a:t>): μπάλα που μπορεί να κινείται πάνω σε βάση και να μετακινεί τον κέρσορα στην οθόνη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0912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Ιχνόσφαιρα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</a:t>
            </a:r>
            <a:r>
              <a:rPr lang="el-GR" dirty="0"/>
              <a:t>8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8" name="Picture 2" descr="Trackbal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16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4297659"/>
            <a:ext cx="5486400" cy="792089"/>
          </a:xfrm>
        </p:spPr>
        <p:txBody>
          <a:bodyPr>
            <a:normAutofit/>
          </a:bodyPr>
          <a:lstStyle/>
          <a:p>
            <a:r>
              <a:rPr lang="el-GR" sz="2200" dirty="0"/>
              <a:t>Ασύρματο Ποντίκι </a:t>
            </a:r>
            <a:r>
              <a:rPr lang="el-GR" sz="2200" dirty="0" err="1" smtClean="0"/>
              <a:t>ιχνόσφαιρας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l-GR" sz="2200" dirty="0" err="1"/>
              <a:t>trackball</a:t>
            </a:r>
            <a:r>
              <a:rPr lang="el-GR" sz="2200" dirty="0" smtClean="0"/>
              <a:t>)</a:t>
            </a:r>
            <a:endParaRPr lang="en-US" sz="2200" dirty="0" smtClean="0"/>
          </a:p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(</a:t>
            </a:r>
            <a:r>
              <a:rPr lang="el-GR" dirty="0" smtClean="0"/>
              <a:t>29)</a:t>
            </a:r>
            <a:endParaRPr lang="en-US" dirty="0"/>
          </a:p>
        </p:txBody>
      </p:sp>
      <p:pic>
        <p:nvPicPr>
          <p:cNvPr id="6" name="Picture 2" descr="http://www.ideasis.gr/components/com_virtuemart/shop_image/product/__________.______5506fc8d9d0b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b="104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93912" y="4621053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Περισσότερες πληροφορίες στο:  </a:t>
            </a:r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www.pretorianuk.com/images/datasheets/Optimax_Trackball.pdf</a:t>
            </a:r>
            <a:r>
              <a:rPr lang="el-GR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7555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εισόδου - εξόδου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Οθόνες Αφής:</a:t>
            </a:r>
          </a:p>
          <a:p>
            <a:r>
              <a:rPr lang="el-GR" dirty="0"/>
              <a:t>επιτρέπουν την άμεση επιλογή αγγίζοντας την οθόνη</a:t>
            </a:r>
          </a:p>
          <a:p>
            <a:r>
              <a:rPr lang="el-GR" dirty="0"/>
              <a:t>ευκολότερη η απευθείας επιλογή </a:t>
            </a:r>
          </a:p>
          <a:p>
            <a:r>
              <a:rPr lang="el-GR" dirty="0"/>
              <a:t>χωρίς ποντίκι &amp; χωρίς πληκτρολόγιο </a:t>
            </a:r>
          </a:p>
          <a:p>
            <a:r>
              <a:rPr lang="el-GR" dirty="0"/>
              <a:t>ενσωματωμένη ή πρόσθετη οθόνη υπολογιστή</a:t>
            </a:r>
            <a:endParaRPr lang="en-US" dirty="0"/>
          </a:p>
          <a:p>
            <a:r>
              <a:rPr lang="el-GR" dirty="0" smtClean="0"/>
              <a:t>αφή </a:t>
            </a:r>
            <a:r>
              <a:rPr lang="el-GR" dirty="0"/>
              <a:t>Ενός σημείου ή πολλών σημείων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758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Οθόνες αφής, </a:t>
            </a:r>
            <a:r>
              <a:rPr lang="en-US" dirty="0"/>
              <a:t>http://www.twenga.co.uk/12-inch-tablet-pc.html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</a:t>
            </a:r>
            <a:r>
              <a:rPr lang="el-GR" dirty="0" smtClean="0"/>
              <a:t>- εξόδου (2)</a:t>
            </a:r>
            <a:endParaRPr lang="en-US" dirty="0"/>
          </a:p>
        </p:txBody>
      </p:sp>
      <p:pic>
        <p:nvPicPr>
          <p:cNvPr id="7" name="Picture 8" descr="SAMSUNG-XE700-1TC-11-6-TOUCHSCREEN-TABLET-NETBOOK-LAPTOP-i5-3317U-4GB-64GB-SS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39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04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http://www.telegraph.co.uk/technology/apple/iphone/11081452/New-Apple-iPhone-6-release-live.html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- εξόδου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6" name="Picture 4" descr="http://i.telegraph.co.uk/multimedia/archive/03032/applewatchiphone6_3032695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79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68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http://www.elprotech.co.in/touch-screen-monitor.html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- εξόδου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7" name="Picture 6" descr="Touch Screen 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68" y="1332383"/>
            <a:ext cx="3527439" cy="27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9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300" dirty="0"/>
              <a:t>Εννοιολογική αποσαφήνιση</a:t>
            </a:r>
          </a:p>
          <a:p>
            <a:r>
              <a:rPr lang="el-GR" sz="3300" dirty="0"/>
              <a:t>Καθολική </a:t>
            </a:r>
            <a:r>
              <a:rPr lang="el-GR" sz="3300" dirty="0" smtClean="0"/>
              <a:t>πρόσβαση</a:t>
            </a:r>
            <a:endParaRPr lang="el-GR" sz="3300" dirty="0"/>
          </a:p>
          <a:p>
            <a:r>
              <a:rPr lang="el-GR" sz="3300" dirty="0"/>
              <a:t>Καθολικός </a:t>
            </a:r>
            <a:r>
              <a:rPr lang="el-GR" sz="3300" dirty="0" smtClean="0"/>
              <a:t>σχεδιασμός</a:t>
            </a:r>
            <a:endParaRPr lang="el-GR" sz="3300" dirty="0"/>
          </a:p>
          <a:p>
            <a:r>
              <a:rPr lang="el-GR" sz="3300" dirty="0"/>
              <a:t>Τύποι </a:t>
            </a:r>
            <a:r>
              <a:rPr lang="el-GR" sz="3300" dirty="0" smtClean="0"/>
              <a:t>Υποστηρικτικής Τεχνολογίας (ΥΤ)</a:t>
            </a:r>
          </a:p>
          <a:p>
            <a:pPr lvl="1"/>
            <a:r>
              <a:rPr lang="el-GR" dirty="0" smtClean="0"/>
              <a:t>Συσκευές </a:t>
            </a:r>
            <a:r>
              <a:rPr lang="el-GR" dirty="0"/>
              <a:t>Εισόδου ΥΤ </a:t>
            </a:r>
            <a:endParaRPr lang="el-GR" dirty="0" smtClean="0"/>
          </a:p>
          <a:p>
            <a:pPr lvl="1"/>
            <a:r>
              <a:rPr lang="el-GR" dirty="0" smtClean="0"/>
              <a:t>Συσκευές </a:t>
            </a:r>
            <a:r>
              <a:rPr lang="el-GR" dirty="0"/>
              <a:t>Εισόδου-Εξόδου ΥΤ </a:t>
            </a:r>
            <a:endParaRPr lang="el-GR" dirty="0" smtClean="0"/>
          </a:p>
          <a:p>
            <a:pPr lvl="1"/>
            <a:r>
              <a:rPr lang="el-GR" dirty="0" smtClean="0"/>
              <a:t>Άλλοι </a:t>
            </a:r>
            <a:r>
              <a:rPr lang="el-GR" dirty="0"/>
              <a:t>Τύποι ΥΤ (Λογισμικό/Υλικό) </a:t>
            </a:r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77888" y="1333052"/>
            <a:ext cx="8208912" cy="303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http://www.elprotech.co.in/touch-screen-monitor.html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- εξόδου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6" name="Picture 4" descr="Multi Touch Touch Screen Monitor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1" b="2374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56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http://upload.wikimedia.org/wikipedia/commons/5/5a/Interactive_table_at_Ideen_2020_exhibition_2013-04-16_09.27.08.jpg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εισόδου - </a:t>
            </a:r>
            <a:r>
              <a:rPr lang="el-GR"/>
              <a:t>εξόδου </a:t>
            </a:r>
            <a:r>
              <a:rPr lang="el-GR" smtClean="0"/>
              <a:t>(6)</a:t>
            </a:r>
            <a:endParaRPr lang="en-US" dirty="0"/>
          </a:p>
        </p:txBody>
      </p:sp>
      <p:pic>
        <p:nvPicPr>
          <p:cNvPr id="6" name="Picture 2" descr="http://upload.wikimedia.org/wikipedia/commons/thumb/5/5a/Interactive_table_at_Ideen_2020_exhibition_2013-04-16_09.27.08.jpg/1024px-Interactive_table_at_Ideen_2020_exhibition_2013-04-16_09.27.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1" b="106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874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Chen, Y., Wang, Y., &amp; Chen, N. S. (2014). Is FLIP enough? Or should we use the FLIPPED model instead?. </a:t>
            </a:r>
            <a:r>
              <a:rPr lang="en-US" sz="1400" i="1" dirty="0"/>
              <a:t>Computers &amp; Education</a:t>
            </a:r>
            <a:r>
              <a:rPr lang="en-US" sz="1400" dirty="0"/>
              <a:t>, </a:t>
            </a:r>
            <a:r>
              <a:rPr lang="en-US" sz="1400" i="1" dirty="0"/>
              <a:t>79</a:t>
            </a:r>
            <a:r>
              <a:rPr lang="en-US" sz="1400" dirty="0"/>
              <a:t>, 16-27.</a:t>
            </a: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Nielsen, L. (2012). Five reasons I'm not flipping over the flipped classroom. </a:t>
            </a:r>
            <a:r>
              <a:rPr lang="en-US" sz="1400" i="1" dirty="0"/>
              <a:t>Technology &amp; Learning</a:t>
            </a:r>
            <a:r>
              <a:rPr lang="en-US" sz="1400" dirty="0"/>
              <a:t>, </a:t>
            </a:r>
            <a:r>
              <a:rPr lang="en-US" sz="1400" i="1" dirty="0"/>
              <a:t>32</a:t>
            </a:r>
            <a:r>
              <a:rPr lang="en-US" sz="1400" dirty="0"/>
              <a:t>(10), 46.</a:t>
            </a:r>
            <a:endParaRPr lang="el-GR" sz="14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GB" sz="1400" dirty="0">
                <a:hlinkClick r:id="rId3"/>
              </a:rPr>
              <a:t>https://www.facebook.com/pages/Assistive-Technology-</a:t>
            </a:r>
            <a:r>
              <a:rPr lang="el-GR" sz="1400" dirty="0">
                <a:hlinkClick r:id="rId3"/>
              </a:rPr>
              <a:t>Υποστηρικτική-Τεχνολογία/26215668516</a:t>
            </a:r>
            <a:endParaRPr lang="el-GR" sz="14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Playing music with </a:t>
            </a:r>
            <a:r>
              <a:rPr lang="en-US" sz="1400" dirty="0" err="1"/>
              <a:t>Tobii</a:t>
            </a:r>
            <a:r>
              <a:rPr lang="en-US" sz="1400" dirty="0"/>
              <a:t> eye trackers on </a:t>
            </a:r>
            <a:r>
              <a:rPr lang="en-US" sz="1400" dirty="0" err="1"/>
              <a:t>Beamz</a:t>
            </a:r>
            <a:r>
              <a:rPr lang="en-US" sz="1400" dirty="0"/>
              <a:t> Interactive Music </a:t>
            </a:r>
            <a:r>
              <a:rPr lang="en-US" sz="1400" dirty="0">
                <a:hlinkClick r:id="rId4"/>
              </a:rPr>
              <a:t>System</a:t>
            </a:r>
            <a:r>
              <a:rPr lang="en-GB" sz="1400" dirty="0">
                <a:hlinkClick r:id="rId4"/>
              </a:rPr>
              <a:t>https://www.youtube.com/watch?v=GEmgl7smJpE#t=92</a:t>
            </a:r>
            <a:endParaRPr lang="el-GR" sz="14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 err="1"/>
              <a:t>Tobii</a:t>
            </a:r>
            <a:r>
              <a:rPr lang="en-US" sz="1400" dirty="0"/>
              <a:t> Edition </a:t>
            </a:r>
            <a:r>
              <a:rPr lang="en-US" sz="1400" dirty="0" err="1"/>
              <a:t>Beamz</a:t>
            </a:r>
            <a:r>
              <a:rPr lang="en-US" sz="1400" dirty="0"/>
              <a:t> Interactive Music System</a:t>
            </a:r>
            <a:r>
              <a:rPr lang="el-GR" sz="1400" dirty="0"/>
              <a:t> </a:t>
            </a:r>
            <a:r>
              <a:rPr lang="en-GB" sz="1400" dirty="0">
                <a:hlinkClick r:id="rId5"/>
              </a:rPr>
              <a:t>http://www.tobii.com/en/assistive-technology/global/products/partner-software/beamz/</a:t>
            </a:r>
            <a:r>
              <a:rPr lang="el-GR" sz="1400" dirty="0"/>
              <a:t> </a:t>
            </a:r>
            <a:endParaRPr lang="en-GB" sz="14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GB" sz="1400" dirty="0"/>
              <a:t>Special </a:t>
            </a:r>
            <a:r>
              <a:rPr lang="en-GB" sz="1400" dirty="0" err="1"/>
              <a:t>Beamz</a:t>
            </a:r>
            <a:r>
              <a:rPr lang="en-GB" sz="1400" dirty="0"/>
              <a:t> Performance</a:t>
            </a:r>
            <a:r>
              <a:rPr lang="en-US" sz="1400" dirty="0"/>
              <a:t>. Retrieved 09/2/2015 available  from</a:t>
            </a:r>
            <a:r>
              <a:rPr lang="el-GR" sz="1400" dirty="0"/>
              <a:t> </a:t>
            </a:r>
            <a:r>
              <a:rPr lang="en-GB" sz="1400" dirty="0">
                <a:hlinkClick r:id="rId6"/>
              </a:rPr>
              <a:t>https://www.youtube.com/watch?v=XcHStXdlu5Y</a:t>
            </a:r>
            <a:r>
              <a:rPr lang="el-GR" sz="1400" dirty="0"/>
              <a:t> </a:t>
            </a: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l-GR" sz="1400" dirty="0" err="1"/>
              <a:t>Ζακοπούλου</a:t>
            </a:r>
            <a:r>
              <a:rPr lang="el-GR" sz="1400" dirty="0"/>
              <a:t>, Β. (2003). Τεστ Πρώιμης Ανίχνευσης Δυσλεξίας. Αθήνα: Ελληνικά Γράμματα.</a:t>
            </a: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GB" sz="1400" dirty="0">
                <a:hlinkClick r:id="rId7"/>
              </a:rPr>
              <a:t>http://el.wikipedia.org/wiki</a:t>
            </a:r>
            <a:r>
              <a:rPr lang="el-GR" sz="1400" dirty="0" smtClean="0">
                <a:hlinkClick r:id="rId7"/>
              </a:rPr>
              <a:t>/</a:t>
            </a:r>
            <a:r>
              <a:rPr lang="el-GR" sz="1400" dirty="0" err="1" smtClean="0">
                <a:hlinkClick r:id="rId7"/>
              </a:rPr>
              <a:t>Σχεδίαση_για_Όλους</a:t>
            </a:r>
            <a:endParaRPr lang="el-GR" sz="1400" dirty="0" smtClean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 smtClean="0"/>
              <a:t>Assistive </a:t>
            </a:r>
            <a:r>
              <a:rPr lang="en-US" sz="1400" dirty="0"/>
              <a:t>Technology Products for Windows . available </a:t>
            </a:r>
            <a:r>
              <a:rPr lang="el-GR" sz="1400" dirty="0"/>
              <a:t> </a:t>
            </a:r>
            <a:r>
              <a:rPr lang="en-US" sz="1400" dirty="0"/>
              <a:t>from </a:t>
            </a:r>
            <a:r>
              <a:rPr lang="en-US" sz="1400" dirty="0">
                <a:hlinkClick r:id="rId8"/>
              </a:rPr>
              <a:t>http://www.microsoft.com/enable/at/matvplist.aspx</a:t>
            </a:r>
            <a:r>
              <a:rPr lang="en-US" sz="1400" dirty="0"/>
              <a:t>  </a:t>
            </a:r>
            <a:endParaRPr lang="el-GR" sz="1400" dirty="0"/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Computer Access through eye gaze </a:t>
            </a:r>
            <a:r>
              <a:rPr lang="en-GB" sz="1400" dirty="0">
                <a:hlinkClick r:id="rId3"/>
              </a:rPr>
              <a:t>http://www.tobii.com/en/assistive-technology/global/products/hardware/pceye/</a:t>
            </a:r>
            <a:r>
              <a:rPr lang="el-GR" sz="1400" dirty="0"/>
              <a:t>  </a:t>
            </a: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Sip-and-puff</a:t>
            </a:r>
            <a:r>
              <a:rPr lang="el-GR" sz="1400" dirty="0"/>
              <a:t> από </a:t>
            </a:r>
            <a:r>
              <a:rPr lang="en-GB" sz="1400" dirty="0"/>
              <a:t>Wikipedia</a:t>
            </a:r>
            <a:r>
              <a:rPr lang="el-GR" sz="1400" dirty="0"/>
              <a:t> </a:t>
            </a:r>
            <a:r>
              <a:rPr lang="en-US" sz="1400" dirty="0"/>
              <a:t>available from en.wikipedia.org/wiki/Sip-and-puff</a:t>
            </a:r>
            <a:r>
              <a:rPr lang="el-GR" sz="1400" dirty="0"/>
              <a:t>    </a:t>
            </a: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Camera Mouse - Control Your Mouse Pointer with Head Movements </a:t>
            </a:r>
            <a:r>
              <a:rPr lang="el-GR" sz="1400" dirty="0"/>
              <a:t>. </a:t>
            </a:r>
            <a:r>
              <a:rPr lang="en-US" sz="1400" dirty="0"/>
              <a:t>Disabled World - (2010-05-12)</a:t>
            </a:r>
            <a:r>
              <a:rPr lang="el-GR" sz="1400" dirty="0"/>
              <a:t> </a:t>
            </a:r>
            <a:r>
              <a:rPr lang="en-US" sz="1400" dirty="0">
                <a:hlinkClick r:id="rId4"/>
              </a:rPr>
              <a:t>http://www.disabled-world.com/assistivedevices/computer/camera-mouse.php</a:t>
            </a:r>
            <a:r>
              <a:rPr lang="el-GR" sz="1400" dirty="0"/>
              <a:t> </a:t>
            </a: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/>
              <a:t>Typing less with Microsoft Word 2007 and 2010</a:t>
            </a:r>
            <a:r>
              <a:rPr lang="el-GR" sz="1400" dirty="0"/>
              <a:t>.</a:t>
            </a:r>
            <a:r>
              <a:rPr lang="en-US" sz="1400" dirty="0"/>
              <a:t> Retrieved 0</a:t>
            </a:r>
            <a:r>
              <a:rPr lang="el-GR" sz="1400" dirty="0"/>
              <a:t>7</a:t>
            </a:r>
            <a:r>
              <a:rPr lang="en-US" sz="1400" dirty="0"/>
              <a:t>/</a:t>
            </a:r>
            <a:r>
              <a:rPr lang="el-GR" sz="1400" dirty="0"/>
              <a:t>1</a:t>
            </a:r>
            <a:r>
              <a:rPr lang="en-US" sz="1400" dirty="0"/>
              <a:t>/2015 available  from</a:t>
            </a:r>
            <a:r>
              <a:rPr lang="el-GR" sz="1400" dirty="0"/>
              <a:t> </a:t>
            </a:r>
            <a:r>
              <a:rPr lang="en-GB" sz="1400" dirty="0">
                <a:hlinkClick r:id="rId5"/>
              </a:rPr>
              <a:t>https://mcmw.abilitynet.org.uk/typing-less-with-microsoft-word-2007-and-2010/</a:t>
            </a:r>
            <a:r>
              <a:rPr lang="el-GR" sz="1400" dirty="0"/>
              <a:t> </a:t>
            </a:r>
            <a:endParaRPr lang="en-US" sz="14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>
                <a:hlinkClick r:id="rId6"/>
              </a:rPr>
              <a:t>http://www.assistivetechnologyblog.com/2013_12_01_archive.html</a:t>
            </a:r>
            <a:endParaRPr lang="el-GR" sz="1400" dirty="0">
              <a:hlinkClick r:id="rId6"/>
            </a:endParaRPr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mcmw.abilitynet.org.uk</a:t>
            </a:r>
            <a:endParaRPr lang="el-GR" sz="1400" dirty="0" smtClean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>
                <a:hlinkClick r:id="rId7"/>
              </a:rPr>
              <a:t>http://www.mkprosopsis.com</a:t>
            </a:r>
            <a:r>
              <a:rPr lang="el-GR" sz="1400" dirty="0">
                <a:hlinkClick r:id="rId7"/>
              </a:rPr>
              <a:t>/</a:t>
            </a:r>
            <a:r>
              <a:rPr lang="el-GR" sz="1400" dirty="0"/>
              <a:t> </a:t>
            </a:r>
            <a:endParaRPr lang="en-US" sz="14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 err="1"/>
              <a:t>Teles</a:t>
            </a:r>
            <a:r>
              <a:rPr lang="en-US" sz="1400" dirty="0"/>
              <a:t>, R. O. &amp; Santo, S M. (2012). </a:t>
            </a:r>
            <a:r>
              <a:rPr lang="el-GR" sz="1400" dirty="0" err="1"/>
              <a:t>Υποστηρικτικές</a:t>
            </a:r>
            <a:r>
              <a:rPr lang="el-GR" sz="1400" dirty="0"/>
              <a:t> </a:t>
            </a:r>
            <a:r>
              <a:rPr lang="el-GR" sz="1400" dirty="0" err="1"/>
              <a:t>τεχνολογίες</a:t>
            </a:r>
            <a:r>
              <a:rPr lang="en-US" sz="1400" dirty="0"/>
              <a:t>. Retrieved August 7, 2015, from http://www.eps-ath.gr/media/pdf/CP_PACK/2012.09.05_-_TB_Assistive_Technoogy_Greek.pdf </a:t>
            </a:r>
            <a:endParaRPr lang="el-GR" sz="1200" dirty="0"/>
          </a:p>
          <a:p>
            <a:pPr marL="360000" indent="-540000">
              <a:lnSpc>
                <a:spcPct val="110000"/>
              </a:lnSpc>
              <a:spcBef>
                <a:spcPts val="312"/>
              </a:spcBef>
              <a:buNone/>
            </a:pPr>
            <a:r>
              <a:rPr lang="en-US" sz="1400" dirty="0" err="1"/>
              <a:t>Azevego</a:t>
            </a:r>
            <a:r>
              <a:rPr lang="en-US" sz="1400" dirty="0"/>
              <a:t>, L., </a:t>
            </a:r>
            <a:r>
              <a:rPr lang="en-US" sz="1400" dirty="0" err="1"/>
              <a:t>Wann</a:t>
            </a:r>
            <a:r>
              <a:rPr lang="en-US" sz="1400" dirty="0"/>
              <a:t>, J.E. &amp; </a:t>
            </a:r>
            <a:r>
              <a:rPr lang="en-US" sz="1400" dirty="0" err="1"/>
              <a:t>Zato</a:t>
            </a:r>
            <a:r>
              <a:rPr lang="en-US" sz="1400" dirty="0"/>
              <a:t>, J.G. (1995). An European Curricula in Assistive Technology. In </a:t>
            </a:r>
            <a:r>
              <a:rPr lang="en-US" sz="1400" i="1" dirty="0"/>
              <a:t>The European Context for Assistive Technology: Proceedings of the 2nd TIDE Congress, 26-28 April 1995, Paris</a:t>
            </a:r>
            <a:r>
              <a:rPr lang="en-US" sz="1400" dirty="0"/>
              <a:t> (Vol. 1, p. 122-125). IOS Press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128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Huang</a:t>
            </a:r>
            <a:r>
              <a:rPr lang="en-US" sz="1400" dirty="0"/>
              <a:t>, D. Z. (1998). Voice Lab in Clinical Practice. Tiger, USA.</a:t>
            </a:r>
          </a:p>
          <a:p>
            <a:pPr marL="0" indent="0">
              <a:buNone/>
            </a:pPr>
            <a:r>
              <a:rPr lang="en-US" sz="1400" dirty="0"/>
              <a:t>Huang, D. Z. (1998). Real Analysis User's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Training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</a:t>
            </a:r>
            <a:r>
              <a:rPr lang="en-US" sz="1400" dirty="0" err="1"/>
              <a:t>Phonetogram</a:t>
            </a:r>
            <a:r>
              <a:rPr lang="en-US" sz="1400" dirty="0"/>
              <a:t>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Pitch </a:t>
            </a:r>
            <a:r>
              <a:rPr lang="en-US" sz="1400" dirty="0" err="1"/>
              <a:t>MasterUser’s</a:t>
            </a:r>
            <a:r>
              <a:rPr lang="en-US" sz="1400" dirty="0"/>
              <a:t>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Therapy User’s Manual. Tiger, USA.</a:t>
            </a:r>
          </a:p>
          <a:p>
            <a:pPr marL="0" indent="0">
              <a:buNone/>
            </a:pPr>
            <a:r>
              <a:rPr lang="en-US" sz="1400" dirty="0" smtClean="0"/>
              <a:t>Tiger </a:t>
            </a:r>
            <a:r>
              <a:rPr lang="en-US" sz="1400" dirty="0"/>
              <a:t>(1998). </a:t>
            </a:r>
            <a:r>
              <a:rPr lang="en-US" sz="1400" dirty="0" err="1"/>
              <a:t>Electroglottograph</a:t>
            </a:r>
            <a:r>
              <a:rPr lang="en-US" sz="1400" dirty="0"/>
              <a:t> User’s Manual,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(2004). Instruction manual </a:t>
            </a:r>
            <a:r>
              <a:rPr lang="en-US" sz="1400" dirty="0" err="1"/>
              <a:t>Visi</a:t>
            </a:r>
            <a:r>
              <a:rPr lang="en-US" sz="1400" dirty="0"/>
              <a:t>-Pitch IV, Model 3950, </a:t>
            </a:r>
            <a:r>
              <a:rPr lang="en-US" sz="1400" dirty="0" err="1"/>
              <a:t>Sona</a:t>
            </a:r>
            <a:r>
              <a:rPr lang="en-US" sz="1400" dirty="0"/>
              <a:t>-Speech II, Model 3650. Kay </a:t>
            </a:r>
            <a:r>
              <a:rPr lang="en-US" sz="1400" dirty="0" err="1"/>
              <a:t>Elemetrics</a:t>
            </a:r>
            <a:r>
              <a:rPr lang="en-US" sz="1400" dirty="0"/>
              <a:t> Corp.,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(2002). Software Instruction Manual Multi-Speech Model 3700, CSL Models 4100, 4300B, and 4400, Version 2.5, Kay </a:t>
            </a:r>
            <a:r>
              <a:rPr lang="en-US" sz="1400" dirty="0" err="1"/>
              <a:t>Elemetrics</a:t>
            </a:r>
            <a:r>
              <a:rPr lang="en-US" sz="1400" dirty="0"/>
              <a:t> Corp., USA. </a:t>
            </a:r>
            <a:endParaRPr lang="el-GR" sz="1400" dirty="0"/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780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</a:t>
            </a:r>
            <a:r>
              <a:rPr lang="en-US" sz="900" smtClean="0">
                <a:solidFill>
                  <a:schemeClr val="bg1"/>
                </a:solidFill>
              </a:rPr>
              <a:t>1</a:t>
            </a:r>
            <a:r>
              <a:rPr lang="el-GR" sz="90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11,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11,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Εννοιολογική αποσαφήνιση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1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Υποστηρικτική τεχνολογία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Όρος ομπρέλα που περιέχει:</a:t>
            </a:r>
          </a:p>
          <a:p>
            <a:pPr lvl="1"/>
            <a:r>
              <a:rPr lang="el-GR" dirty="0"/>
              <a:t>συσκευές υποστήριξης, προσαρμογής και αποκατάστασης για άτομα με άτομα με ειδικές ανάγκες/ικανότητες</a:t>
            </a:r>
          </a:p>
          <a:p>
            <a:pPr lvl="1"/>
            <a:r>
              <a:rPr lang="el-GR" dirty="0"/>
              <a:t>τις διαδικασίες επιλογής εντοπισμού και χρήσης αυτών των συσκευών</a:t>
            </a:r>
            <a:r>
              <a:rPr lang="en-US" dirty="0"/>
              <a:t> </a:t>
            </a:r>
            <a:endParaRPr lang="el-GR" dirty="0"/>
          </a:p>
          <a:p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4355976" y="4707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Assistive technology</a:t>
            </a:r>
            <a:r>
              <a:rPr lang="el-GR" b="1" dirty="0" smtClean="0"/>
              <a:t>, </a:t>
            </a:r>
            <a:r>
              <a:rPr lang="en-GB" dirty="0" smtClean="0"/>
              <a:t>Wikipedia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2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Υποστηρικτική τεχνολογία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προωθεί τη μέγιστη ανεξαρτησία, </a:t>
            </a:r>
          </a:p>
          <a:p>
            <a:r>
              <a:rPr lang="el-GR" dirty="0"/>
              <a:t>επιτρέποντας στους ανθρώπους  την εκτέλεση  εργασιών που ήταν σε θέση να υλοποιούν πρότερα, ή που είχαν μεγάλη δυσκολία να ολοκληρώσουν</a:t>
            </a:r>
          </a:p>
          <a:p>
            <a:r>
              <a:rPr lang="el-GR" dirty="0"/>
              <a:t>παρέχοντας βελτιώσεις, </a:t>
            </a:r>
          </a:p>
          <a:p>
            <a:r>
              <a:rPr lang="el-GR" dirty="0"/>
              <a:t>ή αλλάζοντας τις μεθόδους αλληλεπίδρασης </a:t>
            </a:r>
          </a:p>
          <a:p>
            <a:r>
              <a:rPr lang="el-GR" dirty="0"/>
              <a:t>χρησιμοποιώντας την τεχνολογία που απαιτείται για την εκτέλεση αυτών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860032" y="4729708"/>
            <a:ext cx="3240360" cy="37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Assistive technology</a:t>
            </a:r>
            <a:r>
              <a:rPr lang="el-GR" b="1" dirty="0" smtClean="0"/>
              <a:t>, </a:t>
            </a:r>
            <a:r>
              <a:rPr lang="en-GB" dirty="0" smtClean="0"/>
              <a:t>Wikipedia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167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1710</TotalTime>
  <Words>2193</Words>
  <Application>Microsoft Office PowerPoint</Application>
  <PresentationFormat>Προβολή στην οθόνη (16:10)</PresentationFormat>
  <Paragraphs>334</Paragraphs>
  <Slides>70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3" baseType="lpstr">
      <vt:lpstr>Arial</vt:lpstr>
      <vt:lpstr>Calibri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ενότητας</vt:lpstr>
      <vt:lpstr>Περιεχόμενα ενότητας</vt:lpstr>
      <vt:lpstr>Εννοιολογική αποσαφήνιση</vt:lpstr>
      <vt:lpstr>Υποστηρικτική τεχνολογία</vt:lpstr>
      <vt:lpstr>Υποστηρικτική τεχνολογία (2)</vt:lpstr>
      <vt:lpstr>Εισαγωγή</vt:lpstr>
      <vt:lpstr>Εισαγωγή (2)</vt:lpstr>
      <vt:lpstr>Ταξινόμηση υποστηρικτικής τεχνολογίας</vt:lpstr>
      <vt:lpstr>Ταξινόμηση υποστηρικτικής τεχνολογίας (2)</vt:lpstr>
      <vt:lpstr>Ταξινόμηση υποστηρικτικής τεχνολογίας (3)</vt:lpstr>
      <vt:lpstr>Καθολική πρόσβαση</vt:lpstr>
      <vt:lpstr>Καθολική πρόσβαση - Εισαγωγή</vt:lpstr>
      <vt:lpstr>Καθολική πρόσβαση - Εισαγωγή (2)</vt:lpstr>
      <vt:lpstr>Καθολική πρόσβαση - Εισαγωγή (3)</vt:lpstr>
      <vt:lpstr>Καθολική πρόσβαση - Εισαγωγή (4)</vt:lpstr>
      <vt:lpstr>Σκοπός υποστηρικτικής τεχνολογίας</vt:lpstr>
      <vt:lpstr>Σκοπός υποστηρικτικής τεχνολογίας (2)</vt:lpstr>
      <vt:lpstr>Τύποι Υποστηρικτικής Τεχνολογίας (ΥΤ)</vt:lpstr>
      <vt:lpstr>Τύποι ΥΤ</vt:lpstr>
      <vt:lpstr>Τύποι ΥΤ (2)</vt:lpstr>
      <vt:lpstr>Τύποι ΥΤ (3)</vt:lpstr>
      <vt:lpstr>Τύποι ΥΤ (4)</vt:lpstr>
      <vt:lpstr>Συσκευές εισόδου</vt:lpstr>
      <vt:lpstr>Συσκευές εισόδου (2)</vt:lpstr>
      <vt:lpstr>Συσκευές εισόδου (3)</vt:lpstr>
      <vt:lpstr>Συσκευές εισόδου (4)</vt:lpstr>
      <vt:lpstr>Συσκευές εισόδου (5)</vt:lpstr>
      <vt:lpstr>Συσκευές εισόδου (6)</vt:lpstr>
      <vt:lpstr>Συσκευές εισόδου (7)</vt:lpstr>
      <vt:lpstr>Συσκευές εισόδου (8)</vt:lpstr>
      <vt:lpstr>Συσκευές εισόδου (9)</vt:lpstr>
      <vt:lpstr>Συσκευές εισόδου (10)</vt:lpstr>
      <vt:lpstr>Συσκευές εισόδου (11)</vt:lpstr>
      <vt:lpstr>Συσκευές εισόδου (12)</vt:lpstr>
      <vt:lpstr>Συσκευές εισόδου (13)</vt:lpstr>
      <vt:lpstr>Συσκευές εισόδου (14)</vt:lpstr>
      <vt:lpstr>Συσκευές εισόδου (15)</vt:lpstr>
      <vt:lpstr>Συσκευές εισόδου (16)</vt:lpstr>
      <vt:lpstr>Συσκευές εισόδου (17)</vt:lpstr>
      <vt:lpstr>Συσκευές εισόδου (18)</vt:lpstr>
      <vt:lpstr>Συσκευές εισόδου (19)</vt:lpstr>
      <vt:lpstr>Συσκευές εισόδου (20)</vt:lpstr>
      <vt:lpstr>Συσκευές εισόδου (21)</vt:lpstr>
      <vt:lpstr>Συσκευές εισόδου (22)</vt:lpstr>
      <vt:lpstr>Συσκευές εισόδου (23)</vt:lpstr>
      <vt:lpstr>Συσκευές εισόδου (24)</vt:lpstr>
      <vt:lpstr>Συσκευές εισόδου (25)</vt:lpstr>
      <vt:lpstr>Συσκευές εισόδου (26)</vt:lpstr>
      <vt:lpstr>Συσκευές εισόδου (27)</vt:lpstr>
      <vt:lpstr>Συσκευές εισόδου (28)</vt:lpstr>
      <vt:lpstr>Συσκευές εισόδου (29)</vt:lpstr>
      <vt:lpstr>Συσκευές εισόδου - εξόδου</vt:lpstr>
      <vt:lpstr>Συσκευές εισόδου - εξόδου (2)</vt:lpstr>
      <vt:lpstr>Συσκευές εισόδου - εξόδου (3)</vt:lpstr>
      <vt:lpstr>Συσκευές εισόδου - εξόδου (4)</vt:lpstr>
      <vt:lpstr>Συσκευές εισόδου - εξόδου (5)</vt:lpstr>
      <vt:lpstr>Συσκευές εισόδου - εξόδου (6)</vt:lpstr>
      <vt:lpstr>Βιβλιογραφία</vt:lpstr>
      <vt:lpstr>Βιβλιογραφία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624</cp:revision>
  <dcterms:created xsi:type="dcterms:W3CDTF">2012-09-06T09:03:05Z</dcterms:created>
  <dcterms:modified xsi:type="dcterms:W3CDTF">2015-09-29T12:30:31Z</dcterms:modified>
</cp:coreProperties>
</file>