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89" r:id="rId3"/>
    <p:sldId id="257" r:id="rId4"/>
    <p:sldId id="259" r:id="rId5"/>
    <p:sldId id="261" r:id="rId6"/>
    <p:sldId id="265" r:id="rId7"/>
    <p:sldId id="274" r:id="rId8"/>
    <p:sldId id="296" r:id="rId9"/>
    <p:sldId id="297" r:id="rId10"/>
    <p:sldId id="298" r:id="rId11"/>
    <p:sldId id="320" r:id="rId12"/>
    <p:sldId id="299" r:id="rId13"/>
    <p:sldId id="282" r:id="rId14"/>
    <p:sldId id="283" r:id="rId15"/>
    <p:sldId id="285" r:id="rId16"/>
    <p:sldId id="301" r:id="rId17"/>
    <p:sldId id="302" r:id="rId18"/>
    <p:sldId id="303" r:id="rId19"/>
    <p:sldId id="306" r:id="rId20"/>
    <p:sldId id="305" r:id="rId21"/>
    <p:sldId id="304" r:id="rId22"/>
    <p:sldId id="308" r:id="rId23"/>
    <p:sldId id="307" r:id="rId24"/>
    <p:sldId id="309" r:id="rId25"/>
    <p:sldId id="310" r:id="rId26"/>
    <p:sldId id="311" r:id="rId27"/>
    <p:sldId id="314" r:id="rId28"/>
    <p:sldId id="313" r:id="rId29"/>
    <p:sldId id="312" r:id="rId30"/>
    <p:sldId id="315" r:id="rId31"/>
    <p:sldId id="319" r:id="rId32"/>
    <p:sldId id="290" r:id="rId33"/>
    <p:sldId id="291" r:id="rId34"/>
    <p:sldId id="292" r:id="rId35"/>
    <p:sldId id="293" r:id="rId36"/>
    <p:sldId id="294" r:id="rId37"/>
    <p:sldId id="295" r:id="rId38"/>
    <p:sldId id="280" r:id="rId39"/>
  </p:sldIdLst>
  <p:sldSz cx="9144000" cy="5715000" type="screen16x10"/>
  <p:notesSz cx="6858000" cy="9144000"/>
  <p:custDataLst>
    <p:tags r:id="rId4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03/11/2015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p14="http://schemas.microsoft.com/office/powerpoint/2010/main" xmlns=""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p14="http://schemas.microsoft.com/office/powerpoint/2010/main" xmlns=""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xmlns="" val="39029940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p14="http://schemas.microsoft.com/office/powerpoint/2010/main" xmlns=""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p14="http://schemas.microsoft.com/office/powerpoint/2010/main" xmlns=""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33</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34</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35</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36</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p14="http://schemas.microsoft.com/office/powerpoint/2010/main" xmlns=""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37</a:t>
            </a:fld>
            <a:endParaRPr lang="el-GR"/>
          </a:p>
        </p:txBody>
      </p:sp>
    </p:spTree>
    <p:extLst>
      <p:ext uri="{BB962C8B-B14F-4D97-AF65-F5344CB8AC3E}">
        <p14:creationId xmlns:p14="http://schemas.microsoft.com/office/powerpoint/2010/main" xmlns=""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38</a:t>
            </a:fld>
            <a:endParaRPr lang="el-GR"/>
          </a:p>
        </p:txBody>
      </p:sp>
    </p:spTree>
    <p:extLst>
      <p:ext uri="{BB962C8B-B14F-4D97-AF65-F5344CB8AC3E}">
        <p14:creationId xmlns:p14="http://schemas.microsoft.com/office/powerpoint/2010/main" xmlns=""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p14="http://schemas.microsoft.com/office/powerpoint/2010/main" xmlns=""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p14="http://schemas.microsoft.com/office/powerpoint/2010/main" xmlns=""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p14="http://schemas.microsoft.com/office/powerpoint/2010/main" xmlns=""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p14="http://schemas.microsoft.com/office/powerpoint/2010/main" xmlns=""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p14="http://schemas.microsoft.com/office/powerpoint/2010/main" xmlns=""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p14="http://schemas.microsoft.com/office/powerpoint/2010/main" xmlns=""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p14="http://schemas.microsoft.com/office/powerpoint/2010/main" xmlns=""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p14="http://schemas.microsoft.com/office/powerpoint/2010/main" xmlns=""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p14="http://schemas.microsoft.com/office/powerpoint/2010/main" xmlns=""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748464" y="0"/>
            <a:ext cx="364880" cy="317287"/>
          </a:xfrm>
          <a:prstGeom prst="rect">
            <a:avLst/>
          </a:prstGeom>
        </p:spPr>
      </p:pic>
    </p:spTree>
    <p:extLst>
      <p:ext uri="{BB962C8B-B14F-4D97-AF65-F5344CB8AC3E}">
        <p14:creationId xmlns:p14="http://schemas.microsoft.com/office/powerpoint/2010/main" xmlns=""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p14="http://schemas.microsoft.com/office/powerpoint/2010/main" xmlns=""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Κλαδικά Λογιστικά Σχέδια</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4000" b="1" dirty="0" smtClean="0"/>
              <a:t>Ξενοδοχειακή Λογιστική</a:t>
            </a:r>
            <a:endParaRPr lang="en-US" sz="40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p14="http://schemas.microsoft.com/office/powerpoint/2010/main" xmlns=""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Λογαριασμοί της 3</a:t>
            </a:r>
            <a:r>
              <a:rPr lang="el-GR" sz="4000" baseline="30000" dirty="0" smtClean="0"/>
              <a:t>ης </a:t>
            </a:r>
            <a:r>
              <a:rPr lang="el-GR" sz="4000" dirty="0" smtClean="0"/>
              <a:t>ομάδας </a:t>
            </a:r>
          </a:p>
        </p:txBody>
      </p:sp>
      <p:sp>
        <p:nvSpPr>
          <p:cNvPr id="5" name="4 - Θέση περιεχομένου"/>
          <p:cNvSpPr>
            <a:spLocks noGrp="1"/>
          </p:cNvSpPr>
          <p:nvPr>
            <p:ph idx="1"/>
          </p:nvPr>
        </p:nvSpPr>
        <p:spPr/>
        <p:txBody>
          <a:bodyPr>
            <a:noAutofit/>
          </a:bodyPr>
          <a:lstStyle/>
          <a:p>
            <a:pPr marL="0" indent="0">
              <a:buNone/>
            </a:pPr>
            <a:r>
              <a:rPr lang="el-GR" sz="2000" b="1" u="sng" dirty="0" smtClean="0"/>
              <a:t>Παράδειγμα </a:t>
            </a:r>
            <a:r>
              <a:rPr lang="el-GR" sz="2000" dirty="0" smtClean="0"/>
              <a:t> (Πελάτες –πρακτορεία)</a:t>
            </a:r>
          </a:p>
          <a:p>
            <a:pPr marL="0" indent="0" algn="just">
              <a:buNone/>
            </a:pPr>
            <a:r>
              <a:rPr lang="el-GR" sz="2000" dirty="0" smtClean="0"/>
              <a:t> Το πρακτορείο </a:t>
            </a:r>
            <a:r>
              <a:rPr lang="en-US" sz="2000" dirty="0" smtClean="0"/>
              <a:t>Thomas Cook</a:t>
            </a:r>
            <a:r>
              <a:rPr lang="el-GR" sz="2000" dirty="0" smtClean="0"/>
              <a:t> έστειλε στο ξενοδοχείο «</a:t>
            </a:r>
            <a:r>
              <a:rPr lang="el-GR" sz="2000" dirty="0" err="1" smtClean="0"/>
              <a:t>Μαργαρώνα</a:t>
            </a:r>
            <a:r>
              <a:rPr lang="el-GR" sz="2000" dirty="0" smtClean="0"/>
              <a:t>» 2 άτομα για διανυκτέρευση 10 ημερών. Το συνολικό ποσό του λογαριασμού κατά την αναχώρηση τους ήταν 990,00 €. Το ξενοδοχείο έστειλε το λογαριασμό στο πρακτορείο </a:t>
            </a:r>
            <a:r>
              <a:rPr lang="en-US" sz="2000" dirty="0" smtClean="0"/>
              <a:t>Thomas Cook</a:t>
            </a:r>
            <a:r>
              <a:rPr lang="el-GR" sz="2000" dirty="0" smtClean="0"/>
              <a:t> το οποίο αργότερα εξόφλησε το ποσό με μετρητά. Στο συνολικό ποσό εμπεριέχεται ΦΠΑ (έστω 10%) και Τέλη </a:t>
            </a:r>
            <a:r>
              <a:rPr lang="el-GR" sz="2000" dirty="0" err="1" smtClean="0"/>
              <a:t>Παρεπιδημούντων</a:t>
            </a:r>
            <a:r>
              <a:rPr lang="el-GR" sz="2000" dirty="0" smtClean="0"/>
              <a:t>.  </a:t>
            </a:r>
          </a:p>
          <a:p>
            <a:pPr marL="0" indent="0">
              <a:buNone/>
            </a:pPr>
            <a:endParaRPr lang="en-US"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Λογαριασμοί της 3</a:t>
            </a:r>
            <a:r>
              <a:rPr lang="el-GR" baseline="30000" dirty="0" smtClean="0"/>
              <a:t>ης </a:t>
            </a:r>
            <a:r>
              <a:rPr lang="el-GR" dirty="0" smtClean="0"/>
              <a:t>ομάδας </a:t>
            </a:r>
            <a:endParaRPr lang="en-US" dirty="0"/>
          </a:p>
        </p:txBody>
      </p:sp>
      <p:sp>
        <p:nvSpPr>
          <p:cNvPr id="6" name="5 - Θέση περιεχομένου"/>
          <p:cNvSpPr>
            <a:spLocks noGrp="1"/>
          </p:cNvSpPr>
          <p:nvPr>
            <p:ph idx="1"/>
          </p:nvPr>
        </p:nvSpPr>
        <p:spPr/>
        <p:txBody>
          <a:bodyPr>
            <a:normAutofit fontScale="62500" lnSpcReduction="20000"/>
          </a:bodyPr>
          <a:lstStyle/>
          <a:p>
            <a:r>
              <a:rPr lang="el-GR" dirty="0" smtClean="0"/>
              <a:t>30 ΠΕΛΑΤΕΣ				        990,00 </a:t>
            </a:r>
          </a:p>
          <a:p>
            <a:r>
              <a:rPr lang="el-GR" dirty="0" smtClean="0"/>
              <a:t>30.08 Πελάτες – πρακτορεία						</a:t>
            </a:r>
          </a:p>
          <a:p>
            <a:r>
              <a:rPr lang="el-GR" dirty="0" smtClean="0"/>
              <a:t>                   73 ΠΩΛΗΣΕΙΣ ΥΠΗΡΕΣΙΩΝ				895,52</a:t>
            </a:r>
          </a:p>
          <a:p>
            <a:r>
              <a:rPr lang="el-GR" dirty="0" smtClean="0"/>
              <a:t>                    73.00 Έσοδα ξενοδοχείου				</a:t>
            </a:r>
          </a:p>
          <a:p>
            <a:r>
              <a:rPr lang="el-GR" dirty="0" smtClean="0"/>
              <a:t> 	     54 ΥΠΟΧΡΕΩΣΕΙΣ ΑΠΟ ΦΟΡΟΥΣ – ΤΕΛΗ       	                94,4 8           </a:t>
            </a:r>
          </a:p>
          <a:p>
            <a:r>
              <a:rPr lang="el-GR" dirty="0" smtClean="0"/>
              <a:t>                   54.00 ΦΠΑ (10%)        		 90</a:t>
            </a:r>
          </a:p>
          <a:p>
            <a:r>
              <a:rPr lang="el-GR" dirty="0" smtClean="0"/>
              <a:t> 	         54.10 Τέλος </a:t>
            </a:r>
            <a:r>
              <a:rPr lang="el-GR" dirty="0" err="1" smtClean="0"/>
              <a:t>Παρεπιδημούντων</a:t>
            </a:r>
            <a:r>
              <a:rPr lang="el-GR" dirty="0" smtClean="0"/>
              <a:t> (0,5%) 	  4,48			</a:t>
            </a:r>
          </a:p>
          <a:p>
            <a:pPr>
              <a:buNone/>
            </a:pPr>
            <a:endParaRPr lang="en-US" dirty="0"/>
          </a:p>
        </p:txBody>
      </p:sp>
      <p:sp>
        <p:nvSpPr>
          <p:cNvPr id="5" name="4 - Θέση αριθμού διαφάνειας"/>
          <p:cNvSpPr>
            <a:spLocks noGrp="1"/>
          </p:cNvSpPr>
          <p:nvPr>
            <p:ph type="sldNum" sz="quarter" idx="12"/>
          </p:nvPr>
        </p:nvSpPr>
        <p:spPr/>
        <p:txBody>
          <a:bodyPr/>
          <a:lstStyle/>
          <a:p>
            <a:fld id="{53C4726A-630D-4CB4-B088-BAB00F4188E9}" type="slidenum">
              <a:rPr lang="el-GR" smtClean="0"/>
              <a:pPr/>
              <a:t>11</a:t>
            </a:fld>
            <a:endParaRPr lang="el-G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t>Λογαριασμοί της 3</a:t>
            </a:r>
            <a:r>
              <a:rPr lang="el-GR" sz="2800" baseline="30000" dirty="0" smtClean="0"/>
              <a:t>ης </a:t>
            </a:r>
            <a:r>
              <a:rPr lang="el-GR" sz="2800" dirty="0" smtClean="0"/>
              <a:t>ομάδας </a:t>
            </a:r>
            <a:endParaRPr lang="el-GR" sz="3100" dirty="0"/>
          </a:p>
        </p:txBody>
      </p:sp>
      <p:sp>
        <p:nvSpPr>
          <p:cNvPr id="3" name="Θέση περιεχομένου 2"/>
          <p:cNvSpPr>
            <a:spLocks noGrp="1"/>
          </p:cNvSpPr>
          <p:nvPr>
            <p:ph idx="1"/>
          </p:nvPr>
        </p:nvSpPr>
        <p:spPr>
          <a:xfrm>
            <a:off x="467544" y="1057300"/>
            <a:ext cx="8229600" cy="4176464"/>
          </a:xfrm>
        </p:spPr>
        <p:txBody>
          <a:bodyPr>
            <a:noAutofit/>
          </a:bodyPr>
          <a:lstStyle/>
          <a:p>
            <a:pPr>
              <a:buNone/>
            </a:pPr>
            <a:r>
              <a:rPr lang="el-GR" sz="2000" dirty="0" smtClean="0"/>
              <a:t>[</a:t>
            </a:r>
            <a:r>
              <a:rPr lang="el-GR" sz="2000" dirty="0" err="1" smtClean="0"/>
              <a:t>Αποφορολόγηση</a:t>
            </a:r>
            <a:r>
              <a:rPr lang="el-GR" sz="2000" dirty="0" smtClean="0"/>
              <a:t>: 990 </a:t>
            </a:r>
            <a:r>
              <a:rPr lang="en-US" sz="2000" dirty="0" smtClean="0">
                <a:sym typeface="Symbol" pitchFamily="18" charset="2"/>
              </a:rPr>
              <a:t></a:t>
            </a:r>
            <a:r>
              <a:rPr lang="el-GR" sz="2000" dirty="0" smtClean="0"/>
              <a:t> 1,10 = 900 (Περιέχει το Τέλος </a:t>
            </a:r>
            <a:r>
              <a:rPr lang="el-GR" sz="2000" dirty="0" err="1" smtClean="0"/>
              <a:t>Παρεπιδημούντων</a:t>
            </a:r>
            <a:r>
              <a:rPr lang="el-GR" sz="2000" dirty="0" smtClean="0"/>
              <a:t>)</a:t>
            </a:r>
          </a:p>
          <a:p>
            <a:pPr>
              <a:buNone/>
            </a:pPr>
            <a:r>
              <a:rPr lang="el-GR" sz="2000" dirty="0" smtClean="0"/>
              <a:t>900</a:t>
            </a:r>
            <a:r>
              <a:rPr lang="en-US" sz="2000" dirty="0" smtClean="0">
                <a:sym typeface="Symbol" pitchFamily="18" charset="2"/>
              </a:rPr>
              <a:t></a:t>
            </a:r>
            <a:r>
              <a:rPr lang="el-GR" sz="2000" dirty="0" smtClean="0"/>
              <a:t> 1,005 = 895,52 (Καθαρά Έσοδα) </a:t>
            </a:r>
          </a:p>
          <a:p>
            <a:pPr>
              <a:buNone/>
            </a:pPr>
            <a:r>
              <a:rPr lang="el-GR" sz="2000" dirty="0" smtClean="0"/>
              <a:t>895,52 </a:t>
            </a:r>
            <a:r>
              <a:rPr lang="en-US" sz="2000" dirty="0" smtClean="0"/>
              <a:t>X </a:t>
            </a:r>
            <a:r>
              <a:rPr lang="el-GR" sz="2000" dirty="0" smtClean="0"/>
              <a:t>0,5% =  4,48 (Τέλος </a:t>
            </a:r>
            <a:r>
              <a:rPr lang="el-GR" sz="2000" dirty="0" err="1" smtClean="0"/>
              <a:t>Παρεπιδημούντων</a:t>
            </a:r>
            <a:r>
              <a:rPr lang="el-GR" sz="2000" dirty="0" smtClean="0"/>
              <a:t>) (895,52 + 4,48 = 900)</a:t>
            </a:r>
          </a:p>
          <a:p>
            <a:pPr>
              <a:buNone/>
            </a:pPr>
            <a:r>
              <a:rPr lang="el-GR" sz="2000" dirty="0" smtClean="0"/>
              <a:t>900 Χ 10% = 90 (Φ.Π.Α.)]</a:t>
            </a:r>
          </a:p>
          <a:p>
            <a:pPr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3600" dirty="0" smtClean="0"/>
              <a:t>Λογαριασμοί της 3</a:t>
            </a:r>
            <a:r>
              <a:rPr lang="el-GR" sz="3600" baseline="30000" dirty="0" smtClean="0"/>
              <a:t>ης </a:t>
            </a:r>
            <a:r>
              <a:rPr lang="el-GR" sz="3600" dirty="0" smtClean="0"/>
              <a:t>ομάδας </a:t>
            </a:r>
            <a:endParaRPr lang="el-GR" sz="3600" dirty="0"/>
          </a:p>
        </p:txBody>
      </p:sp>
      <p:sp>
        <p:nvSpPr>
          <p:cNvPr id="12" name="Content Placeholder 11"/>
          <p:cNvSpPr>
            <a:spLocks noGrp="1"/>
          </p:cNvSpPr>
          <p:nvPr>
            <p:ph idx="1"/>
          </p:nvPr>
        </p:nvSpPr>
        <p:spPr>
          <a:xfrm>
            <a:off x="755576" y="1164129"/>
            <a:ext cx="7715200" cy="3853611"/>
          </a:xfrm>
        </p:spPr>
        <p:txBody>
          <a:bodyPr>
            <a:noAutofit/>
          </a:bodyPr>
          <a:lstStyle/>
          <a:p>
            <a:pPr>
              <a:lnSpc>
                <a:spcPct val="70000"/>
              </a:lnSpc>
            </a:pPr>
            <a:r>
              <a:rPr lang="el-GR" sz="2000" dirty="0" smtClean="0"/>
              <a:t> Με την αναχώρηση του πελάτη υπογράφεται το παραστατικό πληρωμής και γίνεται η παρακάτω εγγραφή:</a:t>
            </a:r>
          </a:p>
          <a:p>
            <a:pPr>
              <a:lnSpc>
                <a:spcPct val="70000"/>
              </a:lnSpc>
            </a:pPr>
            <a:r>
              <a:rPr lang="el-GR" sz="2000" dirty="0" smtClean="0"/>
              <a:t>33 ΧΡΕΩΣΤΕΣ ΔΙΑΦΟΡΟΙ		990,00</a:t>
            </a:r>
          </a:p>
          <a:p>
            <a:pPr>
              <a:lnSpc>
                <a:spcPct val="70000"/>
              </a:lnSpc>
            </a:pPr>
            <a:r>
              <a:rPr lang="el-GR" sz="2000" dirty="0" smtClean="0"/>
              <a:t>33.23 Χρεώστες – πρακτορεία			</a:t>
            </a:r>
          </a:p>
          <a:p>
            <a:pPr>
              <a:lnSpc>
                <a:spcPct val="70000"/>
              </a:lnSpc>
            </a:pPr>
            <a:r>
              <a:rPr lang="en-US" sz="2000" dirty="0" smtClean="0"/>
              <a:t>                                 </a:t>
            </a:r>
            <a:r>
              <a:rPr lang="el-GR" sz="2000" dirty="0" smtClean="0"/>
              <a:t>30 ΠΕΛΑΤΕΣ				990,00</a:t>
            </a:r>
          </a:p>
          <a:p>
            <a:pPr>
              <a:lnSpc>
                <a:spcPct val="70000"/>
              </a:lnSpc>
            </a:pPr>
            <a:r>
              <a:rPr lang="en-US" sz="2000" dirty="0" smtClean="0"/>
              <a:t>                                 </a:t>
            </a:r>
            <a:r>
              <a:rPr lang="el-GR" sz="2000" dirty="0" smtClean="0"/>
              <a:t>30.08 Πελάτες – πρακτορεία			</a:t>
            </a:r>
          </a:p>
          <a:p>
            <a:pPr>
              <a:lnSpc>
                <a:spcPct val="70000"/>
              </a:lnSpc>
            </a:pPr>
            <a:r>
              <a:rPr lang="el-GR" sz="2000" dirty="0" smtClean="0"/>
              <a:t>   Με την εξόφληση του λογαριασμού από το πρακτορείο θα γίνει η παρακάτω έγγραφη :</a:t>
            </a:r>
          </a:p>
          <a:p>
            <a:pPr>
              <a:lnSpc>
                <a:spcPct val="70000"/>
              </a:lnSpc>
            </a:pPr>
            <a:r>
              <a:rPr lang="el-GR" sz="2000" dirty="0" smtClean="0"/>
              <a:t>38 ΧΡΗΜΑΤΙΚΑ ΔΙΑΘΕΣΙΜΑ		</a:t>
            </a:r>
            <a:r>
              <a:rPr lang="en-US" sz="2000" dirty="0" smtClean="0"/>
              <a:t>   </a:t>
            </a:r>
            <a:r>
              <a:rPr lang="el-GR" sz="2000" dirty="0" smtClean="0"/>
              <a:t>990,00</a:t>
            </a:r>
          </a:p>
          <a:p>
            <a:pPr>
              <a:lnSpc>
                <a:spcPct val="70000"/>
              </a:lnSpc>
            </a:pPr>
            <a:r>
              <a:rPr lang="el-GR" sz="2000" dirty="0" smtClean="0"/>
              <a:t>38.00 Ταμείο					</a:t>
            </a:r>
          </a:p>
          <a:p>
            <a:pPr>
              <a:lnSpc>
                <a:spcPct val="70000"/>
              </a:lnSpc>
            </a:pPr>
            <a:r>
              <a:rPr lang="en-US" sz="2000" dirty="0" smtClean="0"/>
              <a:t>                             </a:t>
            </a:r>
            <a:r>
              <a:rPr lang="el-GR" sz="2000" dirty="0" smtClean="0"/>
              <a:t>33 ΧΡΕΩΣΤΕΣ ΔΙΑΦΟΡΟΙ</a:t>
            </a:r>
            <a:r>
              <a:rPr lang="en-US" sz="2000" dirty="0" smtClean="0"/>
              <a:t> </a:t>
            </a:r>
            <a:r>
              <a:rPr lang="el-GR" sz="2000" dirty="0" smtClean="0"/>
              <a:t>			990,00</a:t>
            </a:r>
          </a:p>
          <a:p>
            <a:pPr>
              <a:lnSpc>
                <a:spcPct val="70000"/>
              </a:lnSpc>
            </a:pPr>
            <a:r>
              <a:rPr lang="en-US" sz="2000" dirty="0" smtClean="0"/>
              <a:t>                                  </a:t>
            </a:r>
            <a:r>
              <a:rPr lang="el-GR" sz="2000" dirty="0" smtClean="0"/>
              <a:t>33.23 Χρεώστες – πρακτορεία 		</a:t>
            </a:r>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Tree>
    <p:extLst>
      <p:ext uri="{BB962C8B-B14F-4D97-AF65-F5344CB8AC3E}">
        <p14:creationId xmlns:p14="http://schemas.microsoft.com/office/powerpoint/2010/main" xmlns=""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3600" dirty="0" smtClean="0"/>
              <a:t>Λογαριασμοί της 3</a:t>
            </a:r>
            <a:r>
              <a:rPr lang="el-GR" sz="3600" baseline="30000" dirty="0" smtClean="0"/>
              <a:t>ης </a:t>
            </a:r>
            <a:r>
              <a:rPr lang="el-GR" sz="3600" dirty="0" smtClean="0"/>
              <a:t>ομάδας </a:t>
            </a:r>
            <a:endParaRPr lang="el-GR" sz="3600" dirty="0"/>
          </a:p>
        </p:txBody>
      </p:sp>
      <p:sp>
        <p:nvSpPr>
          <p:cNvPr id="3" name="Content Placeholder 2"/>
          <p:cNvSpPr>
            <a:spLocks noGrp="1"/>
          </p:cNvSpPr>
          <p:nvPr>
            <p:ph idx="1"/>
          </p:nvPr>
        </p:nvSpPr>
        <p:spPr>
          <a:xfrm>
            <a:off x="457200" y="1057300"/>
            <a:ext cx="8229600" cy="3771636"/>
          </a:xfrm>
        </p:spPr>
        <p:txBody>
          <a:bodyPr>
            <a:noAutofit/>
          </a:bodyPr>
          <a:lstStyle/>
          <a:p>
            <a:pPr marL="0" indent="0">
              <a:buNone/>
            </a:pPr>
            <a:r>
              <a:rPr lang="el-GR" sz="2000" dirty="0" smtClean="0"/>
              <a:t> </a:t>
            </a:r>
            <a:r>
              <a:rPr lang="el-GR" sz="2000" b="1" u="sng" dirty="0" smtClean="0"/>
              <a:t> Παράδειγμα </a:t>
            </a:r>
            <a:r>
              <a:rPr lang="el-GR" sz="2000" dirty="0" smtClean="0"/>
              <a:t>(30.09 Πελάτες άλλα ξενοδοχεία</a:t>
            </a:r>
            <a:r>
              <a:rPr lang="en-US" sz="2000" dirty="0" smtClean="0"/>
              <a:t>)</a:t>
            </a:r>
            <a:endParaRPr lang="el-GR" sz="2000" dirty="0" smtClean="0"/>
          </a:p>
          <a:p>
            <a:pPr marL="0" indent="0" algn="just">
              <a:buNone/>
            </a:pPr>
            <a:r>
              <a:rPr lang="el-GR" sz="2000" dirty="0" smtClean="0"/>
              <a:t>Το Ξενοδοχείο BLUE SEA, στις 28/5/20ΧΧ,  δέχεται τους  30 πελάτες του  Τουριστικού Πρακτορείου ITAS, σε 15 δίκλινα δωμάτια, οι οποίοι έχουν αφιχθεί για διαμονή στο διπλανό Ξενοδοχείο ΠΗΓΑΣΟΣ, το οποίο όμως δεν έχει ετοιμαστεί για να λειτουργήσει ακόμη για τη  σαιζόν.  Μετά από συνεννόηση με το Πρακτορείο, γεγονός που έχει προβλεφθεί στο συμβόλαιο μεταξύ Ξενοδοχείου και Πρακτορείου, οι Πελάτες θα διανυκτερεύσουν 4 βράδια, μέχρι να μεταφερθούν στο ΠΗΓΑΣΟΣ. Η τιμή για το δωμάτιο είναι 180 € (Στην τιμή εμπεριέχεται Φ.Π.Α. 10% και Τέλος </a:t>
            </a:r>
            <a:r>
              <a:rPr lang="el-GR" sz="2000" dirty="0" err="1" smtClean="0"/>
              <a:t>Παρεπιδημούντων</a:t>
            </a:r>
            <a:r>
              <a:rPr lang="el-GR" sz="2000" dirty="0" smtClean="0"/>
              <a:t> 2%). Οι Πελάτες αναχωρούν την 1/6/20ΧΧ. Το Ξενοδοχείο BLUE SEA στέλλει την ίδια μέρα το λογαριασμό στο Ξενοδοχείο ΠΗΓΑΣΟΣ.</a:t>
            </a:r>
          </a:p>
          <a:p>
            <a:pPr marL="0" indent="0">
              <a:buNone/>
            </a:pPr>
            <a:r>
              <a:rPr lang="el-GR" sz="2000" dirty="0" smtClean="0"/>
              <a:t> </a:t>
            </a:r>
          </a:p>
          <a:p>
            <a:pPr marL="0" indent="0">
              <a:buNone/>
            </a:pPr>
            <a:endParaRPr lang="el-GR" sz="2000" dirty="0" smtClean="0"/>
          </a:p>
          <a:p>
            <a:pPr marL="0" indent="0">
              <a:buNone/>
            </a:pP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Tree>
    <p:extLst>
      <p:ext uri="{BB962C8B-B14F-4D97-AF65-F5344CB8AC3E}">
        <p14:creationId xmlns:p14="http://schemas.microsoft.com/office/powerpoint/2010/main" xmlns=""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Λογαριασμοί της 3</a:t>
            </a:r>
            <a:r>
              <a:rPr lang="el-GR" sz="3600" baseline="30000" dirty="0" smtClean="0"/>
              <a:t>ης </a:t>
            </a:r>
            <a:r>
              <a:rPr lang="el-GR" sz="3600" dirty="0" smtClean="0"/>
              <a:t>ομάδας </a:t>
            </a:r>
          </a:p>
        </p:txBody>
      </p:sp>
      <p:sp>
        <p:nvSpPr>
          <p:cNvPr id="3" name="Content Placeholder 2"/>
          <p:cNvSpPr>
            <a:spLocks noGrp="1"/>
          </p:cNvSpPr>
          <p:nvPr>
            <p:ph idx="1"/>
          </p:nvPr>
        </p:nvSpPr>
        <p:spPr>
          <a:xfrm>
            <a:off x="467544" y="1057300"/>
            <a:ext cx="8229600" cy="3771636"/>
          </a:xfrm>
        </p:spPr>
        <p:txBody>
          <a:bodyPr>
            <a:noAutofit/>
          </a:bodyPr>
          <a:lstStyle/>
          <a:p>
            <a:pPr>
              <a:lnSpc>
                <a:spcPct val="70000"/>
              </a:lnSpc>
            </a:pPr>
            <a:r>
              <a:rPr lang="el-GR" sz="2000" dirty="0" smtClean="0"/>
              <a:t>Οι εγγραφές που θα γίνουν για τις παραπάνω συναλλαγές είναι οι παρακάτω:</a:t>
            </a:r>
          </a:p>
          <a:p>
            <a:pPr>
              <a:lnSpc>
                <a:spcPct val="70000"/>
              </a:lnSpc>
            </a:pPr>
            <a:r>
              <a:rPr lang="el-GR" sz="2000" dirty="0" smtClean="0"/>
              <a:t>------------------------------------------28/3/20ΧΧ------------------------------------------</a:t>
            </a:r>
          </a:p>
          <a:p>
            <a:pPr>
              <a:lnSpc>
                <a:spcPct val="70000"/>
              </a:lnSpc>
            </a:pPr>
            <a:r>
              <a:rPr lang="el-GR" sz="2000" dirty="0" smtClean="0"/>
              <a:t>30 ΠΕΛΑΤΕΣ				      2.700</a:t>
            </a:r>
          </a:p>
          <a:p>
            <a:pPr>
              <a:lnSpc>
                <a:spcPct val="70000"/>
              </a:lnSpc>
            </a:pPr>
            <a:r>
              <a:rPr lang="el-GR" sz="2000" dirty="0" smtClean="0"/>
              <a:t>30.09  Πελάτες «Άλλα Ξενοδοχεία»     </a:t>
            </a:r>
          </a:p>
          <a:p>
            <a:pPr>
              <a:lnSpc>
                <a:spcPct val="70000"/>
              </a:lnSpc>
            </a:pPr>
            <a:r>
              <a:rPr lang="el-GR" sz="2000" dirty="0" smtClean="0"/>
              <a:t>30.09.20 Ξενοδοχείο ΠΗΓΑΣΟΣ            		</a:t>
            </a:r>
          </a:p>
          <a:p>
            <a:pPr>
              <a:lnSpc>
                <a:spcPct val="70000"/>
              </a:lnSpc>
            </a:pPr>
            <a:r>
              <a:rPr lang="el-GR" sz="2000" dirty="0" smtClean="0"/>
              <a:t>                    73. ΠΩΛΗΣΕΙΣ ΥΠΗΡΕΣΙΩΝ		               2.442,33</a:t>
            </a:r>
          </a:p>
          <a:p>
            <a:pPr>
              <a:lnSpc>
                <a:spcPct val="70000"/>
              </a:lnSpc>
            </a:pPr>
            <a:r>
              <a:rPr lang="el-GR" sz="2000" dirty="0" smtClean="0"/>
              <a:t>                    73.00 Έσοδα Δωματίων				                   54 ΥΠΟΧΡΕΩΣΕΙΣ ΑΠΟ ΦΟΡΟΥΣ-ΤΕΛΗ                                        257,66</a:t>
            </a:r>
          </a:p>
          <a:p>
            <a:pPr>
              <a:lnSpc>
                <a:spcPct val="70000"/>
              </a:lnSpc>
            </a:pPr>
            <a:r>
              <a:rPr lang="el-GR" sz="2000" dirty="0" smtClean="0"/>
              <a:t>       54.00 Φόρος Προστιθέμενης Αξίας		</a:t>
            </a:r>
          </a:p>
          <a:p>
            <a:pPr>
              <a:lnSpc>
                <a:spcPct val="70000"/>
              </a:lnSpc>
            </a:pPr>
            <a:r>
              <a:rPr lang="el-GR" sz="2000" dirty="0" smtClean="0"/>
              <a:t>         54.00.01 Φ.Π.Α. </a:t>
            </a:r>
            <a:r>
              <a:rPr lang="el-GR" sz="2000" dirty="0" err="1" smtClean="0"/>
              <a:t>Συντ</a:t>
            </a:r>
            <a:r>
              <a:rPr lang="el-GR" sz="2000" dirty="0" smtClean="0"/>
              <a:t>/</a:t>
            </a:r>
            <a:r>
              <a:rPr lang="el-GR" sz="2000" dirty="0" err="1" smtClean="0"/>
              <a:t>τής</a:t>
            </a:r>
            <a:r>
              <a:rPr lang="el-GR" sz="2000" dirty="0" smtClean="0"/>
              <a:t>  10%                    245,45</a:t>
            </a:r>
          </a:p>
          <a:p>
            <a:pPr>
              <a:lnSpc>
                <a:spcPct val="70000"/>
              </a:lnSpc>
            </a:pPr>
            <a:r>
              <a:rPr lang="el-GR" sz="2000" dirty="0" smtClean="0"/>
              <a:t>             54.10 Τέλος </a:t>
            </a:r>
            <a:r>
              <a:rPr lang="el-GR" sz="2000" dirty="0" err="1" smtClean="0"/>
              <a:t>Παρεπιδημούντων</a:t>
            </a:r>
            <a:r>
              <a:rPr lang="el-GR" sz="2000" dirty="0" smtClean="0"/>
              <a:t> 0,5%        12,21		        </a:t>
            </a:r>
          </a:p>
          <a:p>
            <a:pPr>
              <a:lnSpc>
                <a:spcPct val="70000"/>
              </a:lnSpc>
            </a:pPr>
            <a:r>
              <a:rPr lang="el-GR" sz="2000" dirty="0" smtClean="0"/>
              <a:t>(Σύμφωνα με το Βιβλίο Πελατών, 180 Χ 15 δωμάτια)</a:t>
            </a:r>
          </a:p>
          <a:p>
            <a:pPr>
              <a:lnSpc>
                <a:spcPct val="70000"/>
              </a:lnSpc>
              <a:buNone/>
            </a:pPr>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p14="http://schemas.microsoft.com/office/powerpoint/2010/main" xmlns="" val="39769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3600" dirty="0" smtClean="0"/>
              <a:t>Λογαριασμοί της 3</a:t>
            </a:r>
            <a:r>
              <a:rPr lang="el-GR" sz="3600" baseline="30000" dirty="0" smtClean="0"/>
              <a:t>ης </a:t>
            </a:r>
            <a:r>
              <a:rPr lang="el-GR" sz="3600" dirty="0" smtClean="0"/>
              <a:t>ομάδας </a:t>
            </a:r>
          </a:p>
        </p:txBody>
      </p:sp>
      <p:sp>
        <p:nvSpPr>
          <p:cNvPr id="7" name="6 - Θέση περιεχομένου"/>
          <p:cNvSpPr>
            <a:spLocks noGrp="1"/>
          </p:cNvSpPr>
          <p:nvPr>
            <p:ph idx="1"/>
          </p:nvPr>
        </p:nvSpPr>
        <p:spPr/>
        <p:txBody>
          <a:bodyPr>
            <a:noAutofit/>
          </a:bodyPr>
          <a:lstStyle/>
          <a:p>
            <a:pPr marL="0" indent="0">
              <a:buNone/>
            </a:pPr>
            <a:r>
              <a:rPr lang="el-GR" sz="2400" dirty="0" smtClean="0"/>
              <a:t>[</a:t>
            </a:r>
            <a:r>
              <a:rPr lang="el-GR" sz="2400" dirty="0" err="1" smtClean="0"/>
              <a:t>Αποφορολόγηση</a:t>
            </a:r>
            <a:r>
              <a:rPr lang="el-GR" sz="2400" dirty="0" smtClean="0"/>
              <a:t>: 2700.000 </a:t>
            </a:r>
            <a:r>
              <a:rPr lang="en-US" sz="2400" dirty="0" smtClean="0">
                <a:sym typeface="Symbol" pitchFamily="18" charset="2"/>
              </a:rPr>
              <a:t></a:t>
            </a:r>
            <a:r>
              <a:rPr lang="el-GR" sz="2400" dirty="0" smtClean="0"/>
              <a:t> 1,10 = 2.454,54 (Περιέχει το Τέλος </a:t>
            </a:r>
            <a:r>
              <a:rPr lang="el-GR" sz="2400" dirty="0" err="1" smtClean="0"/>
              <a:t>Παρεπιδημούντων</a:t>
            </a:r>
            <a:r>
              <a:rPr lang="el-GR" sz="2400" dirty="0" smtClean="0"/>
              <a:t>)</a:t>
            </a:r>
          </a:p>
          <a:p>
            <a:pPr marL="0" indent="0">
              <a:buNone/>
            </a:pPr>
            <a:r>
              <a:rPr lang="el-GR" sz="2400" dirty="0" smtClean="0"/>
              <a:t>2.454,54</a:t>
            </a:r>
            <a:r>
              <a:rPr lang="en-US" sz="2400" dirty="0" smtClean="0">
                <a:sym typeface="Symbol" pitchFamily="18" charset="2"/>
              </a:rPr>
              <a:t></a:t>
            </a:r>
            <a:r>
              <a:rPr lang="el-GR" sz="2400" dirty="0" smtClean="0"/>
              <a:t> 1,005 = 2.442,33 (Καθαρά Έσοδα) </a:t>
            </a:r>
          </a:p>
          <a:p>
            <a:pPr marL="0" indent="0">
              <a:buNone/>
            </a:pPr>
            <a:r>
              <a:rPr lang="el-GR" sz="2400" dirty="0" smtClean="0"/>
              <a:t>2.442,33  </a:t>
            </a:r>
            <a:r>
              <a:rPr lang="en-US" sz="2400" dirty="0" smtClean="0"/>
              <a:t>X</a:t>
            </a:r>
            <a:r>
              <a:rPr lang="el-GR" sz="2400" dirty="0" smtClean="0"/>
              <a:t> 0,5% =  12,21 (Τέλος </a:t>
            </a:r>
            <a:r>
              <a:rPr lang="el-GR" sz="2400" dirty="0" err="1" smtClean="0"/>
              <a:t>Παρεπιδημούντων</a:t>
            </a:r>
            <a:r>
              <a:rPr lang="el-GR" sz="2400" dirty="0" smtClean="0"/>
              <a:t>) (2.442,33  +  12,21= 2.454,54)</a:t>
            </a:r>
          </a:p>
          <a:p>
            <a:pPr marL="0" indent="0">
              <a:buNone/>
            </a:pPr>
            <a:r>
              <a:rPr lang="el-GR" sz="2400" dirty="0" smtClean="0"/>
              <a:t>2.454,54Χ 10% = 245,45 (Φ.Π.Α.)]</a:t>
            </a:r>
          </a:p>
          <a:p>
            <a:pPr marL="0" indent="0">
              <a:buNone/>
            </a:pPr>
            <a:endParaRPr lang="el-GR" sz="22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3600" dirty="0" smtClean="0"/>
              <a:t>Λογαριασμοί της 3</a:t>
            </a:r>
            <a:r>
              <a:rPr lang="el-GR" sz="3600" baseline="30000" dirty="0" smtClean="0"/>
              <a:t>ης </a:t>
            </a:r>
            <a:r>
              <a:rPr lang="el-GR" sz="3600" dirty="0" smtClean="0"/>
              <a:t>ομάδας </a:t>
            </a:r>
            <a:endParaRPr lang="en-US" sz="3600" dirty="0"/>
          </a:p>
        </p:txBody>
      </p:sp>
      <p:sp>
        <p:nvSpPr>
          <p:cNvPr id="33" name="32 - Θέση περιεχομένου"/>
          <p:cNvSpPr>
            <a:spLocks noGrp="1"/>
          </p:cNvSpPr>
          <p:nvPr>
            <p:ph idx="1"/>
          </p:nvPr>
        </p:nvSpPr>
        <p:spPr>
          <a:xfrm>
            <a:off x="467544" y="985292"/>
            <a:ext cx="8229600" cy="4188296"/>
          </a:xfrm>
        </p:spPr>
        <p:txBody>
          <a:bodyPr>
            <a:noAutofit/>
          </a:bodyPr>
          <a:lstStyle/>
          <a:p>
            <a:pPr algn="just">
              <a:lnSpc>
                <a:spcPct val="70000"/>
              </a:lnSpc>
            </a:pPr>
            <a:r>
              <a:rPr lang="el-GR" sz="2000" dirty="0" smtClean="0"/>
              <a:t>Η ίδια εγγραφή θα επαναλαμβάνεται και τις επόμενες μέρες της παραμονής των Πελατών στο Ξενοδοχείο BLUE SEA.</a:t>
            </a:r>
          </a:p>
          <a:p>
            <a:pPr algn="just">
              <a:lnSpc>
                <a:spcPct val="70000"/>
              </a:lnSpc>
            </a:pPr>
            <a:r>
              <a:rPr lang="el-GR" sz="2000" dirty="0" smtClean="0"/>
              <a:t>Με την αποστολή του λογαριασμού στο Ξενοδοχείο ΠΗΓΑΣΟΣ θα γίνει η παρακάτω εγγραφή:</a:t>
            </a:r>
          </a:p>
          <a:p>
            <a:pPr>
              <a:lnSpc>
                <a:spcPct val="70000"/>
              </a:lnSpc>
            </a:pPr>
            <a:r>
              <a:rPr lang="el-GR" sz="2000" dirty="0" smtClean="0"/>
              <a:t>------------------------------------------1/6/20ΧΧ-------------------------------------------</a:t>
            </a:r>
          </a:p>
          <a:p>
            <a:pPr>
              <a:lnSpc>
                <a:spcPct val="70000"/>
              </a:lnSpc>
            </a:pPr>
            <a:r>
              <a:rPr lang="el-GR" sz="2000" dirty="0" smtClean="0"/>
              <a:t>33. ΧΡΕΩΣΤΕΣ ΔΙΑΦΟΡΟΙ	   	         10.800</a:t>
            </a:r>
          </a:p>
          <a:p>
            <a:pPr>
              <a:lnSpc>
                <a:spcPct val="70000"/>
              </a:lnSpc>
            </a:pPr>
            <a:r>
              <a:rPr lang="el-GR" sz="2000" dirty="0" smtClean="0"/>
              <a:t>33.24.Χρεώστες «Άλλα Ξενοδοχεία»				</a:t>
            </a:r>
          </a:p>
          <a:p>
            <a:pPr>
              <a:lnSpc>
                <a:spcPct val="70000"/>
              </a:lnSpc>
            </a:pPr>
            <a:r>
              <a:rPr lang="el-GR" sz="2000" dirty="0" smtClean="0"/>
              <a:t>33.24.20 Ξενοδοχείο ΠΗΓΑΣΟΣ            			</a:t>
            </a:r>
          </a:p>
          <a:p>
            <a:pPr>
              <a:lnSpc>
                <a:spcPct val="70000"/>
              </a:lnSpc>
            </a:pPr>
            <a:r>
              <a:rPr lang="el-GR" sz="2000" dirty="0" smtClean="0"/>
              <a:t>                  30.ΠΕΛΑΤΕΣ						10.800</a:t>
            </a:r>
          </a:p>
          <a:p>
            <a:pPr>
              <a:lnSpc>
                <a:spcPct val="70000"/>
              </a:lnSpc>
            </a:pPr>
            <a:r>
              <a:rPr lang="el-GR" sz="2000" dirty="0" smtClean="0"/>
              <a:t>                  30.09  Πελάτες «Άλλα Ξενοδοχεία»     </a:t>
            </a:r>
          </a:p>
          <a:p>
            <a:pPr>
              <a:lnSpc>
                <a:spcPct val="70000"/>
              </a:lnSpc>
            </a:pPr>
            <a:r>
              <a:rPr lang="el-GR" sz="2000" dirty="0" smtClean="0"/>
              <a:t>                  30.09.20 Ξενοδοχείο ΠΗΓΑΣΟΣ            		</a:t>
            </a:r>
          </a:p>
          <a:p>
            <a:pPr>
              <a:lnSpc>
                <a:spcPct val="70000"/>
              </a:lnSpc>
            </a:pPr>
            <a:r>
              <a:rPr lang="el-GR" sz="2000" dirty="0" smtClean="0"/>
              <a:t>(</a:t>
            </a:r>
            <a:r>
              <a:rPr lang="el-GR" sz="2000" dirty="0" err="1" smtClean="0"/>
              <a:t>Λογ</a:t>
            </a:r>
            <a:r>
              <a:rPr lang="el-GR" sz="2000" dirty="0" smtClean="0"/>
              <a:t>/</a:t>
            </a:r>
            <a:r>
              <a:rPr lang="el-GR" sz="2000" dirty="0" err="1" smtClean="0"/>
              <a:t>μός</a:t>
            </a:r>
            <a:r>
              <a:rPr lang="el-GR" sz="2000" dirty="0" smtClean="0"/>
              <a:t> #…,  </a:t>
            </a:r>
            <a:r>
              <a:rPr lang="el-GR" sz="2000" dirty="0" err="1" smtClean="0"/>
              <a:t>Ξενοδ</a:t>
            </a:r>
            <a:r>
              <a:rPr lang="el-GR" sz="2000" dirty="0" smtClean="0"/>
              <a:t>. ΠΗΓΑΣΟΣ. Δωμάτια 15 Χ 180 Χ 4 βράδια)</a:t>
            </a:r>
          </a:p>
          <a:p>
            <a:pPr>
              <a:lnSpc>
                <a:spcPct val="70000"/>
              </a:lnSpc>
              <a:buNone/>
            </a:pPr>
            <a:endParaRPr lang="el-GR"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952500"/>
          </a:xfrm>
        </p:spPr>
        <p:txBody>
          <a:bodyPr>
            <a:normAutofit/>
          </a:bodyPr>
          <a:lstStyle/>
          <a:p>
            <a:r>
              <a:rPr lang="el-GR" sz="3600" dirty="0" smtClean="0"/>
              <a:t>Λογαριασμοί της 3</a:t>
            </a:r>
            <a:r>
              <a:rPr lang="el-GR" sz="3600" baseline="30000" dirty="0" smtClean="0"/>
              <a:t>ης </a:t>
            </a:r>
            <a:r>
              <a:rPr lang="el-GR" sz="3600" dirty="0" smtClean="0"/>
              <a:t>ομάδας </a:t>
            </a:r>
          </a:p>
        </p:txBody>
      </p:sp>
      <p:sp>
        <p:nvSpPr>
          <p:cNvPr id="3" name="2 - Θέση περιεχομένου"/>
          <p:cNvSpPr>
            <a:spLocks noGrp="1"/>
          </p:cNvSpPr>
          <p:nvPr>
            <p:ph idx="1"/>
          </p:nvPr>
        </p:nvSpPr>
        <p:spPr>
          <a:xfrm>
            <a:off x="467544" y="769268"/>
            <a:ext cx="8229600" cy="3771636"/>
          </a:xfrm>
        </p:spPr>
        <p:txBody>
          <a:bodyPr>
            <a:noAutofit/>
          </a:bodyPr>
          <a:lstStyle/>
          <a:p>
            <a:pPr marL="0" indent="0">
              <a:buNone/>
            </a:pPr>
            <a:r>
              <a:rPr lang="el-GR" sz="2000" dirty="0" smtClean="0"/>
              <a:t> </a:t>
            </a:r>
            <a:r>
              <a:rPr lang="el-GR" sz="2000" b="1" u="sng" dirty="0" smtClean="0"/>
              <a:t> Παράδειγμα </a:t>
            </a:r>
            <a:r>
              <a:rPr lang="el-GR" sz="2000" dirty="0" smtClean="0"/>
              <a:t>(30.10 Πελάτες Πιστωτικών Καρτών)</a:t>
            </a:r>
          </a:p>
          <a:p>
            <a:pPr marL="0" indent="0" algn="just">
              <a:buNone/>
            </a:pPr>
            <a:r>
              <a:rPr lang="el-GR" sz="2000" dirty="0" smtClean="0"/>
              <a:t>Έστω ότι ο πελάτης Διαγόρας κατά την αναχώρησή του από το ξενοδοχείο ΙΒΙΣΚΟΣ επιλέγει να εξοφλήσει το λογαριασμό του, συνολικού ποσού 240 €, με πιστωτική κάρτα, για την οποία η προμήθεια της τράπεζας είναι 3%.  Εφόσον ο συντελεστής ΦΠΑ είναι 10% και το Τέλος </a:t>
            </a:r>
            <a:r>
              <a:rPr lang="el-GR" sz="2000" dirty="0" err="1" smtClean="0"/>
              <a:t>Παρεπιδημούντων</a:t>
            </a:r>
            <a:r>
              <a:rPr lang="el-GR" sz="2000" dirty="0" smtClean="0"/>
              <a:t> 0,5%, οι εγγραφές που θα γίνουν είναι οι παρακάτω:</a:t>
            </a:r>
          </a:p>
          <a:p>
            <a:pPr marL="0" indent="0">
              <a:lnSpc>
                <a:spcPct val="70000"/>
              </a:lnSpc>
              <a:buNone/>
            </a:pPr>
            <a:endParaRPr lang="el-GR"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52500"/>
          </a:xfrm>
        </p:spPr>
        <p:txBody>
          <a:bodyPr>
            <a:normAutofit/>
          </a:bodyPr>
          <a:lstStyle/>
          <a:p>
            <a:r>
              <a:rPr lang="el-GR" sz="3600" dirty="0" smtClean="0"/>
              <a:t>Λογαριασμοί της 3</a:t>
            </a:r>
            <a:r>
              <a:rPr lang="el-GR" sz="3600" baseline="30000" dirty="0" smtClean="0"/>
              <a:t>ης </a:t>
            </a:r>
            <a:r>
              <a:rPr lang="el-GR" sz="3600" dirty="0" smtClean="0"/>
              <a:t>ομάδας </a:t>
            </a:r>
          </a:p>
        </p:txBody>
      </p:sp>
      <p:sp>
        <p:nvSpPr>
          <p:cNvPr id="3" name="2 - Θέση περιεχομένου"/>
          <p:cNvSpPr>
            <a:spLocks noGrp="1"/>
          </p:cNvSpPr>
          <p:nvPr>
            <p:ph idx="1"/>
          </p:nvPr>
        </p:nvSpPr>
        <p:spPr>
          <a:xfrm>
            <a:off x="467544" y="769268"/>
            <a:ext cx="8229600" cy="3972272"/>
          </a:xfrm>
        </p:spPr>
        <p:txBody>
          <a:bodyPr>
            <a:noAutofit/>
          </a:bodyPr>
          <a:lstStyle/>
          <a:p>
            <a:pPr>
              <a:lnSpc>
                <a:spcPct val="70000"/>
              </a:lnSpc>
            </a:pPr>
            <a:r>
              <a:rPr lang="el-GR" sz="2000" dirty="0" smtClean="0"/>
              <a:t>30 ΠΕΛΑΤΕΣ					240,00</a:t>
            </a:r>
          </a:p>
          <a:p>
            <a:pPr>
              <a:lnSpc>
                <a:spcPct val="70000"/>
              </a:lnSpc>
            </a:pPr>
            <a:r>
              <a:rPr lang="el-GR" sz="2000" dirty="0" smtClean="0"/>
              <a:t>30.00 Πελάτες εσωτερικού</a:t>
            </a:r>
          </a:p>
          <a:p>
            <a:pPr>
              <a:lnSpc>
                <a:spcPct val="70000"/>
              </a:lnSpc>
            </a:pPr>
            <a:r>
              <a:rPr lang="el-GR" sz="2000" dirty="0" smtClean="0"/>
              <a:t>     	73 ΠΩΛΗΣΕΙΣ ΥΠΗΡΕΣΙΩΝ					217,10</a:t>
            </a:r>
          </a:p>
          <a:p>
            <a:pPr>
              <a:lnSpc>
                <a:spcPct val="70000"/>
              </a:lnSpc>
            </a:pPr>
            <a:r>
              <a:rPr lang="el-GR" sz="2000" dirty="0" smtClean="0"/>
              <a:t>     	73.00 Έσοδα ξενοδοχείου </a:t>
            </a:r>
          </a:p>
          <a:p>
            <a:pPr>
              <a:lnSpc>
                <a:spcPct val="70000"/>
              </a:lnSpc>
            </a:pPr>
            <a:r>
              <a:rPr lang="el-GR" sz="2000" dirty="0" smtClean="0"/>
              <a:t>     	54 ΥΠΟΧΡΕΩΣΕΙΣ ΑΠΟ ΦΟΡΟΥΣ ΤΕΛΗ		                  22,90</a:t>
            </a:r>
          </a:p>
          <a:p>
            <a:pPr>
              <a:lnSpc>
                <a:spcPct val="70000"/>
              </a:lnSpc>
            </a:pPr>
            <a:r>
              <a:rPr lang="el-GR" sz="2000" dirty="0" smtClean="0"/>
              <a:t>     	54.00 ΦΠΑ (10%) 			21,82</a:t>
            </a:r>
          </a:p>
          <a:p>
            <a:pPr>
              <a:lnSpc>
                <a:spcPct val="70000"/>
              </a:lnSpc>
            </a:pPr>
            <a:r>
              <a:rPr lang="el-GR" sz="2000" dirty="0" smtClean="0"/>
              <a:t>     	54.10 Φόρος </a:t>
            </a:r>
            <a:r>
              <a:rPr lang="el-GR" sz="2000" dirty="0" err="1" smtClean="0"/>
              <a:t>Παρεπιδημούντων</a:t>
            </a:r>
            <a:r>
              <a:rPr lang="el-GR" sz="2000" dirty="0" smtClean="0"/>
              <a:t> 0,5%              1,08</a:t>
            </a:r>
          </a:p>
          <a:p>
            <a:pPr>
              <a:lnSpc>
                <a:spcPct val="70000"/>
              </a:lnSpc>
            </a:pPr>
            <a:r>
              <a:rPr lang="el-GR" sz="2000" dirty="0" smtClean="0"/>
              <a:t>38. ΧΡΗΜΑΤΙΚΑ ΔΙΑΘΕΣΙΜΑ	                               232,80</a:t>
            </a:r>
          </a:p>
          <a:p>
            <a:pPr>
              <a:lnSpc>
                <a:spcPct val="70000"/>
              </a:lnSpc>
            </a:pPr>
            <a:r>
              <a:rPr lang="el-GR" sz="2000" dirty="0" smtClean="0"/>
              <a:t>38.00 Ταμείο                                                   		</a:t>
            </a:r>
          </a:p>
          <a:p>
            <a:pPr>
              <a:lnSpc>
                <a:spcPct val="70000"/>
              </a:lnSpc>
            </a:pPr>
            <a:r>
              <a:rPr lang="el-GR" sz="2000" dirty="0" smtClean="0"/>
              <a:t>65.  ΤΟΚΟΙ ΚΑΙ ΣΥΝΑΦΗ ΕΞΟΔΑ			   7,20</a:t>
            </a:r>
          </a:p>
          <a:p>
            <a:pPr>
              <a:lnSpc>
                <a:spcPct val="70000"/>
              </a:lnSpc>
            </a:pPr>
            <a:r>
              <a:rPr lang="el-GR" sz="2000" dirty="0" smtClean="0"/>
              <a:t>65.11 Προμήθειες Πιστωτικών Καρτών                     	    </a:t>
            </a:r>
          </a:p>
          <a:p>
            <a:pPr>
              <a:lnSpc>
                <a:spcPct val="70000"/>
              </a:lnSpc>
            </a:pPr>
            <a:r>
              <a:rPr lang="el-GR" sz="2000" dirty="0" smtClean="0"/>
              <a:t>            30 ΠΕΛΑΤΕΣ						240</a:t>
            </a:r>
          </a:p>
          <a:p>
            <a:pPr>
              <a:lnSpc>
                <a:spcPct val="70000"/>
              </a:lnSpc>
            </a:pPr>
            <a:r>
              <a:rPr lang="el-GR" sz="2000" dirty="0" smtClean="0"/>
              <a:t>            30.10 Πελάτες Πιστωτικών Καρτών</a:t>
            </a: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Κλαδικά Λογιστικά Σχέδια</a:t>
            </a:r>
            <a:endParaRPr lang="el-GR" sz="3000" b="1" dirty="0" smtClean="0"/>
          </a:p>
          <a:p>
            <a:pPr algn="l"/>
            <a:r>
              <a:rPr lang="el-GR" sz="2800" b="1" dirty="0" smtClean="0"/>
              <a:t>Ενότητα</a:t>
            </a:r>
            <a:r>
              <a:rPr lang="en-US" sz="2800" b="1" dirty="0" smtClean="0"/>
              <a:t> </a:t>
            </a:r>
            <a:r>
              <a:rPr lang="el-GR" sz="2800" b="1" dirty="0" smtClean="0"/>
              <a:t>7:</a:t>
            </a:r>
            <a:r>
              <a:rPr lang="en-US" sz="2800" b="1" dirty="0" smtClean="0"/>
              <a:t> </a:t>
            </a:r>
            <a:r>
              <a:rPr lang="el-GR" sz="2800" b="1" dirty="0" smtClean="0"/>
              <a:t>Ξενοδοχειακή Λογιστική</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p14="http://schemas.microsoft.com/office/powerpoint/2010/main" xmlns=""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3</a:t>
            </a:r>
            <a:r>
              <a:rPr lang="el-GR" sz="3600" baseline="30000" dirty="0" smtClean="0"/>
              <a:t>ης </a:t>
            </a:r>
            <a:r>
              <a:rPr lang="el-GR" sz="3600" dirty="0" smtClean="0"/>
              <a:t>ομάδας </a:t>
            </a:r>
          </a:p>
        </p:txBody>
      </p:sp>
      <p:sp>
        <p:nvSpPr>
          <p:cNvPr id="3" name="2 - Θέση περιεχομένου"/>
          <p:cNvSpPr>
            <a:spLocks noGrp="1"/>
          </p:cNvSpPr>
          <p:nvPr>
            <p:ph idx="1"/>
          </p:nvPr>
        </p:nvSpPr>
        <p:spPr>
          <a:xfrm>
            <a:off x="467544" y="1273324"/>
            <a:ext cx="8229600" cy="4320480"/>
          </a:xfrm>
        </p:spPr>
        <p:txBody>
          <a:bodyPr>
            <a:normAutofit/>
          </a:bodyPr>
          <a:lstStyle/>
          <a:p>
            <a:pPr marL="0" indent="0" algn="just">
              <a:buNone/>
            </a:pPr>
            <a:r>
              <a:rPr lang="el-GR" sz="2400" dirty="0" smtClean="0"/>
              <a:t>Ο λογαριασμός 33 Χρεώστες Διάφοροι, στον οποίο καταχωρίζονται άλλες κατηγορίες απαιτήσεων πλέον αυτών που αναφέρθηκαν, όπως: Ο λογαριασμός 33.00 Προκαταβολές Προσωπικού, 33.01 Χρηματικές Διευκολύνσεις Προσωπικού, 33.02 Δάνεια Προσωπικού, 33.23 Χρεώστες Πρακτορεία, 33.24 Χρεώστες Άλλα Ξενοδοχεία, 33.90 Επιταγές Εισπρακτέες, 33.91 Επιταγές Σφραγισμένες.</a:t>
            </a:r>
          </a:p>
          <a:p>
            <a:endParaRPr lang="el-GR" sz="2400" b="1" u="sng" dirty="0" smtClean="0"/>
          </a:p>
          <a:p>
            <a:endParaRPr lang="el-GR" sz="24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Λογαριασμοί της 3</a:t>
            </a:r>
            <a:r>
              <a:rPr lang="el-GR" baseline="30000" dirty="0" smtClean="0"/>
              <a:t>ης </a:t>
            </a:r>
            <a:r>
              <a:rPr lang="el-GR" dirty="0" smtClean="0"/>
              <a:t>ομάδας </a:t>
            </a:r>
            <a:endParaRPr lang="en-US" dirty="0"/>
          </a:p>
        </p:txBody>
      </p:sp>
      <p:sp>
        <p:nvSpPr>
          <p:cNvPr id="9" name="8 - Θέση περιεχομένου"/>
          <p:cNvSpPr>
            <a:spLocks noGrp="1"/>
          </p:cNvSpPr>
          <p:nvPr>
            <p:ph idx="1"/>
          </p:nvPr>
        </p:nvSpPr>
        <p:spPr>
          <a:xfrm>
            <a:off x="539552" y="1057300"/>
            <a:ext cx="8229600" cy="3771636"/>
          </a:xfrm>
        </p:spPr>
        <p:txBody>
          <a:bodyPr>
            <a:noAutofit/>
          </a:bodyPr>
          <a:lstStyle/>
          <a:p>
            <a:pPr marL="0" indent="0" algn="just">
              <a:lnSpc>
                <a:spcPct val="70000"/>
              </a:lnSpc>
              <a:buNone/>
            </a:pPr>
            <a:r>
              <a:rPr lang="el-GR" sz="2000" b="1" u="sng" dirty="0" smtClean="0"/>
              <a:t>Παράδειγμα</a:t>
            </a:r>
            <a:endParaRPr lang="el-GR" sz="2000" dirty="0" smtClean="0"/>
          </a:p>
          <a:p>
            <a:pPr marL="0" indent="0" algn="just">
              <a:lnSpc>
                <a:spcPct val="70000"/>
              </a:lnSpc>
              <a:buNone/>
            </a:pPr>
            <a:r>
              <a:rPr lang="el-GR" sz="2000" dirty="0" smtClean="0"/>
              <a:t>Ο Πελάτης  κ. Παπάς, αναχωρεί από το Ξενοδοχείο  ΧΡΥΣΗ ΑΚΤΗ στις 30/8/20ΧΧ και για την εξόφληση του Λογαριασμού του που φτάνει συνολικά τις 2.500 € εκδίδει τρεις προσωπικές επιταγές. Τα ποσά και οι ημερομηνίες των επιταγών είναι: </a:t>
            </a:r>
          </a:p>
          <a:p>
            <a:pPr marL="0" indent="0" algn="just">
              <a:lnSpc>
                <a:spcPct val="70000"/>
              </a:lnSpc>
              <a:buNone/>
            </a:pPr>
            <a:r>
              <a:rPr lang="el-GR" sz="2000" dirty="0" err="1" smtClean="0"/>
              <a:t>Αριθμ</a:t>
            </a:r>
            <a:r>
              <a:rPr lang="el-GR" sz="2000" dirty="0" smtClean="0"/>
              <a:t>. Επιταγής 123, Ποσό: 1.000 €. Ημερομηνία είσπραξης  12/9/20ΧΧ</a:t>
            </a:r>
          </a:p>
          <a:p>
            <a:pPr marL="0" indent="0" algn="just">
              <a:lnSpc>
                <a:spcPct val="70000"/>
              </a:lnSpc>
              <a:buNone/>
            </a:pPr>
            <a:r>
              <a:rPr lang="el-GR" sz="2000" dirty="0" err="1" smtClean="0"/>
              <a:t>Αριθμ</a:t>
            </a:r>
            <a:r>
              <a:rPr lang="el-GR" sz="2000" dirty="0" smtClean="0"/>
              <a:t>. Επιταγής 124, Ποσό :800 €. Ημερομηνία είσπραξης  30/9/20ΧΧ </a:t>
            </a:r>
          </a:p>
          <a:p>
            <a:pPr marL="0" indent="0" algn="just">
              <a:lnSpc>
                <a:spcPct val="70000"/>
              </a:lnSpc>
              <a:buNone/>
            </a:pPr>
            <a:r>
              <a:rPr lang="el-GR" sz="2000" dirty="0" err="1" smtClean="0"/>
              <a:t>Αριθμ</a:t>
            </a:r>
            <a:r>
              <a:rPr lang="el-GR" sz="2000" dirty="0" smtClean="0"/>
              <a:t>. Επιταγής 125, Ποσό: 700 €. Ημερομηνία είσπραξης  10/10/20ΧΧ</a:t>
            </a:r>
          </a:p>
          <a:p>
            <a:pPr marL="0" indent="0" algn="just">
              <a:lnSpc>
                <a:spcPct val="70000"/>
              </a:lnSpc>
              <a:buNone/>
            </a:pPr>
            <a:r>
              <a:rPr lang="el-GR" sz="2000" dirty="0" smtClean="0"/>
              <a:t>Η Επιταγή # 123κατατέθηκε στον Τραπεζικό λογαριασμό της Εταιρίας, στην Εμπορική Τράπεζα, στις 12/9/20ΧΧ. Η Επιταγή # 124 δεν εισπράχθηκε λόγω ανεπαρκούς ποσού του λογαριασμού και σφραγίστηκε στις 3/10/20ΧΧ. Η επιταγή # 125 δεν εισπράχθηκε διότι   προσκομίσθηκε στην τράπεζα στις 20/10/20ΧΧ, αλλά και δεν σφραγίστηκε αφού πέρασε μία εβδομάδα από την ημερομηνία είσπραξης που αναγράφεται σ’ αυτήν. </a:t>
            </a:r>
          </a:p>
          <a:p>
            <a:pPr marL="0" indent="0" algn="just">
              <a:lnSpc>
                <a:spcPct val="70000"/>
              </a:lnSpc>
              <a:buNone/>
            </a:pPr>
            <a:r>
              <a:rPr lang="el-GR" sz="2000" dirty="0" smtClean="0"/>
              <a:t>Οι εγγραφές που θα γίνουν για τις παραπάνω συναλλαγές είναι οι παρακάτω:</a:t>
            </a:r>
          </a:p>
          <a:p>
            <a:pPr marL="0" indent="0">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3</a:t>
            </a:r>
            <a:r>
              <a:rPr lang="el-GR" sz="3600" baseline="30000" dirty="0" smtClean="0"/>
              <a:t>ης </a:t>
            </a:r>
            <a:r>
              <a:rPr lang="el-GR" sz="3600" dirty="0" smtClean="0"/>
              <a:t>ομάδας </a:t>
            </a:r>
          </a:p>
        </p:txBody>
      </p:sp>
      <p:sp>
        <p:nvSpPr>
          <p:cNvPr id="3" name="2 - Θέση περιεχομένου"/>
          <p:cNvSpPr>
            <a:spLocks noGrp="1"/>
          </p:cNvSpPr>
          <p:nvPr>
            <p:ph idx="1"/>
          </p:nvPr>
        </p:nvSpPr>
        <p:spPr>
          <a:xfrm>
            <a:off x="467544" y="1057300"/>
            <a:ext cx="8229600" cy="4381500"/>
          </a:xfrm>
        </p:spPr>
        <p:txBody>
          <a:bodyPr>
            <a:normAutofit fontScale="77500" lnSpcReduction="20000"/>
          </a:bodyPr>
          <a:lstStyle/>
          <a:p>
            <a:r>
              <a:rPr lang="el-GR" sz="2000" dirty="0" smtClean="0"/>
              <a:t>------------------------------------------30/8/20ΧΧ----------------------------------------------</a:t>
            </a:r>
          </a:p>
          <a:p>
            <a:r>
              <a:rPr lang="el-GR" sz="2000" dirty="0" smtClean="0"/>
              <a:t>33 ΧΡΕΩΣΤΕΣ ΔΙΑΦΟΡΟΙ				2.500</a:t>
            </a:r>
          </a:p>
          <a:p>
            <a:r>
              <a:rPr lang="el-GR" sz="2000" dirty="0" smtClean="0"/>
              <a:t>33.90 Επιταγές Εισπρακτέες			 	</a:t>
            </a:r>
          </a:p>
          <a:p>
            <a:r>
              <a:rPr lang="el-GR" sz="2000" dirty="0" smtClean="0"/>
              <a:t>	30. ΠΕΛΑΤΕΣ					2.500</a:t>
            </a:r>
          </a:p>
          <a:p>
            <a:r>
              <a:rPr lang="el-GR" sz="2000" dirty="0" smtClean="0"/>
              <a:t>	30.00 Πελάτες εσωτερικού</a:t>
            </a:r>
          </a:p>
          <a:p>
            <a:r>
              <a:rPr lang="el-GR" sz="2000" dirty="0" smtClean="0"/>
              <a:t>	30.00.07 Πελάτης Παπάς (Εξόφληση Λογαριασμού με Επιταγές) 		</a:t>
            </a:r>
          </a:p>
          <a:p>
            <a:r>
              <a:rPr lang="el-GR" sz="2000" dirty="0" smtClean="0"/>
              <a:t>------------------------------------------12/9/20ΧΧ----------------------------------------------</a:t>
            </a:r>
          </a:p>
          <a:p>
            <a:r>
              <a:rPr lang="el-GR" sz="2000" dirty="0" smtClean="0"/>
              <a:t>38. ΧΡΗΜΑΤΙΚΑ ΔΙΑΘΕΣΙΜΑ			1.000</a:t>
            </a:r>
          </a:p>
          <a:p>
            <a:r>
              <a:rPr lang="el-GR" sz="2000" dirty="0" smtClean="0"/>
              <a:t>38.03 Καταθέσεις Όψεως</a:t>
            </a:r>
          </a:p>
          <a:p>
            <a:r>
              <a:rPr lang="el-GR" sz="2000" dirty="0" smtClean="0"/>
              <a:t>38.03.05 Εμπορική Τράπεζα				</a:t>
            </a:r>
          </a:p>
          <a:p>
            <a:r>
              <a:rPr lang="el-GR" sz="2000" dirty="0" smtClean="0"/>
              <a:t>	33 ΧΡΕΩΣΤΕΣ ΔΙΑΦΟΡΟΙ				1.000</a:t>
            </a:r>
          </a:p>
          <a:p>
            <a:r>
              <a:rPr lang="el-GR" sz="2000" dirty="0" smtClean="0"/>
              <a:t>            33.90 Επιταγές Εισπρακτέες (Κατάθεση Επιταγής # 123 στην Εμπορική Τράπεζα)</a:t>
            </a:r>
          </a:p>
          <a:p>
            <a:pPr>
              <a:lnSpc>
                <a:spcPct val="80000"/>
              </a:lnSpc>
              <a:buNone/>
            </a:pPr>
            <a:endParaRPr lang="en-US" sz="20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3</a:t>
            </a:r>
            <a:r>
              <a:rPr lang="el-GR" sz="3600" baseline="30000" dirty="0" smtClean="0"/>
              <a:t>ης </a:t>
            </a:r>
            <a:r>
              <a:rPr lang="el-GR" sz="3600" dirty="0" smtClean="0"/>
              <a:t>ομάδας </a:t>
            </a:r>
          </a:p>
        </p:txBody>
      </p:sp>
      <p:sp>
        <p:nvSpPr>
          <p:cNvPr id="7" name="6 - Θέση περιεχομένου"/>
          <p:cNvSpPr>
            <a:spLocks noGrp="1"/>
          </p:cNvSpPr>
          <p:nvPr>
            <p:ph idx="1"/>
          </p:nvPr>
        </p:nvSpPr>
        <p:spPr>
          <a:xfrm>
            <a:off x="395536" y="1129308"/>
            <a:ext cx="8229600" cy="3972272"/>
          </a:xfrm>
        </p:spPr>
        <p:txBody>
          <a:bodyPr>
            <a:noAutofit/>
          </a:bodyPr>
          <a:lstStyle/>
          <a:p>
            <a:pPr>
              <a:lnSpc>
                <a:spcPct val="90000"/>
              </a:lnSpc>
            </a:pPr>
            <a:r>
              <a:rPr lang="el-GR" sz="2000" dirty="0" smtClean="0"/>
              <a:t>-------------------------------------3/10/20ΧΧ----------------------------------------------</a:t>
            </a:r>
          </a:p>
          <a:p>
            <a:pPr>
              <a:lnSpc>
                <a:spcPct val="90000"/>
              </a:lnSpc>
            </a:pPr>
            <a:r>
              <a:rPr lang="el-GR" sz="2000" dirty="0" smtClean="0"/>
              <a:t>33 ΧΡΕΩΣΤΕΣ ΔΙΑΦΟΡΟΙ				800</a:t>
            </a:r>
          </a:p>
          <a:p>
            <a:pPr>
              <a:lnSpc>
                <a:spcPct val="90000"/>
              </a:lnSpc>
            </a:pPr>
            <a:r>
              <a:rPr lang="el-GR" sz="2000" dirty="0" smtClean="0"/>
              <a:t>33.91 Επιταγές Σφραγισμένες				</a:t>
            </a:r>
          </a:p>
          <a:p>
            <a:pPr>
              <a:lnSpc>
                <a:spcPct val="90000"/>
              </a:lnSpc>
            </a:pPr>
            <a:r>
              <a:rPr lang="en-US" sz="2000" dirty="0" smtClean="0"/>
              <a:t>                </a:t>
            </a:r>
            <a:r>
              <a:rPr lang="el-GR" sz="2000" dirty="0" smtClean="0"/>
              <a:t>33 ΧΡΕΩΣΤΕΣ ΔΙΑΦΟΡΟΙ				</a:t>
            </a:r>
            <a:r>
              <a:rPr lang="en-US" sz="2000" dirty="0" smtClean="0"/>
              <a:t>    </a:t>
            </a:r>
            <a:r>
              <a:rPr lang="el-GR" sz="2000" dirty="0" smtClean="0"/>
              <a:t>800</a:t>
            </a:r>
          </a:p>
          <a:p>
            <a:pPr>
              <a:lnSpc>
                <a:spcPct val="90000"/>
              </a:lnSpc>
            </a:pPr>
            <a:r>
              <a:rPr lang="en-US" sz="2000" dirty="0" smtClean="0"/>
              <a:t>                </a:t>
            </a:r>
            <a:r>
              <a:rPr lang="el-GR" sz="2000" dirty="0" smtClean="0"/>
              <a:t>33.90 Επιταγές Εισπρακτέες  (Σφράγισμα Επιταγής  # 124)</a:t>
            </a:r>
          </a:p>
          <a:p>
            <a:pPr>
              <a:lnSpc>
                <a:spcPct val="90000"/>
              </a:lnSpc>
            </a:pPr>
            <a:r>
              <a:rPr lang="el-GR" sz="2000" dirty="0" smtClean="0"/>
              <a:t>----------------------------------------20/10/20ΧΧ------------------------------------------</a:t>
            </a:r>
          </a:p>
          <a:p>
            <a:pPr>
              <a:lnSpc>
                <a:spcPct val="90000"/>
              </a:lnSpc>
            </a:pPr>
            <a:r>
              <a:rPr lang="el-GR" sz="2000" dirty="0" smtClean="0"/>
              <a:t>33 ΧΡΕΩΣΤΕΣ ΔΙΑΦΟΡΟΙ				700</a:t>
            </a:r>
          </a:p>
          <a:p>
            <a:pPr>
              <a:lnSpc>
                <a:spcPct val="90000"/>
              </a:lnSpc>
            </a:pPr>
            <a:r>
              <a:rPr lang="el-GR" sz="2000" dirty="0" smtClean="0"/>
              <a:t>33.97 Χρεώστες Επισφαλείς		                   </a:t>
            </a:r>
          </a:p>
          <a:p>
            <a:pPr>
              <a:lnSpc>
                <a:spcPct val="90000"/>
              </a:lnSpc>
            </a:pPr>
            <a:r>
              <a:rPr lang="el-GR" sz="2000" dirty="0" smtClean="0"/>
              <a:t>	33 ΧΡΕΩΣΤΕΣ ΔΙΑΦΟΡΟΙ				</a:t>
            </a:r>
            <a:r>
              <a:rPr lang="en-US" sz="2000" dirty="0" smtClean="0"/>
              <a:t>     </a:t>
            </a:r>
            <a:r>
              <a:rPr lang="el-GR" sz="2000" dirty="0" smtClean="0"/>
              <a:t>700</a:t>
            </a:r>
          </a:p>
          <a:p>
            <a:pPr>
              <a:lnSpc>
                <a:spcPct val="90000"/>
              </a:lnSpc>
            </a:pPr>
            <a:r>
              <a:rPr lang="en-US" sz="2000" dirty="0" smtClean="0"/>
              <a:t>            </a:t>
            </a:r>
            <a:r>
              <a:rPr lang="el-GR" sz="2000" dirty="0" smtClean="0"/>
              <a:t>33.90 Επιταγές Εισπρακτέες	 (Ακάλυπτη  επιταγή # 125)</a:t>
            </a:r>
          </a:p>
          <a:p>
            <a:pPr>
              <a:lnSpc>
                <a:spcPct val="9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952500"/>
          </a:xfrm>
        </p:spPr>
        <p:txBody>
          <a:bodyPr>
            <a:normAutofit/>
          </a:bodyPr>
          <a:lstStyle/>
          <a:p>
            <a:r>
              <a:rPr lang="el-GR" sz="3600" dirty="0" smtClean="0"/>
              <a:t>Λογαριασμοί της 4</a:t>
            </a:r>
            <a:r>
              <a:rPr lang="el-GR" sz="3600" baseline="30000" dirty="0" smtClean="0"/>
              <a:t>ης </a:t>
            </a:r>
            <a:r>
              <a:rPr lang="el-GR" sz="3600" dirty="0" smtClean="0"/>
              <a:t>ομάδας </a:t>
            </a:r>
            <a:endParaRPr lang="pl-PL" sz="3600" dirty="0" smtClean="0"/>
          </a:p>
        </p:txBody>
      </p:sp>
      <p:sp>
        <p:nvSpPr>
          <p:cNvPr id="3" name="2 - Θέση περιεχομένου"/>
          <p:cNvSpPr>
            <a:spLocks noGrp="1"/>
          </p:cNvSpPr>
          <p:nvPr>
            <p:ph idx="1"/>
          </p:nvPr>
        </p:nvSpPr>
        <p:spPr>
          <a:xfrm>
            <a:off x="467544" y="769268"/>
            <a:ext cx="8229600" cy="3771636"/>
          </a:xfrm>
        </p:spPr>
        <p:txBody>
          <a:bodyPr>
            <a:noAutofit/>
          </a:bodyPr>
          <a:lstStyle/>
          <a:p>
            <a:pPr marL="0" indent="0">
              <a:lnSpc>
                <a:spcPct val="80000"/>
              </a:lnSpc>
              <a:buNone/>
            </a:pPr>
            <a:r>
              <a:rPr lang="el-GR" sz="2000" dirty="0" smtClean="0"/>
              <a:t>Στον 40 Κεφάλαιο καταχωρίζονται το Καταβλημένο και το Οφειλόμενο Κεφάλαιο, με αναλυτική ένδειξη της ονομαστικής αξίας των μετοχών ή των εταιρικών μεριδίων. </a:t>
            </a:r>
          </a:p>
          <a:p>
            <a:pPr marL="0" indent="0">
              <a:lnSpc>
                <a:spcPct val="80000"/>
              </a:lnSpc>
              <a:buNone/>
            </a:pPr>
            <a:r>
              <a:rPr lang="el-GR" sz="2000" dirty="0" smtClean="0"/>
              <a:t>Στον λογαριασμό 41 Αποθεματικά – Διαφορές Αναπροσαρμογές και Επιχορηγήσεις Επενδύσεων καταχωρίζονται  τα κέρδη που δεν έχουν διανεμηθεί στους δικαιούχους ούτε κεφαλαιοποιηθεί με έκδοση μετοχών. Στον  41.00 καταχωρίζεται η Καταβλημένη διαφορά από έκδοση Μετοχών υπέρ το άρτιο, και στον 41.01 η Οφειλόμενη διαφορά από έκδοση μετοχών υπέρ το άρτιο. Άλλοι λογαριασμοί είναι ο 41.02 Τακτικό Αποθεματικό, ο 41.03 Αποθεματικά Καταστατικού, ο 41.04 Ειδικά Αποθεματικά, 41.05 Έκτακτα Αποθεματικά, ο 41.06 Διαφορές από αναπροσαρμογή αξίας συμμετοχών και χρεογράφων, ο 41.07 Διαφορές από αναπροσαρμογή αξίας λοιπών περιουσιακών στοιχείων, ο 41.08 Αφορολόγητα Αποθεματικά ειδικών διατάξεων και νόμων που προκύπτουν από τους ευεργετικούς - αναπτυξιακούς νόμους, ο 41.09 Αποθεματικό για ίδιες μετοχές, και 41.10 Επιχορηγήσεις Πάγιων επενδύσεων.</a:t>
            </a:r>
          </a:p>
          <a:p>
            <a:pPr marL="0" indent="0">
              <a:lnSpc>
                <a:spcPct val="80000"/>
              </a:lnSpc>
              <a:buNone/>
            </a:pPr>
            <a:endParaRPr lang="el-GR" sz="1200" dirty="0" smtClean="0"/>
          </a:p>
          <a:p>
            <a:pPr marL="0" indent="0">
              <a:lnSpc>
                <a:spcPct val="80000"/>
              </a:lnSpc>
              <a:buNone/>
            </a:pPr>
            <a:endParaRPr lang="el-GR" sz="2000" dirty="0" smtClean="0"/>
          </a:p>
          <a:p>
            <a:pPr marL="0" indent="0">
              <a:lnSpc>
                <a:spcPct val="80000"/>
              </a:lnSpc>
              <a:buNone/>
            </a:pPr>
            <a:endParaRPr lang="el-GR" sz="2000" dirty="0" smtClean="0"/>
          </a:p>
          <a:p>
            <a:pPr marL="0" indent="0">
              <a:lnSpc>
                <a:spcPct val="80000"/>
              </a:lnSpc>
              <a:buNone/>
            </a:pPr>
            <a:endParaRPr lang="el-GR" sz="2000" dirty="0" smtClean="0"/>
          </a:p>
          <a:p>
            <a:pPr marL="0" indent="0">
              <a:lnSpc>
                <a:spcPct val="80000"/>
              </a:lnSpc>
              <a:buNone/>
            </a:pPr>
            <a:endParaRPr lang="el-GR" sz="20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4</a:t>
            </a:r>
            <a:r>
              <a:rPr lang="el-GR" sz="3600" baseline="30000" dirty="0" smtClean="0"/>
              <a:t>ης </a:t>
            </a:r>
            <a:r>
              <a:rPr lang="el-GR" sz="3600" dirty="0" smtClean="0"/>
              <a:t>ομάδας </a:t>
            </a:r>
            <a:endParaRPr lang="en-US" sz="3600" dirty="0"/>
          </a:p>
        </p:txBody>
      </p:sp>
      <p:sp>
        <p:nvSpPr>
          <p:cNvPr id="5" name="4 - Θέση περιεχομένου"/>
          <p:cNvSpPr>
            <a:spLocks noGrp="1"/>
          </p:cNvSpPr>
          <p:nvPr>
            <p:ph idx="1"/>
          </p:nvPr>
        </p:nvSpPr>
        <p:spPr/>
        <p:txBody>
          <a:bodyPr>
            <a:noAutofit/>
          </a:bodyPr>
          <a:lstStyle/>
          <a:p>
            <a:pPr marL="0" indent="0">
              <a:lnSpc>
                <a:spcPct val="80000"/>
              </a:lnSpc>
              <a:buNone/>
            </a:pPr>
            <a:r>
              <a:rPr lang="el-GR" sz="2000" dirty="0" smtClean="0"/>
              <a:t>Στο λογαριασμό 42.00 Αποτελέσματα Εις Νέο καταχωρίζεται το υπόλοιπο από τα κέρδη της χρήσης που απέμεινε από τη διάθεση κερδών. Άλλοι δευτεροβάθμιοι λογαριασμοί είναι ο 42.01 Υπόλοιπο Ζημιών Χρήσης Εις Νέο και ο 42.02 Υπόλοιπο Ζημιών Προηγούμενων Χρήσεων.</a:t>
            </a:r>
            <a:endParaRPr lang="el-GR" sz="1200" dirty="0" smtClean="0"/>
          </a:p>
          <a:p>
            <a:pPr marL="0" indent="0">
              <a:lnSpc>
                <a:spcPct val="80000"/>
              </a:lnSpc>
              <a:buNone/>
            </a:pPr>
            <a:r>
              <a:rPr lang="el-GR" sz="2000" dirty="0" smtClean="0"/>
              <a:t>Στο λογαριασμό 43 Ποσά Προορισμένα για Αύξηση Κεφαλαίου καταχωρίζονται τα ποσά που καταθέτουν οι μέτοχοι και προορίζονται για μελλοντική αύξηση του Μ.Κ. της επιχείρησης.</a:t>
            </a:r>
            <a:endParaRPr lang="el-GR" sz="1200" dirty="0" smtClean="0"/>
          </a:p>
          <a:p>
            <a:pPr marL="0" indent="0">
              <a:lnSpc>
                <a:spcPct val="80000"/>
              </a:lnSpc>
              <a:buNone/>
            </a:pPr>
            <a:r>
              <a:rPr lang="el-GR" sz="2000" dirty="0" smtClean="0"/>
              <a:t>Στον λογαριασμό 44 Προβλέψεις καταχωρίζονται οι κρατήσεις ποσών για κάλυψη πιθανολογούμενης ζημίας ή εκτιμώμενης υποτίμησης περιουσιακών στοιχείων. Οι κυριότεροι λογαριασμοί είναι ο 44.00 Αποζημίωση Προσωπικού λόγω Εξόδου από την Υπηρεσία,  ο 44.11 Προβλέψεις για Επισφαλείς Απαιτήσεις, ο 44.14 Προβλέψεις για Συναλλαγματικές Διάφορες από Αποτίμηση Απαιτήσεων και Λοιπών Υποχρεώσεων, και ο 44.15 Προβλέψεις για Συναλλαγματικές Διαφορές από Πιστώσεις και Δάνεια για Κτήσεις Παγίων Στοιχείων</a:t>
            </a: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dirty="0" smtClean="0"/>
              <a:t>Λογαριασμοί της 5</a:t>
            </a:r>
            <a:r>
              <a:rPr lang="el-GR" sz="3600" baseline="30000" dirty="0" smtClean="0"/>
              <a:t>ης </a:t>
            </a:r>
            <a:r>
              <a:rPr lang="el-GR" sz="3600" dirty="0" smtClean="0"/>
              <a:t>ομάδας </a:t>
            </a:r>
            <a:endParaRPr lang="en-US" sz="3600" dirty="0" smtClean="0"/>
          </a:p>
        </p:txBody>
      </p:sp>
      <p:sp>
        <p:nvSpPr>
          <p:cNvPr id="3" name="2 - Θέση περιεχομένου"/>
          <p:cNvSpPr>
            <a:spLocks noGrp="1"/>
          </p:cNvSpPr>
          <p:nvPr>
            <p:ph idx="1"/>
          </p:nvPr>
        </p:nvSpPr>
        <p:spPr>
          <a:xfrm>
            <a:off x="467544" y="985292"/>
            <a:ext cx="8229600" cy="2892152"/>
          </a:xfrm>
        </p:spPr>
        <p:txBody>
          <a:bodyPr>
            <a:noAutofit/>
          </a:bodyPr>
          <a:lstStyle/>
          <a:p>
            <a:pPr marL="0" indent="0">
              <a:lnSpc>
                <a:spcPct val="80000"/>
              </a:lnSpc>
              <a:buNone/>
            </a:pPr>
            <a:r>
              <a:rPr lang="el-GR" sz="2000" dirty="0" smtClean="0"/>
              <a:t>Ο λογαριασμός 50 Προμηθευτές  στον οποίο καταχωρίζονται οι συναλλαγές της επιχείρησης με όσους την προμηθεύουν με πρώτες και βοηθητικές ύλες,  εμπορεύματα, πάγια, και υπηρεσίες. Δευτεροβάθμιοι</a:t>
            </a:r>
            <a:r>
              <a:rPr lang="en-US" sz="2000" dirty="0" smtClean="0"/>
              <a:t>: </a:t>
            </a:r>
            <a:r>
              <a:rPr lang="el-GR" sz="2000" dirty="0" smtClean="0"/>
              <a:t>50.01 Προμηθευτές Εξωτερικού. Στο λογαριασμό 50.04 Προμηθευτές- Εγγυήσεις Ειδών Συσκευασίας καταχωρίζονται οι</a:t>
            </a:r>
            <a:r>
              <a:rPr lang="en-US" sz="2000" dirty="0" smtClean="0"/>
              <a:t> </a:t>
            </a:r>
            <a:r>
              <a:rPr lang="el-GR" sz="2000" dirty="0" smtClean="0"/>
              <a:t>εγγυήσεις προς τους προμηθευτές για την επιστροφή των ειδών συσκευασίας. Στο λογαριασμό 50.05 Προκαταβολές σε Προμηθευτές καταχωρίζονται οι προκαταβολές που δίνονται για την εκτέλεση παραγγελιών. Στο λογαριασμό 50.06 Προμηθευτές – Παρακρατούμενες Εγγυήσεις καταχωρίζονται τα ποσά που παρακρατεί η ξενοδοχειακή επιχείρηση από τους προμηθευτές της ως εγγύηση καλής εκτέλεσης της συναλλαγής.</a:t>
            </a:r>
          </a:p>
          <a:p>
            <a:pPr marL="0" indent="0">
              <a:lnSpc>
                <a:spcPct val="80000"/>
              </a:lnSpc>
              <a:buNone/>
            </a:pPr>
            <a:r>
              <a:rPr lang="el-GR" sz="2000" dirty="0" smtClean="0"/>
              <a:t>  Στο λογαριασμό 51 Γραμμάτια Πληρωτέα καταχωρίζονται οι υποχρεώσεις της επιχείρησης προς τρίτους, που αποτυπώνονται στις συναλλαγματικές που έχει δεχθεί η επιχείρηση ή τα γραμμάτια που εκδίδει. Οι τόκοι που εμπεριέχονται στην αξία των γραμματίων που δεν έχουν λήξει καταχωρίζονται στον 51.03 Μη δεδουλευμένοι τόκοι γραμματίων πληρωτέων (ή στον 53.04).</a:t>
            </a:r>
          </a:p>
          <a:p>
            <a:pPr marL="0" indent="0">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5</a:t>
            </a:r>
            <a:r>
              <a:rPr lang="el-GR" sz="3600" baseline="30000" dirty="0" smtClean="0"/>
              <a:t>ης </a:t>
            </a:r>
            <a:r>
              <a:rPr lang="el-GR" sz="3600" dirty="0" smtClean="0"/>
              <a:t>ομάδας </a:t>
            </a:r>
            <a:endParaRPr lang="en-US" sz="3600" dirty="0"/>
          </a:p>
        </p:txBody>
      </p:sp>
      <p:sp>
        <p:nvSpPr>
          <p:cNvPr id="3" name="2 - Θέση περιεχομένου"/>
          <p:cNvSpPr>
            <a:spLocks noGrp="1"/>
          </p:cNvSpPr>
          <p:nvPr>
            <p:ph idx="1"/>
          </p:nvPr>
        </p:nvSpPr>
        <p:spPr/>
        <p:txBody>
          <a:bodyPr>
            <a:normAutofit fontScale="62500" lnSpcReduction="20000"/>
          </a:bodyPr>
          <a:lstStyle/>
          <a:p>
            <a:pPr marL="0" indent="0">
              <a:buNone/>
            </a:pPr>
            <a:r>
              <a:rPr lang="el-GR" dirty="0" smtClean="0"/>
              <a:t>Στο λογαριασμό 53. Πιστωτές Διάφοροι καταχωρίζονται οι κάθε είδους υποχρεώσεις της επιχείρησης που υπάγονται στις προαναφερόμενες κατηγορίες υποχρεώσεων της 5</a:t>
            </a:r>
            <a:r>
              <a:rPr lang="el-GR" baseline="30000" dirty="0" smtClean="0"/>
              <a:t>ης</a:t>
            </a:r>
            <a:r>
              <a:rPr lang="el-GR" dirty="0" smtClean="0"/>
              <a:t> ομάδας. Οι σημαντικότεροι δευτεροβάθμιοι λογαριασμοί αυτής της κατηγορίας είναι οι εξής: 53.00 Αποδοχές Προσωπικού Πληρωτέες, 53.01Μερίσματα Πληρωτέα,  53.02 Προμερίσματα Πληρωτέα, 53.03 Οφειλόμενες Αμοιβές Προσωπικού, 53.04 Ομολογίες Πληρωτέες, 53.05 Τοκομερίδια Πληρωτέα, 53.06 Οφειλόμενες Δόσεις Συμμετοχών, 53.07 Οφειλόμενες Δόσεις Ομολογιών και Λοιπών Χρεογράφων, 53.08 Δικαιούχοι Αμοιβών, 53.09 Δικαιούχοι Χρηματικών Εγγυήσεων, 53.14 Βραχυπρόθεσμες Υποχρεώσεις προς Εταίρους, 53.15 Δικαιούχοι Ομολογιούχοι Παροχών Επιπλέον Τόκου, 53.16 Μέτοχοι- Αξία Μετοχών των προς απόδοση λόγω απόσβεσης ή μείωσης κεφαλαίου, 53.17 Μακροπρόθεσμες Υποχρεώσεις Πληρωτέες στην επόμενη χρήση, 53.90 Επιταγές Πληρωτέες, 53.98 Άλλες Βραχυπρόθεσμες Υποχρεώσεις σε €.</a:t>
            </a:r>
          </a:p>
          <a:p>
            <a:pPr marL="0" indent="0">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27</a:t>
            </a:fld>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5</a:t>
            </a:r>
            <a:r>
              <a:rPr lang="el-GR" sz="3600" baseline="30000" dirty="0" smtClean="0"/>
              <a:t>ης </a:t>
            </a:r>
            <a:r>
              <a:rPr lang="el-GR" sz="3600" dirty="0" smtClean="0"/>
              <a:t>ομάδας </a:t>
            </a:r>
            <a:endParaRPr lang="en-US" sz="36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28</a:t>
            </a:fld>
            <a:endParaRPr lang="el-GR" dirty="0"/>
          </a:p>
        </p:txBody>
      </p:sp>
      <p:graphicFrame>
        <p:nvGraphicFramePr>
          <p:cNvPr id="5" name="4 - Πίνακας"/>
          <p:cNvGraphicFramePr>
            <a:graphicFrameLocks noGrp="1"/>
          </p:cNvGraphicFramePr>
          <p:nvPr/>
        </p:nvGraphicFramePr>
        <p:xfrm>
          <a:off x="539552" y="2497460"/>
          <a:ext cx="7429500" cy="2187385"/>
        </p:xfrm>
        <a:graphic>
          <a:graphicData uri="http://schemas.openxmlformats.org/drawingml/2006/table">
            <a:tbl>
              <a:tblPr/>
              <a:tblGrid>
                <a:gridCol w="1050925"/>
                <a:gridCol w="974725"/>
                <a:gridCol w="3827463"/>
                <a:gridCol w="750887"/>
                <a:gridCol w="825500"/>
              </a:tblGrid>
              <a:tr h="2158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ea typeface="Calibri" pitchFamily="34" charset="0"/>
                          <a:cs typeface="Times New Roman" pitchFamily="18" charset="0"/>
                        </a:rPr>
                        <a:t>20</a:t>
                      </a:r>
                    </a:p>
                  </a:txBody>
                  <a:tcPr marL="68580" marR="68580" marT="0" marB="0"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ΕΜΠΟΡΕΥΜΑΤΑ</a:t>
                      </a:r>
                    </a:p>
                  </a:txBody>
                  <a:tcPr marL="68580" marR="68580" marT="0" marB="0" horzOverflow="overflow">
                    <a:lnL>
                      <a:noFill/>
                    </a:lnL>
                    <a:lnR>
                      <a:noFill/>
                    </a:lnR>
                    <a:lnT>
                      <a:noFill/>
                    </a:lnT>
                    <a:lnB>
                      <a:noFill/>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4.000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158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20.00</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cs typeface="Times New Roman" pitchFamily="18" charset="0"/>
                        </a:rPr>
                        <a:t>Εμπόρευμα Κ</a:t>
                      </a:r>
                      <a:endParaRPr kumimoji="0" lang="el-G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1586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20.00.01</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cs typeface="Times New Roman" pitchFamily="18" charset="0"/>
                        </a:rPr>
                        <a:t>Αγορές Χρήσης</a:t>
                      </a:r>
                      <a:endParaRPr kumimoji="0" lang="el-G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24168">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51</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dirty="0" smtClean="0">
                          <a:ln>
                            <a:noFill/>
                          </a:ln>
                          <a:solidFill>
                            <a:schemeClr val="tx1"/>
                          </a:solidFill>
                          <a:effectLst/>
                          <a:latin typeface="Arial" charset="0"/>
                          <a:cs typeface="Times New Roman" pitchFamily="18" charset="0"/>
                        </a:rPr>
                        <a:t>ΓΡΑΜΜΑΤΙΑ ΠΛΗΡΩΤΕΑ</a:t>
                      </a:r>
                      <a:endParaRPr kumimoji="0" lang="el-G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150</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1387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cs typeface="Times New Roman" pitchFamily="18" charset="0"/>
                        </a:rPr>
                        <a:t>51.03</a:t>
                      </a:r>
                      <a:endParaRPr kumimoji="0" lang="el-G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Μη δεδουλευμένοι τόκοι γραμματίων πληρωτέων</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21401">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54</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dirty="0" smtClean="0">
                          <a:ln>
                            <a:noFill/>
                          </a:ln>
                          <a:solidFill>
                            <a:schemeClr val="tx1"/>
                          </a:solidFill>
                          <a:effectLst/>
                          <a:latin typeface="Arial" charset="0"/>
                          <a:cs typeface="Times New Roman" pitchFamily="18" charset="0"/>
                        </a:rPr>
                        <a:t>ΥΠΟΧΡΕΩΣΕΙΣ ΑΠΟ ΦΟΡΟΥΣ-ΤΕΛΗ</a:t>
                      </a:r>
                      <a:endParaRPr kumimoji="0" lang="el-G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415</a:t>
                      </a: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1387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54.00</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Φ.Π.Α. 10%</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r h="221401">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51</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cs typeface="Times New Roman" pitchFamily="18" charset="0"/>
                        </a:rPr>
                        <a:t>ΓΡΑΜΜΑΤΙΑ ΠΛΗΡΩΤΕΑ</a:t>
                      </a:r>
                      <a:endPar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4.565</a:t>
                      </a:r>
                    </a:p>
                  </a:txBody>
                  <a:tcPr marL="68580" marR="68580" marT="0" marB="0" horzOverflow="overflow">
                    <a:lnL>
                      <a:noFill/>
                    </a:lnL>
                    <a:lnR>
                      <a:noFill/>
                    </a:lnR>
                    <a:lnT>
                      <a:noFill/>
                    </a:lnT>
                    <a:lnB>
                      <a:noFill/>
                    </a:lnB>
                    <a:lnTlToBr>
                      <a:noFill/>
                    </a:lnTlToBr>
                    <a:lnBlToTr>
                      <a:noFill/>
                    </a:lnBlToTr>
                    <a:noFill/>
                  </a:tcPr>
                </a:tc>
              </a:tr>
              <a:tr h="213873">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 </a:t>
                      </a:r>
                    </a:p>
                  </a:txBody>
                  <a:tcPr marL="0" marR="0" marT="0" marB="0"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51.00</a:t>
                      </a:r>
                    </a:p>
                  </a:txBody>
                  <a:tcPr marL="68580" marR="68580" marT="0" marB="0"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15000"/>
                        </a:lnSpc>
                        <a:spcBef>
                          <a:spcPct val="0"/>
                        </a:spcBef>
                        <a:spcAft>
                          <a:spcPts val="1000"/>
                        </a:spcAft>
                        <a:buClrTx/>
                        <a:buSzTx/>
                        <a:buFontTx/>
                        <a:buNone/>
                        <a:tabLst/>
                      </a:pPr>
                      <a:r>
                        <a:rPr kumimoji="0" lang="el-GR" sz="1400" b="0" i="0" u="none" strike="noStrike" cap="none" normalizeH="0" baseline="0" smtClean="0">
                          <a:ln>
                            <a:noFill/>
                          </a:ln>
                          <a:solidFill>
                            <a:schemeClr val="tx1"/>
                          </a:solidFill>
                          <a:effectLst/>
                          <a:latin typeface="Arial" charset="0"/>
                          <a:ea typeface="Calibri" pitchFamily="34" charset="0"/>
                          <a:cs typeface="Times New Roman" pitchFamily="18" charset="0"/>
                        </a:rPr>
                        <a:t>  Γραμμάτια πληρωτέα</a:t>
                      </a:r>
                    </a:p>
                  </a:txBody>
                  <a:tcPr marL="68580" marR="68580" marT="0" marB="0" horzOverflow="overflow">
                    <a:lnL>
                      <a:noFill/>
                    </a:lnL>
                    <a:lnR>
                      <a:noFill/>
                    </a:lnR>
                    <a:lnT>
                      <a:noFill/>
                    </a:lnT>
                    <a:lnB>
                      <a:noFill/>
                    </a:lnB>
                    <a:lnTlToBr>
                      <a:noFill/>
                    </a:lnTlToBr>
                    <a:lnBlToTr>
                      <a:noFill/>
                    </a:lnBlToTr>
                    <a:noFill/>
                  </a:tcPr>
                </a:tc>
                <a:tc hMerge="1">
                  <a:txBody>
                    <a:bodyPr/>
                    <a:lstStyle/>
                    <a:p>
                      <a:endParaRPr lang="el-GR"/>
                    </a:p>
                  </a:txBody>
                  <a:tcPr/>
                </a:tc>
                <a:tc>
                  <a:txBody>
                    <a:bodyPr/>
                    <a:lstStyle/>
                    <a:p>
                      <a:pPr marL="0" marR="0" lvl="0" indent="0" algn="l" defTabSz="914400" rtl="0" eaLnBrk="1" fontAlgn="base" latinLnBrk="0" hangingPunct="1">
                        <a:lnSpc>
                          <a:spcPct val="115000"/>
                        </a:lnSpc>
                        <a:spcBef>
                          <a:spcPct val="0"/>
                        </a:spcBef>
                        <a:spcAft>
                          <a:spcPts val="1000"/>
                        </a:spcAft>
                        <a:buClrTx/>
                        <a:buSzTx/>
                        <a:buFontTx/>
                        <a:buNone/>
                        <a:tabLst/>
                      </a:pPr>
                      <a:endParaRPr kumimoji="0" lang="el-GR" sz="1400" b="0" i="0" u="none" strike="noStrike" cap="none" normalizeH="0" baseline="0" dirty="0" smtClean="0">
                        <a:ln>
                          <a:noFill/>
                        </a:ln>
                        <a:solidFill>
                          <a:schemeClr val="tx1"/>
                        </a:solidFill>
                        <a:effectLst/>
                        <a:latin typeface="Arial" charset="0"/>
                        <a:ea typeface="Calibri" pitchFamily="34" charset="0"/>
                        <a:cs typeface="Times New Roman" pitchFamily="18" charset="0"/>
                      </a:endParaRPr>
                    </a:p>
                  </a:txBody>
                  <a:tcPr marL="68580" marR="68580" marT="0" marB="0" horzOverflow="overflow">
                    <a:lnL>
                      <a:noFill/>
                    </a:lnL>
                    <a:lnR>
                      <a:noFill/>
                    </a:lnR>
                    <a:lnT>
                      <a:noFill/>
                    </a:lnT>
                    <a:lnB>
                      <a:noFill/>
                    </a:lnB>
                    <a:lnTlToBr>
                      <a:noFill/>
                    </a:lnTlToBr>
                    <a:lnBlToTr>
                      <a:noFill/>
                    </a:lnBlToTr>
                    <a:noFill/>
                  </a:tcPr>
                </a:tc>
              </a:tr>
            </a:tbl>
          </a:graphicData>
        </a:graphic>
      </p:graphicFrame>
      <p:sp>
        <p:nvSpPr>
          <p:cNvPr id="6" name="5 - Ορθογώνιο"/>
          <p:cNvSpPr/>
          <p:nvPr/>
        </p:nvSpPr>
        <p:spPr>
          <a:xfrm>
            <a:off x="395536" y="985292"/>
            <a:ext cx="8064896" cy="1477328"/>
          </a:xfrm>
          <a:prstGeom prst="rect">
            <a:avLst/>
          </a:prstGeom>
        </p:spPr>
        <p:txBody>
          <a:bodyPr wrap="square">
            <a:spAutoFit/>
          </a:bodyPr>
          <a:lstStyle/>
          <a:p>
            <a:r>
              <a:rPr lang="el-GR" b="1" u="sng" dirty="0" smtClean="0"/>
              <a:t>Παράδειγμα</a:t>
            </a:r>
            <a:endParaRPr lang="el-GR" dirty="0" smtClean="0"/>
          </a:p>
          <a:p>
            <a:r>
              <a:rPr lang="el-GR" dirty="0" smtClean="0"/>
              <a:t>Η ξενοδοχειακή επιχείρηση αγοράζει στις 15 Οκτωβρίου 20ΧΧ από τον προμηθευτή εσωτερικού Κατεψυγμένα Κρέατα ΑΕ, 500 μονάδες εμπορεύματος  Κ προς € 8,30  τη μονάδα πλέον ΦΠΑ 10% με υπογραφή γραμματίων εξάμηνης διάρκειας. (Η τιμή τοις  μετρητοίς είναι € 8,00 η μονάδα).</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5</a:t>
            </a:r>
            <a:r>
              <a:rPr lang="el-GR" sz="3600" baseline="30000" dirty="0" smtClean="0"/>
              <a:t>ης </a:t>
            </a:r>
            <a:r>
              <a:rPr lang="el-GR" sz="3600" dirty="0" smtClean="0"/>
              <a:t>ομάδας </a:t>
            </a:r>
            <a:endParaRPr lang="en-US" sz="3600" dirty="0" smtClean="0"/>
          </a:p>
        </p:txBody>
      </p:sp>
      <p:sp>
        <p:nvSpPr>
          <p:cNvPr id="3" name="2 - Θέση περιεχομένου"/>
          <p:cNvSpPr>
            <a:spLocks noGrp="1"/>
          </p:cNvSpPr>
          <p:nvPr>
            <p:ph idx="1"/>
          </p:nvPr>
        </p:nvSpPr>
        <p:spPr/>
        <p:txBody>
          <a:bodyPr>
            <a:normAutofit fontScale="62500" lnSpcReduction="20000"/>
          </a:bodyPr>
          <a:lstStyle/>
          <a:p>
            <a:r>
              <a:rPr lang="el-GR" dirty="0" smtClean="0"/>
              <a:t>Στις εγγραφές προσαρμογής τέλους χρήσης θα γίνει ο υπολογισμός των δεδουλευμένων τόκων των γραμματίων πληρωτέων, ως εξής:</a:t>
            </a:r>
          </a:p>
          <a:p>
            <a:pPr>
              <a:buFontTx/>
              <a:buNone/>
            </a:pPr>
            <a:endParaRPr lang="el-GR" dirty="0" smtClean="0"/>
          </a:p>
          <a:p>
            <a:r>
              <a:rPr lang="el-GR" dirty="0" smtClean="0"/>
              <a:t>65 ΤΟΚΟΙ ΚΑΙ ΣΥΝΑΦΗ ΕΞΟΔΑ                                 62,50</a:t>
            </a:r>
          </a:p>
          <a:p>
            <a:r>
              <a:rPr lang="el-GR" dirty="0" smtClean="0"/>
              <a:t> 65.06  Τόκοι &amp; Έξοδα Λοιπών βραχυπροθέσμων υποχρεώσεων</a:t>
            </a:r>
          </a:p>
          <a:p>
            <a:r>
              <a:rPr lang="el-GR" dirty="0" smtClean="0"/>
              <a:t>                        51 ΓΡΑΜΜΑΤΙΑ ΠΛΗΡΩΤΕΑ                                                 62,50</a:t>
            </a:r>
          </a:p>
          <a:p>
            <a:r>
              <a:rPr lang="el-GR" dirty="0" smtClean="0"/>
              <a:t>                        51.03 Μη δεδουλευμένοι τόκοι γραμματίων πληρωτέων</a:t>
            </a:r>
          </a:p>
          <a:p>
            <a:pPr>
              <a:buFontTx/>
              <a:buNone/>
            </a:pPr>
            <a:r>
              <a:rPr lang="el-GR" dirty="0" smtClean="0"/>
              <a:t>(150 * 2,5 / 6 = 62,50)</a:t>
            </a:r>
          </a:p>
          <a:p>
            <a:r>
              <a:rPr lang="el-GR" dirty="0" smtClean="0"/>
              <a:t> </a:t>
            </a:r>
          </a:p>
          <a:p>
            <a:pPr>
              <a:buNone/>
            </a:pPr>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29</a:t>
            </a:fld>
            <a:endParaRPr lang="el-G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p14="http://schemas.microsoft.com/office/powerpoint/2010/main" xmlns=""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5</a:t>
            </a:r>
            <a:r>
              <a:rPr lang="el-GR" sz="3600" baseline="30000" dirty="0" smtClean="0"/>
              <a:t>ης </a:t>
            </a:r>
            <a:r>
              <a:rPr lang="el-GR" sz="3600" dirty="0" smtClean="0"/>
              <a:t>ομάδας </a:t>
            </a:r>
            <a:endParaRPr lang="en-US" sz="3600" dirty="0"/>
          </a:p>
        </p:txBody>
      </p:sp>
      <p:sp>
        <p:nvSpPr>
          <p:cNvPr id="3" name="2 - Θέση περιεχομένου"/>
          <p:cNvSpPr>
            <a:spLocks noGrp="1"/>
          </p:cNvSpPr>
          <p:nvPr>
            <p:ph idx="1"/>
          </p:nvPr>
        </p:nvSpPr>
        <p:spPr>
          <a:xfrm>
            <a:off x="457200" y="1333500"/>
            <a:ext cx="8229600" cy="4044280"/>
          </a:xfrm>
        </p:spPr>
        <p:txBody>
          <a:bodyPr>
            <a:normAutofit fontScale="62500" lnSpcReduction="20000"/>
          </a:bodyPr>
          <a:lstStyle/>
          <a:p>
            <a:pPr marL="0" indent="0">
              <a:buNone/>
            </a:pPr>
            <a:r>
              <a:rPr lang="el-GR" dirty="0" smtClean="0"/>
              <a:t>Στον λογαριασμό 54 Υποχρεώσεις από Φόρους Τέλη καταχωρίζονται οι υποχρεώσεις της  επιχείρησης από φόρους και διάφορα τέλη προς το ελληνικό δημόσιο, ΟΤΑ, και άλλους φορείς του δημοσίου. Περιλαμβάνονται οι λογαριασμοί 54.00 Φόρος Προστιθέμενης Αξίας, 54.01 Ειδικός Φόρος Κατανάλωσης, 54.03 Φόροι – Τέλη Αμοιβών Προσωπικού, 54.04 Φόροι – Τέλη Αμοιβών Τρίτων, 54.05 Φόροι – Τέλη Κυκλοφορίας Μεταφορικών Μέσων, 54.07 Φόρος Εισοδήματος Φορολογητέων κερδών, 54.08 Λογαριασμός Εκκαθάρισης Φόρων – Τελών ετήσιας δήλωσης φόρου εισοδήματος, 54.09 Λοιποί Φόροι και Τέλη. Ο λογαριασμός 54.09 μπορεί να αναπτυχθεί σε τριτοβάθμιους λογαριασμούς για την καταχώριση φόρων και τελών, όπως ο Φόρος αμοιβών μελών του Δ.Σ., ο Φόρος αμοιβών εργολάβων, τα Τέλη καθαριότητας και φωτισμού, κλπ. 54.99 Φόροι – Τέλη Προηγουμένων Χρήσεων. Το Τέλος </a:t>
            </a:r>
            <a:r>
              <a:rPr lang="el-GR" dirty="0" err="1" smtClean="0"/>
              <a:t>Παρεπιδημούντων</a:t>
            </a:r>
            <a:r>
              <a:rPr lang="el-GR" dirty="0" smtClean="0"/>
              <a:t> καταχωρίζεται στον 54.09.99 Τέλος </a:t>
            </a:r>
            <a:r>
              <a:rPr lang="el-GR" dirty="0" err="1" smtClean="0"/>
              <a:t>Παρεπιδημούντων</a:t>
            </a:r>
            <a:r>
              <a:rPr lang="el-GR" dirty="0" smtClean="0"/>
              <a:t> (ή Δημοτικός Φόρος). Ο Δημοτικός Φόρος Δωδεκανήσου (ΔΗ.ΦΟ.ΔΩ.) μπορεί να παρακολουθείται από τον δευτεροβάθμιο λογαριασμό 54.09.90.  </a:t>
            </a:r>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30</a:t>
            </a:fld>
            <a:endParaRPr lang="el-G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5</a:t>
            </a:r>
            <a:r>
              <a:rPr lang="el-GR" sz="3600" baseline="30000" dirty="0" smtClean="0"/>
              <a:t>ης </a:t>
            </a:r>
            <a:r>
              <a:rPr lang="el-GR" sz="3600" dirty="0" smtClean="0"/>
              <a:t>ομάδας </a:t>
            </a:r>
            <a:endParaRPr lang="en-US" sz="3600" dirty="0"/>
          </a:p>
        </p:txBody>
      </p:sp>
      <p:sp>
        <p:nvSpPr>
          <p:cNvPr id="3" name="2 - Θέση περιεχομένου"/>
          <p:cNvSpPr>
            <a:spLocks noGrp="1"/>
          </p:cNvSpPr>
          <p:nvPr>
            <p:ph idx="1"/>
          </p:nvPr>
        </p:nvSpPr>
        <p:spPr/>
        <p:txBody>
          <a:bodyPr>
            <a:noAutofit/>
          </a:bodyPr>
          <a:lstStyle/>
          <a:p>
            <a:pPr marL="0" indent="0">
              <a:lnSpc>
                <a:spcPct val="80000"/>
              </a:lnSpc>
              <a:buNone/>
            </a:pPr>
            <a:r>
              <a:rPr lang="el-GR" sz="2000" dirty="0" smtClean="0"/>
              <a:t>Στο λογαριασμό 55 Υποχρεώσεις προς Ασφαλιστικούς Οργανισμούς καταχωρίζονται οι υποχρεώσεις που αναλαμβάνει η επιχείρηση από τις κρατήσεις που διενεργούνται επί των μικτών αποδοχών των εργαζομένων και από τις εργοδοτικές εισφορές στα ασφαλιστικά ταμεία. Δευτεροβάθμιοι</a:t>
            </a:r>
            <a:r>
              <a:rPr lang="en-US" sz="2000" dirty="0" smtClean="0"/>
              <a:t>: </a:t>
            </a:r>
            <a:r>
              <a:rPr lang="el-GR" sz="2000" dirty="0" smtClean="0"/>
              <a:t>55.00 ΙΚΑ και προς τα Λοιπά Ταμεία Κύριας Ασφάλισης, 55.01</a:t>
            </a:r>
            <a:r>
              <a:rPr lang="en-US" sz="2000" dirty="0" smtClean="0"/>
              <a:t> </a:t>
            </a:r>
            <a:r>
              <a:rPr lang="el-GR" sz="2000" dirty="0" smtClean="0"/>
              <a:t>Ταμείο Ασφάλισης Ξενοδοχειακών Υπαλλήλων (ΤΑΞΥ)</a:t>
            </a:r>
            <a:r>
              <a:rPr lang="en-US" sz="2000" dirty="0" smtClean="0"/>
              <a:t>, </a:t>
            </a:r>
            <a:r>
              <a:rPr lang="el-GR" sz="2000" dirty="0" smtClean="0"/>
              <a:t>55.02 Επικουρικά Ταμεία, 55.03 Εργατική Εστία και 55.99  Κρατήσεις και Εισφορές καθυστερούμενες προηγούμενων χρήσεων.</a:t>
            </a:r>
          </a:p>
          <a:p>
            <a:pPr marL="0" indent="0">
              <a:lnSpc>
                <a:spcPct val="80000"/>
              </a:lnSpc>
              <a:buNone/>
            </a:pPr>
            <a:r>
              <a:rPr lang="el-GR" sz="2000" dirty="0" smtClean="0"/>
              <a:t>Ο λογαριασμός 56 Μεταβατικοί Λογαριασμοί Παθητικού κινείται στο τέλος της χρήσης για να αποδοθεί η πραγματική εικόνα του ισολογισμού της επιχείρησης. Στους δευτεροβάθμιους λογαριασμούς καταχωρίζονται τα Έσοδα επομένων χρήσεων, λογαριασμός 56.00, τα Έξοδα χρήσης δουλευμένα (πληρωτέα), στον 56.01, οι Αγορές υπό τακτοποίηση, στον 56.02 και οι Εκπτώσεις επί πωλήσεων χρήσης υπό διακανονισμό, στον 56.03</a:t>
            </a:r>
            <a:endParaRPr lang="en-US" sz="2000" dirty="0" smtClean="0"/>
          </a:p>
          <a:p>
            <a:pPr marL="0" indent="0">
              <a:lnSpc>
                <a:spcPct val="8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31</a:t>
            </a:fld>
            <a:endParaRPr lang="el-G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t>Διακομιχάλης</a:t>
            </a:r>
            <a:r>
              <a:rPr lang="el-GR" sz="1400" dirty="0" smtClean="0"/>
              <a:t> Μιχαήλ, </a:t>
            </a:r>
            <a:r>
              <a:rPr lang="el-GR" sz="1400" dirty="0" err="1" smtClean="0"/>
              <a:t>Μανδήλας</a:t>
            </a:r>
            <a:r>
              <a:rPr lang="el-GR" sz="1400" dirty="0" smtClean="0"/>
              <a:t> Αθανάσιος, </a:t>
            </a:r>
            <a:r>
              <a:rPr lang="el-GR" sz="1400" dirty="0" err="1" smtClean="0"/>
              <a:t>Κελετζής</a:t>
            </a:r>
            <a:r>
              <a:rPr lang="el-GR" sz="1400" dirty="0" smtClean="0"/>
              <a:t> Σίμος (2013) Ειδικές - Κλαδικές Λογιστικές, Εκδόσεις ΣΤΑΜΟΥΛΗ, Αθήνα. Σελ. 448.</a:t>
            </a: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p14="http://schemas.microsoft.com/office/powerpoint/2010/main" xmlns="" val="41913882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33</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Κλαδικά Λογιστικά Σχέδια.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p14="http://schemas.microsoft.com/office/powerpoint/2010/main" xmlns="" val="24442207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p14="http://schemas.microsoft.com/office/powerpoint/2010/main" xmlns="" val="10977143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p14="http://schemas.microsoft.com/office/powerpoint/2010/main" xmlns="" val="28179209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36</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10973921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37</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p14="http://schemas.microsoft.com/office/powerpoint/2010/main" xmlns="" val="57699791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p14="http://schemas.microsoft.com/office/powerpoint/2010/main" xmlns=""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p14="http://schemas.microsoft.com/office/powerpoint/2010/main" xmlns=""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a:xfrm>
            <a:off x="457200" y="1705372"/>
            <a:ext cx="8229600" cy="3399764"/>
          </a:xfrm>
        </p:spPr>
        <p:txBody>
          <a:bodyPr/>
          <a:lstStyle/>
          <a:p>
            <a:pPr marL="0" algn="just">
              <a:buNone/>
            </a:pPr>
            <a:r>
              <a:rPr lang="el-GR" dirty="0" smtClean="0"/>
              <a:t>Συνεχίζουμε με τους λογαριασμούς 3</a:t>
            </a:r>
            <a:r>
              <a:rPr lang="el-GR" baseline="30000" dirty="0" smtClean="0"/>
              <a:t>ης</a:t>
            </a:r>
            <a:r>
              <a:rPr lang="el-GR" dirty="0" smtClean="0"/>
              <a:t>, 4</a:t>
            </a:r>
            <a:r>
              <a:rPr lang="el-GR" baseline="30000" dirty="0" smtClean="0"/>
              <a:t>ης</a:t>
            </a:r>
            <a:r>
              <a:rPr lang="el-GR" dirty="0" smtClean="0"/>
              <a:t> και 5</a:t>
            </a:r>
            <a:r>
              <a:rPr lang="el-GR" baseline="30000" dirty="0" smtClean="0"/>
              <a:t>ης</a:t>
            </a:r>
            <a:r>
              <a:rPr lang="el-GR" dirty="0" smtClean="0"/>
              <a:t> ομάδας και με παραδείγματα για κάθε περίπτωση.</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p14="http://schemas.microsoft.com/office/powerpoint/2010/main" xmlns=""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67544" y="265212"/>
            <a:ext cx="8229600" cy="952500"/>
          </a:xfrm>
        </p:spPr>
        <p:txBody>
          <a:bodyPr>
            <a:noAutofit/>
          </a:bodyPr>
          <a:lstStyle/>
          <a:p>
            <a:r>
              <a:rPr lang="el-GR" sz="3600" dirty="0" smtClean="0"/>
              <a:t>Λογαριασμοί της 3</a:t>
            </a:r>
            <a:r>
              <a:rPr lang="el-GR" sz="3600" baseline="30000" dirty="0" smtClean="0"/>
              <a:t>ης </a:t>
            </a:r>
            <a:r>
              <a:rPr lang="el-GR" sz="3600" dirty="0" smtClean="0"/>
              <a:t>ομάδας </a:t>
            </a:r>
            <a:endParaRPr lang="el-GR" sz="3400" dirty="0"/>
          </a:p>
        </p:txBody>
      </p:sp>
      <p:sp>
        <p:nvSpPr>
          <p:cNvPr id="5" name="Θέση περιεχομένου 4"/>
          <p:cNvSpPr>
            <a:spLocks noGrp="1"/>
          </p:cNvSpPr>
          <p:nvPr>
            <p:ph idx="1"/>
          </p:nvPr>
        </p:nvSpPr>
        <p:spPr>
          <a:xfrm>
            <a:off x="467544" y="1273324"/>
            <a:ext cx="8229600" cy="3987660"/>
          </a:xfrm>
        </p:spPr>
        <p:txBody>
          <a:bodyPr>
            <a:noAutofit/>
          </a:bodyPr>
          <a:lstStyle/>
          <a:p>
            <a:pPr algn="just"/>
            <a:r>
              <a:rPr lang="el-GR" sz="2000" dirty="0" smtClean="0"/>
              <a:t>Ο λογαριασμός 30 Πελάτες στον οποίο καταχωρίζονται οι απαιτήσεις της επιχείρησης από τους πελάτες της λόγω της πώλησης σε αυτούς αγαθών και υπηρεσιών με πίστωση. </a:t>
            </a:r>
          </a:p>
          <a:p>
            <a:pPr algn="just"/>
            <a:r>
              <a:rPr lang="el-GR" sz="2000" dirty="0" smtClean="0"/>
              <a:t>Στους 30.00 Πελάτες Εσωτερικού και 30.01 Πελάτες Εξωτερικού καταχωρίζονται αντίστοιχα οι απαιτήσεις ανάλογα με την προέλευση των πελατών</a:t>
            </a:r>
          </a:p>
          <a:p>
            <a:pPr algn="just"/>
            <a:r>
              <a:rPr lang="el-GR" sz="2000" dirty="0" smtClean="0"/>
              <a:t>Στον 30.05 Προκαταβολές Πελατών καταχωρίζονται οι απαιτήσεις που προεισπράττει το ξενοδοχείο για κράτηση δωματίων. </a:t>
            </a:r>
          </a:p>
          <a:p>
            <a:pPr algn="just"/>
            <a:endParaRPr lang="el-GR" sz="2000" dirty="0" smtClean="0"/>
          </a:p>
          <a:p>
            <a:pPr algn="just">
              <a:lnSpc>
                <a:spcPct val="70000"/>
              </a:lnSpc>
              <a:buNone/>
            </a:pPr>
            <a:endParaRPr lang="el-GR" sz="20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p14="http://schemas.microsoft.com/office/powerpoint/2010/main" xmlns=""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265212"/>
            <a:ext cx="8229600" cy="952500"/>
          </a:xfrm>
        </p:spPr>
        <p:txBody>
          <a:bodyPr>
            <a:noAutofit/>
          </a:bodyPr>
          <a:lstStyle/>
          <a:p>
            <a:r>
              <a:rPr lang="el-GR" sz="3200" dirty="0" smtClean="0"/>
              <a:t>Λογαριασμοί της 3</a:t>
            </a:r>
            <a:r>
              <a:rPr lang="el-GR" sz="3200" baseline="30000" dirty="0" smtClean="0"/>
              <a:t>ης </a:t>
            </a:r>
            <a:r>
              <a:rPr lang="el-GR" sz="3200" dirty="0" smtClean="0"/>
              <a:t>ομάδας </a:t>
            </a:r>
            <a:endParaRPr lang="el-GR" sz="3400" dirty="0"/>
          </a:p>
        </p:txBody>
      </p:sp>
      <p:sp>
        <p:nvSpPr>
          <p:cNvPr id="3" name="Θέση περιεχομένου 2"/>
          <p:cNvSpPr>
            <a:spLocks noGrp="1"/>
          </p:cNvSpPr>
          <p:nvPr>
            <p:ph idx="1"/>
          </p:nvPr>
        </p:nvSpPr>
        <p:spPr>
          <a:xfrm>
            <a:off x="467544" y="1322512"/>
            <a:ext cx="8229600" cy="4392488"/>
          </a:xfrm>
        </p:spPr>
        <p:txBody>
          <a:bodyPr>
            <a:normAutofit/>
          </a:bodyPr>
          <a:lstStyle/>
          <a:p>
            <a:pPr algn="just"/>
            <a:r>
              <a:rPr lang="el-GR" sz="2000" dirty="0" smtClean="0"/>
              <a:t>Στον 30.08 Πελάτες- Πρακτορεία καταχωρίζονται οι απαιτήσεις από τις τουριστικές επιχειρήσεις που λειτουργούν σαν μεσάζοντες για την ενοικίαση δωματίων στο ξενοδοχείο με αντάλλαγμα μια προμήθεια, </a:t>
            </a:r>
          </a:p>
          <a:p>
            <a:pPr algn="just"/>
            <a:r>
              <a:rPr lang="el-GR" sz="2000" dirty="0" smtClean="0"/>
              <a:t>Στον 30.09 Πελάτες άλλα ξενοδοχεία, καταχωρίζονται οι απαιτήσεις από άλλα ξενοδοχεία για την παροχή υπηρεσιών στέγασης και εστίασης σε πελάτες τους –προσωρινά-</a:t>
            </a:r>
          </a:p>
          <a:p>
            <a:pPr algn="just"/>
            <a:r>
              <a:rPr lang="el-GR" sz="2000" dirty="0" smtClean="0"/>
              <a:t>Στον 30.10 Πελάτες Πιστωτικών Καρτών καταχωρίζονται οι απαιτήσεις έναντι των πελατών που εξοφλούν το λογαριασμό τους με πιστωτική κάρτα.</a:t>
            </a:r>
            <a:endParaRPr lang="el-GR" sz="2000" b="1" u="sng" dirty="0" smtClean="0"/>
          </a:p>
          <a:p>
            <a:pPr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Λογαριασμοί της 3</a:t>
            </a:r>
            <a:r>
              <a:rPr lang="el-GR" baseline="30000" dirty="0" smtClean="0"/>
              <a:t>ης </a:t>
            </a:r>
            <a:r>
              <a:rPr lang="el-GR" dirty="0" smtClean="0"/>
              <a:t>ομάδας </a:t>
            </a:r>
            <a:endParaRPr lang="en-US" dirty="0"/>
          </a:p>
        </p:txBody>
      </p:sp>
      <p:sp>
        <p:nvSpPr>
          <p:cNvPr id="8" name="7 - Θέση περιεχομένου"/>
          <p:cNvSpPr>
            <a:spLocks noGrp="1"/>
          </p:cNvSpPr>
          <p:nvPr>
            <p:ph idx="1"/>
          </p:nvPr>
        </p:nvSpPr>
        <p:spPr>
          <a:xfrm>
            <a:off x="457200" y="1057300"/>
            <a:ext cx="8229600" cy="4392488"/>
          </a:xfrm>
        </p:spPr>
        <p:txBody>
          <a:bodyPr>
            <a:normAutofit fontScale="62500" lnSpcReduction="20000"/>
          </a:bodyPr>
          <a:lstStyle/>
          <a:p>
            <a:r>
              <a:rPr lang="el-GR" b="1" u="sng" dirty="0" smtClean="0"/>
              <a:t>Παράδειγμα</a:t>
            </a:r>
            <a:r>
              <a:rPr lang="el-GR" b="1" dirty="0" smtClean="0"/>
              <a:t>  </a:t>
            </a:r>
            <a:r>
              <a:rPr lang="el-GR" dirty="0" smtClean="0"/>
              <a:t>(</a:t>
            </a:r>
            <a:r>
              <a:rPr lang="el-GR" i="1" dirty="0" smtClean="0"/>
              <a:t>30 Πελάτες)</a:t>
            </a:r>
            <a:endParaRPr lang="el-GR" dirty="0" smtClean="0"/>
          </a:p>
          <a:p>
            <a:pPr algn="just"/>
            <a:r>
              <a:rPr lang="el-GR" dirty="0" smtClean="0"/>
              <a:t>Ο λογαριασμός του πελάτη Ευαγόρα για τη διανυκτέρευσή του είναι 120,00 €. Έστω ότι ο συντελεστής ΦΠΑ είναι 10% και το Τέλος </a:t>
            </a:r>
            <a:r>
              <a:rPr lang="el-GR" dirty="0" err="1" smtClean="0"/>
              <a:t>Παρεπιδημούντων</a:t>
            </a:r>
            <a:r>
              <a:rPr lang="el-GR" dirty="0" smtClean="0"/>
              <a:t> 0,5%. Η εγγραφή που θα γίνει είναι η εξής:</a:t>
            </a:r>
          </a:p>
          <a:p>
            <a:r>
              <a:rPr lang="el-GR" dirty="0" smtClean="0"/>
              <a:t>30 ΠΕΛΑΤΕΣ			                 120,00</a:t>
            </a:r>
          </a:p>
          <a:p>
            <a:r>
              <a:rPr lang="el-GR" dirty="0" smtClean="0"/>
              <a:t>30.00 Πελάτες εσωτερικού</a:t>
            </a:r>
          </a:p>
          <a:p>
            <a:r>
              <a:rPr lang="el-GR" dirty="0" smtClean="0"/>
              <a:t>     		73 ΠΩΛΗΣΕΙΣ ΥΠΗΡΕΣΙΩΝ	                                       108,55</a:t>
            </a:r>
          </a:p>
          <a:p>
            <a:r>
              <a:rPr lang="el-GR" dirty="0" smtClean="0"/>
              <a:t>     		73.00 Έσοδα ξενοδοχείου </a:t>
            </a:r>
          </a:p>
          <a:p>
            <a:r>
              <a:rPr lang="el-GR" dirty="0" smtClean="0"/>
              <a:t>     		54 ΥΠΟΧΡΕΩΣΕΙΣ ΑΠΟ ΦΟΡΟΥΣ ΤΕΛΗ       	       11,45</a:t>
            </a:r>
          </a:p>
          <a:p>
            <a:r>
              <a:rPr lang="el-GR" dirty="0" smtClean="0"/>
              <a:t>     		54.00 ΦΠΑ (10%)                                        10,91</a:t>
            </a:r>
          </a:p>
          <a:p>
            <a:r>
              <a:rPr lang="el-GR" dirty="0" smtClean="0"/>
              <a:t>     		54.10 Φόρος </a:t>
            </a:r>
            <a:r>
              <a:rPr lang="el-GR" dirty="0" err="1" smtClean="0"/>
              <a:t>Παρεπιδημούντων</a:t>
            </a:r>
            <a:r>
              <a:rPr lang="el-GR" dirty="0" smtClean="0"/>
              <a:t> 0,5%      0,54</a:t>
            </a:r>
          </a:p>
          <a:p>
            <a:pPr>
              <a:buNone/>
            </a:pP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Λογαριασμοί της 3</a:t>
            </a:r>
            <a:r>
              <a:rPr lang="el-GR" baseline="30000" dirty="0" smtClean="0"/>
              <a:t>ης </a:t>
            </a:r>
            <a:r>
              <a:rPr lang="el-GR" dirty="0" smtClean="0"/>
              <a:t>ομάδας </a:t>
            </a:r>
            <a:endParaRPr lang="en-US" dirty="0"/>
          </a:p>
        </p:txBody>
      </p:sp>
      <p:sp>
        <p:nvSpPr>
          <p:cNvPr id="7" name="6 - Θέση περιεχομένου"/>
          <p:cNvSpPr>
            <a:spLocks noGrp="1"/>
          </p:cNvSpPr>
          <p:nvPr>
            <p:ph idx="1"/>
          </p:nvPr>
        </p:nvSpPr>
        <p:spPr/>
        <p:txBody>
          <a:bodyPr>
            <a:normAutofit/>
          </a:bodyPr>
          <a:lstStyle/>
          <a:p>
            <a:r>
              <a:rPr lang="el-GR" sz="2400" dirty="0" smtClean="0"/>
              <a:t>[</a:t>
            </a:r>
            <a:r>
              <a:rPr lang="el-GR" sz="2400" dirty="0" err="1" smtClean="0"/>
              <a:t>Αποφορολόγηση</a:t>
            </a:r>
            <a:r>
              <a:rPr lang="el-GR" sz="2400" dirty="0" smtClean="0"/>
              <a:t>: 120 </a:t>
            </a:r>
            <a:r>
              <a:rPr lang="en-US" sz="2400" dirty="0" smtClean="0">
                <a:sym typeface="Symbol" pitchFamily="18" charset="2"/>
              </a:rPr>
              <a:t></a:t>
            </a:r>
            <a:r>
              <a:rPr lang="el-GR" sz="2400" dirty="0" smtClean="0"/>
              <a:t> 1,10 = 109,09 (Περιέχει το Τέλος </a:t>
            </a:r>
            <a:r>
              <a:rPr lang="el-GR" sz="2400" dirty="0" err="1" smtClean="0"/>
              <a:t>Παρεπιδημούντων</a:t>
            </a:r>
            <a:r>
              <a:rPr lang="el-GR" sz="2400" dirty="0" smtClean="0"/>
              <a:t>)</a:t>
            </a:r>
          </a:p>
          <a:p>
            <a:r>
              <a:rPr lang="el-GR" sz="2400" dirty="0" smtClean="0"/>
              <a:t>109,10</a:t>
            </a:r>
            <a:r>
              <a:rPr lang="en-US" sz="2400" dirty="0" smtClean="0">
                <a:sym typeface="Symbol" pitchFamily="18" charset="2"/>
              </a:rPr>
              <a:t></a:t>
            </a:r>
            <a:r>
              <a:rPr lang="el-GR" sz="2400" dirty="0" smtClean="0"/>
              <a:t> 1,005 = 108,56 (Καθαρά Έσοδα) </a:t>
            </a:r>
          </a:p>
          <a:p>
            <a:r>
              <a:rPr lang="el-GR" sz="2400" dirty="0" smtClean="0"/>
              <a:t>108,56 </a:t>
            </a:r>
            <a:r>
              <a:rPr lang="en-US" sz="2400" dirty="0" smtClean="0"/>
              <a:t>X </a:t>
            </a:r>
            <a:r>
              <a:rPr lang="el-GR" sz="2400" dirty="0" smtClean="0"/>
              <a:t>0,5% =  0,54 (Τέλος </a:t>
            </a:r>
            <a:r>
              <a:rPr lang="el-GR" sz="2400" dirty="0" err="1" smtClean="0"/>
              <a:t>Παρεπιδημούντων</a:t>
            </a:r>
            <a:r>
              <a:rPr lang="el-GR" sz="2400" dirty="0" smtClean="0"/>
              <a:t>) (108,56 +  0,54 =109,10)</a:t>
            </a:r>
          </a:p>
          <a:p>
            <a:r>
              <a:rPr lang="el-GR" sz="2400" dirty="0" smtClean="0"/>
              <a:t>109,10 Χ 10% = 10,91 (Φ.Π.Α.)]</a:t>
            </a:r>
          </a:p>
          <a:p>
            <a:pPr>
              <a:buNone/>
            </a:pPr>
            <a:endParaRPr lang="en-US" sz="24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p14="http://schemas.microsoft.com/office/powerpoint/2010/main" xmlns=""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1593</TotalTime>
  <Words>2193</Words>
  <Application>Microsoft Office PowerPoint</Application>
  <PresentationFormat>Προβολή στην οθόνη (16:10)</PresentationFormat>
  <Paragraphs>298</Paragraphs>
  <Slides>38</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38</vt:i4>
      </vt:variant>
    </vt:vector>
  </HeadingPairs>
  <TitlesOfParts>
    <vt:vector size="39" baseType="lpstr">
      <vt:lpstr>Θέμα του Office</vt:lpstr>
      <vt:lpstr>Κλαδικά Λογιστικά Σχέδια</vt:lpstr>
      <vt:lpstr>Διαφάνεια 2</vt:lpstr>
      <vt:lpstr>Άδειες Χρήσης</vt:lpstr>
      <vt:lpstr>Χρηματοδότηση</vt:lpstr>
      <vt:lpstr>Σκοποί  ενότητας</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3ης ομάδας </vt:lpstr>
      <vt:lpstr>Λογαριασμοί της 4ης ομάδας </vt:lpstr>
      <vt:lpstr>Λογαριασμοί της 4ης ομάδας </vt:lpstr>
      <vt:lpstr>Λογαριασμοί της 5ης ομάδας </vt:lpstr>
      <vt:lpstr>Λογαριασμοί της 5ης ομάδας </vt:lpstr>
      <vt:lpstr>Λογαριασμοί της 5ης ομάδας </vt:lpstr>
      <vt:lpstr>Λογαριασμοί της 5ης ομάδας </vt:lpstr>
      <vt:lpstr>Λογαριασμοί της 5ης ομάδας </vt:lpstr>
      <vt:lpstr>Λογαριασμοί της 5ης ομάδας </vt:lpstr>
      <vt:lpstr>Βιβλιογραφία</vt:lpstr>
      <vt:lpstr>Σημείωμα Αναφοράς</vt:lpstr>
      <vt:lpstr>Σημείωμα Αδειοδότησης</vt:lpstr>
      <vt:lpstr>Διαφάνεια 35</vt:lpstr>
      <vt:lpstr>Διαφάνεια 36</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246</cp:revision>
  <dcterms:created xsi:type="dcterms:W3CDTF">2012-09-06T09:03:05Z</dcterms:created>
  <dcterms:modified xsi:type="dcterms:W3CDTF">2015-11-03T20:05:30Z</dcterms:modified>
</cp:coreProperties>
</file>