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5" r:id="rId8"/>
    <p:sldId id="296" r:id="rId9"/>
    <p:sldId id="297" r:id="rId10"/>
    <p:sldId id="298" r:id="rId11"/>
    <p:sldId id="299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8" r:id="rId28"/>
    <p:sldId id="322" r:id="rId29"/>
    <p:sldId id="323" r:id="rId30"/>
    <p:sldId id="324" r:id="rId31"/>
    <p:sldId id="325" r:id="rId32"/>
    <p:sldId id="326" r:id="rId33"/>
    <p:sldId id="328" r:id="rId34"/>
    <p:sldId id="327" r:id="rId35"/>
    <p:sldId id="329" r:id="rId36"/>
    <p:sldId id="330" r:id="rId37"/>
    <p:sldId id="332" r:id="rId38"/>
    <p:sldId id="333" r:id="rId39"/>
    <p:sldId id="334" r:id="rId40"/>
    <p:sldId id="335" r:id="rId41"/>
    <p:sldId id="336" r:id="rId42"/>
    <p:sldId id="337" r:id="rId43"/>
    <p:sldId id="331" r:id="rId44"/>
  </p:sldIdLst>
  <p:sldSz cx="9144000" cy="5715000" type="screen16x10"/>
  <p:notesSz cx="6858000" cy="9144000"/>
  <p:custDataLst>
    <p:tags r:id="rId4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657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900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825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069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81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710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88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Πειραματισμός</a:t>
            </a:r>
            <a:r>
              <a:rPr lang="el-GR" sz="1000" b="1" dirty="0" smtClean="0">
                <a:solidFill>
                  <a:schemeClr val="bg1"/>
                </a:solidFill>
              </a:rPr>
              <a:t>- </a:t>
            </a:r>
            <a:r>
              <a:rPr lang="el-GR" sz="1000" b="0" dirty="0" smtClean="0">
                <a:solidFill>
                  <a:schemeClr val="bg1"/>
                </a:solidFill>
              </a:rPr>
              <a:t>Εισαγωγή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1000" dirty="0" smtClean="0">
                <a:solidFill>
                  <a:schemeClr val="bg1"/>
                </a:solidFill>
              </a:rPr>
              <a:t>ΤΕΙ </a:t>
            </a:r>
            <a:r>
              <a:rPr lang="el-GR" sz="1000" dirty="0">
                <a:solidFill>
                  <a:schemeClr val="bg1"/>
                </a:solidFill>
              </a:rPr>
              <a:t>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Πειραματισμός</a:t>
            </a:r>
            <a:r>
              <a:rPr lang="el-GR" sz="1000" b="1" dirty="0" smtClean="0">
                <a:solidFill>
                  <a:schemeClr val="bg1"/>
                </a:solidFill>
              </a:rPr>
              <a:t>- </a:t>
            </a:r>
            <a:r>
              <a:rPr lang="el-GR" sz="1000" b="0" dirty="0" smtClean="0">
                <a:solidFill>
                  <a:schemeClr val="bg1"/>
                </a:solidFill>
              </a:rPr>
              <a:t>Εισαγωγή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Εισαγωγή</a:t>
            </a:r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8"/>
    </mc:Choice>
    <mc:Fallback xmlns="">
      <p:transition spd="slow" advTm="930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6" objId="12"/>
        <p14:stopEvt time="9046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Εισαγωγικές έννοιες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Αν θέλουμε να γνωρίσουμε μία ή περισσότερες από τις παρατηρούμενες μεταβλητές,  χρειαζόμαστε  </a:t>
            </a:r>
            <a:r>
              <a:rPr lang="el-GR" altLang="el-GR" sz="2800" b="1" dirty="0"/>
              <a:t>στατιστική ανάλυση</a:t>
            </a:r>
            <a:endParaRPr lang="en-US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56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9"/>
    </mc:Choice>
    <mc:Fallback xmlns="">
      <p:transition spd="slow" advTm="1195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7" objId="5"/>
        <p14:stopEvt time="11642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Στάδια στατιστικής ανάλυσης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AutoNum type="arabicPeriod"/>
            </a:pPr>
            <a:r>
              <a:rPr lang="el-GR" altLang="el-GR" sz="2800" dirty="0" smtClean="0"/>
              <a:t>μία </a:t>
            </a:r>
            <a:r>
              <a:rPr lang="el-GR" altLang="el-GR" sz="2800" dirty="0"/>
              <a:t>διαδικασία παρατήρησης, μέτρησης ή καταγραφής </a:t>
            </a:r>
            <a:r>
              <a:rPr lang="el-GR" altLang="el-GR" sz="2800" dirty="0" smtClean="0"/>
              <a:t>απ’ όπου </a:t>
            </a:r>
            <a:r>
              <a:rPr lang="el-GR" altLang="el-GR" sz="2800" dirty="0"/>
              <a:t>θα προκύψουν </a:t>
            </a:r>
            <a:r>
              <a:rPr lang="el-GR" altLang="el-GR" sz="2800" b="1" dirty="0"/>
              <a:t>παρατηρήσεις</a:t>
            </a:r>
            <a:r>
              <a:rPr lang="el-GR" altLang="el-GR" sz="2800" dirty="0">
                <a:solidFill>
                  <a:srgbClr val="FF0000"/>
                </a:solidFill>
              </a:rPr>
              <a:t> </a:t>
            </a:r>
            <a:r>
              <a:rPr lang="el-GR" altLang="el-GR" sz="2800" dirty="0"/>
              <a:t>(=</a:t>
            </a:r>
            <a:r>
              <a:rPr lang="el-GR" altLang="el-GR" sz="2800" b="1" dirty="0"/>
              <a:t>δεδομένα</a:t>
            </a:r>
            <a:r>
              <a:rPr lang="el-GR" altLang="el-GR" sz="2800" dirty="0" smtClean="0"/>
              <a:t>)</a:t>
            </a:r>
          </a:p>
          <a:p>
            <a:pPr marL="571500" indent="-571500">
              <a:buFont typeface="Arial" pitchFamily="34" charset="0"/>
              <a:buAutoNum type="arabicPeriod"/>
            </a:pPr>
            <a:r>
              <a:rPr lang="el-GR" altLang="el-GR" sz="2800" dirty="0"/>
              <a:t>οργάνωση και περιληπτική παρουσίαση των δεδομένων </a:t>
            </a:r>
          </a:p>
          <a:p>
            <a:pPr marL="571500" indent="-571500">
              <a:buAutoNum type="arabicPeriod"/>
            </a:pPr>
            <a:r>
              <a:rPr lang="el-GR" altLang="el-GR" sz="2800" dirty="0" smtClean="0"/>
              <a:t>επεξεργασία </a:t>
            </a:r>
            <a:r>
              <a:rPr lang="el-GR" altLang="el-GR" sz="2800" dirty="0"/>
              <a:t>και ανάλυσή τους με την κατάλληλη μεθοδολογία  </a:t>
            </a:r>
          </a:p>
          <a:p>
            <a:pPr marL="571500" indent="-571500">
              <a:buNone/>
            </a:pPr>
            <a:r>
              <a:rPr lang="el-GR" altLang="el-GR" sz="2800" dirty="0"/>
              <a:t>4.  	ερμηνεία των αποτελεσμάτων και  εξαγωγή συμπερασμάτων.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6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2"/>
    </mc:Choice>
    <mc:Fallback xmlns="">
      <p:transition spd="slow" advTm="3760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0" objId="7"/>
        <p14:stopEvt time="37085" objId="7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Πληθυσμός &amp; Δείγμα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Ορίζουμε:</a:t>
            </a:r>
          </a:p>
          <a:p>
            <a:pPr marL="0" indent="0">
              <a:buNone/>
            </a:pPr>
            <a:r>
              <a:rPr lang="el-GR" altLang="el-GR" sz="2400" b="1" dirty="0" smtClean="0"/>
              <a:t>Πληθυσμός</a:t>
            </a:r>
            <a:r>
              <a:rPr lang="el-GR" altLang="el-GR" sz="2400" b="1" dirty="0"/>
              <a:t>: </a:t>
            </a:r>
            <a:r>
              <a:rPr lang="el-GR" altLang="el-GR" sz="2400" dirty="0"/>
              <a:t>Το σύνολο όλων των παρατηρήσεων</a:t>
            </a:r>
            <a:r>
              <a:rPr lang="en-US" altLang="el-GR" sz="2400" dirty="0"/>
              <a:t> </a:t>
            </a:r>
            <a:r>
              <a:rPr lang="el-GR" altLang="el-GR" sz="2400" dirty="0"/>
              <a:t> τις οποίες θα ήθελε κανείς να έχει για να γνωρίσει μια </a:t>
            </a:r>
            <a:r>
              <a:rPr lang="el-GR" altLang="el-GR" sz="2400" dirty="0" smtClean="0"/>
              <a:t>μεταβλητή</a:t>
            </a:r>
          </a:p>
          <a:p>
            <a:pPr marL="0" indent="0">
              <a:buNone/>
            </a:pPr>
            <a:r>
              <a:rPr lang="el-GR" altLang="el-GR" sz="2400" b="1" dirty="0" smtClean="0"/>
              <a:t>Δείγμα: </a:t>
            </a:r>
            <a:r>
              <a:rPr lang="el-GR" altLang="el-GR" sz="2400" dirty="0" smtClean="0"/>
              <a:t>Κάθε υποσύνολο του πληθυσμού  </a:t>
            </a:r>
            <a:endParaRPr lang="en-GB" altLang="el-GR" sz="2400" i="1" dirty="0" smtClean="0"/>
          </a:p>
          <a:p>
            <a:pPr marL="0" indent="0">
              <a:buNone/>
            </a:pPr>
            <a:r>
              <a:rPr lang="en-US" altLang="el-GR" sz="2800" dirty="0" smtClean="0"/>
              <a:t> 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47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38"/>
    </mc:Choice>
    <mc:Fallback xmlns="">
      <p:transition spd="slow" advTm="2163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3" objId="7"/>
        <p14:stopEvt time="21234" objId="7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Πληθυσμός &amp; </a:t>
            </a:r>
            <a:r>
              <a:rPr lang="el-GR" dirty="0" smtClean="0"/>
              <a:t>Δείγμα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altLang="el-GR" sz="2800" b="1" dirty="0"/>
              <a:t>Παράδειγμα </a:t>
            </a:r>
            <a:endParaRPr lang="en-US" altLang="el-GR" sz="2800" b="1" dirty="0"/>
          </a:p>
          <a:p>
            <a:pPr>
              <a:buNone/>
            </a:pPr>
            <a:r>
              <a:rPr lang="el-GR" altLang="el-GR" sz="2400" dirty="0" smtClean="0"/>
              <a:t>Αν </a:t>
            </a:r>
            <a:r>
              <a:rPr lang="el-GR" altLang="el-GR" sz="2400" dirty="0"/>
              <a:t>μας ενδιαφέρει ο αριθμός των γεννήσεων στην Ελλάδα  </a:t>
            </a:r>
            <a:r>
              <a:rPr lang="el-GR" altLang="el-GR" sz="2400" dirty="0" smtClean="0"/>
              <a:t>το 2012</a:t>
            </a:r>
            <a:r>
              <a:rPr lang="el-GR" altLang="el-GR" sz="2400" dirty="0"/>
              <a:t>, </a:t>
            </a:r>
            <a:r>
              <a:rPr lang="el-GR" altLang="el-GR" sz="2400" dirty="0" smtClean="0"/>
              <a:t>τότε </a:t>
            </a:r>
            <a:r>
              <a:rPr lang="el-GR" altLang="el-GR" sz="2400" dirty="0"/>
              <a:t>αυτός είναι ο στατιστικός μας πληθυσμός</a:t>
            </a:r>
          </a:p>
          <a:p>
            <a:pPr>
              <a:buNone/>
            </a:pPr>
            <a:r>
              <a:rPr lang="el-GR" altLang="el-GR" sz="2400" dirty="0" smtClean="0"/>
              <a:t>Οι </a:t>
            </a:r>
            <a:r>
              <a:rPr lang="el-GR" altLang="el-GR" sz="2400" dirty="0"/>
              <a:t>γεννήσεις στο νομό Έβρου στο ίδιο διάστημα </a:t>
            </a:r>
            <a:r>
              <a:rPr lang="el-GR" altLang="el-GR" sz="2400" dirty="0" smtClean="0"/>
              <a:t>είναι ένα δείγμα </a:t>
            </a:r>
            <a:r>
              <a:rPr lang="el-GR" altLang="el-GR" sz="2400" dirty="0"/>
              <a:t>αυτού του πληθυσμού</a:t>
            </a:r>
          </a:p>
          <a:p>
            <a:pPr>
              <a:buNone/>
            </a:pPr>
            <a:r>
              <a:rPr lang="el-GR" altLang="el-GR" sz="2400" dirty="0" smtClean="0"/>
              <a:t>Αν </a:t>
            </a:r>
            <a:r>
              <a:rPr lang="el-GR" altLang="el-GR" sz="2400" dirty="0"/>
              <a:t>όμως μας ενδιαφέρουν οι γεννήσεις στο νομό Έβρου </a:t>
            </a:r>
            <a:r>
              <a:rPr lang="el-GR" altLang="el-GR" sz="2400" dirty="0" smtClean="0"/>
              <a:t>το 2012</a:t>
            </a:r>
            <a:r>
              <a:rPr lang="el-GR" altLang="el-GR" sz="2400" dirty="0"/>
              <a:t>, τότε αυτός είναι ο στατιστικός μας πληθυσμός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57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83"/>
    </mc:Choice>
    <mc:Fallback xmlns="">
      <p:transition spd="slow" advTm="3258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95" objId="6"/>
        <p14:stopEvt time="32149" objId="6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Πληθυσμός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Διακρίνουμε:</a:t>
            </a:r>
          </a:p>
          <a:p>
            <a:pPr marL="514350" indent="-514350">
              <a:buAutoNum type="arabicPeriod"/>
            </a:pPr>
            <a:r>
              <a:rPr lang="el-GR" sz="2400" b="1" dirty="0" smtClean="0"/>
              <a:t>Πληθυσμός </a:t>
            </a:r>
            <a:r>
              <a:rPr lang="el-GR" sz="2400" b="1" dirty="0" err="1" smtClean="0"/>
              <a:t>απαριθμήσιμος</a:t>
            </a:r>
            <a:endParaRPr lang="el-GR" sz="2400" b="1" dirty="0" smtClean="0"/>
          </a:p>
          <a:p>
            <a:pPr marL="514350" indent="-514350">
              <a:buAutoNum type="arabicPeriod"/>
            </a:pPr>
            <a:r>
              <a:rPr lang="el-GR" sz="2400" b="1" dirty="0" smtClean="0"/>
              <a:t>Πληθυσμός θεωρητικός</a:t>
            </a:r>
            <a:endParaRPr lang="en-US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0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1"/>
    </mc:Choice>
    <mc:Fallback xmlns="">
      <p:transition spd="slow" advTm="951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0" objId="7"/>
        <p14:stopEvt time="7717" objId="7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πληθυσμού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/>
              <a:t>Πληθυσμός </a:t>
            </a:r>
            <a:r>
              <a:rPr lang="el-GR" altLang="el-GR" sz="2800" b="1" dirty="0" err="1"/>
              <a:t>απαριθμήσιμος</a:t>
            </a:r>
            <a:r>
              <a:rPr lang="el-GR" altLang="el-GR" sz="2800" b="1" dirty="0"/>
              <a:t>: </a:t>
            </a:r>
            <a:r>
              <a:rPr lang="el-GR" altLang="el-GR" sz="2800" dirty="0"/>
              <a:t>καλά ορισμένος, πεπερασμένος και αμετάβλητος. </a:t>
            </a:r>
            <a:r>
              <a:rPr lang="el-GR" altLang="el-GR" sz="2800" dirty="0" smtClean="0"/>
              <a:t>Όπως </a:t>
            </a:r>
            <a:r>
              <a:rPr lang="el-GR" altLang="el-GR" sz="2800" dirty="0"/>
              <a:t>όταν ερευνούμε </a:t>
            </a:r>
            <a:r>
              <a:rPr lang="el-GR" altLang="el-GR" sz="2800" dirty="0" smtClean="0"/>
              <a:t>π.χ.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400" dirty="0"/>
              <a:t>τον αριθμό των παιδιών ανά οικογένεια  στους </a:t>
            </a:r>
            <a:r>
              <a:rPr lang="el-GR" altLang="el-GR" sz="2400" dirty="0" smtClean="0"/>
              <a:t>εργαζόμενους </a:t>
            </a:r>
            <a:r>
              <a:rPr lang="el-GR" altLang="el-GR" sz="2400" dirty="0"/>
              <a:t>στην επιχείρηση ΤΡΙΑ </a:t>
            </a:r>
            <a:r>
              <a:rPr lang="el-GR" altLang="el-GR" sz="2400" dirty="0" smtClean="0"/>
              <a:t>ΑΛΦΑ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400" dirty="0"/>
              <a:t>το φύλο των εισαχθέντων στα ΑΕΙ  το 2012  με τις Πανελλήνιες εξετάσεις</a:t>
            </a:r>
            <a:endParaRPr lang="el-GR" altLang="el-GR" sz="2400" dirty="0" smtClean="0"/>
          </a:p>
          <a:p>
            <a:pPr marL="0" indent="0">
              <a:buNone/>
            </a:pPr>
            <a:endParaRPr lang="el-GR" altLang="el-GR" sz="28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24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91"/>
    </mc:Choice>
    <mc:Fallback xmlns="">
      <p:transition spd="slow" advTm="2489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0" objId="6"/>
        <p14:stopEvt time="24407" objId="6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</a:t>
            </a:r>
            <a:r>
              <a:rPr lang="el-GR" dirty="0" smtClean="0"/>
              <a:t>πληθυσμού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l-GR" sz="3300" b="1" dirty="0"/>
              <a:t>Πληθυσμός θεωρητικός: </a:t>
            </a:r>
            <a:endParaRPr lang="el-GR" altLang="el-GR" sz="3300" b="1" dirty="0" smtClean="0"/>
          </a:p>
          <a:p>
            <a:pPr marL="0" indent="0">
              <a:buNone/>
            </a:pPr>
            <a:r>
              <a:rPr lang="el-GR" altLang="el-GR" sz="3300" dirty="0" smtClean="0"/>
              <a:t>ορίζεται από </a:t>
            </a:r>
            <a:r>
              <a:rPr lang="el-GR" altLang="el-GR" sz="3300" dirty="0"/>
              <a:t>ένα θεωρητικό </a:t>
            </a:r>
            <a:r>
              <a:rPr lang="el-GR" altLang="el-GR" sz="3300" dirty="0" smtClean="0"/>
              <a:t>ερώτημα. </a:t>
            </a:r>
            <a:r>
              <a:rPr lang="el-GR" altLang="el-GR" sz="3300" dirty="0"/>
              <a:t>Τα όριά του είναι ασαφή και άρα το μέγεθός του δεν μπορεί να προσδιοριστεί επακριβώς</a:t>
            </a:r>
          </a:p>
          <a:p>
            <a:pPr>
              <a:buNone/>
            </a:pPr>
            <a:r>
              <a:rPr lang="el-GR" altLang="el-GR" sz="3300" b="1" dirty="0" smtClean="0"/>
              <a:t>Παράδειγμα</a:t>
            </a:r>
          </a:p>
          <a:p>
            <a:pPr>
              <a:buNone/>
            </a:pPr>
            <a:r>
              <a:rPr lang="el-GR" altLang="el-GR" sz="3300" dirty="0" smtClean="0"/>
              <a:t>Όταν </a:t>
            </a:r>
            <a:r>
              <a:rPr lang="el-GR" altLang="el-GR" sz="3300" dirty="0"/>
              <a:t>μας ενδιαφέρει η αποτελεσματικότητα </a:t>
            </a:r>
            <a:r>
              <a:rPr lang="el-GR" altLang="el-GR" sz="3300" dirty="0" smtClean="0"/>
              <a:t>ενός φαρμάκου</a:t>
            </a:r>
            <a:r>
              <a:rPr lang="el-GR" altLang="el-GR" sz="3300" dirty="0"/>
              <a:t>, ο στατιστικός πληθυσμός είναι </a:t>
            </a:r>
            <a:r>
              <a:rPr lang="el-GR" altLang="el-GR" sz="3300" dirty="0" smtClean="0"/>
              <a:t>όλοι αυτοί </a:t>
            </a:r>
            <a:r>
              <a:rPr lang="el-GR" altLang="el-GR" sz="3300" dirty="0"/>
              <a:t>που ασθενούν τώρα, αλλά και αυτοί </a:t>
            </a:r>
            <a:r>
              <a:rPr lang="el-GR" altLang="el-GR" sz="3300" dirty="0" smtClean="0"/>
              <a:t>που πρόκειται </a:t>
            </a:r>
            <a:r>
              <a:rPr lang="el-GR" altLang="el-GR" sz="3300" dirty="0"/>
              <a:t>να ασθενήσουν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85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2"/>
    </mc:Choice>
    <mc:Fallback xmlns="">
      <p:transition spd="slow" advTm="2715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3" objId="9"/>
        <p14:stopEvt time="26768" objId="9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Απογραφή και Δειγματοληψία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Διακρίνουμε:</a:t>
            </a:r>
          </a:p>
          <a:p>
            <a:r>
              <a:rPr lang="el-GR" altLang="el-GR" sz="2400" b="1" dirty="0" smtClean="0"/>
              <a:t>Απογραφή</a:t>
            </a:r>
            <a:r>
              <a:rPr lang="el-GR" altLang="el-GR" sz="2400" b="1" dirty="0"/>
              <a:t>: </a:t>
            </a:r>
            <a:r>
              <a:rPr lang="el-GR" altLang="el-GR" sz="2400" dirty="0"/>
              <a:t>η καταγραφή </a:t>
            </a:r>
            <a:r>
              <a:rPr lang="el-GR" altLang="el-GR" sz="2400" dirty="0" smtClean="0"/>
              <a:t>ολόκληρου </a:t>
            </a:r>
            <a:r>
              <a:rPr lang="el-GR" altLang="el-GR" sz="2400" dirty="0"/>
              <a:t>του πληθυσμού. Δεν είναι δυνατή παρά μόνον όταν ο πληθυσμός είναι </a:t>
            </a:r>
            <a:r>
              <a:rPr lang="el-GR" altLang="el-GR" sz="2400" dirty="0" err="1"/>
              <a:t>απαριθμήσιμος</a:t>
            </a:r>
            <a:endParaRPr lang="el-GR" altLang="el-GR" sz="2400" dirty="0"/>
          </a:p>
          <a:p>
            <a:r>
              <a:rPr lang="el-GR" altLang="el-GR" sz="2400" b="1" dirty="0"/>
              <a:t>Δειγματοληψία: </a:t>
            </a:r>
            <a:r>
              <a:rPr lang="el-GR" altLang="el-GR" sz="2400" dirty="0"/>
              <a:t>η επιλογή και μελέτη ενός δείγματος παρατηρήσεων </a:t>
            </a:r>
            <a:endParaRPr lang="en-US" altLang="el-GR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45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1"/>
    </mc:Choice>
    <mc:Fallback xmlns="">
      <p:transition spd="slow" advTm="2072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64" objId="6"/>
        <p14:stopEvt time="20350" objId="6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Απογραφή και </a:t>
            </a:r>
            <a:r>
              <a:rPr lang="el-GR" dirty="0" smtClean="0"/>
              <a:t>Δειγματοληψία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Σκοπός </a:t>
            </a:r>
            <a:r>
              <a:rPr lang="el-GR" altLang="el-GR" sz="2800" dirty="0"/>
              <a:t>της δειγματοληψίας είναι η εξαγωγή συμπερασμάτων για τον </a:t>
            </a:r>
            <a:r>
              <a:rPr lang="el-GR" altLang="el-GR" sz="2800" dirty="0" smtClean="0"/>
              <a:t>πληθυσμό</a:t>
            </a:r>
          </a:p>
          <a:p>
            <a:r>
              <a:rPr lang="el-GR" altLang="el-GR" sz="2800" dirty="0" smtClean="0"/>
              <a:t>Οι </a:t>
            </a:r>
            <a:r>
              <a:rPr lang="el-GR" altLang="el-GR" sz="2800" dirty="0"/>
              <a:t>αντίστοιχες τεχνικές αναφέρονται ως </a:t>
            </a:r>
            <a:r>
              <a:rPr lang="el-GR" altLang="el-GR" sz="2800" dirty="0" smtClean="0"/>
              <a:t>στατιστική </a:t>
            </a:r>
            <a:r>
              <a:rPr lang="el-GR" altLang="el-GR" sz="2800" dirty="0" err="1" smtClean="0"/>
              <a:t>συμπερασματολογία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98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4"/>
    </mc:Choice>
    <mc:Fallback xmlns="">
      <p:transition spd="slow" advTm="1364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7" objId="7"/>
        <p14:stopEvt time="13214" objId="7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Απογραφή και Δειγματοληψία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Γενικά:</a:t>
            </a:r>
          </a:p>
          <a:p>
            <a:r>
              <a:rPr lang="el-GR" altLang="el-GR" sz="2800" dirty="0"/>
              <a:t>Για τα δεδομένα απογραφής </a:t>
            </a:r>
            <a:r>
              <a:rPr lang="el-GR" altLang="el-GR" sz="2800" dirty="0" smtClean="0"/>
              <a:t>αρκεί </a:t>
            </a:r>
            <a:r>
              <a:rPr lang="el-GR" altLang="el-GR" sz="2800" dirty="0"/>
              <a:t>η Περιγραφική Στατιστική (Μέρος Πρώτο, </a:t>
            </a:r>
            <a:r>
              <a:rPr lang="el-GR" altLang="el-GR" sz="2800" dirty="0" smtClean="0"/>
              <a:t>κεφάλαια </a:t>
            </a:r>
            <a:r>
              <a:rPr lang="el-GR" altLang="el-GR" sz="2800" dirty="0"/>
              <a:t>2, 3 και 4 )</a:t>
            </a:r>
          </a:p>
          <a:p>
            <a:r>
              <a:rPr lang="el-GR" altLang="el-GR" sz="2800" dirty="0" smtClean="0"/>
              <a:t>Για </a:t>
            </a:r>
            <a:r>
              <a:rPr lang="el-GR" altLang="el-GR" sz="2800" dirty="0"/>
              <a:t>τα δειγματικά δεδομένα χρειαζόμαστε εκτός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την Περιγραφική και όλη την υπόλοιπη </a:t>
            </a:r>
            <a:r>
              <a:rPr lang="el-GR" altLang="el-GR" sz="2800" dirty="0" smtClean="0"/>
              <a:t>Στατιστική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70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5"/>
    </mc:Choice>
    <mc:Fallback xmlns="">
      <p:transition spd="slow" advTm="1763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06" objId="6"/>
        <p14:stopEvt time="17187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Βιομετρία - Γεωργικός 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1: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1"/>
    </mc:Choice>
    <mc:Fallback xmlns="">
      <p:transition spd="slow" advTm="410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Απογραφή και Δειγματοληψία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Έγκυρα είναι τα συμπεράσματα όταν είναι έγκυρη η στατιστική ανάλυση </a:t>
            </a:r>
            <a:r>
              <a:rPr lang="en-US" altLang="el-GR" sz="2800" dirty="0"/>
              <a:t>     </a:t>
            </a:r>
            <a:endParaRPr lang="el-GR" altLang="el-GR" sz="2800" dirty="0"/>
          </a:p>
          <a:p>
            <a:pPr marL="571500" indent="-571500">
              <a:buNone/>
            </a:pPr>
            <a:r>
              <a:rPr lang="el-GR" altLang="el-GR" sz="2800" i="1" dirty="0"/>
              <a:t>      </a:t>
            </a:r>
            <a:r>
              <a:rPr lang="el-GR" altLang="el-GR" sz="2800" dirty="0"/>
              <a:t>ή διαφορετικά,     </a:t>
            </a:r>
            <a:endParaRPr lang="el-GR" altLang="el-GR" sz="2800" dirty="0" smtClean="0"/>
          </a:p>
          <a:p>
            <a:r>
              <a:rPr lang="el-GR" altLang="el-GR" sz="2800" dirty="0" smtClean="0"/>
              <a:t>Εσφαλμένη </a:t>
            </a:r>
            <a:r>
              <a:rPr lang="el-GR" altLang="el-GR" sz="2800" dirty="0"/>
              <a:t>στατιστική ανάλυση </a:t>
            </a:r>
            <a:r>
              <a:rPr lang="el-GR" altLang="el-GR" sz="2800" dirty="0" smtClean="0"/>
              <a:t>παράγει εσφαλμένη </a:t>
            </a:r>
            <a:r>
              <a:rPr lang="el-GR" altLang="el-GR" sz="2800" dirty="0"/>
              <a:t>πληροφόρηση</a:t>
            </a:r>
            <a:r>
              <a:rPr lang="el-GR" altLang="el-GR" sz="2800" dirty="0">
                <a:solidFill>
                  <a:srgbClr val="FF33CC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06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2"/>
    </mc:Choice>
    <mc:Fallback xmlns="">
      <p:transition spd="slow" advTm="1683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42" objId="6"/>
        <p14:stopEvt time="16469" objId="6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Σφάλματα στατιστικής ανάλυσης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>
                <a:cs typeface="Arial" charset="0"/>
              </a:rPr>
              <a:t>Υπάρχουν τριών λογιών </a:t>
            </a:r>
            <a:r>
              <a:rPr lang="el-GR" sz="2800" dirty="0" smtClean="0">
                <a:cs typeface="Arial" charset="0"/>
              </a:rPr>
              <a:t>ψέματα</a:t>
            </a:r>
            <a:r>
              <a:rPr lang="el-GR" sz="2800" dirty="0">
                <a:cs typeface="Arial" charset="0"/>
              </a:rPr>
              <a:t>: τα εσκεμμένα, τα αθέλητα και τα στατιστικά</a:t>
            </a:r>
            <a:r>
              <a:rPr lang="el-GR" sz="2800" dirty="0" smtClean="0">
                <a:cs typeface="Arial" charset="0"/>
              </a:rPr>
              <a:t>!</a:t>
            </a:r>
          </a:p>
          <a:p>
            <a:pPr marL="0" indent="0">
              <a:buNone/>
            </a:pPr>
            <a:r>
              <a:rPr lang="el-GR" altLang="el-GR" sz="2800" dirty="0"/>
              <a:t>Τα συνηθέστερα </a:t>
            </a:r>
            <a:r>
              <a:rPr lang="el-GR" altLang="el-GR" sz="2800" b="1" dirty="0"/>
              <a:t>σφάλματα</a:t>
            </a:r>
            <a:r>
              <a:rPr lang="el-GR" altLang="el-GR" sz="2800" dirty="0"/>
              <a:t> στη στατιστική  ανάλυση αναφέρονται σε έναν ή περισσότερους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τους παρακάτω λόγους:</a:t>
            </a:r>
            <a:endParaRPr lang="el-GR" sz="2800" dirty="0">
              <a:cs typeface="Arial" charset="0"/>
            </a:endParaRPr>
          </a:p>
          <a:p>
            <a:pPr marL="0" indent="0">
              <a:buNone/>
            </a:pPr>
            <a:endParaRPr lang="el-GR" sz="2800" dirty="0"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65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2"/>
    </mc:Choice>
    <mc:Fallback xmlns="">
      <p:transition spd="slow" advTm="2054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2" objId="7"/>
        <p14:stopEvt time="20056" objId="7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Σφάλματα στατιστικής </a:t>
            </a:r>
            <a:r>
              <a:rPr lang="el-GR" dirty="0" smtClean="0"/>
              <a:t>ανάλυσης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dirty="0" smtClean="0"/>
              <a:t>1. </a:t>
            </a:r>
            <a:r>
              <a:rPr lang="el-GR" altLang="el-GR" sz="2800" b="1" dirty="0" smtClean="0"/>
              <a:t>Στον τρόπο επιλογής του δείγματος</a:t>
            </a:r>
            <a:endParaRPr lang="el-GR" sz="2800" b="1" dirty="0" smtClean="0"/>
          </a:p>
          <a:p>
            <a:pPr marL="0" indent="0">
              <a:buNone/>
            </a:pPr>
            <a:r>
              <a:rPr lang="el-GR" sz="2800" dirty="0" smtClean="0"/>
              <a:t>Αν το δείγμα δεν έχει προκύψει με μια καλά ορισμένη διαδικασία </a:t>
            </a:r>
            <a:r>
              <a:rPr lang="el-GR" sz="2800" dirty="0" err="1" smtClean="0"/>
              <a:t>τυχαιοποίησης</a:t>
            </a:r>
            <a:r>
              <a:rPr lang="el-GR" sz="2800" dirty="0" smtClean="0"/>
              <a:t>, είναι εξαιρετικά πιθανό ότι θα οδηγήσει συμπεράσματα λανθασμένα (βλέπε κεφάλαια 7, 11 και 15)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88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1"/>
    </mc:Choice>
    <mc:Fallback xmlns="">
      <p:transition spd="slow" advTm="1589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3" objId="5"/>
        <p14:stopEvt time="15547" objId="5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Σφάλματα στατιστικής </a:t>
            </a:r>
            <a:r>
              <a:rPr lang="el-GR" dirty="0" smtClean="0"/>
              <a:t>ανάλυσης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2. </a:t>
            </a:r>
            <a:r>
              <a:rPr lang="el-GR" altLang="el-GR" sz="2800" b="1" dirty="0" smtClean="0"/>
              <a:t>Στη </a:t>
            </a:r>
            <a:r>
              <a:rPr lang="el-GR" altLang="el-GR" sz="2800" b="1" dirty="0"/>
              <a:t>διαδικασία συλλογής των  </a:t>
            </a:r>
            <a:r>
              <a:rPr lang="el-GR" altLang="el-GR" sz="2800" b="1" dirty="0" smtClean="0"/>
              <a:t>δεδομένων</a:t>
            </a:r>
          </a:p>
          <a:p>
            <a:pPr marL="0" indent="0">
              <a:buNone/>
            </a:pPr>
            <a:r>
              <a:rPr lang="el-GR" altLang="el-GR" sz="2800" dirty="0"/>
              <a:t>π.χ</a:t>
            </a:r>
            <a:r>
              <a:rPr lang="el-GR" altLang="el-GR" sz="2800" dirty="0" smtClean="0"/>
              <a:t>. δεδομένα </a:t>
            </a:r>
            <a:r>
              <a:rPr lang="el-GR" altLang="el-GR" sz="2800" dirty="0"/>
              <a:t>τα οποία συλλέγονται </a:t>
            </a:r>
            <a:r>
              <a:rPr lang="el-GR" altLang="el-GR" sz="2800" dirty="0" smtClean="0"/>
              <a:t>με “στημένα</a:t>
            </a:r>
            <a:r>
              <a:rPr lang="el-GR" altLang="el-GR" sz="2800" dirty="0"/>
              <a:t>” ή πρόχειρα ερωτηματολόγια ή από ακατάλληλα άτομα, παράγουν εσφαλμένες πληροφορίες (βλέπε κεφάλαιο 15)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576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6"/>
    </mc:Choice>
    <mc:Fallback xmlns="">
      <p:transition spd="slow" advTm="2057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5" objId="7"/>
        <p14:stopEvt time="20258" objId="7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Σφάλματα στατιστικής </a:t>
            </a:r>
            <a:r>
              <a:rPr lang="el-GR" dirty="0" smtClean="0"/>
              <a:t>ανάλυσης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/>
              <a:t>3. Σε εσφαλμένη καταγραφή ή/και </a:t>
            </a:r>
            <a:r>
              <a:rPr lang="el-GR" altLang="el-GR" sz="2800" b="1" dirty="0" smtClean="0"/>
              <a:t>κωδικοποίηση </a:t>
            </a:r>
            <a:r>
              <a:rPr lang="el-GR" altLang="el-GR" sz="2800" b="1" dirty="0"/>
              <a:t>των   </a:t>
            </a:r>
            <a:r>
              <a:rPr lang="el-GR" altLang="el-GR" sz="2800" b="1" dirty="0" smtClean="0"/>
              <a:t>δεδομένων</a:t>
            </a:r>
          </a:p>
          <a:p>
            <a:pPr>
              <a:buNone/>
            </a:pPr>
            <a:r>
              <a:rPr lang="el-GR" altLang="el-GR" sz="2800" b="1" dirty="0"/>
              <a:t> </a:t>
            </a:r>
            <a:r>
              <a:rPr lang="el-GR" altLang="el-GR" sz="2800" dirty="0"/>
              <a:t>Τα σφάλματα αυτού του είδους μπορούν </a:t>
            </a:r>
            <a:r>
              <a:rPr lang="el-GR" altLang="el-GR" sz="2800" dirty="0" smtClean="0"/>
              <a:t>να ελαχιστοποιηθούν </a:t>
            </a:r>
            <a:r>
              <a:rPr lang="el-GR" altLang="el-GR" sz="2800" dirty="0"/>
              <a:t>με διπλή </a:t>
            </a:r>
            <a:r>
              <a:rPr lang="el-GR" altLang="el-GR" sz="2800" dirty="0" smtClean="0"/>
              <a:t>καταχώρηση</a:t>
            </a:r>
          </a:p>
          <a:p>
            <a:pPr>
              <a:buNone/>
            </a:pPr>
            <a:r>
              <a:rPr lang="el-GR" altLang="el-GR" sz="2800" dirty="0" smtClean="0"/>
              <a:t>Οι </a:t>
            </a:r>
            <a:r>
              <a:rPr lang="el-GR" altLang="el-GR" sz="2800" dirty="0"/>
              <a:t>τεχνικές της ανίχνευσης ακραίων ή </a:t>
            </a:r>
            <a:r>
              <a:rPr lang="el-GR" altLang="el-GR" sz="2800" dirty="0" smtClean="0"/>
              <a:t>ασυνήθιστων τιμών </a:t>
            </a:r>
            <a:r>
              <a:rPr lang="el-GR" altLang="el-GR" sz="2800" dirty="0"/>
              <a:t>(</a:t>
            </a:r>
            <a:r>
              <a:rPr lang="en-US" altLang="el-GR" sz="2800" i="1" dirty="0"/>
              <a:t>outliers</a:t>
            </a:r>
            <a:r>
              <a:rPr lang="en-US" altLang="el-GR" sz="2800" dirty="0"/>
              <a:t>)</a:t>
            </a:r>
            <a:r>
              <a:rPr lang="el-GR" altLang="el-GR" sz="2800" dirty="0"/>
              <a:t> μπορεί να βοηθήσουν στον εντοπισμό τους</a:t>
            </a:r>
            <a:r>
              <a:rPr lang="en-US" altLang="el-GR" sz="2800" dirty="0"/>
              <a:t> 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70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00"/>
    </mc:Choice>
    <mc:Fallback xmlns="">
      <p:transition spd="slow" advTm="2580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0" objId="6"/>
        <p14:stopEvt time="25117" objId="6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Σφάλματα στατιστικής ανάλυσης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4. Σε </a:t>
            </a:r>
            <a:r>
              <a:rPr lang="el-GR" altLang="el-GR" sz="2800" b="1" dirty="0"/>
              <a:t>ακατάλληλη </a:t>
            </a:r>
            <a:r>
              <a:rPr lang="el-GR" altLang="el-GR" sz="2800" b="1" dirty="0" smtClean="0"/>
              <a:t>μεθοδολογία</a:t>
            </a:r>
          </a:p>
          <a:p>
            <a:pPr marL="0" indent="0">
              <a:buNone/>
            </a:pPr>
            <a:r>
              <a:rPr lang="el-GR" altLang="el-GR" sz="2800" dirty="0"/>
              <a:t>Σήμερα που όλοι μπορούν να έχουν πρόσβαση σε ένα στατιστικό πρόγραμμα Η/Υ, είναι απολύτως αναγκαία η καλή στατιστική παιδεία ώστε να αποφεύγονται σφάλματα αυτού του </a:t>
            </a:r>
            <a:r>
              <a:rPr lang="el-GR" altLang="el-GR" sz="2800" dirty="0" smtClean="0"/>
              <a:t>είδους</a:t>
            </a: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63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8"/>
    </mc:Choice>
    <mc:Fallback xmlns="">
      <p:transition spd="slow" advTm="2177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64" objId="6"/>
        <p14:stopEvt time="21401" objId="6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Σφάλματα στατιστικής ανάλυσης </a:t>
            </a:r>
            <a:r>
              <a:rPr lang="el-GR" dirty="0" smtClean="0"/>
              <a:t>(6)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3000" b="1" dirty="0" smtClean="0"/>
              <a:t>5. </a:t>
            </a:r>
            <a:r>
              <a:rPr lang="el-GR" sz="3000" b="1" dirty="0"/>
              <a:t>Στο πώς ερμηνεύονται τα </a:t>
            </a:r>
            <a:r>
              <a:rPr lang="el-GR" sz="3000" b="1" dirty="0" smtClean="0"/>
              <a:t>αποτελέσματα</a:t>
            </a:r>
          </a:p>
          <a:p>
            <a:pPr>
              <a:buNone/>
            </a:pPr>
            <a:r>
              <a:rPr lang="el-GR" altLang="el-GR" sz="3000" dirty="0"/>
              <a:t>Παράδειγμα </a:t>
            </a:r>
            <a:r>
              <a:rPr lang="el-GR" altLang="el-GR" sz="3000" dirty="0" smtClean="0"/>
              <a:t>1</a:t>
            </a:r>
          </a:p>
          <a:p>
            <a:pPr>
              <a:buNone/>
            </a:pPr>
            <a:r>
              <a:rPr lang="el-GR" altLang="el-GR" sz="3000" dirty="0" smtClean="0"/>
              <a:t>Κάποιος </a:t>
            </a:r>
            <a:r>
              <a:rPr lang="el-GR" altLang="el-GR" sz="3000" dirty="0"/>
              <a:t>υπολογίζει τα ποσοστά των κομμάτων </a:t>
            </a:r>
            <a:r>
              <a:rPr lang="el-GR" altLang="el-GR" sz="3000" dirty="0" smtClean="0"/>
              <a:t>σε δείγμα </a:t>
            </a:r>
            <a:r>
              <a:rPr lang="el-GR" altLang="el-GR" sz="3000" dirty="0"/>
              <a:t>ψηφοφόρων και αν αυτά διαφέρουν </a:t>
            </a:r>
            <a:r>
              <a:rPr lang="el-GR" altLang="el-GR" sz="3000" dirty="0" smtClean="0"/>
              <a:t>απ</a:t>
            </a:r>
            <a:r>
              <a:rPr lang="el-GR" altLang="el-GR" sz="3000" dirty="0"/>
              <a:t>ό</a:t>
            </a:r>
            <a:r>
              <a:rPr lang="el-GR" altLang="el-GR" sz="3000" dirty="0" smtClean="0"/>
              <a:t> τα ποσοστά </a:t>
            </a:r>
            <a:r>
              <a:rPr lang="el-GR" altLang="el-GR" sz="3000" dirty="0"/>
              <a:t>των τελευταίων εκλογών </a:t>
            </a:r>
            <a:r>
              <a:rPr lang="el-GR" altLang="el-GR" sz="3000" dirty="0" smtClean="0"/>
              <a:t>συμπεραίνει μεταβολή </a:t>
            </a:r>
            <a:r>
              <a:rPr lang="el-GR" altLang="el-GR" sz="3000" dirty="0"/>
              <a:t>του εκλογικού σώματος. </a:t>
            </a:r>
            <a:endParaRPr lang="el-GR" altLang="el-GR" sz="3000" dirty="0" smtClean="0"/>
          </a:p>
          <a:p>
            <a:pPr>
              <a:buNone/>
            </a:pPr>
            <a:r>
              <a:rPr lang="el-GR" altLang="el-GR" sz="3000" dirty="0" smtClean="0"/>
              <a:t>Λάθος</a:t>
            </a:r>
            <a:r>
              <a:rPr lang="el-GR" altLang="el-GR" sz="3000" dirty="0"/>
              <a:t>! Τα δειγματικά δεδομένα  περιέχουν και ένα σφάλμα (λόγω) δειγματοληψίας (βλ. κεφ. 11, 12,14,14 και 15)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2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39"/>
    </mc:Choice>
    <mc:Fallback xmlns="">
      <p:transition spd="slow" advTm="3173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9" objId="6"/>
        <p14:stopEvt time="31059" objId="6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</a:t>
            </a:r>
            <a:r>
              <a:rPr lang="el-GR" altLang="el-GR" dirty="0" smtClean="0"/>
              <a:t>τατιστική </a:t>
            </a:r>
            <a:r>
              <a:rPr lang="el-GR" altLang="el-GR" dirty="0"/>
              <a:t>ή αριθμητική </a:t>
            </a:r>
            <a:r>
              <a:rPr lang="el-GR" altLang="el-GR" dirty="0" err="1"/>
              <a:t>εγγραμματοσύνη</a:t>
            </a:r>
            <a:r>
              <a:rPr lang="en-US" altLang="el-GR" dirty="0"/>
              <a:t> (</a:t>
            </a:r>
            <a:r>
              <a:rPr lang="en-US" altLang="el-GR" i="1" dirty="0"/>
              <a:t>numeracy</a:t>
            </a:r>
            <a:r>
              <a:rPr lang="en-US" altLang="el-GR" dirty="0"/>
              <a:t>)</a:t>
            </a:r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altLang="el-GR" sz="2800" dirty="0" smtClean="0"/>
              <a:t>Είναι </a:t>
            </a:r>
            <a:r>
              <a:rPr lang="el-GR" altLang="el-GR" sz="2800" dirty="0"/>
              <a:t>η ικανότητα κάποιου να “</a:t>
            </a:r>
            <a:r>
              <a:rPr lang="el-GR" altLang="el-GR" sz="2800" i="1" dirty="0"/>
              <a:t>διαβάζει</a:t>
            </a:r>
            <a:r>
              <a:rPr lang="el-GR" altLang="el-GR" sz="2800" dirty="0"/>
              <a:t>”, να αναλύει και να ερμηνεύει ποσοτικές πληροφορίες αλλά και να αξιολογεί επιχειρηματολογία που βασίζεται σε στατιστική ανάλυση  </a:t>
            </a:r>
          </a:p>
          <a:p>
            <a:pPr marL="0" indent="0">
              <a:buNone/>
            </a:pPr>
            <a:r>
              <a:rPr lang="el-GR" altLang="el-GR" sz="2800" dirty="0"/>
              <a:t>Στη σημερινή εποχή θεωρείται προσόν απαραίτητο για να μπορεί να είναι ενημερωμένος πολίτης.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31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62"/>
    </mc:Choice>
    <mc:Fallback xmlns="">
      <p:transition spd="slow" advTm="3126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5" objId="6"/>
        <p14:stopEvt time="30906" objId="6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τελεστής Σ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659904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  <a:cs typeface="Arial" charset="0"/>
              </a:rPr>
              <a:t>Ο </a:t>
            </a:r>
            <a:r>
              <a:rPr lang="el-GR" sz="2800" dirty="0" smtClean="0">
                <a:solidFill>
                  <a:srgbClr val="000000"/>
                </a:solidFill>
                <a:cs typeface="Arial" charset="0"/>
              </a:rPr>
              <a:t>τελεστής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cs typeface="Arial" charset="0"/>
              </a:rPr>
              <a:t>Σ</a:t>
            </a:r>
            <a:r>
              <a:rPr lang="en-GB" sz="2800" dirty="0">
                <a:solidFill>
                  <a:srgbClr val="CCFFFF"/>
                </a:solidFill>
                <a:cs typeface="Lucida Sans Unicode" pitchFamily="34" charset="0"/>
              </a:rPr>
              <a:t> </a:t>
            </a:r>
            <a:r>
              <a:rPr lang="el-GR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δηλώνει: Πάρε το </a:t>
            </a:r>
            <a:r>
              <a:rPr lang="el-G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άθροισμα</a:t>
            </a:r>
          </a:p>
          <a:p>
            <a:pPr marL="0" indent="0">
              <a:buNone/>
            </a:pP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07574"/>
              </p:ext>
            </p:extLst>
          </p:nvPr>
        </p:nvGraphicFramePr>
        <p:xfrm>
          <a:off x="897830" y="1916361"/>
          <a:ext cx="6914530" cy="281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r:id="rId3" imgW="491400" imgH="491400" progId="">
                  <p:embed/>
                </p:oleObj>
              </mc:Choice>
              <mc:Fallback>
                <p:oleObj r:id="rId3" imgW="491400" imgH="49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830" y="1916361"/>
                        <a:ext cx="6914530" cy="2813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18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25"/>
    </mc:Choice>
    <mc:Fallback xmlns="">
      <p:transition spd="slow" advTm="2922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7" objId="8"/>
        <p14:stopEvt time="28829" objId="8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τελεστής Σ (2)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339773"/>
              </p:ext>
            </p:extLst>
          </p:nvPr>
        </p:nvGraphicFramePr>
        <p:xfrm>
          <a:off x="683568" y="1557338"/>
          <a:ext cx="7704980" cy="188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Equation" r:id="rId3" imgW="2108200" imgH="431800" progId="Equation.3">
                  <p:embed/>
                </p:oleObj>
              </mc:Choice>
              <mc:Fallback>
                <p:oleObj name="Equation" r:id="rId3" imgW="210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557338"/>
                        <a:ext cx="7704980" cy="1883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1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4"/>
    </mc:Choice>
    <mc:Fallback xmlns="">
      <p:transition spd="slow" advTm="2557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6" objId="6"/>
        <p14:stopEvt time="24956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3"/>
    </mc:Choice>
    <mc:Fallback xmlns="">
      <p:transition spd="slow" advTm="446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τελεστής Σ (3)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25630"/>
              </p:ext>
            </p:extLst>
          </p:nvPr>
        </p:nvGraphicFramePr>
        <p:xfrm>
          <a:off x="1187450" y="1562100"/>
          <a:ext cx="675005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name="Equation" r:id="rId3" imgW="491384" imgH="431699" progId="Equation.3">
                  <p:embed/>
                </p:oleObj>
              </mc:Choice>
              <mc:Fallback>
                <p:oleObj name="Equation" r:id="rId3" imgW="491384" imgH="43169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562100"/>
                        <a:ext cx="675005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2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7"/>
    </mc:Choice>
    <mc:Fallback xmlns="">
      <p:transition spd="slow" advTm="1554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6" objId="6"/>
        <p14:stopEvt time="14867" objId="6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τελεστής Σ (4)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578766"/>
              </p:ext>
            </p:extLst>
          </p:nvPr>
        </p:nvGraphicFramePr>
        <p:xfrm>
          <a:off x="683568" y="1777380"/>
          <a:ext cx="7788824" cy="151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" r:id="rId3" imgW="491441" imgH="431748" progId="">
                  <p:embed/>
                </p:oleObj>
              </mc:Choice>
              <mc:Fallback>
                <p:oleObj r:id="rId3" imgW="491441" imgH="4317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777380"/>
                        <a:ext cx="7788824" cy="1516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02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7"/>
    </mc:Choice>
    <mc:Fallback xmlns="">
      <p:transition spd="slow" advTm="3493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0" objId="7"/>
        <p14:stopEvt time="34505" objId="7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τελεστής Σ 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515888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Γενικά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ισχύει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: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24130"/>
              </p:ext>
            </p:extLst>
          </p:nvPr>
        </p:nvGraphicFramePr>
        <p:xfrm>
          <a:off x="741363" y="1968500"/>
          <a:ext cx="772318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3" imgW="2158920" imgH="431640" progId="Equation.3">
                  <p:embed/>
                </p:oleObj>
              </mc:Choice>
              <mc:Fallback>
                <p:oleObj name="Equation" r:id="rId3" imgW="2158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968500"/>
                        <a:ext cx="7723187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0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6"/>
    </mc:Choice>
    <mc:Fallback xmlns="">
      <p:transition spd="slow" advTm="1955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8" objId="7"/>
        <p14:stopEvt time="18852" objId="7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τελεστής Σ (6)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515888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και ομοίως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: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14587"/>
              </p:ext>
            </p:extLst>
          </p:nvPr>
        </p:nvGraphicFramePr>
        <p:xfrm>
          <a:off x="756294" y="1878955"/>
          <a:ext cx="7704138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r:id="rId3" imgW="491384" imgH="431699" progId="">
                  <p:embed/>
                </p:oleObj>
              </mc:Choice>
              <mc:Fallback>
                <p:oleObj r:id="rId3" imgW="491384" imgH="4316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94" y="1878955"/>
                        <a:ext cx="7704138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3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03"/>
    </mc:Choice>
    <mc:Fallback xmlns="">
      <p:transition spd="slow" advTm="1640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5" objId="7"/>
        <p14:stopEvt time="16098" objId="7"/>
      </p14:showEvt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τελεστής Σ (7)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372265"/>
              </p:ext>
            </p:extLst>
          </p:nvPr>
        </p:nvGraphicFramePr>
        <p:xfrm>
          <a:off x="678640" y="1778001"/>
          <a:ext cx="8069824" cy="20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Equation" r:id="rId3" imgW="3479760" imgH="711000" progId="Equation.3">
                  <p:embed/>
                </p:oleObj>
              </mc:Choice>
              <mc:Fallback>
                <p:oleObj name="Equation" r:id="rId3" imgW="34797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40" y="1778001"/>
                        <a:ext cx="8069824" cy="20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09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09"/>
    </mc:Choice>
    <mc:Fallback xmlns="">
      <p:transition spd="slow" advTm="2990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5" objId="3"/>
        <p14:stopEvt time="29314" objId="3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τελεστής Σ (8)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515888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Να σημειωθεί: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177647"/>
              </p:ext>
            </p:extLst>
          </p:nvPr>
        </p:nvGraphicFramePr>
        <p:xfrm>
          <a:off x="1238250" y="1847850"/>
          <a:ext cx="6592888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9" name="Equation" r:id="rId3" imgW="1879560" imgH="431640" progId="Equation.3">
                  <p:embed/>
                </p:oleObj>
              </mc:Choice>
              <mc:Fallback>
                <p:oleObj name="Equation" r:id="rId3" imgW="1879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1847850"/>
                        <a:ext cx="6592888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159682"/>
              </p:ext>
            </p:extLst>
          </p:nvPr>
        </p:nvGraphicFramePr>
        <p:xfrm>
          <a:off x="3348039" y="3486840"/>
          <a:ext cx="2880146" cy="167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" name="Equation" r:id="rId5" imgW="787400" imgH="431800" progId="Equation.3">
                  <p:embed/>
                </p:oleObj>
              </mc:Choice>
              <mc:Fallback>
                <p:oleObj name="Equation" r:id="rId5" imgW="787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9" y="3486840"/>
                        <a:ext cx="2880146" cy="1674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1"/>
    </mc:Choice>
    <mc:Fallback xmlns="">
      <p:transition spd="slow" advTm="3352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0" objId="6"/>
        <p14:stopEvt time="33206" objId="6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τελεστής Σ (9)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515888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και ομοίως: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158358"/>
              </p:ext>
            </p:extLst>
          </p:nvPr>
        </p:nvGraphicFramePr>
        <p:xfrm>
          <a:off x="603448" y="1921396"/>
          <a:ext cx="80010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" r:id="rId3" imgW="491449" imgH="431755" progId="">
                  <p:embed/>
                </p:oleObj>
              </mc:Choice>
              <mc:Fallback>
                <p:oleObj r:id="rId3" imgW="491449" imgH="43175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48" y="1921396"/>
                        <a:ext cx="800100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959974"/>
              </p:ext>
            </p:extLst>
          </p:nvPr>
        </p:nvGraphicFramePr>
        <p:xfrm>
          <a:off x="4644008" y="3433564"/>
          <a:ext cx="39703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" r:id="rId5" imgW="491416" imgH="431727" progId="">
                  <p:embed/>
                </p:oleObj>
              </mc:Choice>
              <mc:Fallback>
                <p:oleObj r:id="rId5" imgW="491416" imgH="4317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433564"/>
                        <a:ext cx="3970337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40"/>
    </mc:Choice>
    <mc:Fallback xmlns="">
      <p:transition spd="slow" advTm="6504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4" objId="5"/>
        <p14:stopEvt time="64506" objId="5"/>
      </p14:showEvt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70635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3"/>
    </mc:Choice>
    <mc:Fallback>
      <p:transition spd="slow" advTm="9143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1, </a:t>
            </a:r>
            <a:r>
              <a:rPr lang="el-GR" sz="900" dirty="0">
                <a:solidFill>
                  <a:schemeClr val="bg1"/>
                </a:solidFill>
              </a:rPr>
              <a:t>ΤΜΗΜΑ </a:t>
            </a:r>
            <a:r>
              <a:rPr lang="el-GR" sz="900" dirty="0" smtClean="0">
                <a:solidFill>
                  <a:schemeClr val="bg1"/>
                </a:solidFill>
              </a:rPr>
              <a:t>ΤΕΧΝΟΛΟΓΩΝ ΓΕΩΠΟΝΩΝ, </a:t>
            </a:r>
            <a:r>
              <a:rPr lang="el-GR" sz="900" dirty="0">
                <a:solidFill>
                  <a:schemeClr val="bg1"/>
                </a:solidFill>
              </a:rPr>
              <a:t>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7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4"/>
    </mc:Choice>
    <mc:Fallback>
      <p:transition spd="slow" advTm="1984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2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6"/>
    </mc:Choice>
    <mc:Fallback>
      <p:transition spd="slow" advTm="30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5"/>
    </mc:Choice>
    <mc:Fallback xmlns="">
      <p:transition spd="slow" advTm="3995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1, 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1, 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2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3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2"/>
    </mc:Choice>
    <mc:Fallback xmlns="">
      <p:transition spd="slow" advTm="832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6" objId="3"/>
        <p14:stopEvt time="8227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/>
              <a:t>Εισαγωγή στη Στατιστική μέσω παρουσίασης βασικών εννοιών.</a:t>
            </a:r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4"/>
    </mc:Choice>
    <mc:Fallback xmlns="">
      <p:transition spd="slow" advTm="1022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35" objId="5"/>
        <p14:stopEvt time="9964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/>
              <a:t>Μεταβλητότητα</a:t>
            </a:r>
          </a:p>
          <a:p>
            <a:r>
              <a:rPr lang="el-GR" altLang="el-GR" dirty="0"/>
              <a:t>Μεταβλητή</a:t>
            </a:r>
          </a:p>
          <a:p>
            <a:r>
              <a:rPr lang="el-GR" altLang="el-GR" dirty="0"/>
              <a:t>Στατιστική ανάλυση</a:t>
            </a:r>
          </a:p>
          <a:p>
            <a:r>
              <a:rPr lang="el-GR" altLang="el-GR" dirty="0"/>
              <a:t>Δεδομένα </a:t>
            </a:r>
          </a:p>
          <a:p>
            <a:r>
              <a:rPr lang="el-GR" altLang="el-GR" dirty="0"/>
              <a:t>Πληθυσμός</a:t>
            </a:r>
          </a:p>
          <a:p>
            <a:r>
              <a:rPr lang="el-GR" altLang="el-GR" dirty="0"/>
              <a:t>Δείγμα</a:t>
            </a:r>
          </a:p>
          <a:p>
            <a:r>
              <a:rPr lang="el-GR" altLang="el-GR" dirty="0"/>
              <a:t>Σφάλματα</a:t>
            </a:r>
          </a:p>
          <a:p>
            <a:r>
              <a:rPr lang="el-GR" altLang="el-GR" dirty="0"/>
              <a:t>Ο τελεστής ∑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6"/>
    </mc:Choice>
    <mc:Fallback xmlns="">
      <p:transition spd="slow" advTm="2474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51" objId="6"/>
        <p14:stopEvt time="24357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Εισαγωγικές έννοιες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Τι κοινό έχουν:</a:t>
            </a:r>
          </a:p>
          <a:p>
            <a:r>
              <a:rPr lang="en-US" altLang="el-GR" sz="2400" dirty="0"/>
              <a:t>O</a:t>
            </a:r>
            <a:r>
              <a:rPr lang="el-GR" altLang="el-GR" sz="2400" dirty="0"/>
              <a:t> χρόνος που χρειάζεται ένα μέσο μεταφοράς για να διανύσει μια </a:t>
            </a:r>
            <a:r>
              <a:rPr lang="el-GR" altLang="el-GR" sz="2400" dirty="0" smtClean="0"/>
              <a:t>απόσταση</a:t>
            </a:r>
          </a:p>
          <a:p>
            <a:r>
              <a:rPr lang="el-GR" altLang="el-GR" sz="2400" dirty="0"/>
              <a:t>Το φύλο του πρώτου παιδιού που θα κάνεις</a:t>
            </a:r>
          </a:p>
          <a:p>
            <a:r>
              <a:rPr lang="el-GR" altLang="el-GR" sz="2400" dirty="0"/>
              <a:t>Το ύψος, το βάρος κ</a:t>
            </a:r>
            <a:r>
              <a:rPr lang="en-US" altLang="el-GR" sz="2400" dirty="0"/>
              <a:t>.</a:t>
            </a:r>
            <a:r>
              <a:rPr lang="el-GR" altLang="el-GR" sz="2400" dirty="0"/>
              <a:t>τ</a:t>
            </a:r>
            <a:r>
              <a:rPr lang="en-US" altLang="el-GR" sz="2400" dirty="0"/>
              <a:t>.</a:t>
            </a:r>
            <a:r>
              <a:rPr lang="el-GR" altLang="el-GR" sz="2400" dirty="0"/>
              <a:t>λ</a:t>
            </a:r>
            <a:r>
              <a:rPr lang="en-US" altLang="el-GR" sz="2400" dirty="0"/>
              <a:t>.</a:t>
            </a:r>
            <a:r>
              <a:rPr lang="el-GR" altLang="el-GR" sz="2400" dirty="0"/>
              <a:t> ενός τυχαίου ενήλικα  </a:t>
            </a:r>
          </a:p>
          <a:p>
            <a:r>
              <a:rPr lang="el-GR" altLang="el-GR" sz="2400" dirty="0"/>
              <a:t>Η τιμή μιας μετοχής στο τέλος της μέρας</a:t>
            </a:r>
          </a:p>
          <a:p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45"/>
    </mc:Choice>
    <mc:Fallback xmlns="">
      <p:transition spd="slow" advTm="2774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0" objId="7"/>
        <p14:stopEvt time="27080" objId="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</a:t>
            </a:r>
            <a:r>
              <a:rPr lang="el-GR" dirty="0" smtClean="0"/>
              <a:t>έννοιες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 smtClean="0"/>
              <a:t>	Απάντηση: </a:t>
            </a:r>
          </a:p>
          <a:p>
            <a:pPr marL="0" indent="0" algn="just">
              <a:buNone/>
            </a:pPr>
            <a:r>
              <a:rPr lang="el-GR" dirty="0"/>
              <a:t>	</a:t>
            </a:r>
            <a:endParaRPr lang="el-GR" dirty="0" smtClean="0"/>
          </a:p>
          <a:p>
            <a:pPr marL="0" indent="0" algn="just">
              <a:buNone/>
            </a:pPr>
            <a:r>
              <a:rPr lang="el-GR" dirty="0"/>
              <a:t>	</a:t>
            </a:r>
            <a:r>
              <a:rPr lang="el-GR" dirty="0" smtClean="0"/>
              <a:t>Μεταβλητότητα!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26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1"/>
    </mc:Choice>
    <mc:Fallback xmlns="">
      <p:transition spd="slow" advTm="609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8" objId="5"/>
        <p14:stopEvt time="5867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Εισαγωγικές </a:t>
            </a:r>
            <a:r>
              <a:rPr lang="el-GR" dirty="0" smtClean="0"/>
              <a:t>έννοιες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dirty="0"/>
              <a:t> </a:t>
            </a:r>
            <a:r>
              <a:rPr lang="el-GR" altLang="el-GR" sz="2800" dirty="0"/>
              <a:t>	Ένα χαρακτηριστικό με μεταβλητότητα αναφέρεται ως </a:t>
            </a:r>
            <a:r>
              <a:rPr lang="el-GR" altLang="el-GR" sz="2800" b="1" dirty="0"/>
              <a:t>μεταβλητή</a:t>
            </a:r>
            <a:r>
              <a:rPr lang="el-GR" altLang="el-GR" sz="2800" dirty="0"/>
              <a:t>.</a:t>
            </a:r>
          </a:p>
          <a:p>
            <a:pPr>
              <a:buNone/>
            </a:pPr>
            <a:r>
              <a:rPr lang="el-GR" altLang="el-GR" sz="2800" dirty="0"/>
              <a:t>  	Γενικά, η μεταβλητή είναι οποιοδήποτε χαρακτηριστικό το οποίο μπορεί να πάρει περισσότερες από μία </a:t>
            </a:r>
            <a:r>
              <a:rPr lang="el-GR" altLang="el-GR" sz="2800" dirty="0" smtClean="0"/>
              <a:t>τιμές.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8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54"/>
    </mc:Choice>
    <mc:Fallback xmlns="">
      <p:transition spd="slow" advTm="1725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05" objId="5"/>
        <p14:stopEvt time="16911" objId="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1519</TotalTime>
  <Words>1298</Words>
  <Application>Microsoft Office PowerPoint</Application>
  <PresentationFormat>Προβολή στην οθόνη (16:10)</PresentationFormat>
  <Paragraphs>213</Paragraphs>
  <Slides>43</Slides>
  <Notes>14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50" baseType="lpstr">
      <vt:lpstr>Arial Unicode MS</vt:lpstr>
      <vt:lpstr>Arial</vt:lpstr>
      <vt:lpstr>Calibri</vt:lpstr>
      <vt:lpstr>Lucida Sans Unicode</vt:lpstr>
      <vt:lpstr>Times New Roman</vt:lpstr>
      <vt:lpstr>Θέμα του Office</vt:lpstr>
      <vt:lpstr>Equation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Εισαγωγικές έννοιες</vt:lpstr>
      <vt:lpstr>Εισαγωγικές έννοιες (2)</vt:lpstr>
      <vt:lpstr>Εισαγωγικές έννοιες (3)</vt:lpstr>
      <vt:lpstr>Εισαγωγικές έννοιες (4)</vt:lpstr>
      <vt:lpstr>Στάδια στατιστικής ανάλυσης</vt:lpstr>
      <vt:lpstr>Πληθυσμός &amp; Δείγμα</vt:lpstr>
      <vt:lpstr>Πληθυσμός &amp; Δείγμα (2)</vt:lpstr>
      <vt:lpstr>Πληθυσμός</vt:lpstr>
      <vt:lpstr>Είδη πληθυσμού</vt:lpstr>
      <vt:lpstr>Είδη πληθυσμού (2)</vt:lpstr>
      <vt:lpstr>Απογραφή και Δειγματοληψία</vt:lpstr>
      <vt:lpstr>Απογραφή και Δειγματοληψία (2)</vt:lpstr>
      <vt:lpstr>Απογραφή και Δειγματοληψία (3)</vt:lpstr>
      <vt:lpstr>Απογραφή και Δειγματοληψία (4)</vt:lpstr>
      <vt:lpstr>Σφάλματα στατιστικής ανάλυσης</vt:lpstr>
      <vt:lpstr>Σφάλματα στατιστικής ανάλυσης (2)</vt:lpstr>
      <vt:lpstr>Σφάλματα στατιστικής ανάλυσης (3)</vt:lpstr>
      <vt:lpstr>Σφάλματα στατιστικής ανάλυσης (4)</vt:lpstr>
      <vt:lpstr>Σφάλματα στατιστικής ανάλυσης (5)</vt:lpstr>
      <vt:lpstr>Σφάλματα στατιστικής ανάλυσης (6)</vt:lpstr>
      <vt:lpstr>Στατιστική ή αριθμητική εγγραμματοσύνη (numeracy)</vt:lpstr>
      <vt:lpstr>Ο τελεστής Σ</vt:lpstr>
      <vt:lpstr>Ο τελεστής Σ (2)</vt:lpstr>
      <vt:lpstr>Ο τελεστής Σ (3)</vt:lpstr>
      <vt:lpstr>Ο τελεστής Σ (4)</vt:lpstr>
      <vt:lpstr>Ο τελεστής Σ (5)</vt:lpstr>
      <vt:lpstr>Ο τελεστής Σ (6)</vt:lpstr>
      <vt:lpstr>Ο τελεστής Σ (7)</vt:lpstr>
      <vt:lpstr>Ο τελεστής Σ (8)</vt:lpstr>
      <vt:lpstr>Ο τελεστής Σ (9)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407</cp:revision>
  <dcterms:created xsi:type="dcterms:W3CDTF">2012-09-06T09:03:05Z</dcterms:created>
  <dcterms:modified xsi:type="dcterms:W3CDTF">2015-12-09T17:27:31Z</dcterms:modified>
</cp:coreProperties>
</file>